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9" r:id="rId3"/>
    <p:sldId id="258" r:id="rId4"/>
    <p:sldId id="257" r:id="rId5"/>
    <p:sldId id="264" r:id="rId6"/>
    <p:sldId id="259" r:id="rId7"/>
    <p:sldId id="261" r:id="rId8"/>
    <p:sldId id="281" r:id="rId9"/>
    <p:sldId id="263" r:id="rId10"/>
    <p:sldId id="265" r:id="rId11"/>
    <p:sldId id="266" r:id="rId12"/>
    <p:sldId id="274" r:id="rId13"/>
    <p:sldId id="267" r:id="rId14"/>
    <p:sldId id="268" r:id="rId15"/>
    <p:sldId id="283" r:id="rId16"/>
    <p:sldId id="269" r:id="rId17"/>
    <p:sldId id="284" r:id="rId18"/>
    <p:sldId id="270" r:id="rId19"/>
    <p:sldId id="271" r:id="rId20"/>
    <p:sldId id="272" r:id="rId21"/>
    <p:sldId id="285" r:id="rId22"/>
    <p:sldId id="273" r:id="rId23"/>
    <p:sldId id="276" r:id="rId24"/>
    <p:sldId id="278" r:id="rId25"/>
    <p:sldId id="277" r:id="rId26"/>
    <p:sldId id="28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7E425-F133-208F-DB01-4159164D8B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FF0D24-BAEC-F04D-447E-D2FEA3C640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DB21C-28D9-14D9-647D-5C31C4FA8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79BE4-8EE2-41CD-95F9-323D89EF723B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85B046-E149-B572-5634-DC85D1C83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D3145-65AA-F999-B273-E7757C103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31A2E-AA66-46FD-9CE0-BA39846B2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851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5728D-0207-AF56-CB7D-DD35F04A8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0F401F-D3AF-DE14-496F-25D5D8C289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6E26F-7787-8194-2BAC-3F5AC26B2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79BE4-8EE2-41CD-95F9-323D89EF723B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046E4-4659-286F-38FC-4FAFC73CB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B0D136-8C9C-B75E-F7D2-2DD2C8E1E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31A2E-AA66-46FD-9CE0-BA39846B2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836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A3465A-A7EC-8B7E-671C-AC32CD9362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E7C37C-543F-AE3C-21BF-C48961A578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F69D47-DC6C-B89D-30CD-ECCBD79C3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79BE4-8EE2-41CD-95F9-323D89EF723B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3E2658-D1D6-E8CD-CFF8-3A8E9380A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F5BB0-5A5E-E806-097D-E64FCEDD2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31A2E-AA66-46FD-9CE0-BA39846B2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1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BCFB7-F94E-8CA1-719F-416DD35DC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16A35-C9F3-73E1-92C0-4C927AFD1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4B5345-5825-6E38-73A7-D299A5FA4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79BE4-8EE2-41CD-95F9-323D89EF723B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848E5-52DF-DDCC-0824-DA88ACFEA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45086-4FAB-4969-C6B9-A1ED504F8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31A2E-AA66-46FD-9CE0-BA39846B2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7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D6F7D-5D5B-163B-478B-3A2470400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13207C-ED49-4925-ECAF-6ACEF48F7B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49E85-51C3-2171-03A2-1608A0DA0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79BE4-8EE2-41CD-95F9-323D89EF723B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02C30-144E-ACDA-11E1-B6243CB8B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588F2E-583B-32C2-DF8A-1569EEAD8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31A2E-AA66-46FD-9CE0-BA39846B2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66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AE7E9-2504-79A8-D8D6-F9EA63751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775A6-04AD-EB63-6BB0-F500D6AEAB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ADA5BC-A5BF-9845-B972-58C7CF45DE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BD6972-B295-F230-D1A3-B2F90F4AA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79BE4-8EE2-41CD-95F9-323D89EF723B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B66DC9-1FC6-E6FB-D9D0-618A21C37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30EE07-F390-4F02-147F-6840E5752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31A2E-AA66-46FD-9CE0-BA39846B2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21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E9940-9B9B-E2FB-01C5-A2C650610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884588-9360-11E2-6ABC-460D91CEC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AEF178-BA18-8739-EE78-41CC0079D9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6AC30D-D89C-B80E-3D45-E07B95FD90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BD2E2F-AAB2-FC46-4517-1338A2BCAE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634E1A-0CE0-5D82-DBB9-8B8A26C43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79BE4-8EE2-41CD-95F9-323D89EF723B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C856A6-CDEF-14D0-6880-3F5595105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AA3841-B933-74F4-5905-D1442C71D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31A2E-AA66-46FD-9CE0-BA39846B2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913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B6C86-AA1E-A14A-D5A9-2A18F6561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FA4958-B901-80EA-050B-DD8D6450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79BE4-8EE2-41CD-95F9-323D89EF723B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C64305-D92B-29A3-AD46-78A8BDEBF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713275-AAA7-1897-05A3-3189A1A5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31A2E-AA66-46FD-9CE0-BA39846B2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00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282C3F-F857-D16D-7B63-0A67E3B11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79BE4-8EE2-41CD-95F9-323D89EF723B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1BDA05-3F76-6637-D39D-82FF71AFD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19C92F-9B29-B2E2-2EB5-31B23DC9D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31A2E-AA66-46FD-9CE0-BA39846B2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884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2E1C2-AABF-9104-9739-AD252BE4F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14AE8-E8EC-0951-9F82-C72118AE8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BC83C7-3902-0A48-D8A5-18AD9B1987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0D1694-777D-B792-FC45-C51B1F71C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79BE4-8EE2-41CD-95F9-323D89EF723B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0410C5-DBE9-74DD-6D2F-17F38670C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0B6C0D-8E5E-D5BA-A3BA-6B3A0B10B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31A2E-AA66-46FD-9CE0-BA39846B2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3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8AD50-5615-EC80-CA40-59FE2A8ED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4576FF-83E4-CC1A-D0AB-04FD135144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3181DD-D42B-8400-B408-1C9221AA4B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E29C93-16E0-801E-4F24-6AE82428B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79BE4-8EE2-41CD-95F9-323D89EF723B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7940FC-A79A-B88E-AB49-96CE07750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8FF103-34AD-28E4-425B-827550261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31A2E-AA66-46FD-9CE0-BA39846B2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497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84B34A-F71C-6164-C82F-044ED2AB0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3A5E7B-BCD9-7799-62C4-44759D5883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08729E-E528-4053-E21D-9E039ACF9B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79BE4-8EE2-41CD-95F9-323D89EF723B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2CADE6-E215-0BE2-1661-90775EB7B5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324216-8EDC-9FD1-0F1A-DBC77C484C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31A2E-AA66-46FD-9CE0-BA39846B2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58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2131365@iub.edu.bd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E9F67-AD9B-AA55-427B-58B956C53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4080" y="873761"/>
            <a:ext cx="10119360" cy="1615440"/>
          </a:xfrm>
        </p:spPr>
        <p:txBody>
          <a:bodyPr>
            <a:noAutofit/>
          </a:bodyPr>
          <a:lstStyle/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 panose="020B0502040204020203" pitchFamily="34" charset="0"/>
              </a:rPr>
              <a:t>Prolong screen time effect among school going children in Bangladesh during Covid-19 pandemic school-closure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62C8E4-CDA3-105B-BFDF-FCBC462E83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9583554" cy="3103880"/>
          </a:xfrm>
        </p:spPr>
        <p:txBody>
          <a:bodyPr>
            <a:normAutofit fontScale="25000" lnSpcReduction="20000"/>
          </a:bodyPr>
          <a:lstStyle/>
          <a:p>
            <a:r>
              <a:rPr lang="en-US" sz="9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Presented by:</a:t>
            </a:r>
          </a:p>
          <a:p>
            <a:r>
              <a:rPr lang="en-US" sz="9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Tanita Noor</a:t>
            </a:r>
          </a:p>
          <a:p>
            <a:r>
              <a:rPr lang="en-US" sz="9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 No. 2131365</a:t>
            </a:r>
          </a:p>
          <a:p>
            <a:endParaRPr lang="en-US" sz="9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9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Public Health</a:t>
            </a:r>
          </a:p>
          <a:p>
            <a:r>
              <a:rPr lang="en-US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 of Pharmacy and Public Health</a:t>
            </a:r>
          </a:p>
          <a:p>
            <a:r>
              <a:rPr lang="en-US" sz="8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Independent University, Bangladesh (IUB)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070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A570A-554D-AB1C-933B-CE1343BE5E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9040" y="268923"/>
            <a:ext cx="9144000" cy="477837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tx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Socio Demographic Status of Parents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4D3F5A-17E6-D0A3-6066-570A2BDD65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3099" y="1203158"/>
            <a:ext cx="11129621" cy="5278922"/>
          </a:xfrm>
          <a:ln>
            <a:solidFill>
              <a:schemeClr val="accent5"/>
            </a:solidFill>
            <a:prstDash val="solid"/>
          </a:ln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Gender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Employment History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Occupational Status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CF6001-F320-C1C8-DDB7-26C15E282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7909" y="1548490"/>
            <a:ext cx="4761636" cy="34470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EF68756-FAD1-CF09-267D-BAAB3B42A5E6}"/>
              </a:ext>
            </a:extLst>
          </p:cNvPr>
          <p:cNvSpPr txBox="1"/>
          <p:nvPr/>
        </p:nvSpPr>
        <p:spPr>
          <a:xfrm flipH="1">
            <a:off x="6593304" y="4995512"/>
            <a:ext cx="4042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Occupational Status</a:t>
            </a:r>
          </a:p>
        </p:txBody>
      </p:sp>
    </p:spTree>
    <p:extLst>
      <p:ext uri="{BB962C8B-B14F-4D97-AF65-F5344CB8AC3E}">
        <p14:creationId xmlns:p14="http://schemas.microsoft.com/office/powerpoint/2010/main" val="2592817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85F99-9F31-A338-BCAA-D656D9631F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8239760" cy="4571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Screen Time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1B8DDD5-4FB6-9A45-2BE4-12FC1C1D0F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55604"/>
              </p:ext>
            </p:extLst>
          </p:nvPr>
        </p:nvGraphicFramePr>
        <p:xfrm>
          <a:off x="5964990" y="1569514"/>
          <a:ext cx="5466080" cy="4935353"/>
        </p:xfrm>
        <a:graphic>
          <a:graphicData uri="http://schemas.openxmlformats.org/drawingml/2006/table">
            <a:tbl>
              <a:tblPr firstRow="1" firstCol="1" bandRow="1"/>
              <a:tblGrid>
                <a:gridCol w="2677335">
                  <a:extLst>
                    <a:ext uri="{9D8B030D-6E8A-4147-A177-3AD203B41FA5}">
                      <a16:colId xmlns:a16="http://schemas.microsoft.com/office/drawing/2014/main" val="2385380833"/>
                    </a:ext>
                  </a:extLst>
                </a:gridCol>
                <a:gridCol w="1529284">
                  <a:extLst>
                    <a:ext uri="{9D8B030D-6E8A-4147-A177-3AD203B41FA5}">
                      <a16:colId xmlns:a16="http://schemas.microsoft.com/office/drawing/2014/main" val="1180687703"/>
                    </a:ext>
                  </a:extLst>
                </a:gridCol>
                <a:gridCol w="1259461">
                  <a:extLst>
                    <a:ext uri="{9D8B030D-6E8A-4147-A177-3AD203B41FA5}">
                      <a16:colId xmlns:a16="http://schemas.microsoft.com/office/drawing/2014/main" val="1468308218"/>
                    </a:ext>
                  </a:extLst>
                </a:gridCol>
              </a:tblGrid>
              <a:tr h="537278">
                <a:tc gridSpan="3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Using device for Education</a:t>
                      </a: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9069450"/>
                  </a:ext>
                </a:extLst>
              </a:tr>
              <a:tr h="1053505">
                <a:tc>
                  <a:txBody>
                    <a:bodyPr/>
                    <a:lstStyle/>
                    <a:p>
                      <a:endParaRPr lang="en-US" sz="2000" b="1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During Covid</a:t>
                      </a: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 Covid</a:t>
                      </a:r>
                      <a:endParaRPr lang="en-US" sz="2000" b="1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6233828"/>
                  </a:ext>
                </a:extLst>
              </a:tr>
              <a:tr h="49699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Smartphone+internet</a:t>
                      </a: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76.3%</a:t>
                      </a: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69.5%</a:t>
                      </a: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6209043"/>
                  </a:ext>
                </a:extLst>
              </a:tr>
              <a:tr h="49699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Tablet+internet</a:t>
                      </a: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35.6%</a:t>
                      </a: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27.1%</a:t>
                      </a: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9794243"/>
                  </a:ext>
                </a:extLst>
              </a:tr>
              <a:tr h="49699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SmartTV+intrnet</a:t>
                      </a: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30.5%</a:t>
                      </a: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25.4%</a:t>
                      </a: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7705363"/>
                  </a:ext>
                </a:extLst>
              </a:tr>
              <a:tr h="49699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Desktop+internet</a:t>
                      </a:r>
                      <a:endParaRPr lang="en-US" sz="2000" b="1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5.1%</a:t>
                      </a: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0(0%)</a:t>
                      </a: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5404197"/>
                  </a:ext>
                </a:extLst>
              </a:tr>
              <a:tr h="49699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Laptop+internet</a:t>
                      </a: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49.2%</a:t>
                      </a: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30.5%</a:t>
                      </a: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201837"/>
                  </a:ext>
                </a:extLst>
              </a:tr>
              <a:tr h="49699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Gaming console + internet</a:t>
                      </a: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1.7%</a:t>
                      </a: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1.7%</a:t>
                      </a: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75685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FDE85DE-A5BD-8AF0-6DF5-68F0FA4E7D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391029"/>
              </p:ext>
            </p:extLst>
          </p:nvPr>
        </p:nvGraphicFramePr>
        <p:xfrm>
          <a:off x="368933" y="1569514"/>
          <a:ext cx="5184843" cy="5066348"/>
        </p:xfrm>
        <a:graphic>
          <a:graphicData uri="http://schemas.openxmlformats.org/drawingml/2006/table">
            <a:tbl>
              <a:tblPr firstRow="1" firstCol="1" bandRow="1"/>
              <a:tblGrid>
                <a:gridCol w="2169518">
                  <a:extLst>
                    <a:ext uri="{9D8B030D-6E8A-4147-A177-3AD203B41FA5}">
                      <a16:colId xmlns:a16="http://schemas.microsoft.com/office/drawing/2014/main" val="62426587"/>
                    </a:ext>
                  </a:extLst>
                </a:gridCol>
                <a:gridCol w="1239507">
                  <a:extLst>
                    <a:ext uri="{9D8B030D-6E8A-4147-A177-3AD203B41FA5}">
                      <a16:colId xmlns:a16="http://schemas.microsoft.com/office/drawing/2014/main" val="4074250011"/>
                    </a:ext>
                  </a:extLst>
                </a:gridCol>
                <a:gridCol w="1775818">
                  <a:extLst>
                    <a:ext uri="{9D8B030D-6E8A-4147-A177-3AD203B41FA5}">
                      <a16:colId xmlns:a16="http://schemas.microsoft.com/office/drawing/2014/main" val="3327190761"/>
                    </a:ext>
                  </a:extLst>
                </a:gridCol>
              </a:tblGrid>
              <a:tr h="420748">
                <a:tc gridSpan="3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Using device for Entertainment</a:t>
                      </a: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9891099"/>
                  </a:ext>
                </a:extLst>
              </a:tr>
              <a:tr h="849598">
                <a:tc>
                  <a:txBody>
                    <a:bodyPr/>
                    <a:lstStyle/>
                    <a:p>
                      <a:endParaRPr lang="en-US" sz="2000" b="1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During Covid</a:t>
                      </a: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 Covid</a:t>
                      </a: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4525819"/>
                  </a:ext>
                </a:extLst>
              </a:tr>
              <a:tr h="84959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Smartphone+internet</a:t>
                      </a: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78.9%</a:t>
                      </a: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66.7%</a:t>
                      </a: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1579935"/>
                  </a:ext>
                </a:extLst>
              </a:tr>
              <a:tr h="40080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Tablet+internet</a:t>
                      </a: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29.8%</a:t>
                      </a: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28.1%</a:t>
                      </a: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8790988"/>
                  </a:ext>
                </a:extLst>
              </a:tr>
              <a:tr h="40080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Smart Tv+ internet</a:t>
                      </a: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64.9%</a:t>
                      </a: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61.4%</a:t>
                      </a: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6220080"/>
                  </a:ext>
                </a:extLst>
              </a:tr>
              <a:tr h="40080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Desktop+internet</a:t>
                      </a:r>
                      <a:endParaRPr lang="en-US" sz="2000" b="1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3.5%</a:t>
                      </a: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6851845"/>
                  </a:ext>
                </a:extLst>
              </a:tr>
              <a:tr h="40080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Laptop+internet</a:t>
                      </a:r>
                      <a:endParaRPr lang="en-US" sz="2000" b="1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40.4%</a:t>
                      </a: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33.3%</a:t>
                      </a: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8644706"/>
                  </a:ext>
                </a:extLst>
              </a:tr>
              <a:tr h="84959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Gaming console+internet</a:t>
                      </a:r>
                      <a:endParaRPr lang="en-US" sz="2000" b="1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8.8%</a:t>
                      </a: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1.8%</a:t>
                      </a: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83583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032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2CA90-8E19-66BD-8998-8E9C3CF22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Duration Of Device use by Children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D63EED9-6241-239B-D685-62E00462E9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883" y="1583451"/>
            <a:ext cx="5823632" cy="50002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421EF8-B339-D5BE-C00A-ED8A852A2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0632" y="1496825"/>
            <a:ext cx="5709188" cy="510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336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D9F32-2608-D997-A0DB-7738A9B77C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659" y="0"/>
            <a:ext cx="10432166" cy="726160"/>
          </a:xfrm>
        </p:spPr>
        <p:txBody>
          <a:bodyPr>
            <a:normAutofit/>
          </a:bodyPr>
          <a:lstStyle/>
          <a:p>
            <a:r>
              <a:rPr lang="en-US" sz="3100" b="1" kern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 panose="020B0502040204020203" pitchFamily="34" charset="0"/>
              </a:rPr>
              <a:t>Frequency of using devices and viewing distance by children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BAD47A-7987-B2F9-8F12-6553D1B0B790}"/>
              </a:ext>
            </a:extLst>
          </p:cNvPr>
          <p:cNvSpPr txBox="1"/>
          <p:nvPr/>
        </p:nvSpPr>
        <p:spPr>
          <a:xfrm>
            <a:off x="457199" y="5268457"/>
            <a:ext cx="112711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Smartphone was used by 81% children almost everyday during lockdown.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of them used more than 1 hour.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Reduced to 77% post covid.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D79E42-7135-BDD1-4F5A-C626B3C00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59" y="966787"/>
            <a:ext cx="5342890" cy="41249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B2B9BB-5180-1541-A954-9EE9F57705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161" y="1051131"/>
            <a:ext cx="5678905" cy="412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163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7122C-9359-B93F-C9A9-30598407D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494" y="171853"/>
            <a:ext cx="10774680" cy="522473"/>
          </a:xfrm>
        </p:spPr>
        <p:txBody>
          <a:bodyPr>
            <a:noAutofit/>
          </a:bodyPr>
          <a:lstStyle/>
          <a:p>
            <a:pPr algn="ctr"/>
            <a:r>
              <a:rPr lang="en-US" sz="2800" b="1" kern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 panose="020B0502040204020203" pitchFamily="34" charset="0"/>
              </a:rPr>
              <a:t>Frequency of using devices and viewing distance by children</a:t>
            </a:r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E90F0C-DC41-F6C4-E619-5081B3788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346" y="1107984"/>
            <a:ext cx="5983642" cy="40584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2A8D76-F7E4-4AEB-1564-8ABB6CB990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107983"/>
            <a:ext cx="5596820" cy="39549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FC4166-4570-95E3-C1DE-E9D5C58D828F}"/>
              </a:ext>
            </a:extLst>
          </p:cNvPr>
          <p:cNvSpPr txBox="1"/>
          <p:nvPr/>
        </p:nvSpPr>
        <p:spPr>
          <a:xfrm>
            <a:off x="405974" y="5301157"/>
            <a:ext cx="11636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Tablet were used by 57% children almost everyday during lockdown.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Reduced to 43% post covid.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of them used Tablet more than 1 hour.</a:t>
            </a:r>
          </a:p>
        </p:txBody>
      </p:sp>
    </p:spTree>
    <p:extLst>
      <p:ext uri="{BB962C8B-B14F-4D97-AF65-F5344CB8AC3E}">
        <p14:creationId xmlns:p14="http://schemas.microsoft.com/office/powerpoint/2010/main" val="3471701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7122C-9359-B93F-C9A9-30598407D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494" y="171853"/>
            <a:ext cx="10774680" cy="522473"/>
          </a:xfrm>
        </p:spPr>
        <p:txBody>
          <a:bodyPr>
            <a:noAutofit/>
          </a:bodyPr>
          <a:lstStyle/>
          <a:p>
            <a:pPr algn="ctr"/>
            <a:r>
              <a:rPr lang="en-US" sz="2800" b="1" kern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 panose="020B0502040204020203" pitchFamily="34" charset="0"/>
              </a:rPr>
              <a:t>Frequency of using devices and viewing distance by children</a:t>
            </a: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140555-C837-958A-4EA2-03FC24953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29" y="909281"/>
            <a:ext cx="5587837" cy="42306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F74EEE-0C2C-87A2-195A-9AA8BDABE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1962" y="1050460"/>
            <a:ext cx="5793610" cy="40894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FC4166-4570-95E3-C1DE-E9D5C58D828F}"/>
              </a:ext>
            </a:extLst>
          </p:cNvPr>
          <p:cNvSpPr txBox="1"/>
          <p:nvPr/>
        </p:nvSpPr>
        <p:spPr>
          <a:xfrm>
            <a:off x="569494" y="5222801"/>
            <a:ext cx="116369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Children watching Tablet and Smartphone from very near viewing distance.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Tablet among the users 47% used it from near viewing distance.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Smartphone it is 71.4%.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will expose them to the blue light emitted from the device.</a:t>
            </a:r>
          </a:p>
        </p:txBody>
      </p:sp>
    </p:spTree>
    <p:extLst>
      <p:ext uri="{BB962C8B-B14F-4D97-AF65-F5344CB8AC3E}">
        <p14:creationId xmlns:p14="http://schemas.microsoft.com/office/powerpoint/2010/main" val="893001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36575-626F-1415-D4B6-D0F965773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263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Spectacle Use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12D3C3-D7AA-2245-A540-08196A5CA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570521"/>
            <a:ext cx="5218739" cy="33287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122559-BA2B-100F-F0A4-1F11CC35BC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279399"/>
            <a:ext cx="3931920" cy="22849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141FA3-5201-C9B7-164E-9807C8B3C436}"/>
              </a:ext>
            </a:extLst>
          </p:cNvPr>
          <p:cNvSpPr txBox="1"/>
          <p:nvPr/>
        </p:nvSpPr>
        <p:spPr>
          <a:xfrm>
            <a:off x="1086050" y="5544151"/>
            <a:ext cx="10019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15 children were using spectacle among the respondents.</a:t>
            </a:r>
          </a:p>
        </p:txBody>
      </p:sp>
    </p:spTree>
    <p:extLst>
      <p:ext uri="{BB962C8B-B14F-4D97-AF65-F5344CB8AC3E}">
        <p14:creationId xmlns:p14="http://schemas.microsoft.com/office/powerpoint/2010/main" val="2796226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36575-626F-1415-D4B6-D0F965773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74" y="134118"/>
            <a:ext cx="10515600" cy="76263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Spectacle Use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972288-130E-6A83-13B6-DCF0F8FF4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784" y="1465851"/>
            <a:ext cx="5645752" cy="3645163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558659C-E5F6-0282-3440-3A37BD8977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712051"/>
              </p:ext>
            </p:extLst>
          </p:nvPr>
        </p:nvGraphicFramePr>
        <p:xfrm>
          <a:off x="6386396" y="1838956"/>
          <a:ext cx="5260173" cy="2858171"/>
        </p:xfrm>
        <a:graphic>
          <a:graphicData uri="http://schemas.openxmlformats.org/drawingml/2006/table">
            <a:tbl>
              <a:tblPr firstRow="1" firstCol="1" bandRow="1"/>
              <a:tblGrid>
                <a:gridCol w="779285">
                  <a:extLst>
                    <a:ext uri="{9D8B030D-6E8A-4147-A177-3AD203B41FA5}">
                      <a16:colId xmlns:a16="http://schemas.microsoft.com/office/drawing/2014/main" val="18261759"/>
                    </a:ext>
                  </a:extLst>
                </a:gridCol>
                <a:gridCol w="1574805">
                  <a:extLst>
                    <a:ext uri="{9D8B030D-6E8A-4147-A177-3AD203B41FA5}">
                      <a16:colId xmlns:a16="http://schemas.microsoft.com/office/drawing/2014/main" val="540682978"/>
                    </a:ext>
                  </a:extLst>
                </a:gridCol>
                <a:gridCol w="2906083">
                  <a:extLst>
                    <a:ext uri="{9D8B030D-6E8A-4147-A177-3AD203B41FA5}">
                      <a16:colId xmlns:a16="http://schemas.microsoft.com/office/drawing/2014/main" val="2257580532"/>
                    </a:ext>
                  </a:extLst>
                </a:gridCol>
              </a:tblGrid>
              <a:tr h="1137857">
                <a:tc>
                  <a:txBody>
                    <a:bodyPr/>
                    <a:lstStyle/>
                    <a:p>
                      <a:endParaRPr lang="en-US" sz="2000" b="1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Use Spectacle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Spectacle power has changed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5556204"/>
                  </a:ext>
                </a:extLst>
              </a:tr>
              <a:tr h="8601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13(86%)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4866823"/>
                  </a:ext>
                </a:extLst>
              </a:tr>
              <a:tr h="8601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2(14%)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838749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2DFFA3B-0F9A-AEDB-5F12-A3C18B5CD4AB}"/>
              </a:ext>
            </a:extLst>
          </p:cNvPr>
          <p:cNvSpPr txBox="1"/>
          <p:nvPr/>
        </p:nvSpPr>
        <p:spPr>
          <a:xfrm flipH="1">
            <a:off x="1229626" y="5342022"/>
            <a:ext cx="98586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Interestingly most of them started using spectacle for 2-3 years.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Among the 15 users 13 have to change their power post covid.</a:t>
            </a:r>
          </a:p>
        </p:txBody>
      </p:sp>
    </p:spTree>
    <p:extLst>
      <p:ext uri="{BB962C8B-B14F-4D97-AF65-F5344CB8AC3E}">
        <p14:creationId xmlns:p14="http://schemas.microsoft.com/office/powerpoint/2010/main" val="2833467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95BC-D352-DCC4-1D57-CB2B84377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" y="1"/>
            <a:ext cx="9870440" cy="685799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Outdoor Activity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FA1D629-606E-559B-33ED-C63F1A6CB2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8638870"/>
              </p:ext>
            </p:extLst>
          </p:nvPr>
        </p:nvGraphicFramePr>
        <p:xfrm>
          <a:off x="579389" y="1098758"/>
          <a:ext cx="4885623" cy="2498831"/>
        </p:xfrm>
        <a:graphic>
          <a:graphicData uri="http://schemas.openxmlformats.org/drawingml/2006/table">
            <a:tbl>
              <a:tblPr firstRow="1" firstCol="1" bandRow="1"/>
              <a:tblGrid>
                <a:gridCol w="1324339">
                  <a:extLst>
                    <a:ext uri="{9D8B030D-6E8A-4147-A177-3AD203B41FA5}">
                      <a16:colId xmlns:a16="http://schemas.microsoft.com/office/drawing/2014/main" val="3273824899"/>
                    </a:ext>
                  </a:extLst>
                </a:gridCol>
                <a:gridCol w="1545063">
                  <a:extLst>
                    <a:ext uri="{9D8B030D-6E8A-4147-A177-3AD203B41FA5}">
                      <a16:colId xmlns:a16="http://schemas.microsoft.com/office/drawing/2014/main" val="801208147"/>
                    </a:ext>
                  </a:extLst>
                </a:gridCol>
                <a:gridCol w="2016221">
                  <a:extLst>
                    <a:ext uri="{9D8B030D-6E8A-4147-A177-3AD203B41FA5}">
                      <a16:colId xmlns:a16="http://schemas.microsoft.com/office/drawing/2014/main" val="1338392273"/>
                    </a:ext>
                  </a:extLst>
                </a:gridCol>
              </a:tblGrid>
              <a:tr h="342670">
                <a:tc>
                  <a:txBody>
                    <a:bodyPr/>
                    <a:lstStyle/>
                    <a:p>
                      <a:pPr algn="l"/>
                      <a:endParaRPr lang="en-US" sz="1800" b="1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Everyday outdoor activity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1069627"/>
                  </a:ext>
                </a:extLst>
              </a:tr>
              <a:tr h="305427">
                <a:tc>
                  <a:txBody>
                    <a:bodyPr/>
                    <a:lstStyle/>
                    <a:p>
                      <a:pPr algn="l"/>
                      <a:endParaRPr lang="en-US" sz="1800" b="1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During Covid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 Covid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9934765"/>
                  </a:ext>
                </a:extLst>
              </a:tr>
              <a:tr h="30479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0-1 hr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42(71.2%)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5(8.5%)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0981341"/>
                  </a:ext>
                </a:extLst>
              </a:tr>
              <a:tr h="30479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1-2 hr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12(20.3%)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14(23.7%)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3490433"/>
                  </a:ext>
                </a:extLst>
              </a:tr>
              <a:tr h="30479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2-3 hrs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4(6.8%)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21(35.6%)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4229639"/>
                  </a:ext>
                </a:extLst>
              </a:tr>
              <a:tr h="30479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3-4 hrs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0(0%)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1(1.7%)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9021322"/>
                  </a:ext>
                </a:extLst>
              </a:tr>
              <a:tr h="63157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more than 4 hrs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1(1.7%)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18(30.5%)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259062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9304945-1877-5193-4BE7-CEF80799D7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515787"/>
              </p:ext>
            </p:extLst>
          </p:nvPr>
        </p:nvGraphicFramePr>
        <p:xfrm>
          <a:off x="471639" y="3920233"/>
          <a:ext cx="4993374" cy="2314756"/>
        </p:xfrm>
        <a:graphic>
          <a:graphicData uri="http://schemas.openxmlformats.org/drawingml/2006/table">
            <a:tbl>
              <a:tblPr firstRow="1" firstCol="1" bandRow="1"/>
              <a:tblGrid>
                <a:gridCol w="1951725">
                  <a:extLst>
                    <a:ext uri="{9D8B030D-6E8A-4147-A177-3AD203B41FA5}">
                      <a16:colId xmlns:a16="http://schemas.microsoft.com/office/drawing/2014/main" val="213511116"/>
                    </a:ext>
                  </a:extLst>
                </a:gridCol>
                <a:gridCol w="1666570">
                  <a:extLst>
                    <a:ext uri="{9D8B030D-6E8A-4147-A177-3AD203B41FA5}">
                      <a16:colId xmlns:a16="http://schemas.microsoft.com/office/drawing/2014/main" val="1574578048"/>
                    </a:ext>
                  </a:extLst>
                </a:gridCol>
                <a:gridCol w="1375079">
                  <a:extLst>
                    <a:ext uri="{9D8B030D-6E8A-4147-A177-3AD203B41FA5}">
                      <a16:colId xmlns:a16="http://schemas.microsoft.com/office/drawing/2014/main" val="1015881923"/>
                    </a:ext>
                  </a:extLst>
                </a:gridCol>
              </a:tblGrid>
              <a:tr h="402358">
                <a:tc>
                  <a:txBody>
                    <a:bodyPr/>
                    <a:lstStyle/>
                    <a:p>
                      <a:endParaRPr lang="en-US" sz="2000" b="1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Weekend outing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0448905"/>
                  </a:ext>
                </a:extLst>
              </a:tr>
              <a:tr h="318733">
                <a:tc>
                  <a:txBody>
                    <a:bodyPr/>
                    <a:lstStyle/>
                    <a:p>
                      <a:endParaRPr lang="en-US" sz="2000" b="1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During Covid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 Covid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1163452"/>
                  </a:ext>
                </a:extLst>
              </a:tr>
              <a:tr h="31873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0-1 </a:t>
                      </a:r>
                      <a:r>
                        <a:rPr lang="en-US" sz="2000" b="1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hr</a:t>
                      </a: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43(72.9%)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3(5.1%)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0937151"/>
                  </a:ext>
                </a:extLst>
              </a:tr>
              <a:tr h="31873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1-2 hrs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11(18.6%)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10(16.9%)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4116171"/>
                  </a:ext>
                </a:extLst>
              </a:tr>
              <a:tr h="31873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2-3 hrs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4(6.8%)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20(33.9%)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1797080"/>
                  </a:ext>
                </a:extLst>
              </a:tr>
              <a:tr h="31873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3-4 hrs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1(1.75%)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9(15.5%)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7229499"/>
                  </a:ext>
                </a:extLst>
              </a:tr>
              <a:tr h="31873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more than 4 hrs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0(0%)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17(28.6%)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2003858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F455783D-8F25-1C8A-805F-1CD08C245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1831" y="1011855"/>
            <a:ext cx="3360220" cy="261318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63E336A-CAFE-0835-414E-BF6D824EFF4F}"/>
              </a:ext>
            </a:extLst>
          </p:cNvPr>
          <p:cNvSpPr txBox="1"/>
          <p:nvPr/>
        </p:nvSpPr>
        <p:spPr>
          <a:xfrm>
            <a:off x="6417914" y="3898182"/>
            <a:ext cx="52168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Outdoor activity of the children drastically reduced during covid.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71.2% responded their outdoor activity was almost 0,which was only 5% post covid.</a:t>
            </a:r>
          </a:p>
        </p:txBody>
      </p:sp>
    </p:spTree>
    <p:extLst>
      <p:ext uri="{BB962C8B-B14F-4D97-AF65-F5344CB8AC3E}">
        <p14:creationId xmlns:p14="http://schemas.microsoft.com/office/powerpoint/2010/main" val="8174920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0D2C0-279D-CDF7-2277-277EF40965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0320" y="-198436"/>
            <a:ext cx="9144000" cy="990916"/>
          </a:xfrm>
          <a:noFill/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Health Impacts from Parents Perspective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8A7E43A-9695-E4BB-0289-D51C346B4C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426930"/>
              </p:ext>
            </p:extLst>
          </p:nvPr>
        </p:nvGraphicFramePr>
        <p:xfrm>
          <a:off x="737235" y="3749041"/>
          <a:ext cx="4837113" cy="2880676"/>
        </p:xfrm>
        <a:graphic>
          <a:graphicData uri="http://schemas.openxmlformats.org/drawingml/2006/table">
            <a:tbl>
              <a:tblPr firstRow="1" firstCol="1" bandRow="1"/>
              <a:tblGrid>
                <a:gridCol w="2270081">
                  <a:extLst>
                    <a:ext uri="{9D8B030D-6E8A-4147-A177-3AD203B41FA5}">
                      <a16:colId xmlns:a16="http://schemas.microsoft.com/office/drawing/2014/main" val="2604819235"/>
                    </a:ext>
                  </a:extLst>
                </a:gridCol>
                <a:gridCol w="2567032">
                  <a:extLst>
                    <a:ext uri="{9D8B030D-6E8A-4147-A177-3AD203B41FA5}">
                      <a16:colId xmlns:a16="http://schemas.microsoft.com/office/drawing/2014/main" val="3180383486"/>
                    </a:ext>
                  </a:extLst>
                </a:gridCol>
              </a:tblGrid>
              <a:tr h="580686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927600" algn="l"/>
                        </a:tabLst>
                      </a:pP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Vrinda" panose="020B0502040204020203" pitchFamily="34" charset="0"/>
                        </a:rPr>
                        <a:t>Impact on Physical Health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829200"/>
                  </a:ext>
                </a:extLst>
              </a:tr>
              <a:tr h="4599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927600" algn="l"/>
                        </a:tabLst>
                      </a:pPr>
                      <a:r>
                        <a:rPr lang="en-US" sz="20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Vrinda" panose="020B0502040204020203" pitchFamily="34" charset="0"/>
                        </a:rPr>
                        <a:t>Eyesight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927600" algn="l"/>
                        </a:tabLst>
                      </a:pP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Vrinda" panose="020B0502040204020203" pitchFamily="34" charset="0"/>
                        </a:rPr>
                        <a:t>81.80%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445886"/>
                  </a:ext>
                </a:extLst>
              </a:tr>
              <a:tr h="4599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927600" algn="l"/>
                        </a:tabLst>
                      </a:pPr>
                      <a:r>
                        <a:rPr lang="en-US" sz="20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Vrinda" panose="020B0502040204020203" pitchFamily="34" charset="0"/>
                        </a:rPr>
                        <a:t>Obesity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927600" algn="l"/>
                        </a:tabLst>
                      </a:pP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Vrinda" panose="020B0502040204020203" pitchFamily="34" charset="0"/>
                        </a:rPr>
                        <a:t>58%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1385548"/>
                  </a:ext>
                </a:extLst>
              </a:tr>
              <a:tr h="4599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927600" algn="l"/>
                        </a:tabLst>
                      </a:pPr>
                      <a:r>
                        <a:rPr lang="en-US" sz="20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Vrinda" panose="020B0502040204020203" pitchFamily="34" charset="0"/>
                        </a:rPr>
                        <a:t>Backpain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927600" algn="l"/>
                        </a:tabLst>
                      </a:pP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Vrinda" panose="020B0502040204020203" pitchFamily="34" charset="0"/>
                        </a:rPr>
                        <a:t>31.90%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040938"/>
                  </a:ext>
                </a:extLst>
              </a:tr>
              <a:tr h="4599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927600" algn="l"/>
                        </a:tabLst>
                      </a:pPr>
                      <a:r>
                        <a:rPr lang="en-US" sz="20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Vrinda" panose="020B0502040204020203" pitchFamily="34" charset="0"/>
                        </a:rPr>
                        <a:t>Tiredness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927600" algn="l"/>
                        </a:tabLst>
                      </a:pP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Vrinda" panose="020B0502040204020203" pitchFamily="34" charset="0"/>
                        </a:rPr>
                        <a:t>4.40%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5476829"/>
                  </a:ext>
                </a:extLst>
              </a:tr>
              <a:tr h="4599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927600" algn="l"/>
                        </a:tabLst>
                      </a:pPr>
                      <a:r>
                        <a:rPr lang="en-US" sz="20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Vrinda" panose="020B0502040204020203" pitchFamily="34" charset="0"/>
                        </a:rPr>
                        <a:t>did not notice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927600" algn="l"/>
                        </a:tabLst>
                      </a:pP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Vrinda" panose="020B0502040204020203" pitchFamily="34" charset="0"/>
                        </a:rPr>
                        <a:t>16.30%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253924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96A5F11-AA93-9E7F-ABE8-E5A6D4FC06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602992"/>
              </p:ext>
            </p:extLst>
          </p:nvPr>
        </p:nvGraphicFramePr>
        <p:xfrm>
          <a:off x="6858000" y="3749041"/>
          <a:ext cx="4837113" cy="3038737"/>
        </p:xfrm>
        <a:graphic>
          <a:graphicData uri="http://schemas.openxmlformats.org/drawingml/2006/table">
            <a:tbl>
              <a:tblPr firstRow="1" firstCol="1" bandRow="1"/>
              <a:tblGrid>
                <a:gridCol w="2374774">
                  <a:extLst>
                    <a:ext uri="{9D8B030D-6E8A-4147-A177-3AD203B41FA5}">
                      <a16:colId xmlns:a16="http://schemas.microsoft.com/office/drawing/2014/main" val="3543281188"/>
                    </a:ext>
                  </a:extLst>
                </a:gridCol>
                <a:gridCol w="2462339">
                  <a:extLst>
                    <a:ext uri="{9D8B030D-6E8A-4147-A177-3AD203B41FA5}">
                      <a16:colId xmlns:a16="http://schemas.microsoft.com/office/drawing/2014/main" val="3006346106"/>
                    </a:ext>
                  </a:extLst>
                </a:gridCol>
              </a:tblGrid>
              <a:tr h="417626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927600" algn="l"/>
                        </a:tabLst>
                      </a:pP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Vrinda" panose="020B0502040204020203" pitchFamily="34" charset="0"/>
                        </a:rPr>
                        <a:t>Impact on mental Health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181659"/>
                  </a:ext>
                </a:extLst>
              </a:tr>
              <a:tr h="3308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927600" algn="l"/>
                        </a:tabLst>
                      </a:pP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Vrinda" panose="020B0502040204020203" pitchFamily="34" charset="0"/>
                        </a:rPr>
                        <a:t>Development</a:t>
                      </a:r>
                      <a:endParaRPr lang="en-US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927600" algn="l"/>
                        </a:tabLst>
                      </a:pPr>
                      <a:r>
                        <a:rPr lang="en-US" sz="20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Vrinda" panose="020B0502040204020203" pitchFamily="34" charset="0"/>
                        </a:rPr>
                        <a:t>63.30%</a:t>
                      </a:r>
                      <a:endParaRPr lang="en-US" sz="20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1629183"/>
                  </a:ext>
                </a:extLst>
              </a:tr>
              <a:tr h="3308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927600" algn="l"/>
                        </a:tabLst>
                      </a:pPr>
                      <a:r>
                        <a:rPr lang="en-US" sz="20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Vrinda" panose="020B0502040204020203" pitchFamily="34" charset="0"/>
                        </a:rPr>
                        <a:t>language delay</a:t>
                      </a:r>
                      <a:endParaRPr lang="en-US" sz="20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927600" algn="l"/>
                        </a:tabLst>
                      </a:pP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Vrinda" panose="020B0502040204020203" pitchFamily="34" charset="0"/>
                        </a:rPr>
                        <a:t>32.70%</a:t>
                      </a:r>
                      <a:endParaRPr lang="en-US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735417"/>
                  </a:ext>
                </a:extLst>
              </a:tr>
              <a:tr h="3308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927600" algn="l"/>
                        </a:tabLst>
                      </a:pP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Vrinda" panose="020B0502040204020203" pitchFamily="34" charset="0"/>
                        </a:rPr>
                        <a:t>mood swing</a:t>
                      </a:r>
                      <a:endParaRPr lang="en-US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927600" algn="l"/>
                        </a:tabLst>
                      </a:pP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Vrinda" panose="020B0502040204020203" pitchFamily="34" charset="0"/>
                        </a:rPr>
                        <a:t>69.20%</a:t>
                      </a:r>
                      <a:endParaRPr lang="en-US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3884928"/>
                  </a:ext>
                </a:extLst>
              </a:tr>
              <a:tr h="3308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927600" algn="l"/>
                        </a:tabLst>
                      </a:pP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Vrinda" panose="020B0502040204020203" pitchFamily="34" charset="0"/>
                        </a:rPr>
                        <a:t>stress and depression</a:t>
                      </a:r>
                      <a:endParaRPr lang="en-US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927600" algn="l"/>
                        </a:tabLst>
                      </a:pP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Vrinda" panose="020B0502040204020203" pitchFamily="34" charset="0"/>
                        </a:rPr>
                        <a:t>47.10%</a:t>
                      </a:r>
                      <a:endParaRPr lang="en-US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1640026"/>
                  </a:ext>
                </a:extLst>
              </a:tr>
              <a:tr h="3308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927600" algn="l"/>
                        </a:tabLst>
                      </a:pP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Vrinda" panose="020B0502040204020203" pitchFamily="34" charset="0"/>
                        </a:rPr>
                        <a:t>sleep disorder</a:t>
                      </a:r>
                      <a:endParaRPr lang="en-US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927600" algn="l"/>
                        </a:tabLst>
                      </a:pP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Vrinda" panose="020B0502040204020203" pitchFamily="34" charset="0"/>
                        </a:rPr>
                        <a:t>69.20%</a:t>
                      </a:r>
                      <a:endParaRPr lang="en-US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7545195"/>
                  </a:ext>
                </a:extLst>
              </a:tr>
              <a:tr h="3308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927600" algn="l"/>
                        </a:tabLst>
                      </a:pPr>
                      <a:r>
                        <a:rPr lang="en-US" sz="20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Vrinda" panose="020B0502040204020203" pitchFamily="34" charset="0"/>
                        </a:rPr>
                        <a:t>Others</a:t>
                      </a:r>
                      <a:endParaRPr lang="en-US" sz="20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927600" algn="l"/>
                        </a:tabLst>
                      </a:pP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Vrinda" panose="020B0502040204020203" pitchFamily="34" charset="0"/>
                        </a:rPr>
                        <a:t>8.80%</a:t>
                      </a:r>
                      <a:endParaRPr lang="en-US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60458"/>
                  </a:ext>
                </a:extLst>
              </a:tr>
              <a:tr h="3308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927600" algn="l"/>
                        </a:tabLst>
                      </a:pPr>
                      <a:r>
                        <a:rPr lang="en-US" sz="20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Vrinda" panose="020B0502040204020203" pitchFamily="34" charset="0"/>
                        </a:rPr>
                        <a:t>did not notice</a:t>
                      </a:r>
                      <a:endParaRPr lang="en-US" sz="20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927600" algn="l"/>
                        </a:tabLst>
                      </a:pP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Vrinda" panose="020B0502040204020203" pitchFamily="34" charset="0"/>
                        </a:rPr>
                        <a:t>13.20%</a:t>
                      </a:r>
                      <a:endParaRPr lang="en-US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9974853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88204D26-38B5-F496-564D-B08B0947E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1164312"/>
            <a:ext cx="4837113" cy="21227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E8AC2E5-E803-AD13-9D23-6E2FF36F9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474" y="1164312"/>
            <a:ext cx="4694873" cy="212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118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E85D8AA-893B-7471-3F1A-5A96E3953804}"/>
              </a:ext>
            </a:extLst>
          </p:cNvPr>
          <p:cNvSpPr/>
          <p:nvPr/>
        </p:nvSpPr>
        <p:spPr>
          <a:xfrm>
            <a:off x="5650025" y="796195"/>
            <a:ext cx="5805575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>
              <a:buFont typeface="Wingdings" panose="05000000000000000000" pitchFamily="2" charset="2"/>
              <a:buChar char="§"/>
            </a:pPr>
            <a:r>
              <a:rPr lang="en-US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5"/>
                </a:solidFill>
              </a:rPr>
              <a:t>Background</a:t>
            </a:r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en-US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5"/>
                </a:solidFill>
              </a:rPr>
              <a:t>Research Question</a:t>
            </a:r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en-US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5"/>
                </a:solidFill>
              </a:rPr>
              <a:t>Objectives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5"/>
              </a:solidFill>
            </a:endParaRPr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en-US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5"/>
                </a:solidFill>
              </a:rPr>
              <a:t>Methodology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5"/>
              </a:solidFill>
            </a:endParaRPr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en-US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5"/>
                </a:solidFill>
              </a:rPr>
              <a:t>Results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5"/>
              </a:solidFill>
            </a:endParaRPr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en-US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5"/>
                </a:solidFill>
              </a:rPr>
              <a:t>Conclusion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5"/>
              </a:solidFill>
            </a:endParaRPr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en-US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5"/>
                </a:solidFill>
              </a:rPr>
              <a:t>Limitation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5"/>
              </a:solidFill>
            </a:endParaRPr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en-US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5"/>
                </a:solidFill>
              </a:rPr>
              <a:t>Recommendation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DCEBEB-8B5B-4D18-A377-250D38032CD4}"/>
              </a:ext>
            </a:extLst>
          </p:cNvPr>
          <p:cNvSpPr/>
          <p:nvPr/>
        </p:nvSpPr>
        <p:spPr>
          <a:xfrm>
            <a:off x="409139" y="454794"/>
            <a:ext cx="3927107" cy="10684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Contents</a:t>
            </a:r>
            <a:endParaRPr lang="en-US" sz="5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15EB2C-FC8C-773D-0807-A08E61899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180" y="2286875"/>
            <a:ext cx="3472429" cy="411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2249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14D2F-A474-9DF5-FA58-20DD0A5F1F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640" y="395765"/>
            <a:ext cx="10668000" cy="427195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Parents Observation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EAEA433-7EF4-DAB9-A960-8D4265CB87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488035"/>
              </p:ext>
            </p:extLst>
          </p:nvPr>
        </p:nvGraphicFramePr>
        <p:xfrm>
          <a:off x="672701" y="1005840"/>
          <a:ext cx="10078718" cy="5602337"/>
        </p:xfrm>
        <a:graphic>
          <a:graphicData uri="http://schemas.openxmlformats.org/drawingml/2006/table">
            <a:tbl>
              <a:tblPr firstRow="1" firstCol="1" bandRow="1"/>
              <a:tblGrid>
                <a:gridCol w="7036777">
                  <a:extLst>
                    <a:ext uri="{9D8B030D-6E8A-4147-A177-3AD203B41FA5}">
                      <a16:colId xmlns:a16="http://schemas.microsoft.com/office/drawing/2014/main" val="428190708"/>
                    </a:ext>
                  </a:extLst>
                </a:gridCol>
                <a:gridCol w="3041941">
                  <a:extLst>
                    <a:ext uri="{9D8B030D-6E8A-4147-A177-3AD203B41FA5}">
                      <a16:colId xmlns:a16="http://schemas.microsoft.com/office/drawing/2014/main" val="3878448126"/>
                    </a:ext>
                  </a:extLst>
                </a:gridCol>
              </a:tblGrid>
              <a:tr h="21701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927600" algn="l"/>
                        </a:tabLst>
                      </a:pPr>
                      <a:r>
                        <a:rPr lang="en-US" sz="20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 b="1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8688006"/>
                  </a:ext>
                </a:extLst>
              </a:tr>
              <a:tr h="17431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927600" algn="l"/>
                        </a:tabLst>
                      </a:pPr>
                      <a:r>
                        <a:rPr lang="en-US" sz="20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1.Does your child have nervous breakdown?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927600" algn="l"/>
                        </a:tabLst>
                      </a:pPr>
                      <a:r>
                        <a:rPr lang="en-US" sz="20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30.50%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8930890"/>
                  </a:ext>
                </a:extLst>
              </a:tr>
              <a:tr h="17431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927600" algn="l"/>
                        </a:tabLst>
                      </a:pP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2.Does your child have sleeping disorder?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927600" algn="l"/>
                        </a:tabLst>
                      </a:pPr>
                      <a:r>
                        <a:rPr lang="en-US" sz="20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28.80%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8763002"/>
                  </a:ext>
                </a:extLst>
              </a:tr>
              <a:tr h="17431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927600" algn="l"/>
                        </a:tabLst>
                      </a:pPr>
                      <a:r>
                        <a:rPr lang="en-US" sz="20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3.Does your child face developmental disorder?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927600" algn="l"/>
                        </a:tabLst>
                      </a:pPr>
                      <a:r>
                        <a:rPr lang="en-US" sz="20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18.60%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772527"/>
                  </a:ext>
                </a:extLst>
              </a:tr>
              <a:tr h="35760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927600" algn="l"/>
                        </a:tabLst>
                      </a:pP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4.Does your child become irritable when ask to stop playing video game?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927600" algn="l"/>
                        </a:tabLst>
                      </a:pPr>
                      <a:r>
                        <a:rPr lang="en-US" sz="20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66.10%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4872658"/>
                  </a:ext>
                </a:extLst>
              </a:tr>
              <a:tr h="17431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927600" algn="l"/>
                        </a:tabLst>
                      </a:pPr>
                      <a:r>
                        <a:rPr lang="en-US" sz="20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5.Does you notice your child pupil dilated during device use?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927600" algn="l"/>
                        </a:tabLst>
                      </a:pPr>
                      <a:r>
                        <a:rPr lang="en-US" sz="20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20.30%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6070445"/>
                  </a:ext>
                </a:extLst>
              </a:tr>
              <a:tr h="17431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927600" algn="l"/>
                        </a:tabLst>
                      </a:pPr>
                      <a:r>
                        <a:rPr lang="en-US" sz="20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6.Does your child have a hard time making eye contact?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927600" algn="l"/>
                        </a:tabLst>
                      </a:pPr>
                      <a:r>
                        <a:rPr lang="en-US" sz="20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24.60%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5346690"/>
                  </a:ext>
                </a:extLst>
              </a:tr>
              <a:tr h="17431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927600" algn="l"/>
                        </a:tabLst>
                      </a:pPr>
                      <a:r>
                        <a:rPr lang="en-US" sz="20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7.Do you ever feel your child is not so happy as he/she should be?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927600" algn="l"/>
                        </a:tabLst>
                      </a:pPr>
                      <a:r>
                        <a:rPr lang="en-US" sz="20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44.10%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7266309"/>
                  </a:ext>
                </a:extLst>
              </a:tr>
              <a:tr h="17431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927600" algn="l"/>
                        </a:tabLst>
                      </a:pPr>
                      <a:r>
                        <a:rPr lang="en-US" sz="20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8.Does your child have trouble making friends?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927600" algn="l"/>
                        </a:tabLst>
                      </a:pPr>
                      <a:r>
                        <a:rPr lang="en-US" sz="20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25.40%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9630422"/>
                  </a:ext>
                </a:extLst>
              </a:tr>
              <a:tr h="17431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927600" algn="l"/>
                        </a:tabLst>
                      </a:pPr>
                      <a:r>
                        <a:rPr lang="en-US" sz="20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9.Do you worry that your child interest has narrowed recently?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927600" algn="l"/>
                        </a:tabLst>
                      </a:pPr>
                      <a:r>
                        <a:rPr lang="en-US" sz="20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47.50%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9660492"/>
                  </a:ext>
                </a:extLst>
              </a:tr>
              <a:tr h="35267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927600" algn="l"/>
                        </a:tabLst>
                      </a:pPr>
                      <a:r>
                        <a:rPr lang="en-US" sz="20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10.Do you feel that his/her thrust for knowledge has been dampened?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927600" algn="l"/>
                        </a:tabLst>
                      </a:pPr>
                      <a:r>
                        <a:rPr lang="en-US" sz="20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4205784"/>
                  </a:ext>
                </a:extLst>
              </a:tr>
              <a:tr h="35267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927600" algn="l"/>
                        </a:tabLst>
                      </a:pPr>
                      <a:r>
                        <a:rPr lang="en-US" sz="20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11.Do your child develop any physical problem due to screen addiction?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927600" algn="l"/>
                        </a:tabLst>
                      </a:pPr>
                      <a:r>
                        <a:rPr lang="en-US" sz="20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27.10%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8260299"/>
                  </a:ext>
                </a:extLst>
              </a:tr>
              <a:tr h="64787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927600" algn="l"/>
                        </a:tabLst>
                      </a:pPr>
                      <a:r>
                        <a:rPr lang="en-US" sz="20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12.Do your child seem unmotivated?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927600" algn="l"/>
                        </a:tabLst>
                      </a:pP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40.70%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37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76139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14D2F-A474-9DF5-FA58-20DD0A5F1F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640" y="395765"/>
            <a:ext cx="10668000" cy="427195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Parents Observation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0C082F-7295-6541-EEBA-26C9C774E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274" y="822960"/>
            <a:ext cx="9018871" cy="56392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3AB3CA3-0F41-DFB5-A605-6F38E791613B}"/>
              </a:ext>
            </a:extLst>
          </p:cNvPr>
          <p:cNvSpPr txBox="1"/>
          <p:nvPr/>
        </p:nvSpPr>
        <p:spPr>
          <a:xfrm flipH="1">
            <a:off x="8404240" y="5885848"/>
            <a:ext cx="3997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 Covid Observation</a:t>
            </a:r>
          </a:p>
        </p:txBody>
      </p:sp>
    </p:spTree>
    <p:extLst>
      <p:ext uri="{BB962C8B-B14F-4D97-AF65-F5344CB8AC3E}">
        <p14:creationId xmlns:p14="http://schemas.microsoft.com/office/powerpoint/2010/main" val="22366010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27059B-A348-DD70-8B69-A90D59527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1653" y="190416"/>
            <a:ext cx="3876387" cy="2728444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9AFAE5D-30CB-23EF-3623-FC3FAED368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303535"/>
              </p:ext>
            </p:extLst>
          </p:nvPr>
        </p:nvGraphicFramePr>
        <p:xfrm>
          <a:off x="847022" y="1183907"/>
          <a:ext cx="6956053" cy="5399369"/>
        </p:xfrm>
        <a:graphic>
          <a:graphicData uri="http://schemas.openxmlformats.org/drawingml/2006/table">
            <a:tbl>
              <a:tblPr firstRow="1" firstCol="1" bandRow="1"/>
              <a:tblGrid>
                <a:gridCol w="3362075">
                  <a:extLst>
                    <a:ext uri="{9D8B030D-6E8A-4147-A177-3AD203B41FA5}">
                      <a16:colId xmlns:a16="http://schemas.microsoft.com/office/drawing/2014/main" val="4085292379"/>
                    </a:ext>
                  </a:extLst>
                </a:gridCol>
                <a:gridCol w="3593978">
                  <a:extLst>
                    <a:ext uri="{9D8B030D-6E8A-4147-A177-3AD203B41FA5}">
                      <a16:colId xmlns:a16="http://schemas.microsoft.com/office/drawing/2014/main" val="3410859409"/>
                    </a:ext>
                  </a:extLst>
                </a:gridCol>
              </a:tblGrid>
              <a:tr h="8231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927600" algn="l"/>
                        </a:tabLst>
                      </a:pP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Types of Precautionary Measure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927600" algn="l"/>
                        </a:tabLst>
                      </a:pP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Respondents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762408"/>
                  </a:ext>
                </a:extLst>
              </a:tr>
              <a:tr h="368281">
                <a:tc>
                  <a:txBody>
                    <a:bodyPr/>
                    <a:lstStyle/>
                    <a:p>
                      <a:pPr algn="ctr"/>
                      <a:endParaRPr lang="en-US" sz="2000" b="1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931930"/>
                  </a:ext>
                </a:extLst>
              </a:tr>
              <a:tr h="6104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927600" algn="l"/>
                        </a:tabLst>
                      </a:pPr>
                      <a:r>
                        <a:rPr lang="en-US" sz="20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Play a part as a role model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927600" algn="l"/>
                        </a:tabLst>
                      </a:pPr>
                      <a:r>
                        <a:rPr lang="en-US" sz="20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44.80%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8261303"/>
                  </a:ext>
                </a:extLst>
              </a:tr>
              <a:tr h="6129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927600" algn="l"/>
                        </a:tabLst>
                      </a:pPr>
                      <a:r>
                        <a:rPr lang="en-US" sz="20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Restrict child playing video game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927600" algn="l"/>
                        </a:tabLst>
                      </a:pP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44.80%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3329440"/>
                  </a:ext>
                </a:extLst>
              </a:tr>
              <a:tr h="6104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927600" algn="l"/>
                        </a:tabLst>
                      </a:pPr>
                      <a:r>
                        <a:rPr lang="en-US" sz="20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Encourage physical activity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927600" algn="l"/>
                        </a:tabLst>
                      </a:pPr>
                      <a:r>
                        <a:rPr lang="en-US" sz="20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74.10%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6629032"/>
                  </a:ext>
                </a:extLst>
              </a:tr>
              <a:tr h="6104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927600" algn="l"/>
                        </a:tabLst>
                      </a:pPr>
                      <a:r>
                        <a:rPr lang="en-US" sz="20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Encourage reading books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927600" algn="l"/>
                        </a:tabLst>
                      </a:pPr>
                      <a:r>
                        <a:rPr lang="en-US" sz="20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70.70%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1414004"/>
                  </a:ext>
                </a:extLst>
              </a:tr>
              <a:tr h="3722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927600" algn="l"/>
                        </a:tabLst>
                      </a:pPr>
                      <a:r>
                        <a:rPr lang="en-US" sz="20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Schedule family activity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927600" algn="l"/>
                        </a:tabLst>
                      </a:pPr>
                      <a:r>
                        <a:rPr lang="en-US" sz="20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51.70%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9291725"/>
                  </a:ext>
                </a:extLst>
              </a:tr>
              <a:tr h="7636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927600" algn="l"/>
                        </a:tabLst>
                      </a:pPr>
                      <a:r>
                        <a:rPr lang="en-US" sz="20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Disallowing device during meal time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927600" algn="l"/>
                        </a:tabLst>
                      </a:pP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41.40%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7000696"/>
                  </a:ext>
                </a:extLst>
              </a:tr>
              <a:tr h="6104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927600" algn="l"/>
                        </a:tabLst>
                      </a:pPr>
                      <a:r>
                        <a:rPr lang="en-US" sz="20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Make them justify their use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927600" algn="l"/>
                        </a:tabLst>
                      </a:pP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39.70%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7173319"/>
                  </a:ext>
                </a:extLst>
              </a:tr>
            </a:tbl>
          </a:graphicData>
        </a:graphic>
      </p:graphicFrame>
      <p:pic>
        <p:nvPicPr>
          <p:cNvPr id="6" name="Picture 5" descr="Forms response chart. Question title: No, I am not interested to limit their screen time because. Number of responses: 55 responses.">
            <a:extLst>
              <a:ext uri="{FF2B5EF4-FFF2-40B4-BE49-F238E27FC236}">
                <a16:creationId xmlns:a16="http://schemas.microsoft.com/office/drawing/2014/main" id="{FC4D8418-60A4-3FDA-883F-842DBAA7AD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50" y="3144391"/>
            <a:ext cx="4235690" cy="366756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C0D7256-64AE-5CFC-4856-94E727018A64}"/>
              </a:ext>
            </a:extLst>
          </p:cNvPr>
          <p:cNvSpPr txBox="1"/>
          <p:nvPr/>
        </p:nvSpPr>
        <p:spPr>
          <a:xfrm flipH="1">
            <a:off x="375385" y="161541"/>
            <a:ext cx="7837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</a:rPr>
              <a:t>Precautionary measures taken by parents</a:t>
            </a:r>
          </a:p>
        </p:txBody>
      </p:sp>
    </p:spTree>
    <p:extLst>
      <p:ext uri="{BB962C8B-B14F-4D97-AF65-F5344CB8AC3E}">
        <p14:creationId xmlns:p14="http://schemas.microsoft.com/office/powerpoint/2010/main" val="2594679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707CF59-8FA5-451E-4F11-6F8A9D8FEA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9270" y="1540042"/>
            <a:ext cx="10694736" cy="4918510"/>
          </a:xfrm>
        </p:spPr>
        <p:txBody>
          <a:bodyPr>
            <a:normAutofit fontScale="92500"/>
          </a:bodyPr>
          <a:lstStyle/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Screen exposure causes enormous physical and mental health hazards among young school going children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Analysis showed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hildren were suffering several health issues due to increased screentime during lockdown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Most of the parents complaints about eye strain during using device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Other problems like sleep disorder, tiredness, irritability and weight gain also observed</a:t>
            </a:r>
            <a:endParaRPr lang="en-GB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Parents of school going children are inadequately aware regarding the consequences of too much screen-time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Results indicate that there is a willingness to take measures by the parents</a:t>
            </a:r>
          </a:p>
          <a:p>
            <a:pPr algn="just">
              <a:lnSpc>
                <a:spcPct val="100000"/>
              </a:lnSpc>
            </a:pP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0B0D39-19FF-CE0C-6B31-998CD460091F}"/>
              </a:ext>
            </a:extLst>
          </p:cNvPr>
          <p:cNvSpPr/>
          <p:nvPr/>
        </p:nvSpPr>
        <p:spPr>
          <a:xfrm>
            <a:off x="4110274" y="399448"/>
            <a:ext cx="3984572" cy="9384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effectLst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6111464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2E02C57-6E30-6813-EBDE-11D02F94CB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6905" y="1313152"/>
            <a:ext cx="9933272" cy="5155026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 guidelines and precautionary measures should help parent to take steps to reduce screen time for children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Timely implementation of  precautionary measures should be ensured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Parents being the only player regulating screen time restrictions must be aware of all the consequences of prolonged screen exposure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should take several steps like regular health checkup including eye check up and should engage the children in different outdoor activities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Further research and strong awareness measures is required to protect our future generation</a:t>
            </a:r>
          </a:p>
          <a:p>
            <a:pPr algn="just">
              <a:lnSpc>
                <a:spcPct val="15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AF236A-3F73-3217-E1B2-9575E7D32227}"/>
              </a:ext>
            </a:extLst>
          </p:cNvPr>
          <p:cNvSpPr/>
          <p:nvPr/>
        </p:nvSpPr>
        <p:spPr>
          <a:xfrm>
            <a:off x="3741093" y="235819"/>
            <a:ext cx="470981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Recommendation</a:t>
            </a:r>
          </a:p>
        </p:txBody>
      </p:sp>
    </p:spTree>
    <p:extLst>
      <p:ext uri="{BB962C8B-B14F-4D97-AF65-F5344CB8AC3E}">
        <p14:creationId xmlns:p14="http://schemas.microsoft.com/office/powerpoint/2010/main" val="14825173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A7AD5-E05E-FCE4-2B31-728D94622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717" y="2838818"/>
            <a:ext cx="4263189" cy="1463675"/>
          </a:xfrm>
        </p:spPr>
        <p:txBody>
          <a:bodyPr>
            <a:normAutofit/>
          </a:bodyPr>
          <a:lstStyle/>
          <a:p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Limitation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90E129C-3FF6-C15A-AB32-235FD86858D2}"/>
              </a:ext>
            </a:extLst>
          </p:cNvPr>
          <p:cNvSpPr/>
          <p:nvPr/>
        </p:nvSpPr>
        <p:spPr>
          <a:xfrm>
            <a:off x="6316583" y="2363002"/>
            <a:ext cx="4020152" cy="165554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Time constraints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50940E7-9387-00FE-ECAE-8190F4E77C03}"/>
              </a:ext>
            </a:extLst>
          </p:cNvPr>
          <p:cNvSpPr/>
          <p:nvPr/>
        </p:nvSpPr>
        <p:spPr>
          <a:xfrm>
            <a:off x="6468982" y="4302493"/>
            <a:ext cx="3925503" cy="195810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Relatively small sample size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66C4BC9-08B3-518D-9819-00C773860F3C}"/>
              </a:ext>
            </a:extLst>
          </p:cNvPr>
          <p:cNvSpPr/>
          <p:nvPr/>
        </p:nvSpPr>
        <p:spPr>
          <a:xfrm>
            <a:off x="6229950" y="423511"/>
            <a:ext cx="4020152" cy="165554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Simple descriptive study</a:t>
            </a:r>
          </a:p>
        </p:txBody>
      </p:sp>
    </p:spTree>
    <p:extLst>
      <p:ext uri="{BB962C8B-B14F-4D97-AF65-F5344CB8AC3E}">
        <p14:creationId xmlns:p14="http://schemas.microsoft.com/office/powerpoint/2010/main" val="24035254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D884A-5990-3D9C-6EF0-3B7830926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480" y="2702560"/>
            <a:ext cx="10515600" cy="209296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b="1" dirty="0">
                <a:solidFill>
                  <a:srgbClr val="7030A0"/>
                </a:solidFill>
              </a:rPr>
              <a:t>Thank you</a:t>
            </a:r>
            <a:br>
              <a:rPr lang="en-US" b="1" dirty="0"/>
            </a:br>
            <a:br>
              <a:rPr lang="en-US" b="1" dirty="0"/>
            </a:br>
            <a:r>
              <a:rPr lang="en-US" sz="2800" b="1" i="1" dirty="0">
                <a:hlinkClick r:id="rId2"/>
              </a:rPr>
              <a:t>2131365@iub.edu.bd</a:t>
            </a:r>
            <a:br>
              <a:rPr lang="en-US" b="1" dirty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49040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DC7B382-A663-6462-8CEA-22850C4FDC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9767" y="3574481"/>
            <a:ext cx="3587620" cy="2961073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DA56475-616B-22A2-4C4A-81EE48841692}"/>
              </a:ext>
            </a:extLst>
          </p:cNvPr>
          <p:cNvSpPr/>
          <p:nvPr/>
        </p:nvSpPr>
        <p:spPr>
          <a:xfrm>
            <a:off x="1369995" y="99063"/>
            <a:ext cx="860551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Background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405B82-B472-5DFD-7A8E-C2BCB9829667}"/>
              </a:ext>
            </a:extLst>
          </p:cNvPr>
          <p:cNvSpPr txBox="1"/>
          <p:nvPr/>
        </p:nvSpPr>
        <p:spPr>
          <a:xfrm>
            <a:off x="4312118" y="1168020"/>
            <a:ext cx="7488455" cy="5196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maintain social distancing government from different countries took measures like lockdown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placed unprecedented control on the school going children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Started spending more time with device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increased screen time can lead to several health hazards like digital eye strain, Sleep disorder, weight gain, social disorder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EC9E25-B5DC-602C-B787-E36DCB0A3F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767" y="789272"/>
            <a:ext cx="3325663" cy="249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956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D45F37C-0C1E-DF00-26FD-582924348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310" y="769441"/>
            <a:ext cx="3137035" cy="17952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CE6BE46-7ED7-730C-2AB0-32E27AF47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89" y="2694858"/>
            <a:ext cx="3481070" cy="416314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2B3561D-C4B9-DFA8-0102-8D96A433BC55}"/>
              </a:ext>
            </a:extLst>
          </p:cNvPr>
          <p:cNvSpPr/>
          <p:nvPr/>
        </p:nvSpPr>
        <p:spPr>
          <a:xfrm>
            <a:off x="1838425" y="0"/>
            <a:ext cx="739220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Background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689B6D-D8AE-0EBD-8FC5-CFFE8656C5AD}"/>
              </a:ext>
            </a:extLst>
          </p:cNvPr>
          <p:cNvSpPr txBox="1"/>
          <p:nvPr/>
        </p:nvSpPr>
        <p:spPr>
          <a:xfrm>
            <a:off x="3917482" y="1540042"/>
            <a:ext cx="792720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Electronic gadgets used widely even before lockdown.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Little consideration given to the developmental risk they pose.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Studies shows majority of children are not participating in adequate physical activity.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2439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74070-DD79-6A3A-9575-B1721BAB8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878" y="1722922"/>
            <a:ext cx="11247922" cy="4454041"/>
          </a:xfrm>
        </p:spPr>
        <p:txBody>
          <a:bodyPr>
            <a:normAutofit/>
          </a:bodyPr>
          <a:lstStyle/>
          <a:p>
            <a:endParaRPr lang="en-US" sz="3600" b="1" dirty="0">
              <a:solidFill>
                <a:srgbClr val="0033CC"/>
              </a:solidFill>
            </a:endParaRPr>
          </a:p>
          <a:p>
            <a:endParaRPr lang="en-US" sz="3600" b="1" dirty="0">
              <a:solidFill>
                <a:srgbClr val="0033CC"/>
              </a:solidFill>
            </a:endParaRPr>
          </a:p>
          <a:p>
            <a:pPr marL="0" indent="0">
              <a:buNone/>
            </a:pP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 Question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6A9C9CFA-48C3-CE3C-B1E2-6560CBAE7F87}"/>
              </a:ext>
            </a:extLst>
          </p:cNvPr>
          <p:cNvSpPr/>
          <p:nvPr/>
        </p:nvSpPr>
        <p:spPr>
          <a:xfrm>
            <a:off x="4803011" y="2952141"/>
            <a:ext cx="2184935" cy="104915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368F78C-D46C-3D04-00AD-A4B0C586FCF2}"/>
              </a:ext>
            </a:extLst>
          </p:cNvPr>
          <p:cNvSpPr/>
          <p:nvPr/>
        </p:nvSpPr>
        <p:spPr>
          <a:xfrm>
            <a:off x="6987947" y="1193533"/>
            <a:ext cx="4942566" cy="469712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 panose="020B0502040204020203" pitchFamily="34" charset="0"/>
              </a:rPr>
              <a:t>What are the effects of prolong digital screen exposure on school going children during pandemic school closure time?</a:t>
            </a:r>
            <a:endParaRPr lang="en-US" sz="32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625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DAEF7-A550-DFE3-7D26-F47FBD73F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142076"/>
            <a:ext cx="8977398" cy="969670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                              </a:t>
            </a:r>
            <a:r>
              <a:rPr lang="en-US" b="1" dirty="0">
                <a:solidFill>
                  <a:srgbClr val="7030A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BB200-6AB0-74EA-B35F-17290F2A9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013" y="1532556"/>
            <a:ext cx="10891787" cy="4867927"/>
          </a:xfrm>
        </p:spPr>
        <p:txBody>
          <a:bodyPr>
            <a:normAutofit/>
          </a:bodyPr>
          <a:lstStyle/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rinda" panose="020B0502040204020203" pitchFamily="34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 panose="020B0502040204020203" pitchFamily="34" charset="0"/>
              </a:rPr>
              <a:t>General Objective</a:t>
            </a: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 panose="020B0502040204020203" pitchFamily="34" charset="0"/>
              </a:rPr>
              <a:t>Specific Objectives</a:t>
            </a:r>
            <a:endParaRPr lang="en-US" sz="2400" b="1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 panose="020B0502040204020203" pitchFamily="34" charset="0"/>
              </a:rPr>
              <a:t> 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3FCF00-E797-9E02-696B-BEC07ED7A3EC}"/>
              </a:ext>
            </a:extLst>
          </p:cNvPr>
          <p:cNvSpPr/>
          <p:nvPr/>
        </p:nvSpPr>
        <p:spPr>
          <a:xfrm>
            <a:off x="4360244" y="1240461"/>
            <a:ext cx="6150543" cy="12910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Vrinda" panose="020B0502040204020203" pitchFamily="34" charset="0"/>
              </a:rPr>
              <a:t>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 panose="020B0502040204020203" pitchFamily="34" charset="0"/>
              </a:rPr>
              <a:t>o explore the effect of prolong screen time on physical and mental   health of school going children during pandemic.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814E79-3569-74B4-7A76-5C7B7EE5FCDA}"/>
              </a:ext>
            </a:extLst>
          </p:cNvPr>
          <p:cNvSpPr/>
          <p:nvPr/>
        </p:nvSpPr>
        <p:spPr>
          <a:xfrm>
            <a:off x="5818070" y="2976612"/>
            <a:ext cx="4933349" cy="11069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Vrinda" panose="020B0502040204020203" pitchFamily="34" charset="0"/>
              </a:rPr>
              <a:t>To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Vrinda" panose="020B0502040204020203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Vrinda" panose="020B0502040204020203" pitchFamily="34" charset="0"/>
              </a:rPr>
              <a:t>dentify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Vrinda" panose="020B0502040204020203" pitchFamily="34" charset="0"/>
              </a:rPr>
              <a:t> the possible health hazards of digital screen exposure going children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Vrinda" panose="020B0502040204020203" pitchFamily="34" charset="0"/>
              </a:rPr>
              <a:t>.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B0A004-5D9D-5D72-3A3E-EC03E1CC4FE6}"/>
              </a:ext>
            </a:extLst>
          </p:cNvPr>
          <p:cNvSpPr/>
          <p:nvPr/>
        </p:nvSpPr>
        <p:spPr>
          <a:xfrm>
            <a:off x="5664709" y="4510636"/>
            <a:ext cx="4607052" cy="11069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 panose="020B0502040204020203" pitchFamily="34" charset="0"/>
              </a:rPr>
              <a:t>To understand parents’ awareness regarding the health and developmental hazard</a:t>
            </a:r>
            <a:endParaRPr lang="en-US" sz="24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0E2BD54-8CAF-D463-7704-AC4F728A2CA1}"/>
              </a:ext>
            </a:extLst>
          </p:cNvPr>
          <p:cNvSpPr/>
          <p:nvPr/>
        </p:nvSpPr>
        <p:spPr>
          <a:xfrm>
            <a:off x="1133494" y="5027217"/>
            <a:ext cx="3977521" cy="137326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 panose="020B0502040204020203" pitchFamily="34" charset="0"/>
              </a:rPr>
              <a:t>To explore preventive measures parents are taking to minimize the screen time</a:t>
            </a:r>
            <a:endParaRPr lang="en-US" sz="2400" dirty="0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4E3E3FEB-8BF8-8162-921E-0C6DE374D631}"/>
              </a:ext>
            </a:extLst>
          </p:cNvPr>
          <p:cNvSpPr/>
          <p:nvPr/>
        </p:nvSpPr>
        <p:spPr>
          <a:xfrm>
            <a:off x="3917481" y="3367204"/>
            <a:ext cx="1747228" cy="394584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15F205C6-5D52-1263-B6C8-E7C88EC54286}"/>
              </a:ext>
            </a:extLst>
          </p:cNvPr>
          <p:cNvSpPr/>
          <p:nvPr/>
        </p:nvSpPr>
        <p:spPr>
          <a:xfrm rot="1887260">
            <a:off x="3404000" y="4092133"/>
            <a:ext cx="2140107" cy="418362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6CCF4303-2C22-500E-DCAE-2203A1DEEB67}"/>
              </a:ext>
            </a:extLst>
          </p:cNvPr>
          <p:cNvSpPr/>
          <p:nvPr/>
        </p:nvSpPr>
        <p:spPr>
          <a:xfrm rot="5400000">
            <a:off x="2215832" y="4250076"/>
            <a:ext cx="1014026" cy="499639"/>
          </a:xfrm>
          <a:prstGeom prst="rightArrow">
            <a:avLst>
              <a:gd name="adj1" fmla="val 44873"/>
              <a:gd name="adj2" fmla="val 50000"/>
            </a:avLst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FEB622CC-4174-425D-BCF0-8459BA84969E}"/>
              </a:ext>
            </a:extLst>
          </p:cNvPr>
          <p:cNvSpPr/>
          <p:nvPr/>
        </p:nvSpPr>
        <p:spPr>
          <a:xfrm flipV="1">
            <a:off x="3452082" y="2042183"/>
            <a:ext cx="789271" cy="394583"/>
          </a:xfrm>
          <a:prstGeom prst="rightArrow">
            <a:avLst>
              <a:gd name="adj1" fmla="val 54878"/>
              <a:gd name="adj2" fmla="val 50000"/>
            </a:avLst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758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0D5A8429-5842-7249-5602-3FD769C5A524}"/>
              </a:ext>
            </a:extLst>
          </p:cNvPr>
          <p:cNvSpPr txBox="1"/>
          <p:nvPr/>
        </p:nvSpPr>
        <p:spPr>
          <a:xfrm>
            <a:off x="5355254" y="472768"/>
            <a:ext cx="6505064" cy="1217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Study design: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mixed method</a:t>
            </a:r>
          </a:p>
          <a:p>
            <a:pPr marL="285750" indent="-28575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Study site: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English and Bangla medium school of Dhaka and Chattogram city.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915739-89DC-664F-6ECB-C8256F6452A6}"/>
              </a:ext>
            </a:extLst>
          </p:cNvPr>
          <p:cNvSpPr txBox="1"/>
          <p:nvPr/>
        </p:nvSpPr>
        <p:spPr>
          <a:xfrm>
            <a:off x="4238325" y="1746217"/>
            <a:ext cx="66414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00150" lvl="2" indent="-285750" algn="ctr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Period: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December 22 to May 23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72BFDB7-F9F4-D082-F17D-A8ACB4B318CE}"/>
              </a:ext>
            </a:extLst>
          </p:cNvPr>
          <p:cNvSpPr txBox="1"/>
          <p:nvPr/>
        </p:nvSpPr>
        <p:spPr>
          <a:xfrm>
            <a:off x="5355254" y="2263562"/>
            <a:ext cx="626604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Target Population: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Parents, Guardians, Teacher of  school going children( aged 5-15 years).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A378F2E-DE44-8081-BD21-292631C1159C}"/>
              </a:ext>
            </a:extLst>
          </p:cNvPr>
          <p:cNvSpPr txBox="1"/>
          <p:nvPr/>
        </p:nvSpPr>
        <p:spPr>
          <a:xfrm>
            <a:off x="3291051" y="3719899"/>
            <a:ext cx="76593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Pretest and training done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0324AEA-4980-2E9F-FB03-F9DFBBC758BA}"/>
              </a:ext>
            </a:extLst>
          </p:cNvPr>
          <p:cNvSpPr txBox="1"/>
          <p:nvPr/>
        </p:nvSpPr>
        <p:spPr>
          <a:xfrm>
            <a:off x="3970421" y="4144443"/>
            <a:ext cx="774794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57350" lvl="3" indent="-285750" algn="just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 size: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14550" lvl="4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Quantitative Sample: 59</a:t>
            </a:r>
          </a:p>
          <a:p>
            <a:pPr marL="2114550" lvl="4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Qualitative Sample: Twenty Six Focus Group Discussion, Twelve IDI and Two KII.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DE8D95-B1CC-E68B-4489-BE18E2A2E2A0}"/>
              </a:ext>
            </a:extLst>
          </p:cNvPr>
          <p:cNvSpPr txBox="1"/>
          <p:nvPr/>
        </p:nvSpPr>
        <p:spPr>
          <a:xfrm>
            <a:off x="3786749" y="3400543"/>
            <a:ext cx="62660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Collection Tools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2F7557A-1953-422B-8C85-2EB5D839B5A5}"/>
              </a:ext>
            </a:extLst>
          </p:cNvPr>
          <p:cNvSpPr txBox="1"/>
          <p:nvPr/>
        </p:nvSpPr>
        <p:spPr>
          <a:xfrm>
            <a:off x="3123005" y="5765505"/>
            <a:ext cx="61842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57350" lvl="3" indent="-285750" algn="ctr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Sampling Technique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19DA8172-79DC-DB1B-2577-07D1A7561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638" y="1732885"/>
            <a:ext cx="4365261" cy="332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827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2D0040C-8B51-944A-2090-BCE74A2E77AC}"/>
              </a:ext>
            </a:extLst>
          </p:cNvPr>
          <p:cNvSpPr txBox="1"/>
          <p:nvPr/>
        </p:nvSpPr>
        <p:spPr>
          <a:xfrm flipH="1">
            <a:off x="5261234" y="522859"/>
            <a:ext cx="6602929" cy="6212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Collection: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Quantitative Data : Survey questionnaire prepared and participants interviewed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Qualitative Data: Focus Group Discussion, IDI and KII done.</a:t>
            </a:r>
          </a:p>
          <a:p>
            <a:pPr algn="just">
              <a:lnSpc>
                <a:spcPct val="150000"/>
              </a:lnSpc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Analysis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Quantitative: Descriptive analysis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Qualitative: Thematic analysis</a:t>
            </a:r>
          </a:p>
          <a:p>
            <a:pPr algn="just">
              <a:lnSpc>
                <a:spcPct val="150000"/>
              </a:lnSpc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Ethical Consideration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Took ethical clearance from the institute and verbal consent taken from the participant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D025EE6-CA7B-474A-A4C0-E1C0EC206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37" y="1010653"/>
            <a:ext cx="4484795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265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31BA888-C712-F403-9E55-EBB68D6B0A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222408"/>
            <a:ext cx="9144000" cy="4035392"/>
          </a:xfrm>
        </p:spPr>
        <p:txBody>
          <a:bodyPr>
            <a:normAutofit/>
          </a:bodyPr>
          <a:lstStyle/>
          <a:p>
            <a:endParaRPr lang="en-US" sz="8800" b="1" dirty="0">
              <a:solidFill>
                <a:srgbClr val="7030A0"/>
              </a:solidFill>
            </a:endParaRPr>
          </a:p>
          <a:p>
            <a:r>
              <a:rPr lang="en-US" sz="8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9617B7-B81C-860E-15F8-EA88DE95D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294957"/>
            <a:ext cx="3027363" cy="30273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00D19D-03CC-909E-14EE-0A1BF7ACE5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6357" y="3429000"/>
            <a:ext cx="2674971" cy="267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1461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3835</TotalTime>
  <Words>1239</Words>
  <Application>Microsoft Office PowerPoint</Application>
  <PresentationFormat>Widescreen</PresentationFormat>
  <Paragraphs>267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Wingdings</vt:lpstr>
      <vt:lpstr>Office Theme</vt:lpstr>
      <vt:lpstr>Prolong screen time effect among school going children in Bangladesh during Covid-19 pandemic school-closure</vt:lpstr>
      <vt:lpstr>PowerPoint Presentation</vt:lpstr>
      <vt:lpstr>PowerPoint Presentation</vt:lpstr>
      <vt:lpstr>PowerPoint Presentation</vt:lpstr>
      <vt:lpstr>PowerPoint Presentation</vt:lpstr>
      <vt:lpstr>                               Objectives</vt:lpstr>
      <vt:lpstr>PowerPoint Presentation</vt:lpstr>
      <vt:lpstr>PowerPoint Presentation</vt:lpstr>
      <vt:lpstr>PowerPoint Presentation</vt:lpstr>
      <vt:lpstr>Socio Demographic Status of Parents</vt:lpstr>
      <vt:lpstr>Screen Time</vt:lpstr>
      <vt:lpstr>Duration Of Device use by Children</vt:lpstr>
      <vt:lpstr>Frequency of using devices and viewing distance by children</vt:lpstr>
      <vt:lpstr>Frequency of using devices and viewing distance by children</vt:lpstr>
      <vt:lpstr>Frequency of using devices and viewing distance by children</vt:lpstr>
      <vt:lpstr>Spectacle Use</vt:lpstr>
      <vt:lpstr>Spectacle Use</vt:lpstr>
      <vt:lpstr>Outdoor Activity</vt:lpstr>
      <vt:lpstr>Health Impacts from Parents Perspective</vt:lpstr>
      <vt:lpstr>Parents Observation</vt:lpstr>
      <vt:lpstr>Parents Observation</vt:lpstr>
      <vt:lpstr>PowerPoint Presentation</vt:lpstr>
      <vt:lpstr>PowerPoint Presentation</vt:lpstr>
      <vt:lpstr>PowerPoint Presentation</vt:lpstr>
      <vt:lpstr>Limitation</vt:lpstr>
      <vt:lpstr>Thank you  2131365@iub.edu.bd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Prolong screen time effect among school going children in    Bangladesh during Covid-19 pandemic school-closure.</dc:title>
  <dc:creator>tanita noor</dc:creator>
  <cp:lastModifiedBy>tanita noor</cp:lastModifiedBy>
  <cp:revision>65</cp:revision>
  <dcterms:created xsi:type="dcterms:W3CDTF">2023-08-02T14:36:48Z</dcterms:created>
  <dcterms:modified xsi:type="dcterms:W3CDTF">2023-08-09T04:42:45Z</dcterms:modified>
</cp:coreProperties>
</file>