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1" r:id="rId3"/>
    <p:sldId id="259" r:id="rId4"/>
    <p:sldId id="257" r:id="rId5"/>
    <p:sldId id="260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295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37" autoAdjust="0"/>
  </p:normalViewPr>
  <p:slideViewPr>
    <p:cSldViewPr>
      <p:cViewPr>
        <p:scale>
          <a:sx n="89" d="100"/>
          <a:sy n="89" d="100"/>
        </p:scale>
        <p:origin x="-1238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2736112903919"/>
          <c:y val="0.13424855549354137"/>
          <c:w val="0.80828793941740884"/>
          <c:h val="0.686179511651952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'Age of Mother'!$B$3</c:f>
              <c:strCache>
                <c:ptCount val="1"/>
                <c:pt idx="0">
                  <c:v>Percentage (%)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91930381325917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38-4D03-B1B5-87528340007E}"/>
                </c:ext>
              </c:extLst>
            </c:dLbl>
            <c:dLbl>
              <c:idx val="1"/>
              <c:layout>
                <c:manualLayout>
                  <c:x val="-1.0012674271229404E-2"/>
                  <c:y val="1.5298317185109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38-4D03-B1B5-87528340007E}"/>
                </c:ext>
              </c:extLst>
            </c:dLbl>
            <c:dLbl>
              <c:idx val="2"/>
              <c:layout>
                <c:manualLayout>
                  <c:x val="-1.3471502590673575E-3"/>
                  <c:y val="5.0994390617032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38-4D03-B1B5-8752834000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of Mother'!$A$4:$A$6</c:f>
              <c:strCache>
                <c:ptCount val="3"/>
                <c:pt idx="0">
                  <c:v>      18-25</c:v>
                </c:pt>
                <c:pt idx="1">
                  <c:v>       26-30</c:v>
                </c:pt>
                <c:pt idx="2">
                  <c:v>       31 -45</c:v>
                </c:pt>
              </c:strCache>
            </c:strRef>
          </c:cat>
          <c:val>
            <c:numRef>
              <c:f>'Age of Mother'!$B$4:$B$6</c:f>
              <c:numCache>
                <c:formatCode>General</c:formatCode>
                <c:ptCount val="3"/>
                <c:pt idx="0">
                  <c:v>47.3</c:v>
                </c:pt>
                <c:pt idx="1">
                  <c:v>44.9</c:v>
                </c:pt>
                <c:pt idx="2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38-4D03-B1B5-8752834000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49901312"/>
        <c:axId val="149904000"/>
      </c:barChart>
      <c:catAx>
        <c:axId val="1499013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9904000"/>
        <c:crosses val="autoZero"/>
        <c:auto val="1"/>
        <c:lblAlgn val="ctr"/>
        <c:lblOffset val="100"/>
        <c:noMultiLvlLbl val="0"/>
      </c:catAx>
      <c:valAx>
        <c:axId val="1499040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990131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36178742875133513"/>
          <c:y val="0.90510800342934417"/>
          <c:w val="0.27642489183137298"/>
          <c:h val="9.4891894516142064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/>
            </a:pPr>
            <a:r>
              <a:rPr lang="en-US" sz="1100" b="0"/>
              <a:t>AnteNatal Care (ANC) Visit</a:t>
            </a:r>
          </a:p>
        </c:rich>
      </c:tx>
      <c:layout>
        <c:manualLayout>
          <c:xMode val="edge"/>
          <c:yMode val="edge"/>
          <c:x val="0.30393543385787419"/>
          <c:y val="0.8842592592592593"/>
        </c:manualLayout>
      </c:layout>
      <c:overlay val="0"/>
    </c:title>
    <c:autoTitleDeleted val="0"/>
    <c:view3D>
      <c:rotX val="75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94011825845844E-2"/>
          <c:y val="0.11646167646765673"/>
          <c:w val="0.8"/>
          <c:h val="0.7592592592592593"/>
        </c:manualLayout>
      </c:layout>
      <c:pie3DChart>
        <c:varyColors val="1"/>
        <c:ser>
          <c:idx val="0"/>
          <c:order val="0"/>
          <c:tx>
            <c:strRef>
              <c:f>Sheet2!$E$5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1"/>
              <c:layout>
                <c:manualLayout>
                  <c:x val="0.17160848643919516"/>
                  <c:y val="-3.4456109652960046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72%</a:t>
                    </a:r>
                    <a:endParaRPr lang="en-US" sz="16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88-44C6-93BE-05F220A31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Sheet2!$D$6:$D$8</c:f>
              <c:strCache>
                <c:ptCount val="3"/>
                <c:pt idx="0">
                  <c:v>       No ANC</c:v>
                </c:pt>
                <c:pt idx="1">
                  <c:v>       1-4 ANC</c:v>
                </c:pt>
                <c:pt idx="2">
                  <c:v>       More than 4 ANC</c:v>
                </c:pt>
              </c:strCache>
            </c:strRef>
          </c:cat>
          <c:val>
            <c:numRef>
              <c:f>Sheet2!$E$6:$E$8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71.7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88-44C6-93BE-05F220A3136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05592079009235"/>
          <c:y val="0.37442403032954213"/>
          <c:w val="0.32244841004650604"/>
          <c:h val="0.40392935258092738"/>
        </c:manualLayout>
      </c:layout>
      <c:overlay val="1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629DD1">
        <a:lumMod val="20000"/>
        <a:lumOff val="8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Income!$C$4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872265966754156E-7"/>
                  <c:y val="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1F-4C47-AEA2-C1D306E0D486}"/>
                </c:ext>
              </c:extLst>
            </c:dLbl>
            <c:dLbl>
              <c:idx val="1"/>
              <c:layout>
                <c:manualLayout>
                  <c:x val="0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1F-4C47-AEA2-C1D306E0D486}"/>
                </c:ext>
              </c:extLst>
            </c:dLbl>
            <c:dLbl>
              <c:idx val="2"/>
              <c:layout>
                <c:manualLayout>
                  <c:x val="0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1F-4C47-AEA2-C1D306E0D48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Income!$B$5:$B$7</c:f>
              <c:strCache>
                <c:ptCount val="3"/>
                <c:pt idx="0">
                  <c:v>      10000-20000</c:v>
                </c:pt>
                <c:pt idx="1">
                  <c:v>      21000-30000</c:v>
                </c:pt>
                <c:pt idx="2">
                  <c:v>      30000 or above</c:v>
                </c:pt>
              </c:strCache>
            </c:strRef>
          </c:cat>
          <c:val>
            <c:numRef>
              <c:f>Income!$C$5:$C$7</c:f>
              <c:numCache>
                <c:formatCode>General</c:formatCode>
                <c:ptCount val="3"/>
                <c:pt idx="0">
                  <c:v>24.1</c:v>
                </c:pt>
                <c:pt idx="1">
                  <c:v>61.5</c:v>
                </c:pt>
                <c:pt idx="2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1F-4C47-AEA2-C1D306E0D4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50215296"/>
        <c:axId val="150246912"/>
      </c:barChart>
      <c:catAx>
        <c:axId val="15021529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crossAx val="150246912"/>
        <c:crosses val="autoZero"/>
        <c:auto val="1"/>
        <c:lblAlgn val="ctr"/>
        <c:lblOffset val="100"/>
        <c:noMultiLvlLbl val="0"/>
      </c:catAx>
      <c:valAx>
        <c:axId val="15024691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crossAx val="1502152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5AA2AE">
        <a:lumMod val="20000"/>
        <a:lumOff val="8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44387833873708"/>
          <c:y val="9.63611776788771E-2"/>
          <c:w val="0.63465663115639948"/>
          <c:h val="0.60221367252845226"/>
        </c:manualLayout>
      </c:layout>
      <c:lineChart>
        <c:grouping val="stacked"/>
        <c:varyColors val="0"/>
        <c:ser>
          <c:idx val="0"/>
          <c:order val="0"/>
          <c:tx>
            <c:strRef>
              <c:f>'Delivery mode'!$C$9</c:f>
              <c:strCache>
                <c:ptCount val="1"/>
                <c:pt idx="0">
                  <c:v>Percentage (%)</c:v>
                </c:pt>
              </c:strCache>
            </c:strRef>
          </c:tx>
          <c:dLbls>
            <c:dLbl>
              <c:idx val="2"/>
              <c:layout>
                <c:manualLayout>
                  <c:x val="-4.2523079355195059E-2"/>
                  <c:y val="-3.9573124288611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89-4F1D-8935-13DA24176EB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'Delivery mode'!$B$10:$B$15</c:f>
              <c:strCache>
                <c:ptCount val="6"/>
                <c:pt idx="0">
                  <c:v>Place of delivery</c:v>
                </c:pt>
                <c:pt idx="1">
                  <c:v>       Home delivery</c:v>
                </c:pt>
                <c:pt idx="2">
                  <c:v>       Facility delivery</c:v>
                </c:pt>
                <c:pt idx="3">
                  <c:v>Mode of delivery</c:v>
                </c:pt>
                <c:pt idx="4">
                  <c:v>       Normal vaginal delivery</c:v>
                </c:pt>
                <c:pt idx="5">
                  <c:v>       Caesarean section</c:v>
                </c:pt>
              </c:strCache>
            </c:strRef>
          </c:cat>
          <c:val>
            <c:numRef>
              <c:f>'Delivery mode'!$C$10:$C$15</c:f>
              <c:numCache>
                <c:formatCode>General</c:formatCode>
                <c:ptCount val="6"/>
                <c:pt idx="1">
                  <c:v>37.4</c:v>
                </c:pt>
                <c:pt idx="2">
                  <c:v>62.6</c:v>
                </c:pt>
                <c:pt idx="4">
                  <c:v>58.6</c:v>
                </c:pt>
                <c:pt idx="5">
                  <c:v>41.4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08-446D-9932-0CCE6CFFAB2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50084608"/>
        <c:axId val="150086784"/>
      </c:lineChart>
      <c:catAx>
        <c:axId val="15008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 dirty="0" smtClean="0"/>
                  <a:t>Percentage of Place </a:t>
                </a:r>
                <a:r>
                  <a:rPr lang="en-GB" b="1" dirty="0"/>
                  <a:t>and Mode of delivery</a:t>
                </a:r>
              </a:p>
            </c:rich>
          </c:tx>
          <c:layout>
            <c:manualLayout>
              <c:xMode val="edge"/>
              <c:yMode val="edge"/>
              <c:x val="0.28141311662965202"/>
              <c:y val="0.9239626144292939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0086784"/>
        <c:crosses val="autoZero"/>
        <c:auto val="1"/>
        <c:lblAlgn val="ctr"/>
        <c:lblOffset val="100"/>
        <c:noMultiLvlLbl val="0"/>
      </c:catAx>
      <c:valAx>
        <c:axId val="15008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08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51192225325916"/>
          <c:y val="0.44984685762359838"/>
          <c:w val="0.18439821605262866"/>
          <c:h val="0.1213847747110943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PNC </a:t>
            </a:r>
            <a:r>
              <a:rPr lang="en-US" sz="1200" dirty="0" smtClean="0"/>
              <a:t>Visit after delivery</a:t>
            </a:r>
            <a:endParaRPr lang="en-US" sz="1200" dirty="0"/>
          </a:p>
        </c:rich>
      </c:tx>
      <c:layout>
        <c:manualLayout>
          <c:xMode val="edge"/>
          <c:yMode val="edge"/>
          <c:x val="0.38486511447513061"/>
          <c:y val="0.8496843299992906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188692038495186"/>
          <c:y val="7.5312028815546994E-2"/>
          <c:w val="0.47514370078740159"/>
          <c:h val="0.7612449144791481"/>
        </c:manualLayout>
      </c:layout>
      <c:pieChart>
        <c:varyColors val="1"/>
        <c:ser>
          <c:idx val="0"/>
          <c:order val="0"/>
          <c:tx>
            <c:strRef>
              <c:f>Sheet3!$D$5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0"/>
              <c:layout>
                <c:manualLayout>
                  <c:x val="-0.1836172353455818"/>
                  <c:y val="9.0470583700401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60-444B-BCDE-F15FAA0AE85C}"/>
                </c:ext>
              </c:extLst>
            </c:dLbl>
            <c:dLbl>
              <c:idx val="1"/>
              <c:layout>
                <c:manualLayout>
                  <c:x val="0.17529943132108486"/>
                  <c:y val="-0.108232888086441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60-444B-BCDE-F15FAA0AE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Sheet3!$C$6:$C$7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Sheet3!$D$6:$D$7</c:f>
              <c:numCache>
                <c:formatCode>General</c:formatCode>
                <c:ptCount val="2"/>
                <c:pt idx="0">
                  <c:v>41.6</c:v>
                </c:pt>
                <c:pt idx="1">
                  <c:v>58.4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60-444B-BCDE-F15FAA0AE8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182064741907274"/>
          <c:y val="0.3209181465348746"/>
          <c:w val="0.12151268591426072"/>
          <c:h val="0.35724919801691457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7F8FA9">
        <a:lumMod val="40000"/>
        <a:lumOff val="6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8407699037624E-2"/>
          <c:y val="0.13936351706036745"/>
          <c:w val="0.89745603674540686"/>
          <c:h val="0.55623979294254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 lacteal feeding type'!$C$4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 lacteal feeding type'!$B$5:$B$8</c:f>
              <c:strCache>
                <c:ptCount val="4"/>
                <c:pt idx="0">
                  <c:v>      Honey</c:v>
                </c:pt>
                <c:pt idx="1">
                  <c:v>      Formula</c:v>
                </c:pt>
                <c:pt idx="2">
                  <c:v>      Cow milk</c:v>
                </c:pt>
                <c:pt idx="3">
                  <c:v>      Breast milk from another mother</c:v>
                </c:pt>
              </c:strCache>
            </c:strRef>
          </c:cat>
          <c:val>
            <c:numRef>
              <c:f>'Pre lacteal feeding type'!$C$5:$C$8</c:f>
              <c:numCache>
                <c:formatCode>General</c:formatCode>
                <c:ptCount val="4"/>
                <c:pt idx="0">
                  <c:v>2.4</c:v>
                </c:pt>
                <c:pt idx="1">
                  <c:v>43.4</c:v>
                </c:pt>
                <c:pt idx="2">
                  <c:v>2.7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1F-43FB-85E8-FEC06DDE38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0383616"/>
        <c:axId val="150694144"/>
      </c:barChart>
      <c:catAx>
        <c:axId val="150383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       Fig 7: Different</a:t>
                </a:r>
                <a:r>
                  <a:rPr lang="en-GB" baseline="0" dirty="0" smtClean="0"/>
                  <a:t> </a:t>
                </a:r>
                <a:r>
                  <a:rPr lang="en-GB" dirty="0" smtClean="0"/>
                  <a:t>Pre </a:t>
                </a:r>
                <a:r>
                  <a:rPr lang="en-GB" dirty="0"/>
                  <a:t>lacteal feeding </a:t>
                </a:r>
                <a:r>
                  <a:rPr lang="en-GB" dirty="0" smtClean="0"/>
                  <a:t>status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22017935258092738"/>
              <c:y val="0.8919351251809339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50694144"/>
        <c:crosses val="autoZero"/>
        <c:auto val="1"/>
        <c:lblAlgn val="ctr"/>
        <c:lblOffset val="100"/>
        <c:noMultiLvlLbl val="0"/>
      </c:catAx>
      <c:valAx>
        <c:axId val="1506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0383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2185039370078743"/>
          <c:y val="0.10609762321376495"/>
          <c:w val="0.18963254593175852"/>
          <c:h val="6.0569043452901719E-2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3016165001229"/>
          <c:y val="9.3997613416193712E-2"/>
          <c:w val="0.42034514889791025"/>
          <c:h val="0.82482175469511176"/>
        </c:manualLayout>
      </c:layout>
      <c:pieChart>
        <c:varyColors val="1"/>
        <c:ser>
          <c:idx val="0"/>
          <c:order val="0"/>
          <c:tx>
            <c:strRef>
              <c:f>Sheet1!$E$5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0"/>
              <c:layout>
                <c:manualLayout>
                  <c:x val="-0.16696598291679404"/>
                  <c:y val="5.8468990533486684E-2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40%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81-42FD-AC8B-4C611B2FFFDE}"/>
                </c:ext>
              </c:extLst>
            </c:dLbl>
            <c:dLbl>
              <c:idx val="1"/>
              <c:layout>
                <c:manualLayout>
                  <c:x val="0.13729919678714858"/>
                  <c:y val="-7.5558848683240434E-2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60%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81-42FD-AC8B-4C611B2FFF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Sheet1!$D$6:$D$7</c:f>
              <c:strCache>
                <c:ptCount val="2"/>
                <c:pt idx="0">
                  <c:v>     ≤1h after birth</c:v>
                </c:pt>
                <c:pt idx="1">
                  <c:v>     ≥1h after birth</c:v>
                </c:pt>
              </c:strCache>
            </c:strRef>
          </c:cat>
          <c:val>
            <c:numRef>
              <c:f>Sheet1!$E$6:$E$7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81-42FD-AC8B-4C611B2FFF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24792313804811"/>
          <c:y val="0.42954307360038835"/>
          <c:w val="0.3116347612511739"/>
          <c:h val="0.14091385279922336"/>
        </c:manualLayout>
      </c:layout>
      <c:overlay val="1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64717196609968"/>
          <c:y val="0.18571428571428572"/>
          <c:w val="0.58462314085739286"/>
          <c:h val="0.536797900262467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6162449159503909"/>
                  <c:y val="-4.62954630671166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46-409F-8232-D614E81896EF}"/>
                </c:ext>
              </c:extLst>
            </c:dLbl>
            <c:dLbl>
              <c:idx val="1"/>
              <c:layout>
                <c:manualLayout>
                  <c:x val="3.591754155730531E-2"/>
                  <c:y val="2.12188906800333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46-409F-8232-D614E81896EF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Sheet1!$D$4:$D$5</c:f>
              <c:strCache>
                <c:ptCount val="2"/>
                <c:pt idx="0">
                  <c:v>     No</c:v>
                </c:pt>
                <c:pt idx="1">
                  <c:v>     Yes</c:v>
                </c:pt>
              </c:strCache>
            </c:strRef>
          </c:cat>
          <c:val>
            <c:numRef>
              <c:f>Sheet1!$E$4:$E$5</c:f>
              <c:numCache>
                <c:formatCode>General</c:formatCode>
                <c:ptCount val="2"/>
                <c:pt idx="0">
                  <c:v>98.2</c:v>
                </c:pt>
                <c:pt idx="1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46-409F-8232-D614E81896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0881792"/>
        <c:axId val="150821504"/>
      </c:barChart>
      <c:valAx>
        <c:axId val="15082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881792"/>
        <c:crosses val="autoZero"/>
        <c:crossBetween val="between"/>
      </c:valAx>
      <c:catAx>
        <c:axId val="1508817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GB" sz="1100">
                    <a:latin typeface="Times New Roman" pitchFamily="18" charset="0"/>
                    <a:cs typeface="Times New Roman" pitchFamily="18" charset="0"/>
                  </a:rPr>
                  <a:t>Feeding Exclusively or not</a:t>
                </a:r>
              </a:p>
            </c:rich>
          </c:tx>
          <c:layout>
            <c:manualLayout>
              <c:xMode val="edge"/>
              <c:yMode val="edge"/>
              <c:x val="7.0018948166238576E-2"/>
              <c:y val="0.1857145032886363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1508215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5684221090010808"/>
          <c:y val="0.35438294477896137"/>
          <c:w val="0.23788763999919857"/>
          <c:h val="8.3717191601049873E-2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4A66AC">
        <a:lumMod val="20000"/>
        <a:lumOff val="8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17891513560803E-2"/>
          <c:y val="0.17379192184310294"/>
          <c:w val="0.62531999125109361"/>
          <c:h val="0.79118948673082534"/>
        </c:manualLayout>
      </c:layout>
      <c:pie3DChart>
        <c:varyColors val="1"/>
        <c:ser>
          <c:idx val="0"/>
          <c:order val="0"/>
          <c:tx>
            <c:strRef>
              <c:f>'Cause of no EBF'!$D$6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17.9%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B49-48FD-990B-FD7E4703690A}"/>
                </c:ext>
              </c:extLst>
            </c:dLbl>
            <c:dLbl>
              <c:idx val="1"/>
              <c:layout>
                <c:manualLayout>
                  <c:x val="-0.14737642169728785"/>
                  <c:y val="1.93233424959715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7.5%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49-48FD-990B-FD7E4703690A}"/>
                </c:ext>
              </c:extLst>
            </c:dLbl>
            <c:dLbl>
              <c:idx val="3"/>
              <c:layout>
                <c:manualLayout>
                  <c:x val="0.14901246719160105"/>
                  <c:y val="-1.70184456109652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49.8%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B49-48FD-990B-FD7E47036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'Cause of no EBF'!$C$7:$C$10</c:f>
              <c:strCache>
                <c:ptCount val="4"/>
                <c:pt idx="0">
                  <c:v>     Decreased breast milk secretion</c:v>
                </c:pt>
                <c:pt idx="1">
                  <c:v>     Maternal illness</c:v>
                </c:pt>
                <c:pt idx="2">
                  <c:v>     Breast milk only not sufficient </c:v>
                </c:pt>
                <c:pt idx="3">
                  <c:v>     Due to come to the workplace</c:v>
                </c:pt>
              </c:strCache>
            </c:strRef>
          </c:cat>
          <c:val>
            <c:numRef>
              <c:f>'Cause of no EBF'!$D$7:$D$10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7.5</c:v>
                </c:pt>
                <c:pt idx="2">
                  <c:v>23</c:v>
                </c:pt>
                <c:pt idx="3">
                  <c:v>49.8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49-48FD-990B-FD7E4703690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912978418800165"/>
          <c:y val="0.23765822840842893"/>
          <c:w val="0.2863634459860796"/>
          <c:h val="0.70008024414617886"/>
        </c:manualLayout>
      </c:layout>
      <c:overlay val="0"/>
    </c:legend>
    <c:plotVisOnly val="1"/>
    <c:dispBlanksAs val="gap"/>
    <c:showDLblsOverMax val="0"/>
  </c:chart>
  <c:spPr>
    <a:solidFill>
      <a:srgbClr val="7F8FA9">
        <a:lumMod val="20000"/>
        <a:lumOff val="8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2A74D2-95D1-40EF-8967-20029B0FAA5E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CC88C0-CA8F-4454-9D57-09D26ECD928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9645" y="4988767"/>
            <a:ext cx="624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Welcome to our session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36576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30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0405451"/>
              </p:ext>
            </p:extLst>
          </p:nvPr>
        </p:nvGraphicFramePr>
        <p:xfrm>
          <a:off x="228600" y="1295400"/>
          <a:ext cx="8458200" cy="539338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68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0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52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Study design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cross-sectional quantitative study 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085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Study area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Libas</a:t>
                      </a:r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Textile Ltd, Nippon Garments and Industries Ltd, Ever Smart Bangladesh Ltd and Amigo Bangladesh Ltd (</a:t>
                      </a:r>
                      <a:r>
                        <a:rPr lang="en-GB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Gazipur</a:t>
                      </a:r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Bangladesh)</a:t>
                      </a:r>
                    </a:p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latin typeface="Times New Roman" pitchFamily="18" charset="0"/>
                          <a:cs typeface="Times New Roman" pitchFamily="18" charset="0"/>
                        </a:rPr>
                        <a:t>Study period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June 2022-November 2022</a:t>
                      </a:r>
                    </a:p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52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Sampling technique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Simple random sampling technique 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752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Sample Size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304800" y="304800"/>
            <a:ext cx="2819400" cy="762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066800"/>
            <a:ext cx="7620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r>
              <a:rPr lang="en-GB" dirty="0"/>
              <a:t>Inclusion Criteria</a:t>
            </a:r>
          </a:p>
          <a:p>
            <a:endParaRPr lang="en-GB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467100"/>
            <a:ext cx="2019300" cy="1447800"/>
          </a:xfrm>
        </p:spPr>
      </p:pic>
      <p:sp>
        <p:nvSpPr>
          <p:cNvPr id="5" name="Flowchart: Process 4"/>
          <p:cNvSpPr/>
          <p:nvPr/>
        </p:nvSpPr>
        <p:spPr>
          <a:xfrm>
            <a:off x="1752600" y="609600"/>
            <a:ext cx="4648200" cy="76200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133600"/>
            <a:ext cx="361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2133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457200" y="2209800"/>
            <a:ext cx="3657600" cy="39624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Mothers who are working for 1 year before their child were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RMG sectors with 6 months aged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Mothers with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2209800"/>
            <a:ext cx="3657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4267200" y="2209800"/>
            <a:ext cx="3657600" cy="39624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who joined recently (within the study period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who are not willing to give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have children below 6 months of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or over 6 months.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67200" y="2209800"/>
            <a:ext cx="3657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457200" y="1600200"/>
            <a:ext cx="3657600" cy="5334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Inclusion Criteria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4267200" y="1600200"/>
            <a:ext cx="3657600" cy="5334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554637" y="1219200"/>
            <a:ext cx="5715000" cy="1524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6"/>
          <a:stretch/>
        </p:blipFill>
        <p:spPr>
          <a:xfrm>
            <a:off x="1554637" y="2438400"/>
            <a:ext cx="56271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4232798"/>
              </p:ext>
            </p:extLst>
          </p:nvPr>
        </p:nvGraphicFramePr>
        <p:xfrm>
          <a:off x="685800" y="1030642"/>
          <a:ext cx="6477000" cy="548639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04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0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2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 (n)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(%)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 of the Mother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18-25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47.3</a:t>
                      </a:r>
                      <a:endParaRPr lang="en-GB" sz="1400" b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26-30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44.9</a:t>
                      </a:r>
                      <a:endParaRPr lang="en-GB" sz="1400" b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31 -45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7.7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(Mean ± SD)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25.91(±3.686)	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Religion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Muslim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</a:t>
                      </a:r>
                      <a:endParaRPr lang="en-GB" sz="1400" b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86.1</a:t>
                      </a:r>
                      <a:endParaRPr lang="en-GB" sz="1400" b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Hindu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13.9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Maternal education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 education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en-GB" sz="1400" b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Primary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60.0</a:t>
                      </a:r>
                      <a:endParaRPr lang="en-GB" sz="1400" b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Secondary or Above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35.8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ANC visit during pregnancy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 ANC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1-4 ANC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71.7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More than 4 ANC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</a:t>
                      </a:r>
                      <a:endParaRPr lang="en-GB" sz="1400" b="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486400"/>
            <a:ext cx="1402202" cy="1054699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76200" y="152400"/>
            <a:ext cx="7848600" cy="609600"/>
          </a:xfrm>
          <a:prstGeom prst="flowChartProcess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Table .1.A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 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characteristics of 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mothers in the study subject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6858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3691058"/>
              </p:ext>
            </p:extLst>
          </p:nvPr>
        </p:nvGraphicFramePr>
        <p:xfrm>
          <a:off x="533400" y="152400"/>
          <a:ext cx="7010400" cy="365760"/>
        </p:xfrm>
        <a:graphic>
          <a:graphicData uri="http://schemas.openxmlformats.org/drawingml/2006/table">
            <a:tbl>
              <a:tblPr firstRow="1" firstCol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Variables </a:t>
                      </a:r>
                      <a:endParaRPr lang="en-GB" sz="16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Frequency (n)</a:t>
                      </a:r>
                      <a:endParaRPr lang="en-GB" sz="16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Percentage (%)</a:t>
                      </a:r>
                      <a:endParaRPr lang="en-GB" sz="16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07994"/>
              </p:ext>
            </p:extLst>
          </p:nvPr>
        </p:nvGraphicFramePr>
        <p:xfrm>
          <a:off x="533400" y="457200"/>
          <a:ext cx="7010400" cy="6180344"/>
        </p:xfrm>
        <a:graphic>
          <a:graphicData uri="http://schemas.openxmlformats.org/drawingml/2006/table">
            <a:tbl>
              <a:tblPr firstRow="1" firstCol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96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Counsel on EBF during ANC visit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No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202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44.7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Yes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250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55.3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EBF planning during pregnancy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Planned 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297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65.7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Did not plan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155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34.3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Maternal BMI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Normal         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322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71.2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Thin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87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19.2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Overweight or obese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43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9.5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Type of family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Joint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211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46.7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Nuclear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241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53.3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DengXian"/>
                          <a:cs typeface="DaunPenh"/>
                        </a:rPr>
                        <a:t>Monthly household income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10000-20000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109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24.1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21000-30000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278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61.5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30000 or above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65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14.4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(Mean ± SD)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24763.27(±5039.021)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DengXian"/>
                          <a:cs typeface="DaunPenh"/>
                        </a:rPr>
                        <a:t>Head of the family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Male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354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78.3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14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Female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98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DengXian"/>
                          <a:cs typeface="DaunPenh"/>
                        </a:rPr>
                        <a:t>21.7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2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4597722"/>
              </p:ext>
            </p:extLst>
          </p:nvPr>
        </p:nvGraphicFramePr>
        <p:xfrm>
          <a:off x="1524000" y="152400"/>
          <a:ext cx="4419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owchart: Process 4"/>
          <p:cNvSpPr/>
          <p:nvPr/>
        </p:nvSpPr>
        <p:spPr>
          <a:xfrm>
            <a:off x="2247900" y="2784308"/>
            <a:ext cx="3352800" cy="1905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 1: </a:t>
            </a:r>
            <a:r>
              <a:rPr lang="en-GB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 Age group status of mother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4897756" y="6228347"/>
            <a:ext cx="3789044" cy="2085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 2: The history of ANC visit during pregnancy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16463146"/>
              </p:ext>
            </p:extLst>
          </p:nvPr>
        </p:nvGraphicFramePr>
        <p:xfrm>
          <a:off x="4897755" y="3581399"/>
          <a:ext cx="3789045" cy="264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8103029"/>
              </p:ext>
            </p:extLst>
          </p:nvPr>
        </p:nvGraphicFramePr>
        <p:xfrm>
          <a:off x="152400" y="36576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246647" y="6228347"/>
            <a:ext cx="3657600" cy="1524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 3: The percentage of the monthly household income</a:t>
            </a:r>
          </a:p>
        </p:txBody>
      </p:sp>
    </p:spTree>
    <p:extLst>
      <p:ext uri="{BB962C8B-B14F-4D97-AF65-F5344CB8AC3E}">
        <p14:creationId xmlns:p14="http://schemas.microsoft.com/office/powerpoint/2010/main" val="1120840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4423272"/>
              </p:ext>
            </p:extLst>
          </p:nvPr>
        </p:nvGraphicFramePr>
        <p:xfrm>
          <a:off x="838199" y="1066799"/>
          <a:ext cx="6287136" cy="5349240"/>
        </p:xfrm>
        <a:graphic>
          <a:graphicData uri="http://schemas.openxmlformats.org/drawingml/2006/table">
            <a:tbl>
              <a:tblPr firstRow="1" firstCol="1" bandRow="1"/>
              <a:tblGrid>
                <a:gridCol w="2706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5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5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Variables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Frequency (n)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Percentage (%)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Age of the baby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0 to 2 Months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75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16.6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3 to 4 Months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297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65.7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5 to 6 Months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80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17.7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(Mean ± SD)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3.49(±1.060)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Gender of the baby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Male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240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53.1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Female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212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46.9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Birth order of the baby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1</a:t>
                      </a:r>
                      <a:r>
                        <a:rPr lang="en-GB" sz="1800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st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child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233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51.5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2</a:t>
                      </a:r>
                      <a:r>
                        <a:rPr lang="en-GB" sz="1800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nd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child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166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36.7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      3</a:t>
                      </a:r>
                      <a:r>
                        <a:rPr lang="en-GB" sz="1800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rd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 or over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53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DengXian"/>
                          <a:cs typeface="DaunPenh"/>
                        </a:rPr>
                        <a:t>11.7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Flowchart: Process 4"/>
          <p:cNvSpPr/>
          <p:nvPr/>
        </p:nvSpPr>
        <p:spPr>
          <a:xfrm>
            <a:off x="152400" y="304800"/>
            <a:ext cx="8305800" cy="533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/>
                <a:ea typeface="DengXian"/>
              </a:rPr>
              <a:t>Table.1.B:  Distribution of the characteristics of the baby in the study subjects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7500"/>
            <a:ext cx="7467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8600" y="838200"/>
            <a:ext cx="8001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16800715"/>
              </p:ext>
            </p:extLst>
          </p:nvPr>
        </p:nvGraphicFramePr>
        <p:xfrm>
          <a:off x="381000" y="152400"/>
          <a:ext cx="5943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00825505"/>
              </p:ext>
            </p:extLst>
          </p:nvPr>
        </p:nvGraphicFramePr>
        <p:xfrm>
          <a:off x="3505200" y="3810000"/>
          <a:ext cx="4343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70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34878"/>
              </p:ext>
            </p:extLst>
          </p:nvPr>
        </p:nvGraphicFramePr>
        <p:xfrm>
          <a:off x="304800" y="1676399"/>
          <a:ext cx="7696199" cy="419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7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2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26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 (n)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(%)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Receiving Breastfeeding counselling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6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27.7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6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yes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72.3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4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 where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6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Doctor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6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Trained birth attendant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6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Relatives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26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NGO health staff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957216"/>
            <a:ext cx="617220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Table.1.C: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D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istribution of the Postnatal care system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7326"/>
            <a:ext cx="7391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8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4912874"/>
              </p:ext>
            </p:extLst>
          </p:nvPr>
        </p:nvGraphicFramePr>
        <p:xfrm>
          <a:off x="685800" y="838200"/>
          <a:ext cx="7162800" cy="582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5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0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Variables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 (n)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(%)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lacteal feed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Yes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Colostrum feeding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No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5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yes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Breast feeding frequency per 24 hour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≥8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≤8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to give BF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5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On demand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60.8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When baby cry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On schedule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304560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Table.1.D: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Distribution of the characteristics of breast feeding process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70467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27" y="1649262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Factors associated with failure of early initiation of breast feeding among the female workers at the readymade garments in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Gazipur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Bangladesh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0" y="4425229"/>
            <a:ext cx="4495799" cy="1239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Dr.Tasnim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Tamanna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ID:2131257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Independent University of Bangladesh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5604989"/>
              </p:ext>
            </p:extLst>
          </p:nvPr>
        </p:nvGraphicFramePr>
        <p:xfrm>
          <a:off x="3505200" y="3543301"/>
          <a:ext cx="51816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83383331"/>
              </p:ext>
            </p:extLst>
          </p:nvPr>
        </p:nvGraphicFramePr>
        <p:xfrm>
          <a:off x="449263" y="228601"/>
          <a:ext cx="4046538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609600" y="2438401"/>
            <a:ext cx="3429000" cy="304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 8: </a:t>
            </a:r>
            <a:r>
              <a:rPr lang="en-US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 initiation of breast feeding </a:t>
            </a:r>
            <a:endParaRPr lang="en-GB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9827428"/>
              </p:ext>
            </p:extLst>
          </p:nvPr>
        </p:nvGraphicFramePr>
        <p:xfrm>
          <a:off x="3352800" y="228600"/>
          <a:ext cx="4648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2734745"/>
            <a:ext cx="3352800" cy="34624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100" b="1" dirty="0">
                <a:latin typeface="Times New Roman"/>
                <a:ea typeface="等线"/>
                <a:cs typeface="DaunPenh"/>
              </a:rPr>
              <a:t>Figure 9:  </a:t>
            </a:r>
            <a:r>
              <a:rPr lang="en-US" sz="1100" dirty="0">
                <a:latin typeface="Times New Roman"/>
                <a:ea typeface="等线"/>
                <a:cs typeface="DaunPenh"/>
              </a:rPr>
              <a:t>The diagram of exclusive breast feeding</a:t>
            </a:r>
            <a:endParaRPr lang="en-GB" sz="1100" dirty="0">
              <a:effectLst/>
              <a:latin typeface="Calibri"/>
              <a:ea typeface="等线"/>
              <a:cs typeface="DaunPenh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59781343"/>
              </p:ext>
            </p:extLst>
          </p:nvPr>
        </p:nvGraphicFramePr>
        <p:xfrm>
          <a:off x="533400" y="3505200"/>
          <a:ext cx="47244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6123620"/>
            <a:ext cx="3429000" cy="25391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b="1" dirty="0">
                <a:latin typeface="Times New Roman"/>
                <a:ea typeface="等线"/>
              </a:rPr>
              <a:t>Figure 10: </a:t>
            </a:r>
            <a:r>
              <a:rPr lang="en-US" sz="1050" dirty="0">
                <a:latin typeface="Times New Roman"/>
                <a:ea typeface="等线"/>
              </a:rPr>
              <a:t>Reasons for not feeding properly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3261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6565053"/>
              </p:ext>
            </p:extLst>
          </p:nvPr>
        </p:nvGraphicFramePr>
        <p:xfrm>
          <a:off x="192505" y="609600"/>
          <a:ext cx="7238999" cy="6069675"/>
        </p:xfrm>
        <a:graphic>
          <a:graphicData uri="http://schemas.openxmlformats.org/drawingml/2006/table">
            <a:tbl>
              <a:tblPr firstRow="1" firstCol="1" bandRow="1"/>
              <a:tblGrid>
                <a:gridCol w="2496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2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7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66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Variables 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Early Initiation of Breast Feeding (less than 1 hour)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 P value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Yes (%)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No (%)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15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Age of the Mother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18-25 years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41.6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58.4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26-30 years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38.9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61.1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0.801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31 -45 years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37.1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62.9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Religion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Muslim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40.9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59.1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Hindu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34.9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65.1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0.371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Maternal education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 education 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10.5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89.5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Primary 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37.6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62.4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0.003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secondary or Above 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47.5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52.5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ANC visit during pregnancy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 ANC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38.1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61.9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1-4 ANC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40.1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59.9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0.960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More than 4 ANC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40.7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59.3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Counsel on EBF during ANC visit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39.6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60.4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Yes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40.4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59.6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0.864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98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EBF planning during pregnancy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Planned 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40.7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59.3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008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Did not plan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38.7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61.3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0.676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0578" marR="60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7543800" y="5486400"/>
            <a:ext cx="1371600" cy="990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chemeClr val="tx1"/>
                </a:solidFill>
              </a:rPr>
              <a:t>Continue..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Table.2: Distribution of Early Initiation of Breast Feeding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369332"/>
            <a:ext cx="7848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0164812"/>
              </p:ext>
            </p:extLst>
          </p:nvPr>
        </p:nvGraphicFramePr>
        <p:xfrm>
          <a:off x="381000" y="228600"/>
          <a:ext cx="6477001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2422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7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0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68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Variables 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Early Initiation of Breast Feeding (less than 1 hour)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 P value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等线"/>
                          <a:cs typeface="DaunPenh"/>
                        </a:rPr>
                        <a:t>Type of family</a:t>
                      </a:r>
                      <a:endParaRPr lang="en-GB" sz="1400" b="1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Yes (%)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No (%)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Joint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42.2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57.8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Nuclear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38.2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61.8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0.386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Monthly household income (BDT)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10000-20000 </a:t>
                      </a:r>
                      <a:r>
                        <a:rPr lang="en-GB" sz="1400" dirty="0" err="1">
                          <a:effectLst/>
                          <a:latin typeface="Times New Roman"/>
                          <a:ea typeface="等线"/>
                          <a:cs typeface="DaunPenh"/>
                        </a:rPr>
                        <a:t>tk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51.4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48.6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21000-30000 </a:t>
                      </a:r>
                      <a:r>
                        <a:rPr lang="en-GB" sz="1400" dirty="0" err="1">
                          <a:effectLst/>
                          <a:latin typeface="Times New Roman"/>
                          <a:ea typeface="等线"/>
                          <a:cs typeface="DaunPenh"/>
                        </a:rPr>
                        <a:t>tk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35.3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64.7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0.014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30000 or above </a:t>
                      </a:r>
                      <a:r>
                        <a:rPr lang="en-GB" sz="1400" dirty="0" err="1">
                          <a:effectLst/>
                          <a:latin typeface="Times New Roman"/>
                          <a:ea typeface="等线"/>
                          <a:cs typeface="DaunPenh"/>
                        </a:rPr>
                        <a:t>tk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41.5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58.5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Head of the family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Female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38.8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61.2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Male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40.4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59.6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0.772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Gender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Male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37.9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62.1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Female</a:t>
                      </a: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42.5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57.5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0.326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Birth order of the baby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1</a:t>
                      </a:r>
                      <a:r>
                        <a:rPr lang="en-GB" sz="1400" baseline="300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child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40.3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59.7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2</a:t>
                      </a:r>
                      <a:r>
                        <a:rPr lang="en-GB" sz="1400" baseline="300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child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39.2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60.8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0.946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3</a:t>
                      </a:r>
                      <a:r>
                        <a:rPr lang="en-GB" sz="1400" baseline="300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rd</a:t>
                      </a: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or over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41.5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58.5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27419" marR="2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410200"/>
            <a:ext cx="140220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2457328"/>
              </p:ext>
            </p:extLst>
          </p:nvPr>
        </p:nvGraphicFramePr>
        <p:xfrm>
          <a:off x="228601" y="152400"/>
          <a:ext cx="6400799" cy="6392264"/>
        </p:xfrm>
        <a:graphic>
          <a:graphicData uri="http://schemas.openxmlformats.org/drawingml/2006/table">
            <a:tbl>
              <a:tblPr firstRow="1" firstCol="1" bandRow="1"/>
              <a:tblGrid>
                <a:gridCol w="2334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4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43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98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Variables </a:t>
                      </a: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dirty="0" smtClean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Early </a:t>
                      </a:r>
                      <a:r>
                        <a:rPr lang="en-GB" sz="12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Initiation of Breast Feeding (less than 1 hour)</a:t>
                      </a: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 P value</a:t>
                      </a: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78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Yes (%)</a:t>
                      </a: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No (%)</a:t>
                      </a: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3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Place of delivery</a:t>
                      </a:r>
                      <a:endParaRPr lang="en-GB" sz="1200" b="1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9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Home delivery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40.1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50.9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9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Facility delivery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34.6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65.4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0.002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9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Mode of delivery</a:t>
                      </a: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9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Normal vaginal delivery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50.2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49.8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9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Caesarean section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25.7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74.3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&lt;0.001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Received postnatal care service</a:t>
                      </a: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9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No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35.2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64.8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9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Yes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46.8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53.2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0.013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9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Pre lacteal feed</a:t>
                      </a: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9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No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77.1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22.9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9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Yes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13.6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86.4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&lt;0.001 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6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Colostrum feeding</a:t>
                      </a:r>
                      <a:endParaRPr lang="en-GB" sz="1200" dirty="0" smtClean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13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No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8.2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91.8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58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Yes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59.4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40.6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&lt;0.001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81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Breast feeding frequency per 24 hour</a:t>
                      </a:r>
                      <a:endParaRPr lang="en-GB" sz="1200" dirty="0" smtClean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955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≥8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53.4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46.6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9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≤8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18.1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81.9</a:t>
                      </a: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&lt;0.001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2495" marR="2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8500" y="1293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80945"/>
            <a:ext cx="74213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Table.3: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Factors associated with Early Initiation of Breast Feeding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1990111"/>
              </p:ext>
            </p:extLst>
          </p:nvPr>
        </p:nvGraphicFramePr>
        <p:xfrm>
          <a:off x="304801" y="747844"/>
          <a:ext cx="7391400" cy="5788676"/>
        </p:xfrm>
        <a:graphic>
          <a:graphicData uri="http://schemas.openxmlformats.org/drawingml/2006/table">
            <a:tbl>
              <a:tblPr firstRow="1" firstCol="1" bandRow="1"/>
              <a:tblGrid>
                <a:gridCol w="2710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31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22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Variables 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Crude OR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95% CI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P value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2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Lower limit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Upper limit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2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Age of the Mother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1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18-25 years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Reference 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5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26-30 years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1.118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.755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1.654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.578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31 -45 years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1.205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.576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2.519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.620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Religion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Muslim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Reference 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Hindu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1.288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.739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2.247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.372	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2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Maternal education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3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</a:t>
                      </a:r>
                      <a:r>
                        <a:rPr lang="en-GB" sz="1400" dirty="0" smtClean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Secondary </a:t>
                      </a: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or Above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Reference 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3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Primary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1.501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1.012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2.226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.044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2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No education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7.700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1.723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34.414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.008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9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ANC visit during pregnancy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3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More than 4 ANC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Reference 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1-4 ANC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1.024		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.631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1.662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.923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83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No ANC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1.115		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.523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2.377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.778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26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Counsel on EBF during ANC visit</a:t>
                      </a:r>
                      <a:endParaRPr lang="en-GB" sz="1400" dirty="0"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3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Yes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Reference 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      No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1.034	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.708	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1.509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.864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7736305" y="5486400"/>
            <a:ext cx="1371600" cy="10501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chemeClr val="tx1"/>
                </a:solidFill>
              </a:rPr>
              <a:t>Continue..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581055"/>
            <a:ext cx="7772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4636790"/>
              </p:ext>
            </p:extLst>
          </p:nvPr>
        </p:nvGraphicFramePr>
        <p:xfrm>
          <a:off x="914401" y="685799"/>
          <a:ext cx="6096000" cy="6005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1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2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99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Variables 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Crude OR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95% CI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P value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1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Lower limit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Upper limit</a:t>
                      </a:r>
                    </a:p>
                  </a:txBody>
                  <a:tcPr marL="46870" marR="46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9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EBF planning during pregnancy</a:t>
                      </a:r>
                      <a:endParaRPr lang="en-GB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Did not plan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Reference 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Planned 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.919		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.617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1.367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.676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3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Maternal BMI</a:t>
                      </a:r>
                      <a:endParaRPr lang="en-GB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4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Overweight or obese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 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3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Normal         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1.231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.642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2.360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.531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3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Thin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1.241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.592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2.602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.568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3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family</a:t>
                      </a:r>
                      <a:endParaRPr lang="en-GB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3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Nuclear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 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7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Joint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.846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.581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1.234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.386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41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Monthly household income (BDT)</a:t>
                      </a:r>
                      <a:endParaRPr lang="en-GB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2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30000 or above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 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43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21000-30000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1.305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.752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2.265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.344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79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10000-20000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.672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.362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1.250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.210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04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Head of the family</a:t>
                      </a:r>
                      <a:endParaRPr lang="en-GB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37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Female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 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41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Male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1.070		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.677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1.692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.772</a:t>
                      </a:r>
                      <a:endParaRPr lang="en-GB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等线"/>
                        <a:cs typeface="Times New Roman" pitchFamily="18" charset="0"/>
                      </a:endParaRPr>
                    </a:p>
                  </a:txBody>
                  <a:tcPr marL="28895" marR="288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486400"/>
            <a:ext cx="14022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2991942"/>
              </p:ext>
            </p:extLst>
          </p:nvPr>
        </p:nvGraphicFramePr>
        <p:xfrm>
          <a:off x="589547" y="794601"/>
          <a:ext cx="7182853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2610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Gender of baby</a:t>
                      </a:r>
                      <a:endParaRPr lang="en-GB" sz="1200" b="1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Male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Female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.828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.568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1.207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.326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Birth order (Reference child)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3</a:t>
                      </a:r>
                      <a:r>
                        <a:rPr lang="en-GB" sz="1200" baseline="300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rd</a:t>
                      </a: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or over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2</a:t>
                      </a:r>
                      <a:r>
                        <a:rPr lang="en-GB" sz="1200" baseline="300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nd</a:t>
                      </a: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baby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1.103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.588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2.068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.761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1</a:t>
                      </a:r>
                      <a:r>
                        <a:rPr lang="en-GB" sz="1200" baseline="300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st</a:t>
                      </a: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baby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1.049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.573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1.923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.876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Place of delivery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Home delivery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Facility delivery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1.822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1.235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2.687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0.002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Mode of delivery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Normal vaginal delivery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Caesarean section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2.918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1.942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4.383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&lt;0.001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Received postnatal care service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Yes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.618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.422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.905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.014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Pre lacteal feed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Yes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.047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.029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.076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&lt;0.001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Colostrum feeding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Yes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No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16.428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9.049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29.823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&lt;0.001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55382" marR="55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463" y="1408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60884"/>
              </p:ext>
            </p:extLst>
          </p:nvPr>
        </p:nvGraphicFramePr>
        <p:xfrm>
          <a:off x="589547" y="154521"/>
          <a:ext cx="7182853" cy="640080"/>
        </p:xfrm>
        <a:graphic>
          <a:graphicData uri="http://schemas.openxmlformats.org/drawingml/2006/table">
            <a:tbl>
              <a:tblPr firstRow="1" firstCol="1" bandRow="1"/>
              <a:tblGrid>
                <a:gridCol w="2610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96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Variables </a:t>
                      </a:r>
                      <a:endParaRPr lang="en-GB" sz="1400" b="1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Crude OR</a:t>
                      </a:r>
                      <a:endParaRPr lang="en-GB" sz="1400" b="1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95% CI</a:t>
                      </a:r>
                      <a:endParaRPr lang="en-GB" sz="1400" b="1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P value</a:t>
                      </a:r>
                      <a:endParaRPr lang="en-GB" sz="1400" b="1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1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b="1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Lower limit</a:t>
                      </a:r>
                      <a:endParaRPr lang="en-GB" sz="1400" b="1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Upper limit</a:t>
                      </a:r>
                      <a:endParaRPr lang="en-GB" sz="1400" b="1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6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6844143"/>
              </p:ext>
            </p:extLst>
          </p:nvPr>
        </p:nvGraphicFramePr>
        <p:xfrm>
          <a:off x="533400" y="1025090"/>
          <a:ext cx="6705600" cy="5760720"/>
        </p:xfrm>
        <a:graphic>
          <a:graphicData uri="http://schemas.openxmlformats.org/drawingml/2006/table">
            <a:tbl>
              <a:tblPr firstRow="1" firstCol="1" bandRow="1"/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Variables 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Adjusted OR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95% CI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P value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Lower limit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Upper limit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Age of the Mother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18-25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26-30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2.448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.652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9.190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.185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31 -45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3.927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1.183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13.038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.025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Maternal education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Illiterate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l"/>
                        </a:tabLs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6.864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1.109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42.490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.038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Primary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1.291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.695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2.396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.419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Secondary or Above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ANC visit during pregnancy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 ANC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.964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.253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3.670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.957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1-4 ANC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1.393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.652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2.977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.392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More than 4 ANC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Counsel on EBF during ANC visit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1.196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.640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2.236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.575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Yes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Maternal BMI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Normal         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1.371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.562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3.345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.487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Thin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1.584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.533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4.705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.408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Overweight or obese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4172" marR="34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7468746" y="5486400"/>
            <a:ext cx="1371600" cy="990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chemeClr val="tx1"/>
                </a:solidFill>
              </a:rPr>
              <a:t>Continue..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991600" cy="415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Table.4: Determinants of failure of Early Initiation of Breast Feeding of the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mothers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685800"/>
            <a:ext cx="838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9255552"/>
              </p:ext>
            </p:extLst>
          </p:nvPr>
        </p:nvGraphicFramePr>
        <p:xfrm>
          <a:off x="457201" y="316634"/>
          <a:ext cx="6629398" cy="6388969"/>
        </p:xfrm>
        <a:graphic>
          <a:graphicData uri="http://schemas.openxmlformats.org/drawingml/2006/table">
            <a:tbl>
              <a:tblPr firstRow="1" firstCol="1" bandRow="1"/>
              <a:tblGrid>
                <a:gridCol w="2059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4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4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2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61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Variables 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Adjusted OR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95% CI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P </a:t>
                      </a: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value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1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Lower limit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Upper limit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Type of family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Joint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1.004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.566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1.780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.989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Nuclear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34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Monthly household income (BDT)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1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10000-20000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.523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.184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1.487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.224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21000-30000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1.408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.568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3.488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.460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9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30000 or above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Head of the family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Male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.857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.424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1.729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.666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87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Female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Gender of baby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79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Male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Female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1.234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.692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2.200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.476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79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Birth order (Reference child)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61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1</a:t>
                      </a:r>
                      <a:r>
                        <a:rPr lang="en-GB" sz="1200" baseline="30000">
                          <a:effectLst/>
                          <a:latin typeface="Times New Roman"/>
                          <a:ea typeface="等线"/>
                          <a:cs typeface="DaunPenh"/>
                        </a:rPr>
                        <a:t>st</a:t>
                      </a: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baby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.893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.275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2.898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.850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61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2</a:t>
                      </a:r>
                      <a:r>
                        <a:rPr lang="en-GB" sz="1200" baseline="30000">
                          <a:effectLst/>
                          <a:latin typeface="Times New Roman"/>
                          <a:ea typeface="等线"/>
                          <a:cs typeface="DaunPenh"/>
                        </a:rPr>
                        <a:t>nd</a:t>
                      </a: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baby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.631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.214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1.858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.403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361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3</a:t>
                      </a:r>
                      <a:r>
                        <a:rPr lang="en-GB" sz="1200" baseline="30000">
                          <a:effectLst/>
                          <a:latin typeface="Times New Roman"/>
                          <a:ea typeface="等线"/>
                          <a:cs typeface="DaunPenh"/>
                        </a:rPr>
                        <a:t>rd</a:t>
                      </a: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 or over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2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31241" marR="31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486400"/>
            <a:ext cx="140220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5254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Early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initiation of breast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feeding (EIBF)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taking any other foods or liquids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even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water,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initiation of breast feeding within the first hour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life. 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Exclusive breast feeding (EBF)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Children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should exclusively breast feed for the first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months of life to fulfill the maximum growth and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health both physically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mentally.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-world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Organization (WHO)</a:t>
            </a:r>
          </a:p>
          <a:p>
            <a:pPr algn="just"/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75364"/>
            <a:ext cx="1889760" cy="2701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457200"/>
            <a:ext cx="2438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9144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6155951"/>
              </p:ext>
            </p:extLst>
          </p:nvPr>
        </p:nvGraphicFramePr>
        <p:xfrm>
          <a:off x="533401" y="1066801"/>
          <a:ext cx="6857998" cy="5532773"/>
        </p:xfrm>
        <a:graphic>
          <a:graphicData uri="http://schemas.openxmlformats.org/drawingml/2006/table">
            <a:tbl>
              <a:tblPr firstRow="1" firstCol="1" bandRow="1"/>
              <a:tblGrid>
                <a:gridCol w="2590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Place of delivery</a:t>
                      </a:r>
                      <a:endParaRPr lang="en-GB" sz="11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Home delivery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Facility delivery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.784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.386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1.589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.499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Mode of delivery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Normal vaginal delivery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Caesarean section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.708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.328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1.531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.380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Received postnatal care service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1.287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.659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2.513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.459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Yes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Pre lacteal feed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No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Yes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.060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.033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.110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&lt;0.001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86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等线"/>
                          <a:cs typeface="DaunPenh"/>
                        </a:rPr>
                        <a:t>Colostrum feeding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034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No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8.963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4.297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18.696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&lt;0.001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671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Yes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Reference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78394"/>
              </p:ext>
            </p:extLst>
          </p:nvPr>
        </p:nvGraphicFramePr>
        <p:xfrm>
          <a:off x="533399" y="304802"/>
          <a:ext cx="6858000" cy="761999"/>
        </p:xfrm>
        <a:graphic>
          <a:graphicData uri="http://schemas.openxmlformats.org/drawingml/2006/table">
            <a:tbl>
              <a:tblPr firstRow="1" firstCol="1" bandRow="1"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5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Variables 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Adjusted OR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imes New Roman"/>
                          <a:ea typeface="等线"/>
                          <a:cs typeface="DaunPenh"/>
                        </a:rPr>
                        <a:t>              95</a:t>
                      </a: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% CI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P value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等线"/>
                          <a:cs typeface="DaunPenh"/>
                        </a:rPr>
                        <a:t>Lower limit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imes New Roman"/>
                          <a:ea typeface="等线"/>
                          <a:cs typeface="DaunPenh"/>
                        </a:rPr>
                        <a:t>Upper limit</a:t>
                      </a:r>
                      <a:endParaRPr lang="en-GB" sz="1400" dirty="0">
                        <a:effectLst/>
                        <a:latin typeface="Calibri"/>
                        <a:ea typeface="等线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486400"/>
            <a:ext cx="140220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105400" cy="4873752"/>
          </a:xfrm>
        </p:spPr>
        <p:txBody>
          <a:bodyPr>
            <a:normAutofit/>
          </a:bodyPr>
          <a:lstStyle/>
          <a:p>
            <a:pPr marR="0" algn="just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We </a:t>
            </a:r>
            <a:r>
              <a:rPr lang="en-GB" sz="200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couldn’t cover up all the garments factories in Bangladesh and couldn’t elaborate our sample size during study period due to our shortness of time and limitation of fund. </a:t>
            </a:r>
            <a:endParaRPr lang="en-GB" sz="2000" dirty="0" smtClean="0"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endParaRPr lang="en-GB" sz="2000" dirty="0" smtClean="0"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If </a:t>
            </a:r>
            <a:r>
              <a:rPr lang="en-GB" sz="200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the data was recorded within 24 hours </a:t>
            </a:r>
            <a:r>
              <a:rPr lang="en-GB" sz="2000" dirty="0" smtClean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or 1 </a:t>
            </a:r>
            <a:r>
              <a:rPr lang="en-GB" sz="200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day after delivery bias may be minimized. </a:t>
            </a:r>
            <a:endParaRPr lang="en-GB" sz="2000" dirty="0" smtClean="0"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endParaRPr lang="en-GB" sz="2000" dirty="0" smtClean="0"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Due </a:t>
            </a:r>
            <a:r>
              <a:rPr lang="en-GB" sz="200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 cross sectional study we could </a:t>
            </a:r>
            <a:r>
              <a:rPr lang="en-GB" sz="2000" dirty="0" smtClean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not </a:t>
            </a:r>
            <a:r>
              <a:rPr lang="en-GB" sz="2000" dirty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draw a causal association. 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3962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tx1"/>
                </a:solidFill>
                <a:latin typeface="Times New Roman"/>
                <a:ea typeface="等线"/>
                <a:cs typeface="DaunPenh"/>
              </a:rPr>
              <a:t>Limitations</a:t>
            </a:r>
            <a:endParaRPr lang="en-GB" sz="2800" dirty="0">
              <a:solidFill>
                <a:schemeClr val="tx1"/>
              </a:solidFill>
              <a:latin typeface="Calibri"/>
              <a:ea typeface="等线"/>
              <a:cs typeface="DaunPenh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954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81400"/>
            <a:ext cx="2971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32156"/>
            <a:ext cx="3352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5527" y="914400"/>
            <a:ext cx="7239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r="4166" b="19905"/>
          <a:stretch/>
        </p:blipFill>
        <p:spPr>
          <a:xfrm>
            <a:off x="5416312" y="1122218"/>
            <a:ext cx="327383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/>
          <a:stretch/>
        </p:blipFill>
        <p:spPr>
          <a:xfrm>
            <a:off x="228600" y="4253345"/>
            <a:ext cx="3106995" cy="203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60308" y="3408218"/>
            <a:ext cx="2438400" cy="477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Counselling during Maternity period in the factory premises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8711" y="3574471"/>
            <a:ext cx="2999509" cy="678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/>
                </a:solidFill>
                <a:latin typeface="Times New Roman"/>
                <a:ea typeface="等线"/>
                <a:cs typeface="DaunPenh"/>
              </a:rPr>
              <a:t>Arranging </a:t>
            </a:r>
            <a:r>
              <a:rPr lang="en-GB" sz="1400" dirty="0">
                <a:solidFill>
                  <a:schemeClr val="tx1"/>
                </a:solidFill>
                <a:latin typeface="Times New Roman"/>
                <a:ea typeface="等线"/>
                <a:cs typeface="DaunPenh"/>
              </a:rPr>
              <a:t>early skin-to-skin </a:t>
            </a:r>
            <a:r>
              <a:rPr lang="en-GB" sz="1400" dirty="0" smtClean="0">
                <a:solidFill>
                  <a:schemeClr val="tx1"/>
                </a:solidFill>
                <a:latin typeface="Times New Roman"/>
                <a:ea typeface="等线"/>
                <a:cs typeface="DaunPenh"/>
              </a:rPr>
              <a:t>contact after caesarean </a:t>
            </a:r>
            <a:r>
              <a:rPr lang="en-GB" sz="1400" dirty="0">
                <a:solidFill>
                  <a:schemeClr val="tx1"/>
                </a:solidFill>
                <a:latin typeface="Times New Roman"/>
                <a:ea typeface="等线"/>
                <a:cs typeface="DaunPenh"/>
              </a:rPr>
              <a:t>sections </a:t>
            </a:r>
            <a:r>
              <a:rPr lang="en-GB" sz="1400" dirty="0" smtClean="0">
                <a:solidFill>
                  <a:schemeClr val="tx1"/>
                </a:solidFill>
                <a:latin typeface="Times New Roman"/>
                <a:ea typeface="等线"/>
                <a:cs typeface="DaunPenh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/>
                <a:ea typeface="等线"/>
                <a:cs typeface="DaunPenh"/>
              </a:rPr>
              <a:t>due to </a:t>
            </a:r>
            <a:r>
              <a:rPr lang="en-GB" sz="1400" dirty="0" smtClean="0">
                <a:solidFill>
                  <a:schemeClr val="tx1"/>
                </a:solidFill>
                <a:latin typeface="Times New Roman"/>
                <a:ea typeface="等线"/>
                <a:cs typeface="DaunPenh"/>
              </a:rPr>
              <a:t>EIBF</a:t>
            </a:r>
            <a:endParaRPr lang="en-GB" sz="1400" dirty="0">
              <a:solidFill>
                <a:schemeClr val="tx1"/>
              </a:solidFill>
              <a:latin typeface="Calibri"/>
              <a:ea typeface="等线"/>
              <a:cs typeface="DaunPenh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3510"/>
            <a:ext cx="307235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40197" y="6386945"/>
            <a:ext cx="2438400" cy="4087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Counselling during PNC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09" r="38096"/>
          <a:stretch/>
        </p:blipFill>
        <p:spPr>
          <a:xfrm>
            <a:off x="4876801" y="4401288"/>
            <a:ext cx="2095466" cy="188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r="-2"/>
          <a:stretch/>
        </p:blipFill>
        <p:spPr>
          <a:xfrm>
            <a:off x="6972266" y="4389611"/>
            <a:ext cx="1717884" cy="189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Multiply 19"/>
          <p:cNvSpPr/>
          <p:nvPr/>
        </p:nvSpPr>
        <p:spPr>
          <a:xfrm>
            <a:off x="6012872" y="4545327"/>
            <a:ext cx="2133600" cy="1447800"/>
          </a:xfrm>
          <a:prstGeom prst="mathMultiply">
            <a:avLst>
              <a:gd name="adj1" fmla="val 985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19799" y="6365957"/>
            <a:ext cx="2743201" cy="367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formula milk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458200" cy="5410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was conducted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busiest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RMG working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 who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neglected maximum time and the study subject was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barriers in practicing early initiation of breast feeding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age, Poor education, delivery procedure, pre lacteal feeding and colostrum feedings were the determinants of the failure 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EIBF.</a:t>
            </a:r>
          </a:p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healthy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 in future, it’s necessary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correct all barriers, enforce women education and aware about the benefits of early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initiation of breastfeeding among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women in 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RMG factory through proper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counselling.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4572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990600"/>
            <a:ext cx="716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9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27631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WHO and, UNICEF. Capture the Moment – Early initiation of breastfeeding: The best start for every </a:t>
            </a:r>
            <a:r>
              <a:rPr lang="en-GB" sz="1800" dirty="0" err="1">
                <a:latin typeface="Times New Roman" pitchFamily="18" charset="0"/>
                <a:cs typeface="Times New Roman" pitchFamily="18" charset="0"/>
              </a:rPr>
              <a:t>newborn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. New York.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just"/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Health Organization (WHO). Breastfeeding [Internet]. Geneva (Switzerland): WHO; c2022 [cited 2019 Feb 26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 lvl="0" algn="just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Chowdhury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Sankar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MJ,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Martines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Taneja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Mazumder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S, Rollins N,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Bahl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Bhandari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N. Interventions to improve breastfeeding outcomes: a systematic review and meta-analysis.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Paediatr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2015; 104(S467):114–34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Akhter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S, Rutherford S, Chu C. What makes pregnant workers sick: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when, where and how? An exploratory study in the ready-made garment industry in Bangladesh.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Reprod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Health.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2017;14:142</a:t>
            </a:r>
          </a:p>
          <a:p>
            <a:pPr lvl="0" algn="just"/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Akhter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S, Rutherford 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Akhter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Kumkum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F, Bromwich D, Anwar 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A, et al. Work, gender roles, and health: neglected mental health issues among female workers in the ready-made garment industry in Bangladesh.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J Women's Health. 2017; 9:571–9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UNICEF, Breastfeeding from the first hour of birth, </a:t>
            </a:r>
            <a:r>
              <a:rPr lang="en-GB" sz="1800" dirty="0" err="1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en-GB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3820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46442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39525" y="4800600"/>
            <a:ext cx="40201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400" b="1" i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305800" cy="5178552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Breast feeding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natural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essential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food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child health and their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survival which is known as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immunization source of the baby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first breast milk is known as colostrum which looks thicker and more yellow than mature milk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contains full of protein and nutrient dense like carotenoids, vitamin A, Zinc, minerals,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magnesium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spite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of having all benefits, Globally the rates of EIBF are low.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75705"/>
            <a:ext cx="3124200" cy="638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Continue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8763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1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610600" cy="5334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47% of new-borns were breastfed within 1 h of birth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[UNICEF 2022].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According to UNICEF report 2018,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Asia, EIBF ranged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from 32 to 40%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- 40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% in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Africa,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 - 65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% in Southern Africa,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% in Kenya,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 - 66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% in Uganda and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% in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Rwanda</a:t>
            </a:r>
          </a:p>
          <a:p>
            <a:pPr marL="0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According to Bangladesh Demographic and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Surveys (BDHS) (2017-2018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EIBF rate is 60.8%.</a:t>
            </a:r>
          </a:p>
          <a:p>
            <a:pPr marL="0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43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9600" y="9906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1" y="304801"/>
            <a:ext cx="2222269" cy="7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0" y="304801"/>
            <a:ext cx="2222269" cy="7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8790" r="15455" b="31571"/>
          <a:stretch/>
        </p:blipFill>
        <p:spPr>
          <a:xfrm>
            <a:off x="6055360" y="3810000"/>
            <a:ext cx="26314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133600"/>
            <a:ext cx="7391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Why this study was conducted on Ready made garments sector?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92">
            <a:off x="4644514" y="2735694"/>
            <a:ext cx="2996978" cy="3337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27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533400"/>
            <a:ext cx="4495800" cy="6248400"/>
          </a:xfrm>
        </p:spPr>
        <p:txBody>
          <a:bodyPr>
            <a:noAutofit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RMG sectors,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Female workers always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tight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schedule due to their production,  efficiency bonus.</a:t>
            </a:r>
          </a:p>
          <a:p>
            <a:pPr marL="365760" lvl="1" indent="0" algn="just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Mothers are facing difficulties to maintain breast feeding schedule to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child due to work load.</a:t>
            </a:r>
          </a:p>
          <a:p>
            <a:pPr lvl="1" algn="just">
              <a:buFont typeface="Wingdings" pitchFamily="2" charset="2"/>
              <a:buChar char="v"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Maximum Mother separate their baby just after birth or after re-joining from maternity leave.</a:t>
            </a:r>
          </a:p>
          <a:p>
            <a:pPr lvl="1" algn="just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Due to get used to stay without  mother for long time, they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try to give other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liquids besides breast milk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the beginning 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3886200" cy="520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276600"/>
            <a:ext cx="8001000" cy="144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are the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barriers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practicing early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initiation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breast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feeding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female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readymade garments worker?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4953000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11515" r="-1015" b="27857"/>
          <a:stretch/>
        </p:blipFill>
        <p:spPr>
          <a:xfrm>
            <a:off x="1371600" y="3677168"/>
            <a:ext cx="5517573" cy="2665423"/>
          </a:xfrm>
        </p:spPr>
      </p:pic>
      <p:sp>
        <p:nvSpPr>
          <p:cNvPr id="5" name="Rectangle 4"/>
          <p:cNvSpPr/>
          <p:nvPr/>
        </p:nvSpPr>
        <p:spPr>
          <a:xfrm>
            <a:off x="228600" y="326795"/>
            <a:ext cx="2667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936395"/>
            <a:ext cx="7543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304800" y="1524000"/>
            <a:ext cx="7848600" cy="1600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determine the barriers of the early initiation breastfeeding among mothers who are working in the RMG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sector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1059</TotalTime>
  <Words>2457</Words>
  <Application>Microsoft Office PowerPoint</Application>
  <PresentationFormat>On-screen Show (4:3)</PresentationFormat>
  <Paragraphs>1172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</dc:creator>
  <cp:lastModifiedBy>KC</cp:lastModifiedBy>
  <cp:revision>90</cp:revision>
  <dcterms:created xsi:type="dcterms:W3CDTF">2023-08-06T16:37:34Z</dcterms:created>
  <dcterms:modified xsi:type="dcterms:W3CDTF">2023-08-08T16:46:21Z</dcterms:modified>
</cp:coreProperties>
</file>