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4" r:id="rId8"/>
    <p:sldId id="265" r:id="rId9"/>
    <p:sldId id="266" r:id="rId10"/>
    <p:sldId id="267" r:id="rId11"/>
    <p:sldId id="268" r:id="rId12"/>
    <p:sldId id="286" r:id="rId13"/>
    <p:sldId id="287" r:id="rId14"/>
    <p:sldId id="288" r:id="rId15"/>
    <p:sldId id="271" r:id="rId16"/>
    <p:sldId id="272" r:id="rId17"/>
    <p:sldId id="273" r:id="rId18"/>
    <p:sldId id="274" r:id="rId19"/>
    <p:sldId id="275" r:id="rId20"/>
    <p:sldId id="276" r:id="rId21"/>
    <p:sldId id="289" r:id="rId22"/>
    <p:sldId id="278" r:id="rId23"/>
    <p:sldId id="279" r:id="rId24"/>
    <p:sldId id="280" r:id="rId25"/>
    <p:sldId id="281" r:id="rId26"/>
    <p:sldId id="283" r:id="rId27"/>
    <p:sldId id="28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97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7D64C-5BC3-4344-98C0-EAF2CF19CE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E11702-60E1-40F7-848F-7362153140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40AE36-5D67-4A4B-928A-4A4F854B24BD}"/>
              </a:ext>
            </a:extLst>
          </p:cNvPr>
          <p:cNvSpPr>
            <a:spLocks noGrp="1"/>
          </p:cNvSpPr>
          <p:nvPr>
            <p:ph type="dt" sz="half" idx="10"/>
          </p:nvPr>
        </p:nvSpPr>
        <p:spPr/>
        <p:txBody>
          <a:bodyPr/>
          <a:lstStyle/>
          <a:p>
            <a:fld id="{541ABE87-9080-4653-BC01-472CAD9A3D9C}" type="datetimeFigureOut">
              <a:rPr lang="en-US" smtClean="0"/>
              <a:t>8/7/2023</a:t>
            </a:fld>
            <a:endParaRPr lang="en-US"/>
          </a:p>
        </p:txBody>
      </p:sp>
      <p:sp>
        <p:nvSpPr>
          <p:cNvPr id="5" name="Footer Placeholder 4">
            <a:extLst>
              <a:ext uri="{FF2B5EF4-FFF2-40B4-BE49-F238E27FC236}">
                <a16:creationId xmlns:a16="http://schemas.microsoft.com/office/drawing/2014/main" id="{11262033-2AF0-40B5-917E-7F8CDEE193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051E56-E1C5-4CEE-B98F-01FFA2851723}"/>
              </a:ext>
            </a:extLst>
          </p:cNvPr>
          <p:cNvSpPr>
            <a:spLocks noGrp="1"/>
          </p:cNvSpPr>
          <p:nvPr>
            <p:ph type="sldNum" sz="quarter" idx="12"/>
          </p:nvPr>
        </p:nvSpPr>
        <p:spPr/>
        <p:txBody>
          <a:bodyPr/>
          <a:lstStyle/>
          <a:p>
            <a:fld id="{5BD3B5A9-371A-4CBA-92A1-476DDFD3847D}" type="slidenum">
              <a:rPr lang="en-US" smtClean="0"/>
              <a:t>‹#›</a:t>
            </a:fld>
            <a:endParaRPr lang="en-US"/>
          </a:p>
        </p:txBody>
      </p:sp>
    </p:spTree>
    <p:extLst>
      <p:ext uri="{BB962C8B-B14F-4D97-AF65-F5344CB8AC3E}">
        <p14:creationId xmlns:p14="http://schemas.microsoft.com/office/powerpoint/2010/main" val="1552532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4BF2D-CE4E-4F31-8FAD-246CEF8E3C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E3A0D4-9CCF-42F5-800F-599EEC81226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BA4B6A-C2EC-40C0-8DDA-5A28D9E73D57}"/>
              </a:ext>
            </a:extLst>
          </p:cNvPr>
          <p:cNvSpPr>
            <a:spLocks noGrp="1"/>
          </p:cNvSpPr>
          <p:nvPr>
            <p:ph type="dt" sz="half" idx="10"/>
          </p:nvPr>
        </p:nvSpPr>
        <p:spPr/>
        <p:txBody>
          <a:bodyPr/>
          <a:lstStyle/>
          <a:p>
            <a:fld id="{541ABE87-9080-4653-BC01-472CAD9A3D9C}" type="datetimeFigureOut">
              <a:rPr lang="en-US" smtClean="0"/>
              <a:t>8/7/2023</a:t>
            </a:fld>
            <a:endParaRPr lang="en-US"/>
          </a:p>
        </p:txBody>
      </p:sp>
      <p:sp>
        <p:nvSpPr>
          <p:cNvPr id="5" name="Footer Placeholder 4">
            <a:extLst>
              <a:ext uri="{FF2B5EF4-FFF2-40B4-BE49-F238E27FC236}">
                <a16:creationId xmlns:a16="http://schemas.microsoft.com/office/drawing/2014/main" id="{8C36A83E-7CB6-4655-B6B7-220A381E7B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D43AC9-CC4C-49FE-9C3D-8B60F19CE342}"/>
              </a:ext>
            </a:extLst>
          </p:cNvPr>
          <p:cNvSpPr>
            <a:spLocks noGrp="1"/>
          </p:cNvSpPr>
          <p:nvPr>
            <p:ph type="sldNum" sz="quarter" idx="12"/>
          </p:nvPr>
        </p:nvSpPr>
        <p:spPr/>
        <p:txBody>
          <a:bodyPr/>
          <a:lstStyle/>
          <a:p>
            <a:fld id="{5BD3B5A9-371A-4CBA-92A1-476DDFD3847D}" type="slidenum">
              <a:rPr lang="en-US" smtClean="0"/>
              <a:t>‹#›</a:t>
            </a:fld>
            <a:endParaRPr lang="en-US"/>
          </a:p>
        </p:txBody>
      </p:sp>
    </p:spTree>
    <p:extLst>
      <p:ext uri="{BB962C8B-B14F-4D97-AF65-F5344CB8AC3E}">
        <p14:creationId xmlns:p14="http://schemas.microsoft.com/office/powerpoint/2010/main" val="199321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2C8F8A-619F-4A3A-ACD9-FEEB9C73FA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136AF93-6F30-4E42-8B7B-1315F4299F9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46EC93-77A0-4BB4-B8DF-ACFFD939F037}"/>
              </a:ext>
            </a:extLst>
          </p:cNvPr>
          <p:cNvSpPr>
            <a:spLocks noGrp="1"/>
          </p:cNvSpPr>
          <p:nvPr>
            <p:ph type="dt" sz="half" idx="10"/>
          </p:nvPr>
        </p:nvSpPr>
        <p:spPr/>
        <p:txBody>
          <a:bodyPr/>
          <a:lstStyle/>
          <a:p>
            <a:fld id="{541ABE87-9080-4653-BC01-472CAD9A3D9C}" type="datetimeFigureOut">
              <a:rPr lang="en-US" smtClean="0"/>
              <a:t>8/7/2023</a:t>
            </a:fld>
            <a:endParaRPr lang="en-US"/>
          </a:p>
        </p:txBody>
      </p:sp>
      <p:sp>
        <p:nvSpPr>
          <p:cNvPr id="5" name="Footer Placeholder 4">
            <a:extLst>
              <a:ext uri="{FF2B5EF4-FFF2-40B4-BE49-F238E27FC236}">
                <a16:creationId xmlns:a16="http://schemas.microsoft.com/office/drawing/2014/main" id="{1F65DE3A-A618-4A26-81F0-68035368BC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ED597C-DCB0-48F5-80D6-27B4CD63238D}"/>
              </a:ext>
            </a:extLst>
          </p:cNvPr>
          <p:cNvSpPr>
            <a:spLocks noGrp="1"/>
          </p:cNvSpPr>
          <p:nvPr>
            <p:ph type="sldNum" sz="quarter" idx="12"/>
          </p:nvPr>
        </p:nvSpPr>
        <p:spPr/>
        <p:txBody>
          <a:bodyPr/>
          <a:lstStyle/>
          <a:p>
            <a:fld id="{5BD3B5A9-371A-4CBA-92A1-476DDFD3847D}" type="slidenum">
              <a:rPr lang="en-US" smtClean="0"/>
              <a:t>‹#›</a:t>
            </a:fld>
            <a:endParaRPr lang="en-US"/>
          </a:p>
        </p:txBody>
      </p:sp>
    </p:spTree>
    <p:extLst>
      <p:ext uri="{BB962C8B-B14F-4D97-AF65-F5344CB8AC3E}">
        <p14:creationId xmlns:p14="http://schemas.microsoft.com/office/powerpoint/2010/main" val="1950023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CB13B-425C-43B2-B184-DA4237534A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8176CC-6B0A-41CE-B6D4-F32C91CAAC0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83297A-803B-4A3A-A84D-9DC2335AAC82}"/>
              </a:ext>
            </a:extLst>
          </p:cNvPr>
          <p:cNvSpPr>
            <a:spLocks noGrp="1"/>
          </p:cNvSpPr>
          <p:nvPr>
            <p:ph type="dt" sz="half" idx="10"/>
          </p:nvPr>
        </p:nvSpPr>
        <p:spPr/>
        <p:txBody>
          <a:bodyPr/>
          <a:lstStyle/>
          <a:p>
            <a:fld id="{541ABE87-9080-4653-BC01-472CAD9A3D9C}" type="datetimeFigureOut">
              <a:rPr lang="en-US" smtClean="0"/>
              <a:t>8/7/2023</a:t>
            </a:fld>
            <a:endParaRPr lang="en-US"/>
          </a:p>
        </p:txBody>
      </p:sp>
      <p:sp>
        <p:nvSpPr>
          <p:cNvPr id="5" name="Footer Placeholder 4">
            <a:extLst>
              <a:ext uri="{FF2B5EF4-FFF2-40B4-BE49-F238E27FC236}">
                <a16:creationId xmlns:a16="http://schemas.microsoft.com/office/drawing/2014/main" id="{E28279C0-72FF-40DE-A514-01A8DF1905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7274AD-3016-44AB-81DA-ACCED764A2AA}"/>
              </a:ext>
            </a:extLst>
          </p:cNvPr>
          <p:cNvSpPr>
            <a:spLocks noGrp="1"/>
          </p:cNvSpPr>
          <p:nvPr>
            <p:ph type="sldNum" sz="quarter" idx="12"/>
          </p:nvPr>
        </p:nvSpPr>
        <p:spPr/>
        <p:txBody>
          <a:bodyPr/>
          <a:lstStyle/>
          <a:p>
            <a:fld id="{5BD3B5A9-371A-4CBA-92A1-476DDFD3847D}" type="slidenum">
              <a:rPr lang="en-US" smtClean="0"/>
              <a:t>‹#›</a:t>
            </a:fld>
            <a:endParaRPr lang="en-US"/>
          </a:p>
        </p:txBody>
      </p:sp>
    </p:spTree>
    <p:extLst>
      <p:ext uri="{BB962C8B-B14F-4D97-AF65-F5344CB8AC3E}">
        <p14:creationId xmlns:p14="http://schemas.microsoft.com/office/powerpoint/2010/main" val="1099152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A5DA2-5264-4FBF-B84B-DC8C5CC108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7FD7EF-C742-4773-86A5-35BD399A2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3A7B1D5-5B0B-4A4F-B5DE-D868829F93A8}"/>
              </a:ext>
            </a:extLst>
          </p:cNvPr>
          <p:cNvSpPr>
            <a:spLocks noGrp="1"/>
          </p:cNvSpPr>
          <p:nvPr>
            <p:ph type="dt" sz="half" idx="10"/>
          </p:nvPr>
        </p:nvSpPr>
        <p:spPr/>
        <p:txBody>
          <a:bodyPr/>
          <a:lstStyle/>
          <a:p>
            <a:fld id="{541ABE87-9080-4653-BC01-472CAD9A3D9C}" type="datetimeFigureOut">
              <a:rPr lang="en-US" smtClean="0"/>
              <a:t>8/7/2023</a:t>
            </a:fld>
            <a:endParaRPr lang="en-US"/>
          </a:p>
        </p:txBody>
      </p:sp>
      <p:sp>
        <p:nvSpPr>
          <p:cNvPr id="5" name="Footer Placeholder 4">
            <a:extLst>
              <a:ext uri="{FF2B5EF4-FFF2-40B4-BE49-F238E27FC236}">
                <a16:creationId xmlns:a16="http://schemas.microsoft.com/office/drawing/2014/main" id="{160F664D-FF99-42B3-AF1B-1BC4B308B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5CD5DD-C3E0-4200-A034-93F8767751F1}"/>
              </a:ext>
            </a:extLst>
          </p:cNvPr>
          <p:cNvSpPr>
            <a:spLocks noGrp="1"/>
          </p:cNvSpPr>
          <p:nvPr>
            <p:ph type="sldNum" sz="quarter" idx="12"/>
          </p:nvPr>
        </p:nvSpPr>
        <p:spPr/>
        <p:txBody>
          <a:bodyPr/>
          <a:lstStyle/>
          <a:p>
            <a:fld id="{5BD3B5A9-371A-4CBA-92A1-476DDFD3847D}" type="slidenum">
              <a:rPr lang="en-US" smtClean="0"/>
              <a:t>‹#›</a:t>
            </a:fld>
            <a:endParaRPr lang="en-US"/>
          </a:p>
        </p:txBody>
      </p:sp>
    </p:spTree>
    <p:extLst>
      <p:ext uri="{BB962C8B-B14F-4D97-AF65-F5344CB8AC3E}">
        <p14:creationId xmlns:p14="http://schemas.microsoft.com/office/powerpoint/2010/main" val="1539146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261C6-D7CB-4011-A9C9-6AF483A64D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92F073-F6BF-4B01-ACCA-453870F1025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821520-6BA9-4EBC-B151-CDBCB5F7337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C23191-C8A6-4E6B-8F61-4CA47FD2DE44}"/>
              </a:ext>
            </a:extLst>
          </p:cNvPr>
          <p:cNvSpPr>
            <a:spLocks noGrp="1"/>
          </p:cNvSpPr>
          <p:nvPr>
            <p:ph type="dt" sz="half" idx="10"/>
          </p:nvPr>
        </p:nvSpPr>
        <p:spPr/>
        <p:txBody>
          <a:bodyPr/>
          <a:lstStyle/>
          <a:p>
            <a:fld id="{541ABE87-9080-4653-BC01-472CAD9A3D9C}" type="datetimeFigureOut">
              <a:rPr lang="en-US" smtClean="0"/>
              <a:t>8/7/2023</a:t>
            </a:fld>
            <a:endParaRPr lang="en-US"/>
          </a:p>
        </p:txBody>
      </p:sp>
      <p:sp>
        <p:nvSpPr>
          <p:cNvPr id="6" name="Footer Placeholder 5">
            <a:extLst>
              <a:ext uri="{FF2B5EF4-FFF2-40B4-BE49-F238E27FC236}">
                <a16:creationId xmlns:a16="http://schemas.microsoft.com/office/drawing/2014/main" id="{C5ECEA73-D329-48FE-A9FA-2F6BE83D76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5CA96C-373E-4198-B501-37699F205451}"/>
              </a:ext>
            </a:extLst>
          </p:cNvPr>
          <p:cNvSpPr>
            <a:spLocks noGrp="1"/>
          </p:cNvSpPr>
          <p:nvPr>
            <p:ph type="sldNum" sz="quarter" idx="12"/>
          </p:nvPr>
        </p:nvSpPr>
        <p:spPr/>
        <p:txBody>
          <a:bodyPr/>
          <a:lstStyle/>
          <a:p>
            <a:fld id="{5BD3B5A9-371A-4CBA-92A1-476DDFD3847D}" type="slidenum">
              <a:rPr lang="en-US" smtClean="0"/>
              <a:t>‹#›</a:t>
            </a:fld>
            <a:endParaRPr lang="en-US"/>
          </a:p>
        </p:txBody>
      </p:sp>
    </p:spTree>
    <p:extLst>
      <p:ext uri="{BB962C8B-B14F-4D97-AF65-F5344CB8AC3E}">
        <p14:creationId xmlns:p14="http://schemas.microsoft.com/office/powerpoint/2010/main" val="1460769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26983-95B8-454E-8C90-B5CEFA39CE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E09F47-D136-45D5-AAB9-A651712AAF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E88CFCF-DC80-464B-999E-266B545626B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546389-6662-4292-B095-51112CAE39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C85DEBF-6797-4EEB-86CD-95B2899E834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79E148-E6FF-4E78-917B-5763A7B01D49}"/>
              </a:ext>
            </a:extLst>
          </p:cNvPr>
          <p:cNvSpPr>
            <a:spLocks noGrp="1"/>
          </p:cNvSpPr>
          <p:nvPr>
            <p:ph type="dt" sz="half" idx="10"/>
          </p:nvPr>
        </p:nvSpPr>
        <p:spPr/>
        <p:txBody>
          <a:bodyPr/>
          <a:lstStyle/>
          <a:p>
            <a:fld id="{541ABE87-9080-4653-BC01-472CAD9A3D9C}" type="datetimeFigureOut">
              <a:rPr lang="en-US" smtClean="0"/>
              <a:t>8/7/2023</a:t>
            </a:fld>
            <a:endParaRPr lang="en-US"/>
          </a:p>
        </p:txBody>
      </p:sp>
      <p:sp>
        <p:nvSpPr>
          <p:cNvPr id="8" name="Footer Placeholder 7">
            <a:extLst>
              <a:ext uri="{FF2B5EF4-FFF2-40B4-BE49-F238E27FC236}">
                <a16:creationId xmlns:a16="http://schemas.microsoft.com/office/drawing/2014/main" id="{B88DAE1A-02ED-40F6-82C0-8EBF0858F3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240033-52A8-472D-A28E-49D18D896948}"/>
              </a:ext>
            </a:extLst>
          </p:cNvPr>
          <p:cNvSpPr>
            <a:spLocks noGrp="1"/>
          </p:cNvSpPr>
          <p:nvPr>
            <p:ph type="sldNum" sz="quarter" idx="12"/>
          </p:nvPr>
        </p:nvSpPr>
        <p:spPr/>
        <p:txBody>
          <a:bodyPr/>
          <a:lstStyle/>
          <a:p>
            <a:fld id="{5BD3B5A9-371A-4CBA-92A1-476DDFD3847D}" type="slidenum">
              <a:rPr lang="en-US" smtClean="0"/>
              <a:t>‹#›</a:t>
            </a:fld>
            <a:endParaRPr lang="en-US"/>
          </a:p>
        </p:txBody>
      </p:sp>
    </p:spTree>
    <p:extLst>
      <p:ext uri="{BB962C8B-B14F-4D97-AF65-F5344CB8AC3E}">
        <p14:creationId xmlns:p14="http://schemas.microsoft.com/office/powerpoint/2010/main" val="1855808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7425-BAB3-47DE-B3BA-E7E3ABABD0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147E8A-055C-4F9E-8662-08ECFD6BF866}"/>
              </a:ext>
            </a:extLst>
          </p:cNvPr>
          <p:cNvSpPr>
            <a:spLocks noGrp="1"/>
          </p:cNvSpPr>
          <p:nvPr>
            <p:ph type="dt" sz="half" idx="10"/>
          </p:nvPr>
        </p:nvSpPr>
        <p:spPr/>
        <p:txBody>
          <a:bodyPr/>
          <a:lstStyle/>
          <a:p>
            <a:fld id="{541ABE87-9080-4653-BC01-472CAD9A3D9C}" type="datetimeFigureOut">
              <a:rPr lang="en-US" smtClean="0"/>
              <a:t>8/7/2023</a:t>
            </a:fld>
            <a:endParaRPr lang="en-US"/>
          </a:p>
        </p:txBody>
      </p:sp>
      <p:sp>
        <p:nvSpPr>
          <p:cNvPr id="4" name="Footer Placeholder 3">
            <a:extLst>
              <a:ext uri="{FF2B5EF4-FFF2-40B4-BE49-F238E27FC236}">
                <a16:creationId xmlns:a16="http://schemas.microsoft.com/office/drawing/2014/main" id="{3EFAF18B-F334-4F7C-8A00-4253E3D4B1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006C2D-9646-4FDF-9E42-591DC374CA9A}"/>
              </a:ext>
            </a:extLst>
          </p:cNvPr>
          <p:cNvSpPr>
            <a:spLocks noGrp="1"/>
          </p:cNvSpPr>
          <p:nvPr>
            <p:ph type="sldNum" sz="quarter" idx="12"/>
          </p:nvPr>
        </p:nvSpPr>
        <p:spPr/>
        <p:txBody>
          <a:bodyPr/>
          <a:lstStyle/>
          <a:p>
            <a:fld id="{5BD3B5A9-371A-4CBA-92A1-476DDFD3847D}" type="slidenum">
              <a:rPr lang="en-US" smtClean="0"/>
              <a:t>‹#›</a:t>
            </a:fld>
            <a:endParaRPr lang="en-US"/>
          </a:p>
        </p:txBody>
      </p:sp>
    </p:spTree>
    <p:extLst>
      <p:ext uri="{BB962C8B-B14F-4D97-AF65-F5344CB8AC3E}">
        <p14:creationId xmlns:p14="http://schemas.microsoft.com/office/powerpoint/2010/main" val="474517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5ECEE7-4B4B-474A-8372-244EA138A201}"/>
              </a:ext>
            </a:extLst>
          </p:cNvPr>
          <p:cNvSpPr>
            <a:spLocks noGrp="1"/>
          </p:cNvSpPr>
          <p:nvPr>
            <p:ph type="dt" sz="half" idx="10"/>
          </p:nvPr>
        </p:nvSpPr>
        <p:spPr/>
        <p:txBody>
          <a:bodyPr/>
          <a:lstStyle/>
          <a:p>
            <a:fld id="{541ABE87-9080-4653-BC01-472CAD9A3D9C}" type="datetimeFigureOut">
              <a:rPr lang="en-US" smtClean="0"/>
              <a:t>8/7/2023</a:t>
            </a:fld>
            <a:endParaRPr lang="en-US"/>
          </a:p>
        </p:txBody>
      </p:sp>
      <p:sp>
        <p:nvSpPr>
          <p:cNvPr id="3" name="Footer Placeholder 2">
            <a:extLst>
              <a:ext uri="{FF2B5EF4-FFF2-40B4-BE49-F238E27FC236}">
                <a16:creationId xmlns:a16="http://schemas.microsoft.com/office/drawing/2014/main" id="{572732DC-61EE-4C18-B90C-608C59332B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D9E50D-4090-4693-8470-5D54D4347758}"/>
              </a:ext>
            </a:extLst>
          </p:cNvPr>
          <p:cNvSpPr>
            <a:spLocks noGrp="1"/>
          </p:cNvSpPr>
          <p:nvPr>
            <p:ph type="sldNum" sz="quarter" idx="12"/>
          </p:nvPr>
        </p:nvSpPr>
        <p:spPr/>
        <p:txBody>
          <a:bodyPr/>
          <a:lstStyle/>
          <a:p>
            <a:fld id="{5BD3B5A9-371A-4CBA-92A1-476DDFD3847D}" type="slidenum">
              <a:rPr lang="en-US" smtClean="0"/>
              <a:t>‹#›</a:t>
            </a:fld>
            <a:endParaRPr lang="en-US"/>
          </a:p>
        </p:txBody>
      </p:sp>
    </p:spTree>
    <p:extLst>
      <p:ext uri="{BB962C8B-B14F-4D97-AF65-F5344CB8AC3E}">
        <p14:creationId xmlns:p14="http://schemas.microsoft.com/office/powerpoint/2010/main" val="20904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04A2-2349-4FB0-9494-3EA805F17C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6CE26E-7907-4765-A345-C3BF874E46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7C7FF0-24AD-4560-B2AA-7753B305E2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BBFD837-AF24-48F5-A630-00DE330B4FAA}"/>
              </a:ext>
            </a:extLst>
          </p:cNvPr>
          <p:cNvSpPr>
            <a:spLocks noGrp="1"/>
          </p:cNvSpPr>
          <p:nvPr>
            <p:ph type="dt" sz="half" idx="10"/>
          </p:nvPr>
        </p:nvSpPr>
        <p:spPr/>
        <p:txBody>
          <a:bodyPr/>
          <a:lstStyle/>
          <a:p>
            <a:fld id="{541ABE87-9080-4653-BC01-472CAD9A3D9C}" type="datetimeFigureOut">
              <a:rPr lang="en-US" smtClean="0"/>
              <a:t>8/7/2023</a:t>
            </a:fld>
            <a:endParaRPr lang="en-US"/>
          </a:p>
        </p:txBody>
      </p:sp>
      <p:sp>
        <p:nvSpPr>
          <p:cNvPr id="6" name="Footer Placeholder 5">
            <a:extLst>
              <a:ext uri="{FF2B5EF4-FFF2-40B4-BE49-F238E27FC236}">
                <a16:creationId xmlns:a16="http://schemas.microsoft.com/office/drawing/2014/main" id="{A9D2A064-7E14-45BE-8216-0BDFFCB60A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7DEF67-FD59-496C-B128-7A69AF345F9F}"/>
              </a:ext>
            </a:extLst>
          </p:cNvPr>
          <p:cNvSpPr>
            <a:spLocks noGrp="1"/>
          </p:cNvSpPr>
          <p:nvPr>
            <p:ph type="sldNum" sz="quarter" idx="12"/>
          </p:nvPr>
        </p:nvSpPr>
        <p:spPr/>
        <p:txBody>
          <a:bodyPr/>
          <a:lstStyle/>
          <a:p>
            <a:fld id="{5BD3B5A9-371A-4CBA-92A1-476DDFD3847D}" type="slidenum">
              <a:rPr lang="en-US" smtClean="0"/>
              <a:t>‹#›</a:t>
            </a:fld>
            <a:endParaRPr lang="en-US"/>
          </a:p>
        </p:txBody>
      </p:sp>
    </p:spTree>
    <p:extLst>
      <p:ext uri="{BB962C8B-B14F-4D97-AF65-F5344CB8AC3E}">
        <p14:creationId xmlns:p14="http://schemas.microsoft.com/office/powerpoint/2010/main" val="1663434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0D941-0C53-47C0-8182-7B9C953EEA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0E1D213-24CE-4802-9A3C-2959D22BB9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CF03A6-7F1A-4148-B378-A0FEA2ECD7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A56FB1D-46B9-417C-87F6-969087F68F49}"/>
              </a:ext>
            </a:extLst>
          </p:cNvPr>
          <p:cNvSpPr>
            <a:spLocks noGrp="1"/>
          </p:cNvSpPr>
          <p:nvPr>
            <p:ph type="dt" sz="half" idx="10"/>
          </p:nvPr>
        </p:nvSpPr>
        <p:spPr/>
        <p:txBody>
          <a:bodyPr/>
          <a:lstStyle/>
          <a:p>
            <a:fld id="{541ABE87-9080-4653-BC01-472CAD9A3D9C}" type="datetimeFigureOut">
              <a:rPr lang="en-US" smtClean="0"/>
              <a:t>8/7/2023</a:t>
            </a:fld>
            <a:endParaRPr lang="en-US"/>
          </a:p>
        </p:txBody>
      </p:sp>
      <p:sp>
        <p:nvSpPr>
          <p:cNvPr id="6" name="Footer Placeholder 5">
            <a:extLst>
              <a:ext uri="{FF2B5EF4-FFF2-40B4-BE49-F238E27FC236}">
                <a16:creationId xmlns:a16="http://schemas.microsoft.com/office/drawing/2014/main" id="{EC575A98-AF22-414E-BD5D-88CAC2BAF7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C7346F-50CA-4A28-ACDD-4C60873F56AE}"/>
              </a:ext>
            </a:extLst>
          </p:cNvPr>
          <p:cNvSpPr>
            <a:spLocks noGrp="1"/>
          </p:cNvSpPr>
          <p:nvPr>
            <p:ph type="sldNum" sz="quarter" idx="12"/>
          </p:nvPr>
        </p:nvSpPr>
        <p:spPr/>
        <p:txBody>
          <a:bodyPr/>
          <a:lstStyle/>
          <a:p>
            <a:fld id="{5BD3B5A9-371A-4CBA-92A1-476DDFD3847D}" type="slidenum">
              <a:rPr lang="en-US" smtClean="0"/>
              <a:t>‹#›</a:t>
            </a:fld>
            <a:endParaRPr lang="en-US"/>
          </a:p>
        </p:txBody>
      </p:sp>
    </p:spTree>
    <p:extLst>
      <p:ext uri="{BB962C8B-B14F-4D97-AF65-F5344CB8AC3E}">
        <p14:creationId xmlns:p14="http://schemas.microsoft.com/office/powerpoint/2010/main" val="1649599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3B1703-001B-4B35-97F7-4698733291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A5857F-6F9A-4204-9BF8-FE74879FB9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B3F387-DB78-46F0-BF23-47F1A44886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1ABE87-9080-4653-BC01-472CAD9A3D9C}" type="datetimeFigureOut">
              <a:rPr lang="en-US" smtClean="0"/>
              <a:t>8/7/2023</a:t>
            </a:fld>
            <a:endParaRPr lang="en-US"/>
          </a:p>
        </p:txBody>
      </p:sp>
      <p:sp>
        <p:nvSpPr>
          <p:cNvPr id="5" name="Footer Placeholder 4">
            <a:extLst>
              <a:ext uri="{FF2B5EF4-FFF2-40B4-BE49-F238E27FC236}">
                <a16:creationId xmlns:a16="http://schemas.microsoft.com/office/drawing/2014/main" id="{AECF9681-7894-4E76-994E-13E6F08612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A35964-1445-499C-9B26-56F5AFAC41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D3B5A9-371A-4CBA-92A1-476DDFD3847D}" type="slidenum">
              <a:rPr lang="en-US" smtClean="0"/>
              <a:t>‹#›</a:t>
            </a:fld>
            <a:endParaRPr lang="en-US"/>
          </a:p>
        </p:txBody>
      </p:sp>
    </p:spTree>
    <p:extLst>
      <p:ext uri="{BB962C8B-B14F-4D97-AF65-F5344CB8AC3E}">
        <p14:creationId xmlns:p14="http://schemas.microsoft.com/office/powerpoint/2010/main" val="3671111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mordorintelligence.com/industry-reports/bangladesh-construction-market" TargetMode="External"/><Relationship Id="rId7" Type="http://schemas.openxmlformats.org/officeDocument/2006/relationships/hyperlink" Target="file:///C:\FactorsthatLeadstoPoorWelfareFacilitiesImplementation.pdf" TargetMode="External"/><Relationship Id="rId2" Type="http://schemas.openxmlformats.org/officeDocument/2006/relationships/hyperlink" Target="https://bmcpublichealth.biomedcentral.com/articles/10.1186/s12889-019-6750-0" TargetMode="External"/><Relationship Id="rId1" Type="http://schemas.openxmlformats.org/officeDocument/2006/relationships/slideLayout" Target="../slideLayouts/slideLayout2.xml"/><Relationship Id="rId6" Type="http://schemas.openxmlformats.org/officeDocument/2006/relationships/hyperlink" Target="https://www.ncbi.nlm.nih.gov/pmc/articles/PMC3043199/" TargetMode="External"/><Relationship Id="rId5" Type="http://schemas.openxmlformats.org/officeDocument/2006/relationships/hyperlink" Target="http://bv-f.org/WV-08/08.%20WV%20Final.pdf" TargetMode="External"/><Relationship Id="rId4" Type="http://schemas.openxmlformats.org/officeDocument/2006/relationships/hyperlink" Target="https://en.wikipedia.org/wiki/List_of_megaprojects_in_Bangladesh"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DB05D-353C-47F4-AF64-D42631A6F076}"/>
              </a:ext>
            </a:extLst>
          </p:cNvPr>
          <p:cNvSpPr>
            <a:spLocks noGrp="1"/>
          </p:cNvSpPr>
          <p:nvPr>
            <p:ph type="ctrTitle"/>
          </p:nvPr>
        </p:nvSpPr>
        <p:spPr/>
        <p:txBody>
          <a:bodyPr>
            <a:normAutofit/>
          </a:bodyPr>
          <a:lstStyle/>
          <a:p>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Dr. Md. Abid Hasan Lelin</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IUB I’d: 2131249</a:t>
            </a:r>
          </a:p>
        </p:txBody>
      </p:sp>
      <p:sp>
        <p:nvSpPr>
          <p:cNvPr id="3" name="Subtitle 2">
            <a:extLst>
              <a:ext uri="{FF2B5EF4-FFF2-40B4-BE49-F238E27FC236}">
                <a16:creationId xmlns:a16="http://schemas.microsoft.com/office/drawing/2014/main" id="{727615C5-C85D-4249-9E1F-D9CAFEBB92AA}"/>
              </a:ext>
            </a:extLst>
          </p:cNvPr>
          <p:cNvSpPr>
            <a:spLocks noGrp="1"/>
          </p:cNvSpPr>
          <p:nvPr>
            <p:ph type="subTitle" idx="1"/>
          </p:nvPr>
        </p:nvSpPr>
        <p:spPr/>
        <p:txBody>
          <a:bodyPr/>
          <a:lstStyle/>
          <a:p>
            <a:r>
              <a:rPr lang="en-US" dirty="0"/>
              <a:t>Thesis Supervisor: </a:t>
            </a:r>
          </a:p>
          <a:p>
            <a:r>
              <a:rPr lang="en-US" dirty="0"/>
              <a:t>Dr. </a:t>
            </a:r>
            <a:r>
              <a:rPr lang="en-US" dirty="0" err="1"/>
              <a:t>Nafisa</a:t>
            </a:r>
            <a:r>
              <a:rPr lang="en-US" dirty="0"/>
              <a:t> Huq</a:t>
            </a:r>
          </a:p>
          <a:p>
            <a:r>
              <a:rPr lang="en-US" dirty="0"/>
              <a:t>Asst. Prof &amp; Head of Dept. MPH (IUB)</a:t>
            </a:r>
          </a:p>
        </p:txBody>
      </p:sp>
    </p:spTree>
    <p:extLst>
      <p:ext uri="{BB962C8B-B14F-4D97-AF65-F5344CB8AC3E}">
        <p14:creationId xmlns:p14="http://schemas.microsoft.com/office/powerpoint/2010/main" val="302969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A319F-16A6-486D-B645-1A007B22F04B}"/>
              </a:ext>
            </a:extLst>
          </p:cNvPr>
          <p:cNvSpPr>
            <a:spLocks noGrp="1"/>
          </p:cNvSpPr>
          <p:nvPr>
            <p:ph type="title"/>
          </p:nvPr>
        </p:nvSpPr>
        <p:spPr/>
        <p:txBody>
          <a:bodyPr/>
          <a:lstStyle/>
          <a:p>
            <a:r>
              <a:rPr lang="en-US" b="1" dirty="0"/>
              <a:t>Data collections methods </a:t>
            </a:r>
            <a:br>
              <a:rPr lang="en-US" dirty="0"/>
            </a:br>
            <a:endParaRPr lang="en-US" dirty="0"/>
          </a:p>
        </p:txBody>
      </p:sp>
      <p:sp>
        <p:nvSpPr>
          <p:cNvPr id="3" name="Content Placeholder 2">
            <a:extLst>
              <a:ext uri="{FF2B5EF4-FFF2-40B4-BE49-F238E27FC236}">
                <a16:creationId xmlns:a16="http://schemas.microsoft.com/office/drawing/2014/main" id="{23DE54C3-1320-4569-8BFA-6C7F2C47FA23}"/>
              </a:ext>
            </a:extLst>
          </p:cNvPr>
          <p:cNvSpPr>
            <a:spLocks noGrp="1"/>
          </p:cNvSpPr>
          <p:nvPr>
            <p:ph idx="1"/>
          </p:nvPr>
        </p:nvSpPr>
        <p:spPr/>
        <p:txBody>
          <a:bodyPr>
            <a:normAutofit/>
          </a:bodyPr>
          <a:lstStyle/>
          <a:p>
            <a:r>
              <a:rPr lang="en-US" b="1" dirty="0">
                <a:latin typeface="Times New Roman" panose="02020603050405020304" pitchFamily="18" charset="0"/>
                <a:cs typeface="Times New Roman" panose="02020603050405020304" pitchFamily="18" charset="0"/>
              </a:rPr>
              <a:t>Face to face interview</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For the non-Bangla speaking construction workers, the questionnaire will the translated to Hindi with the assistance of a Hindi speaking senior manager at the construction site. The same person will also interview the non-Bangla speaking participants in Hindi in front of the PI and give the answer to the PI in Bangla.</a:t>
            </a:r>
          </a:p>
          <a:p>
            <a:pPr marL="0" indent="0">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For the participants who have a poor education or are illiterate, the interviewer will slowly and clearly explain each question before recording the answer.</a:t>
            </a:r>
          </a:p>
          <a:p>
            <a:pPr marL="0" indent="0">
              <a:buNone/>
            </a:pPr>
            <a:endParaRPr lang="en-US" dirty="0"/>
          </a:p>
          <a:p>
            <a:endParaRPr lang="en-US" dirty="0"/>
          </a:p>
        </p:txBody>
      </p:sp>
    </p:spTree>
    <p:extLst>
      <p:ext uri="{BB962C8B-B14F-4D97-AF65-F5344CB8AC3E}">
        <p14:creationId xmlns:p14="http://schemas.microsoft.com/office/powerpoint/2010/main" val="729199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982B1-65A3-4EDF-AC91-03F3656D58BF}"/>
              </a:ext>
            </a:extLst>
          </p:cNvPr>
          <p:cNvSpPr>
            <a:spLocks noGrp="1"/>
          </p:cNvSpPr>
          <p:nvPr>
            <p:ph type="title"/>
          </p:nvPr>
        </p:nvSpPr>
        <p:spPr/>
        <p:txBody>
          <a:bodyPr/>
          <a:lstStyle/>
          <a:p>
            <a:r>
              <a:rPr lang="en-US" b="1" dirty="0"/>
              <a:t>Data management</a:t>
            </a:r>
          </a:p>
        </p:txBody>
      </p:sp>
      <p:sp>
        <p:nvSpPr>
          <p:cNvPr id="3" name="Content Placeholder 2">
            <a:extLst>
              <a:ext uri="{FF2B5EF4-FFF2-40B4-BE49-F238E27FC236}">
                <a16:creationId xmlns:a16="http://schemas.microsoft.com/office/drawing/2014/main" id="{B21F230E-ABE4-49A4-B201-5FB64A4EC40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Microsoft Excel was used to compile the data, then the data was transferred to the SPSS, which was then analyzed with the SPSS 25 version for various descriptive statistics and univariate analysis. P-values lower than 0.05 were regarded as statistically significant.</a:t>
            </a:r>
          </a:p>
          <a:p>
            <a:pPr marL="0" indent="0">
              <a:buNone/>
            </a:pPr>
            <a:endParaRPr lang="en-US" dirty="0"/>
          </a:p>
          <a:p>
            <a:r>
              <a:rPr lang="en-US" b="1" dirty="0"/>
              <a:t>Sampling technique: </a:t>
            </a:r>
            <a:endParaRPr lang="en-US" dirty="0"/>
          </a:p>
          <a:p>
            <a:pPr marL="0" indent="0">
              <a:buNone/>
            </a:pPr>
            <a:r>
              <a:rPr lang="en-US" dirty="0"/>
              <a:t>                           “ Non-random convenient sampling. “</a:t>
            </a:r>
          </a:p>
          <a:p>
            <a:endParaRPr lang="en-US" dirty="0"/>
          </a:p>
        </p:txBody>
      </p:sp>
    </p:spTree>
    <p:extLst>
      <p:ext uri="{BB962C8B-B14F-4D97-AF65-F5344CB8AC3E}">
        <p14:creationId xmlns:p14="http://schemas.microsoft.com/office/powerpoint/2010/main" val="3341839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CE5AF-036D-4C56-B591-2C50DD74B198}"/>
              </a:ext>
            </a:extLst>
          </p:cNvPr>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Data Analysis</a:t>
            </a:r>
          </a:p>
        </p:txBody>
      </p:sp>
      <p:sp>
        <p:nvSpPr>
          <p:cNvPr id="3" name="Text Placeholder 2">
            <a:extLst>
              <a:ext uri="{FF2B5EF4-FFF2-40B4-BE49-F238E27FC236}">
                <a16:creationId xmlns:a16="http://schemas.microsoft.com/office/drawing/2014/main" id="{C879531B-6237-4E75-A3BA-43DD08D64691}"/>
              </a:ext>
            </a:extLst>
          </p:cNvPr>
          <p:cNvSpPr>
            <a:spLocks noGrp="1"/>
          </p:cNvSpPr>
          <p:nvPr>
            <p:ph type="body" idx="1"/>
          </p:nvPr>
        </p:nvSpPr>
        <p:spPr/>
        <p:txBody>
          <a:bodyPr>
            <a:noAutofit/>
          </a:bodyPr>
          <a:lstStyle/>
          <a:p>
            <a:r>
              <a:rPr lang="en-US" sz="2800" dirty="0"/>
              <a:t>Following </a:t>
            </a:r>
            <a:r>
              <a:rPr lang="en-US" sz="2800" dirty="0">
                <a:latin typeface="Times New Roman" panose="02020603050405020304" pitchFamily="18" charset="0"/>
                <a:cs typeface="Times New Roman" panose="02020603050405020304" pitchFamily="18" charset="0"/>
              </a:rPr>
              <a:t>variables</a:t>
            </a:r>
            <a:r>
              <a:rPr lang="en-US" sz="2800" dirty="0"/>
              <a:t> will be analyzed---</a:t>
            </a:r>
          </a:p>
        </p:txBody>
      </p:sp>
      <p:sp>
        <p:nvSpPr>
          <p:cNvPr id="4" name="Content Placeholder 3">
            <a:extLst>
              <a:ext uri="{FF2B5EF4-FFF2-40B4-BE49-F238E27FC236}">
                <a16:creationId xmlns:a16="http://schemas.microsoft.com/office/drawing/2014/main" id="{EA8F63D8-5194-4304-AAFA-1D7CCFE9FBA2}"/>
              </a:ext>
            </a:extLst>
          </p:cNvPr>
          <p:cNvSpPr>
            <a:spLocks noGrp="1"/>
          </p:cNvSpPr>
          <p:nvPr>
            <p:ph sz="half" idx="2"/>
          </p:nvPr>
        </p:nvSpPr>
        <p:spPr/>
        <p:txBody>
          <a:bodyPr>
            <a:normAutofit/>
          </a:bodyPr>
          <a:lstStyle/>
          <a:p>
            <a:pPr lvl="0"/>
            <a:endParaRPr lang="en-US" dirty="0"/>
          </a:p>
          <a:p>
            <a:pPr lvl="0"/>
            <a:r>
              <a:rPr lang="en-US" dirty="0"/>
              <a:t>Socio-Demographic conditions</a:t>
            </a:r>
          </a:p>
          <a:p>
            <a:pPr lvl="0"/>
            <a:r>
              <a:rPr lang="en-US" dirty="0"/>
              <a:t>Life </a:t>
            </a:r>
            <a:r>
              <a:rPr lang="en-US" dirty="0">
                <a:latin typeface="Times New Roman" panose="02020603050405020304" pitchFamily="18" charset="0"/>
                <a:cs typeface="Times New Roman" panose="02020603050405020304" pitchFamily="18" charset="0"/>
              </a:rPr>
              <a:t>style</a:t>
            </a:r>
            <a:r>
              <a:rPr lang="en-US" dirty="0"/>
              <a:t> &amp; availability of HR facilities </a:t>
            </a:r>
          </a:p>
          <a:p>
            <a:pPr lvl="0"/>
            <a:r>
              <a:rPr lang="en-US" dirty="0"/>
              <a:t>Prevalence of diseases</a:t>
            </a:r>
          </a:p>
          <a:p>
            <a:pPr lvl="0"/>
            <a:r>
              <a:rPr lang="en-US" dirty="0"/>
              <a:t>Health care seeking behavior </a:t>
            </a:r>
          </a:p>
          <a:p>
            <a:endParaRPr lang="en-US" dirty="0"/>
          </a:p>
        </p:txBody>
      </p:sp>
      <p:sp>
        <p:nvSpPr>
          <p:cNvPr id="5" name="Text Placeholder 4">
            <a:extLst>
              <a:ext uri="{FF2B5EF4-FFF2-40B4-BE49-F238E27FC236}">
                <a16:creationId xmlns:a16="http://schemas.microsoft.com/office/drawing/2014/main" id="{C9020FDA-D440-493F-BA68-DB5B1F8BE083}"/>
              </a:ext>
            </a:extLst>
          </p:cNvPr>
          <p:cNvSpPr>
            <a:spLocks noGrp="1"/>
          </p:cNvSpPr>
          <p:nvPr>
            <p:ph type="body" sz="quarter" idx="3"/>
          </p:nvPr>
        </p:nvSpPr>
        <p:spPr/>
        <p:txBody>
          <a:bodyPr/>
          <a:lstStyle/>
          <a:p>
            <a:endParaRPr lang="en-US" dirty="0"/>
          </a:p>
        </p:txBody>
      </p:sp>
      <p:sp>
        <p:nvSpPr>
          <p:cNvPr id="6" name="Content Placeholder 5">
            <a:extLst>
              <a:ext uri="{FF2B5EF4-FFF2-40B4-BE49-F238E27FC236}">
                <a16:creationId xmlns:a16="http://schemas.microsoft.com/office/drawing/2014/main" id="{79D6D631-9F2C-40D5-A6FD-0B0CDF9B6A65}"/>
              </a:ext>
            </a:extLst>
          </p:cNvPr>
          <p:cNvSpPr>
            <a:spLocks noGrp="1"/>
          </p:cNvSpPr>
          <p:nvPr>
            <p:ph sz="quarter" idx="4"/>
          </p:nvPr>
        </p:nvSpPr>
        <p:spPr/>
        <p:txBody>
          <a:bodyPr>
            <a:normAutofit/>
          </a:bodyPr>
          <a:lstStyle/>
          <a:p>
            <a:pPr lvl="0"/>
            <a:endParaRPr lang="en-US" dirty="0"/>
          </a:p>
          <a:p>
            <a:pPr lvl="0"/>
            <a:r>
              <a:rPr lang="en-US" dirty="0"/>
              <a:t>General </a:t>
            </a:r>
            <a:r>
              <a:rPr lang="en-US" dirty="0">
                <a:latin typeface="Times New Roman" panose="02020603050405020304" pitchFamily="18" charset="0"/>
                <a:cs typeface="Times New Roman" panose="02020603050405020304" pitchFamily="18" charset="0"/>
              </a:rPr>
              <a:t>knowledge</a:t>
            </a:r>
            <a:r>
              <a:rPr lang="en-US" dirty="0"/>
              <a:t> about health </a:t>
            </a:r>
          </a:p>
          <a:p>
            <a:pPr lvl="0"/>
            <a:r>
              <a:rPr lang="en-US" dirty="0"/>
              <a:t>Hygiene practices </a:t>
            </a:r>
          </a:p>
          <a:p>
            <a:r>
              <a:rPr lang="en-US" dirty="0"/>
              <a:t>Smoking or drug abusing </a:t>
            </a:r>
          </a:p>
          <a:p>
            <a:r>
              <a:rPr lang="en-US" dirty="0"/>
              <a:t>Alcohol intake</a:t>
            </a:r>
          </a:p>
        </p:txBody>
      </p:sp>
    </p:spTree>
    <p:extLst>
      <p:ext uri="{BB962C8B-B14F-4D97-AF65-F5344CB8AC3E}">
        <p14:creationId xmlns:p14="http://schemas.microsoft.com/office/powerpoint/2010/main" val="1735540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51197-3F15-4036-A2EB-533827150199}"/>
              </a:ext>
            </a:extLst>
          </p:cNvPr>
          <p:cNvSpPr>
            <a:spLocks noGrp="1"/>
          </p:cNvSpPr>
          <p:nvPr>
            <p:ph type="title"/>
          </p:nvPr>
        </p:nvSpPr>
        <p:spPr>
          <a:xfrm>
            <a:off x="838199" y="167765"/>
            <a:ext cx="10515600" cy="1325563"/>
          </a:xfrm>
        </p:spPr>
        <p:txBody>
          <a:bodyPr>
            <a:normAutofit/>
          </a:bodyPr>
          <a:lstStyle/>
          <a:p>
            <a:r>
              <a:rPr lang="en-CA" sz="1800" b="1" dirty="0">
                <a:latin typeface="Times New Roman" panose="02020603050405020304" pitchFamily="18" charset="0"/>
                <a:cs typeface="Times New Roman" panose="02020603050405020304" pitchFamily="18" charset="0"/>
              </a:rPr>
              <a:t>Table 1:  Socio-Cultural-Economic and Demographic Table </a:t>
            </a:r>
            <a:br>
              <a:rPr lang="en-US" dirty="0"/>
            </a:br>
            <a:endParaRPr lang="en-US" dirty="0"/>
          </a:p>
        </p:txBody>
      </p:sp>
      <p:graphicFrame>
        <p:nvGraphicFramePr>
          <p:cNvPr id="4" name="Content Placeholder 3">
            <a:extLst>
              <a:ext uri="{FF2B5EF4-FFF2-40B4-BE49-F238E27FC236}">
                <a16:creationId xmlns:a16="http://schemas.microsoft.com/office/drawing/2014/main" id="{04DD2133-F18F-41FA-85DE-00CADE3D6D41}"/>
              </a:ext>
            </a:extLst>
          </p:cNvPr>
          <p:cNvGraphicFramePr>
            <a:graphicFrameLocks noGrp="1"/>
          </p:cNvGraphicFramePr>
          <p:nvPr>
            <p:ph idx="1"/>
            <p:extLst>
              <p:ext uri="{D42A27DB-BD31-4B8C-83A1-F6EECF244321}">
                <p14:modId xmlns:p14="http://schemas.microsoft.com/office/powerpoint/2010/main" val="3474383601"/>
              </p:ext>
            </p:extLst>
          </p:nvPr>
        </p:nvGraphicFramePr>
        <p:xfrm>
          <a:off x="2357121" y="1064705"/>
          <a:ext cx="7161212" cy="5402010"/>
        </p:xfrm>
        <a:graphic>
          <a:graphicData uri="http://schemas.openxmlformats.org/drawingml/2006/table">
            <a:tbl>
              <a:tblPr firstRow="1" firstCol="1" bandRow="1"/>
              <a:tblGrid>
                <a:gridCol w="2384306">
                  <a:extLst>
                    <a:ext uri="{9D8B030D-6E8A-4147-A177-3AD203B41FA5}">
                      <a16:colId xmlns:a16="http://schemas.microsoft.com/office/drawing/2014/main" val="4273308976"/>
                    </a:ext>
                  </a:extLst>
                </a:gridCol>
                <a:gridCol w="2388453">
                  <a:extLst>
                    <a:ext uri="{9D8B030D-6E8A-4147-A177-3AD203B41FA5}">
                      <a16:colId xmlns:a16="http://schemas.microsoft.com/office/drawing/2014/main" val="861876995"/>
                    </a:ext>
                  </a:extLst>
                </a:gridCol>
                <a:gridCol w="2388453">
                  <a:extLst>
                    <a:ext uri="{9D8B030D-6E8A-4147-A177-3AD203B41FA5}">
                      <a16:colId xmlns:a16="http://schemas.microsoft.com/office/drawing/2014/main" val="2885504998"/>
                    </a:ext>
                  </a:extLst>
                </a:gridCol>
              </a:tblGrid>
              <a:tr h="198440">
                <a:tc>
                  <a:txBody>
                    <a:bodyPr/>
                    <a:lstStyle/>
                    <a:p>
                      <a:pPr marL="0" marR="0">
                        <a:lnSpc>
                          <a:spcPct val="107000"/>
                        </a:lnSpc>
                        <a:spcBef>
                          <a:spcPts val="0"/>
                        </a:spcBef>
                        <a:spcAft>
                          <a:spcPts val="0"/>
                        </a:spcAft>
                      </a:pPr>
                      <a:r>
                        <a:rPr lang="en-CA" sz="1600" b="1">
                          <a:effectLst/>
                          <a:latin typeface="Times New Roman" panose="02020603050405020304" pitchFamily="18" charset="0"/>
                          <a:ea typeface="Calibri" panose="020F0502020204030204" pitchFamily="34" charset="0"/>
                        </a:rPr>
                        <a:t>Variable</a:t>
                      </a:r>
                      <a:endParaRPr lang="en-US" sz="16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600" b="1">
                          <a:effectLst/>
                          <a:latin typeface="Times New Roman" panose="02020603050405020304" pitchFamily="18" charset="0"/>
                          <a:ea typeface="Calibri" panose="020F0502020204030204" pitchFamily="34" charset="0"/>
                        </a:rPr>
                        <a:t>Percentage</a:t>
                      </a:r>
                      <a:endParaRPr lang="en-US" sz="16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600" b="1">
                          <a:effectLst/>
                          <a:latin typeface="Times New Roman" panose="02020603050405020304" pitchFamily="18" charset="0"/>
                          <a:ea typeface="Calibri" panose="020F0502020204030204" pitchFamily="34" charset="0"/>
                        </a:rPr>
                        <a:t>Number</a:t>
                      </a:r>
                      <a:endParaRPr lang="en-US" sz="16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2862263"/>
                  </a:ext>
                </a:extLst>
              </a:tr>
              <a:tr h="824427">
                <a:tc>
                  <a:txBody>
                    <a:bodyPr/>
                    <a:lstStyle/>
                    <a:p>
                      <a:pPr marL="0" marR="0">
                        <a:lnSpc>
                          <a:spcPct val="107000"/>
                        </a:lnSpc>
                        <a:spcBef>
                          <a:spcPts val="0"/>
                        </a:spcBef>
                        <a:spcAft>
                          <a:spcPts val="0"/>
                        </a:spcAft>
                      </a:pPr>
                      <a:r>
                        <a:rPr lang="en-CA" sz="1600" b="1" dirty="0">
                          <a:effectLst/>
                          <a:latin typeface="Times New Roman" panose="02020603050405020304" pitchFamily="18" charset="0"/>
                          <a:ea typeface="Calibri" panose="020F0502020204030204" pitchFamily="34" charset="0"/>
                        </a:rPr>
                        <a:t>Age</a:t>
                      </a:r>
                      <a:r>
                        <a:rPr lang="en-CA" sz="1600" dirty="0">
                          <a:effectLst/>
                          <a:latin typeface="Times New Roman" panose="02020603050405020304" pitchFamily="18" charset="0"/>
                          <a:ea typeface="Calibri" panose="020F0502020204030204" pitchFamily="34" charset="0"/>
                        </a:rPr>
                        <a:t>:</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18-30</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31-40</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41&gt;</a:t>
                      </a:r>
                      <a:endParaRPr lang="en-US" sz="16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 </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10%</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13%</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6%</a:t>
                      </a:r>
                      <a:endParaRPr lang="en-US" sz="16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 </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20</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32</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7</a:t>
                      </a:r>
                      <a:endParaRPr lang="en-US" sz="16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317097"/>
                  </a:ext>
                </a:extLst>
              </a:tr>
              <a:tr h="615764">
                <a:tc>
                  <a:txBody>
                    <a:bodyPr/>
                    <a:lstStyle/>
                    <a:p>
                      <a:pPr marL="0" marR="0">
                        <a:lnSpc>
                          <a:spcPct val="107000"/>
                        </a:lnSpc>
                        <a:spcBef>
                          <a:spcPts val="0"/>
                        </a:spcBef>
                        <a:spcAft>
                          <a:spcPts val="0"/>
                        </a:spcAft>
                      </a:pPr>
                      <a:r>
                        <a:rPr lang="en-CA" sz="1600" b="1" dirty="0">
                          <a:effectLst/>
                          <a:latin typeface="Times New Roman" panose="02020603050405020304" pitchFamily="18" charset="0"/>
                          <a:ea typeface="Calibri" panose="020F0502020204030204" pitchFamily="34" charset="0"/>
                        </a:rPr>
                        <a:t>Nationality:</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Bangladeshi</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Indian</a:t>
                      </a:r>
                      <a:endParaRPr lang="en-US" sz="16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 </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40%</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60%</a:t>
                      </a:r>
                      <a:endParaRPr lang="en-US" sz="16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 </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23</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36</a:t>
                      </a:r>
                      <a:endParaRPr lang="en-US" sz="16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0261353"/>
                  </a:ext>
                </a:extLst>
              </a:tr>
              <a:tr h="1033089">
                <a:tc>
                  <a:txBody>
                    <a:bodyPr/>
                    <a:lstStyle/>
                    <a:p>
                      <a:pPr marL="0" marR="0">
                        <a:lnSpc>
                          <a:spcPct val="107000"/>
                        </a:lnSpc>
                        <a:spcBef>
                          <a:spcPts val="0"/>
                        </a:spcBef>
                        <a:spcAft>
                          <a:spcPts val="0"/>
                        </a:spcAft>
                      </a:pPr>
                      <a:r>
                        <a:rPr lang="en-CA" sz="1600" b="1">
                          <a:effectLst/>
                          <a:latin typeface="Times New Roman" panose="02020603050405020304" pitchFamily="18" charset="0"/>
                          <a:ea typeface="Calibri" panose="020F0502020204030204" pitchFamily="34" charset="0"/>
                        </a:rPr>
                        <a:t>Education:</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1-5</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6-10</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11-12</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13-16</a:t>
                      </a:r>
                      <a:endParaRPr lang="en-US" sz="16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 </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27.1%</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42.4%</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27.1%</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3.4%</a:t>
                      </a:r>
                      <a:endParaRPr lang="en-US" sz="16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 </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16</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25</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16</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2</a:t>
                      </a:r>
                      <a:endParaRPr lang="en-US" sz="16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9638418"/>
                  </a:ext>
                </a:extLst>
              </a:tr>
              <a:tr h="824427">
                <a:tc>
                  <a:txBody>
                    <a:bodyPr/>
                    <a:lstStyle/>
                    <a:p>
                      <a:pPr marL="0" marR="0">
                        <a:lnSpc>
                          <a:spcPct val="107000"/>
                        </a:lnSpc>
                        <a:spcBef>
                          <a:spcPts val="0"/>
                        </a:spcBef>
                        <a:spcAft>
                          <a:spcPts val="0"/>
                        </a:spcAft>
                      </a:pPr>
                      <a:r>
                        <a:rPr lang="en-CA" sz="1600" b="1">
                          <a:effectLst/>
                          <a:latin typeface="Times New Roman" panose="02020603050405020304" pitchFamily="18" charset="0"/>
                          <a:ea typeface="Calibri" panose="020F0502020204030204" pitchFamily="34" charset="0"/>
                        </a:rPr>
                        <a:t>Salary:</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12000-20000</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21000-30000</a:t>
                      </a:r>
                      <a:endParaRPr lang="en-US" sz="16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 </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40%</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60%</a:t>
                      </a:r>
                      <a:endParaRPr lang="en-US" sz="16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 </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23</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36</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 </a:t>
                      </a:r>
                      <a:endParaRPr lang="en-US" sz="16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1803787"/>
                  </a:ext>
                </a:extLst>
              </a:tr>
              <a:tr h="824427">
                <a:tc>
                  <a:txBody>
                    <a:bodyPr/>
                    <a:lstStyle/>
                    <a:p>
                      <a:pPr marL="0" marR="0">
                        <a:lnSpc>
                          <a:spcPct val="107000"/>
                        </a:lnSpc>
                        <a:spcBef>
                          <a:spcPts val="0"/>
                        </a:spcBef>
                        <a:spcAft>
                          <a:spcPts val="0"/>
                        </a:spcAft>
                      </a:pPr>
                      <a:r>
                        <a:rPr lang="en-CA" sz="1600" b="1">
                          <a:effectLst/>
                          <a:latin typeface="Times New Roman" panose="02020603050405020304" pitchFamily="18" charset="0"/>
                          <a:ea typeface="Calibri" panose="020F0502020204030204" pitchFamily="34" charset="0"/>
                        </a:rPr>
                        <a:t>Worker Category:</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Unskilled</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Semi-skilled</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Skilled</a:t>
                      </a:r>
                      <a:endParaRPr lang="en-US" sz="16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 </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42.4%</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33.9%</a:t>
                      </a:r>
                      <a:endParaRPr lang="en-US" sz="160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rPr>
                        <a:t>23.7%</a:t>
                      </a:r>
                      <a:endParaRPr lang="en-US" sz="160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 </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25</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20</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14</a:t>
                      </a:r>
                      <a:endParaRPr lang="en-US" sz="16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0635636"/>
                  </a:ext>
                </a:extLst>
              </a:tr>
            </a:tbl>
          </a:graphicData>
        </a:graphic>
      </p:graphicFrame>
    </p:spTree>
    <p:extLst>
      <p:ext uri="{BB962C8B-B14F-4D97-AF65-F5344CB8AC3E}">
        <p14:creationId xmlns:p14="http://schemas.microsoft.com/office/powerpoint/2010/main" val="4003996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A71F8-AF07-45AC-B451-270541A12ED2}"/>
              </a:ext>
            </a:extLst>
          </p:cNvPr>
          <p:cNvSpPr>
            <a:spLocks noGrp="1"/>
          </p:cNvSpPr>
          <p:nvPr>
            <p:ph type="title"/>
          </p:nvPr>
        </p:nvSpPr>
        <p:spPr>
          <a:xfrm>
            <a:off x="838200" y="314325"/>
            <a:ext cx="10515600" cy="1325563"/>
          </a:xfrm>
        </p:spPr>
        <p:txBody>
          <a:bodyPr>
            <a:normAutofit/>
          </a:bodyPr>
          <a:lstStyle/>
          <a:p>
            <a:r>
              <a:rPr lang="en-CA" sz="2400" b="1" dirty="0"/>
              <a:t>Table 2:  Disease &amp; Health Care Seeking Behavior</a:t>
            </a:r>
            <a:br>
              <a:rPr lang="en-US" dirty="0"/>
            </a:br>
            <a:endParaRPr lang="en-US" sz="1600"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CA3E515B-CE27-40EA-833C-A06A91E1CE8A}"/>
              </a:ext>
            </a:extLst>
          </p:cNvPr>
          <p:cNvGraphicFramePr>
            <a:graphicFrameLocks noGrp="1"/>
          </p:cNvGraphicFramePr>
          <p:nvPr>
            <p:ph idx="1"/>
            <p:extLst>
              <p:ext uri="{D42A27DB-BD31-4B8C-83A1-F6EECF244321}">
                <p14:modId xmlns:p14="http://schemas.microsoft.com/office/powerpoint/2010/main" val="4216389389"/>
              </p:ext>
            </p:extLst>
          </p:nvPr>
        </p:nvGraphicFramePr>
        <p:xfrm>
          <a:off x="1778000" y="1137921"/>
          <a:ext cx="8765540" cy="416560"/>
        </p:xfrm>
        <a:graphic>
          <a:graphicData uri="http://schemas.openxmlformats.org/drawingml/2006/table">
            <a:tbl>
              <a:tblPr firstRow="1" firstCol="1" bandRow="1"/>
              <a:tblGrid>
                <a:gridCol w="2842854">
                  <a:extLst>
                    <a:ext uri="{9D8B030D-6E8A-4147-A177-3AD203B41FA5}">
                      <a16:colId xmlns:a16="http://schemas.microsoft.com/office/drawing/2014/main" val="267690571"/>
                    </a:ext>
                  </a:extLst>
                </a:gridCol>
                <a:gridCol w="2961343">
                  <a:extLst>
                    <a:ext uri="{9D8B030D-6E8A-4147-A177-3AD203B41FA5}">
                      <a16:colId xmlns:a16="http://schemas.microsoft.com/office/drawing/2014/main" val="2101262289"/>
                    </a:ext>
                  </a:extLst>
                </a:gridCol>
                <a:gridCol w="2961343">
                  <a:extLst>
                    <a:ext uri="{9D8B030D-6E8A-4147-A177-3AD203B41FA5}">
                      <a16:colId xmlns:a16="http://schemas.microsoft.com/office/drawing/2014/main" val="205951590"/>
                    </a:ext>
                  </a:extLst>
                </a:gridCol>
              </a:tblGrid>
              <a:tr h="416560">
                <a:tc>
                  <a:txBody>
                    <a:bodyPr/>
                    <a:lstStyle/>
                    <a:p>
                      <a:pPr marL="0" marR="0">
                        <a:lnSpc>
                          <a:spcPct val="107000"/>
                        </a:lnSpc>
                        <a:spcBef>
                          <a:spcPts val="0"/>
                        </a:spcBef>
                        <a:spcAft>
                          <a:spcPts val="0"/>
                        </a:spcAft>
                      </a:pPr>
                      <a:r>
                        <a:rPr lang="en-CA" sz="1800" b="1" dirty="0">
                          <a:effectLst/>
                          <a:latin typeface="Times New Roman" panose="02020603050405020304" pitchFamily="18" charset="0"/>
                          <a:ea typeface="Calibri" panose="020F0502020204030204" pitchFamily="34" charset="0"/>
                        </a:rPr>
                        <a:t>Variable</a:t>
                      </a:r>
                      <a:endParaRPr lang="en-US" sz="18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800" b="1" dirty="0">
                          <a:effectLst/>
                          <a:latin typeface="Times New Roman" panose="02020603050405020304" pitchFamily="18" charset="0"/>
                          <a:ea typeface="Calibri" panose="020F0502020204030204" pitchFamily="34" charset="0"/>
                        </a:rPr>
                        <a:t>Percentage</a:t>
                      </a:r>
                      <a:endParaRPr lang="en-US" sz="18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800" b="1" dirty="0">
                          <a:effectLst/>
                          <a:latin typeface="Times New Roman" panose="02020603050405020304" pitchFamily="18" charset="0"/>
                          <a:ea typeface="Calibri" panose="020F0502020204030204" pitchFamily="34" charset="0"/>
                        </a:rPr>
                        <a:t>Number</a:t>
                      </a:r>
                      <a:endParaRPr lang="en-US" sz="18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6238784"/>
                  </a:ext>
                </a:extLst>
              </a:tr>
            </a:tbl>
          </a:graphicData>
        </a:graphic>
      </p:graphicFrame>
      <p:graphicFrame>
        <p:nvGraphicFramePr>
          <p:cNvPr id="5" name="Table 4">
            <a:extLst>
              <a:ext uri="{FF2B5EF4-FFF2-40B4-BE49-F238E27FC236}">
                <a16:creationId xmlns:a16="http://schemas.microsoft.com/office/drawing/2014/main" id="{640A08CC-5715-4197-A23C-35C99F802CD1}"/>
              </a:ext>
            </a:extLst>
          </p:cNvPr>
          <p:cNvGraphicFramePr>
            <a:graphicFrameLocks noGrp="1"/>
          </p:cNvGraphicFramePr>
          <p:nvPr>
            <p:extLst>
              <p:ext uri="{D42A27DB-BD31-4B8C-83A1-F6EECF244321}">
                <p14:modId xmlns:p14="http://schemas.microsoft.com/office/powerpoint/2010/main" val="4063944664"/>
              </p:ext>
            </p:extLst>
          </p:nvPr>
        </p:nvGraphicFramePr>
        <p:xfrm>
          <a:off x="1778000" y="1737360"/>
          <a:ext cx="8765539" cy="4731077"/>
        </p:xfrm>
        <a:graphic>
          <a:graphicData uri="http://schemas.openxmlformats.org/drawingml/2006/table">
            <a:tbl>
              <a:tblPr firstRow="1" firstCol="1" bandRow="1"/>
              <a:tblGrid>
                <a:gridCol w="2824480">
                  <a:extLst>
                    <a:ext uri="{9D8B030D-6E8A-4147-A177-3AD203B41FA5}">
                      <a16:colId xmlns:a16="http://schemas.microsoft.com/office/drawing/2014/main" val="2888421349"/>
                    </a:ext>
                  </a:extLst>
                </a:gridCol>
                <a:gridCol w="2976880">
                  <a:extLst>
                    <a:ext uri="{9D8B030D-6E8A-4147-A177-3AD203B41FA5}">
                      <a16:colId xmlns:a16="http://schemas.microsoft.com/office/drawing/2014/main" val="99038773"/>
                    </a:ext>
                  </a:extLst>
                </a:gridCol>
                <a:gridCol w="2964179">
                  <a:extLst>
                    <a:ext uri="{9D8B030D-6E8A-4147-A177-3AD203B41FA5}">
                      <a16:colId xmlns:a16="http://schemas.microsoft.com/office/drawing/2014/main" val="2472605188"/>
                    </a:ext>
                  </a:extLst>
                </a:gridCol>
              </a:tblGrid>
              <a:tr h="1996685">
                <a:tc>
                  <a:txBody>
                    <a:bodyPr/>
                    <a:lstStyle/>
                    <a:p>
                      <a:pPr marL="0" marR="0">
                        <a:lnSpc>
                          <a:spcPct val="107000"/>
                        </a:lnSpc>
                        <a:spcBef>
                          <a:spcPts val="0"/>
                        </a:spcBef>
                        <a:spcAft>
                          <a:spcPts val="0"/>
                        </a:spcAft>
                      </a:pPr>
                      <a:r>
                        <a:rPr lang="en-CA" sz="1600" b="1" dirty="0">
                          <a:effectLst/>
                          <a:latin typeface="Times New Roman" panose="02020603050405020304" pitchFamily="18" charset="0"/>
                          <a:ea typeface="Calibri" panose="020F0502020204030204" pitchFamily="34" charset="0"/>
                        </a:rPr>
                        <a:t>Chronic Diseases</a:t>
                      </a:r>
                      <a:endParaRPr lang="en-US" sz="16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rPr>
                        <a:t>Diabetics Mellitus</a:t>
                      </a:r>
                      <a:endParaRPr lang="en-US" sz="16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rPr>
                        <a:t>Hypertension</a:t>
                      </a:r>
                      <a:endParaRPr lang="en-US" sz="16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rPr>
                        <a:t>Arthritis</a:t>
                      </a:r>
                      <a:endParaRPr lang="en-US" sz="16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rPr>
                        <a:t>Visual Problem</a:t>
                      </a:r>
                      <a:endParaRPr lang="en-US" sz="16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rPr>
                        <a:t>Others</a:t>
                      </a:r>
                      <a:endParaRPr lang="en-US" sz="16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rPr>
                        <a:t>Not at all</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 </a:t>
                      </a:r>
                      <a:endParaRPr lang="en-US" sz="16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 </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16.9%</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13.6%</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22%</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10.2%</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15.3%</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28.8%</a:t>
                      </a:r>
                      <a:endParaRPr lang="en-US" sz="16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 </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10</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8</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13</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6</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9</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17</a:t>
                      </a:r>
                      <a:endParaRPr lang="en-US" sz="16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2298974"/>
                  </a:ext>
                </a:extLst>
              </a:tr>
              <a:tr h="2656595">
                <a:tc>
                  <a:txBody>
                    <a:bodyPr/>
                    <a:lstStyle/>
                    <a:p>
                      <a:pPr marL="0" marR="0">
                        <a:lnSpc>
                          <a:spcPct val="107000"/>
                        </a:lnSpc>
                        <a:spcBef>
                          <a:spcPts val="0"/>
                        </a:spcBef>
                        <a:spcAft>
                          <a:spcPts val="0"/>
                        </a:spcAft>
                      </a:pPr>
                      <a:r>
                        <a:rPr lang="en-CA" sz="1600" b="1" dirty="0">
                          <a:effectLst/>
                          <a:latin typeface="Times New Roman" panose="02020603050405020304" pitchFamily="18" charset="0"/>
                          <a:ea typeface="Calibri" panose="020F0502020204030204" pitchFamily="34" charset="0"/>
                        </a:rPr>
                        <a:t>Infectious Diseases</a:t>
                      </a:r>
                      <a:endParaRPr lang="en-US" sz="16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rPr>
                        <a:t>Diarrhea </a:t>
                      </a:r>
                      <a:endParaRPr lang="en-US" sz="16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rPr>
                        <a:t>Dengue </a:t>
                      </a:r>
                      <a:endParaRPr lang="en-US" sz="16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rPr>
                        <a:t>Dysentery </a:t>
                      </a:r>
                      <a:endParaRPr lang="en-US" sz="16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rPr>
                        <a:t>Cholera </a:t>
                      </a:r>
                      <a:endParaRPr lang="en-US" sz="16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rPr>
                        <a:t>Typhoid </a:t>
                      </a:r>
                      <a:endParaRPr lang="en-US" sz="16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rPr>
                        <a:t>Hepatitis A</a:t>
                      </a:r>
                      <a:endParaRPr lang="en-US" sz="16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rPr>
                        <a:t>Hepatitis E </a:t>
                      </a:r>
                      <a:endParaRPr lang="en-US" sz="16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rPr>
                        <a:t>Others </a:t>
                      </a:r>
                      <a:endParaRPr lang="en-US" sz="16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rPr>
                        <a:t>Not at all </a:t>
                      </a:r>
                      <a:endParaRPr lang="en-US" sz="16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 </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22%</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16.9%</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6.8%</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0%</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13%</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6.8%</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1.7%</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22%</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13.6%</a:t>
                      </a:r>
                      <a:endParaRPr lang="en-US" sz="16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 </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13</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10</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4</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0</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8</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4</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1</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13</a:t>
                      </a:r>
                      <a:endParaRPr lang="en-US" sz="16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rPr>
                        <a:t>8</a:t>
                      </a:r>
                      <a:endParaRPr lang="en-US" sz="16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9531219"/>
                  </a:ext>
                </a:extLst>
              </a:tr>
            </a:tbl>
          </a:graphicData>
        </a:graphic>
      </p:graphicFrame>
    </p:spTree>
    <p:extLst>
      <p:ext uri="{BB962C8B-B14F-4D97-AF65-F5344CB8AC3E}">
        <p14:creationId xmlns:p14="http://schemas.microsoft.com/office/powerpoint/2010/main" val="813467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1F3AE-727A-45C9-AECC-8E965C1ED7BD}"/>
              </a:ext>
            </a:extLst>
          </p:cNvPr>
          <p:cNvSpPr>
            <a:spLocks noGrp="1"/>
          </p:cNvSpPr>
          <p:nvPr>
            <p:ph type="title"/>
          </p:nvPr>
        </p:nvSpPr>
        <p:spPr/>
        <p:txBody>
          <a:bodyPr/>
          <a:lstStyle/>
          <a:p>
            <a:endParaRPr lang="en-US" dirty="0"/>
          </a:p>
        </p:txBody>
      </p:sp>
      <p:graphicFrame>
        <p:nvGraphicFramePr>
          <p:cNvPr id="4" name="Content Placeholder 3">
            <a:extLst>
              <a:ext uri="{FF2B5EF4-FFF2-40B4-BE49-F238E27FC236}">
                <a16:creationId xmlns:a16="http://schemas.microsoft.com/office/drawing/2014/main" id="{815C610E-4C62-4C2B-A466-01A9B22B8DBE}"/>
              </a:ext>
            </a:extLst>
          </p:cNvPr>
          <p:cNvGraphicFramePr>
            <a:graphicFrameLocks noGrp="1"/>
          </p:cNvGraphicFramePr>
          <p:nvPr>
            <p:ph idx="1"/>
            <p:extLst>
              <p:ext uri="{D42A27DB-BD31-4B8C-83A1-F6EECF244321}">
                <p14:modId xmlns:p14="http://schemas.microsoft.com/office/powerpoint/2010/main" val="1693270151"/>
              </p:ext>
            </p:extLst>
          </p:nvPr>
        </p:nvGraphicFramePr>
        <p:xfrm>
          <a:off x="1188720" y="812800"/>
          <a:ext cx="9885680" cy="5908211"/>
        </p:xfrm>
        <a:graphic>
          <a:graphicData uri="http://schemas.openxmlformats.org/drawingml/2006/table">
            <a:tbl>
              <a:tblPr firstRow="1" firstCol="1" bandRow="1"/>
              <a:tblGrid>
                <a:gridCol w="3258591">
                  <a:extLst>
                    <a:ext uri="{9D8B030D-6E8A-4147-A177-3AD203B41FA5}">
                      <a16:colId xmlns:a16="http://schemas.microsoft.com/office/drawing/2014/main" val="3143189402"/>
                    </a:ext>
                  </a:extLst>
                </a:gridCol>
                <a:gridCol w="3259725">
                  <a:extLst>
                    <a:ext uri="{9D8B030D-6E8A-4147-A177-3AD203B41FA5}">
                      <a16:colId xmlns:a16="http://schemas.microsoft.com/office/drawing/2014/main" val="515379896"/>
                    </a:ext>
                  </a:extLst>
                </a:gridCol>
                <a:gridCol w="3367364">
                  <a:extLst>
                    <a:ext uri="{9D8B030D-6E8A-4147-A177-3AD203B41FA5}">
                      <a16:colId xmlns:a16="http://schemas.microsoft.com/office/drawing/2014/main" val="82694588"/>
                    </a:ext>
                  </a:extLst>
                </a:gridCol>
              </a:tblGrid>
              <a:tr h="1909465">
                <a:tc>
                  <a:txBody>
                    <a:bodyPr/>
                    <a:lstStyle/>
                    <a:p>
                      <a:pPr marL="0" marR="0" indent="0">
                        <a:lnSpc>
                          <a:spcPct val="107000"/>
                        </a:lnSpc>
                        <a:spcBef>
                          <a:spcPts val="0"/>
                        </a:spcBef>
                        <a:spcAft>
                          <a:spcPts val="0"/>
                        </a:spcAft>
                        <a:buFont typeface="+mj-lt"/>
                        <a:buNone/>
                      </a:pPr>
                      <a:r>
                        <a:rPr lang="en-CA" sz="1400" b="1">
                          <a:effectLst/>
                          <a:latin typeface="Times New Roman" panose="02020603050405020304" pitchFamily="18" charset="0"/>
                          <a:ea typeface="Calibri" panose="020F0502020204030204" pitchFamily="34" charset="0"/>
                          <a:cs typeface="Times New Roman" panose="02020603050405020304" pitchFamily="18" charset="0"/>
                        </a:rPr>
                        <a:t>Injuries in the last 6 months while working</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Burn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Scald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Cutting Injuries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Fracture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Others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Not at all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596" marR="61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1.7%</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1.7%</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32.2%</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10.2%</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11.9%</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42.4%</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596" marR="61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nSpc>
                          <a:spcPct val="107000"/>
                        </a:lnSpc>
                        <a:spcBef>
                          <a:spcPts val="0"/>
                        </a:spcBef>
                        <a:spcAft>
                          <a:spcPts val="0"/>
                        </a:spcAft>
                        <a:buFont typeface="+mj-lt"/>
                        <a:buNone/>
                      </a:pPr>
                      <a:r>
                        <a:rPr lang="en-CA"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dirty="0">
                          <a:effectLst/>
                          <a:latin typeface="Times New Roman" panose="02020603050405020304" pitchFamily="18" charset="0"/>
                          <a:ea typeface="Calibri" panose="020F0502020204030204" pitchFamily="34" charset="0"/>
                          <a:cs typeface="Times New Roman" panose="02020603050405020304" pitchFamily="18" charset="0"/>
                        </a:rPr>
                        <a:t>1</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dirty="0">
                          <a:effectLst/>
                          <a:latin typeface="Times New Roman" panose="02020603050405020304" pitchFamily="18" charset="0"/>
                          <a:ea typeface="Calibri" panose="020F0502020204030204" pitchFamily="34" charset="0"/>
                          <a:cs typeface="Times New Roman" panose="02020603050405020304" pitchFamily="18" charset="0"/>
                        </a:rPr>
                        <a:t>1</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dirty="0">
                          <a:effectLst/>
                          <a:latin typeface="Times New Roman" panose="02020603050405020304" pitchFamily="18" charset="0"/>
                          <a:ea typeface="Calibri" panose="020F0502020204030204" pitchFamily="34" charset="0"/>
                          <a:cs typeface="Times New Roman" panose="02020603050405020304" pitchFamily="18" charset="0"/>
                        </a:rPr>
                        <a:t>19</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dirty="0">
                          <a:effectLst/>
                          <a:latin typeface="Times New Roman" panose="02020603050405020304" pitchFamily="18" charset="0"/>
                          <a:ea typeface="Calibri" panose="020F0502020204030204" pitchFamily="34" charset="0"/>
                          <a:cs typeface="Times New Roman" panose="02020603050405020304" pitchFamily="18" charset="0"/>
                        </a:rPr>
                        <a:t>6</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dirty="0">
                          <a:effectLst/>
                          <a:latin typeface="Times New Roman" panose="02020603050405020304" pitchFamily="18" charset="0"/>
                          <a:ea typeface="Calibri" panose="020F0502020204030204" pitchFamily="34" charset="0"/>
                          <a:cs typeface="Times New Roman" panose="02020603050405020304" pitchFamily="18" charset="0"/>
                        </a:rPr>
                        <a:t>7</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dirty="0">
                          <a:effectLst/>
                          <a:latin typeface="Times New Roman" panose="02020603050405020304" pitchFamily="18" charset="0"/>
                          <a:ea typeface="Calibri" panose="020F0502020204030204" pitchFamily="34" charset="0"/>
                          <a:cs typeface="Times New Roman" panose="02020603050405020304" pitchFamily="18" charset="0"/>
                        </a:rPr>
                        <a:t>25</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596" marR="61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305586"/>
                  </a:ext>
                </a:extLst>
              </a:tr>
              <a:tr h="946665">
                <a:tc>
                  <a:txBody>
                    <a:bodyPr/>
                    <a:lstStyle/>
                    <a:p>
                      <a:pPr marL="0" marR="0" indent="0">
                        <a:lnSpc>
                          <a:spcPct val="107000"/>
                        </a:lnSpc>
                        <a:spcBef>
                          <a:spcPts val="0"/>
                        </a:spcBef>
                        <a:spcAft>
                          <a:spcPts val="0"/>
                        </a:spcAft>
                        <a:buFont typeface="+mj-lt"/>
                        <a:buNone/>
                      </a:pPr>
                      <a:r>
                        <a:rPr lang="en-CA" sz="1400" b="1">
                          <a:effectLst/>
                          <a:latin typeface="Times New Roman" panose="02020603050405020304" pitchFamily="18" charset="0"/>
                          <a:ea typeface="Calibri" panose="020F0502020204030204" pitchFamily="34" charset="0"/>
                          <a:cs typeface="Times New Roman" panose="02020603050405020304" pitchFamily="18" charset="0"/>
                        </a:rPr>
                        <a:t>Smoking history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Regularly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Occasionally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Never</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596" marR="61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tabLst>
                          <a:tab pos="844550" algn="ctr"/>
                        </a:tabLst>
                      </a:pPr>
                      <a:r>
                        <a:rPr lang="en-CA" sz="1400">
                          <a:effectLst/>
                          <a:latin typeface="Times New Roman" panose="02020603050405020304" pitchFamily="18" charset="0"/>
                          <a:ea typeface="Calibri" panose="020F0502020204030204" pitchFamily="34" charset="0"/>
                          <a:cs typeface="Times New Roman" panose="02020603050405020304" pitchFamily="18" charset="0"/>
                        </a:rPr>
                        <a:t>45.8%</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tabLst>
                          <a:tab pos="844550" algn="ctr"/>
                        </a:tabLst>
                      </a:pPr>
                      <a:r>
                        <a:rPr lang="en-CA" sz="1400">
                          <a:effectLst/>
                          <a:latin typeface="Times New Roman" panose="02020603050405020304" pitchFamily="18" charset="0"/>
                          <a:ea typeface="Calibri" panose="020F0502020204030204" pitchFamily="34" charset="0"/>
                          <a:cs typeface="Times New Roman" panose="02020603050405020304" pitchFamily="18" charset="0"/>
                        </a:rPr>
                        <a:t>23.7%</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tabLst>
                          <a:tab pos="844550" algn="ctr"/>
                        </a:tabLst>
                      </a:pPr>
                      <a:r>
                        <a:rPr lang="en-CA" sz="1400">
                          <a:effectLst/>
                          <a:latin typeface="Times New Roman" panose="02020603050405020304" pitchFamily="18" charset="0"/>
                          <a:ea typeface="Calibri" panose="020F0502020204030204" pitchFamily="34" charset="0"/>
                          <a:cs typeface="Times New Roman" panose="02020603050405020304" pitchFamily="18" charset="0"/>
                        </a:rPr>
                        <a:t>30.5%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596" marR="61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27</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14</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18</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596" marR="61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7125534"/>
                  </a:ext>
                </a:extLst>
              </a:tr>
              <a:tr h="946665">
                <a:tc>
                  <a:txBody>
                    <a:bodyPr/>
                    <a:lstStyle/>
                    <a:p>
                      <a:pPr marL="0" marR="0" indent="0">
                        <a:lnSpc>
                          <a:spcPct val="107000"/>
                        </a:lnSpc>
                        <a:spcBef>
                          <a:spcPts val="0"/>
                        </a:spcBef>
                        <a:spcAft>
                          <a:spcPts val="0"/>
                        </a:spcAft>
                        <a:buFont typeface="+mj-lt"/>
                        <a:buNone/>
                      </a:pPr>
                      <a:r>
                        <a:rPr lang="en-CA" sz="1400" b="1">
                          <a:effectLst/>
                          <a:latin typeface="Times New Roman" panose="02020603050405020304" pitchFamily="18" charset="0"/>
                          <a:ea typeface="Calibri" panose="020F0502020204030204" pitchFamily="34" charset="0"/>
                          <a:cs typeface="Times New Roman" panose="02020603050405020304" pitchFamily="18" charset="0"/>
                        </a:rPr>
                        <a:t>History of alcohol taking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Regularly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Occasionally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Never</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596" marR="61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34.4%</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25.4%</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71.2%</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596" marR="61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2</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15</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42</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596" marR="61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0499550"/>
                  </a:ext>
                </a:extLst>
              </a:tr>
              <a:tr h="1052708">
                <a:tc>
                  <a:txBody>
                    <a:bodyPr/>
                    <a:lstStyle/>
                    <a:p>
                      <a:pPr marL="0" marR="0" indent="0">
                        <a:lnSpc>
                          <a:spcPct val="107000"/>
                        </a:lnSpc>
                        <a:spcBef>
                          <a:spcPts val="0"/>
                        </a:spcBef>
                        <a:spcAft>
                          <a:spcPts val="0"/>
                        </a:spcAft>
                        <a:buFont typeface="+mj-lt"/>
                        <a:buNone/>
                      </a:pPr>
                      <a:r>
                        <a:rPr lang="en-CA" sz="1400" b="1">
                          <a:effectLst/>
                          <a:latin typeface="Times New Roman" panose="02020603050405020304" pitchFamily="18" charset="0"/>
                          <a:ea typeface="Calibri" panose="020F0502020204030204" pitchFamily="34" charset="0"/>
                          <a:cs typeface="Times New Roman" panose="02020603050405020304" pitchFamily="18" charset="0"/>
                        </a:rPr>
                        <a:t>Routine health check – up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Every three months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Every Six months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None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596" marR="61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37.3%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61%</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1.7%</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596" marR="61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22</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36</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1</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596" marR="61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117784"/>
                  </a:ext>
                </a:extLst>
              </a:tr>
              <a:tr h="1052708">
                <a:tc>
                  <a:txBody>
                    <a:bodyPr/>
                    <a:lstStyle/>
                    <a:p>
                      <a:pPr marL="0" marR="0" indent="0">
                        <a:lnSpc>
                          <a:spcPct val="107000"/>
                        </a:lnSpc>
                        <a:spcBef>
                          <a:spcPts val="0"/>
                        </a:spcBef>
                        <a:spcAft>
                          <a:spcPts val="0"/>
                        </a:spcAft>
                        <a:buFont typeface="+mj-lt"/>
                        <a:buNone/>
                      </a:pPr>
                      <a:r>
                        <a:rPr lang="en-CA" sz="1400" b="1">
                          <a:effectLst/>
                          <a:latin typeface="Times New Roman" panose="02020603050405020304" pitchFamily="18" charset="0"/>
                          <a:ea typeface="Calibri" panose="020F0502020204030204" pitchFamily="34" charset="0"/>
                          <a:cs typeface="Times New Roman" panose="02020603050405020304" pitchFamily="18" charset="0"/>
                        </a:rPr>
                        <a:t>History of drinking water facility at working site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Yes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No</a:t>
                      </a:r>
                      <a:r>
                        <a:rPr lang="en-CA" sz="14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596" marR="61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35.5%</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a:effectLst/>
                          <a:latin typeface="Times New Roman" panose="02020603050405020304" pitchFamily="18" charset="0"/>
                          <a:ea typeface="Calibri" panose="020F0502020204030204" pitchFamily="34" charset="0"/>
                          <a:cs typeface="Times New Roman" panose="02020603050405020304" pitchFamily="18" charset="0"/>
                        </a:rPr>
                        <a:t>69.5%</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1596" marR="61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nSpc>
                          <a:spcPct val="107000"/>
                        </a:lnSpc>
                        <a:spcBef>
                          <a:spcPts val="0"/>
                        </a:spcBef>
                        <a:spcAft>
                          <a:spcPts val="0"/>
                        </a:spcAft>
                        <a:buFont typeface="+mj-lt"/>
                        <a:buNone/>
                      </a:pPr>
                      <a:r>
                        <a:rPr lang="en-CA"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dirty="0">
                          <a:effectLst/>
                          <a:latin typeface="Times New Roman" panose="02020603050405020304" pitchFamily="18" charset="0"/>
                          <a:ea typeface="Calibri" panose="020F0502020204030204" pitchFamily="34" charset="0"/>
                          <a:cs typeface="Times New Roman" panose="02020603050405020304" pitchFamily="18" charset="0"/>
                        </a:rPr>
                        <a:t>18</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mj-lt"/>
                        <a:buNone/>
                      </a:pPr>
                      <a:r>
                        <a:rPr lang="en-CA" sz="1400" dirty="0">
                          <a:effectLst/>
                          <a:latin typeface="Times New Roman" panose="02020603050405020304" pitchFamily="18" charset="0"/>
                          <a:ea typeface="Calibri" panose="020F0502020204030204" pitchFamily="34" charset="0"/>
                          <a:cs typeface="Times New Roman" panose="02020603050405020304" pitchFamily="18" charset="0"/>
                        </a:rPr>
                        <a:t>41</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596" marR="61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9322863"/>
                  </a:ext>
                </a:extLst>
              </a:tr>
            </a:tbl>
          </a:graphicData>
        </a:graphic>
      </p:graphicFrame>
    </p:spTree>
    <p:extLst>
      <p:ext uri="{BB962C8B-B14F-4D97-AF65-F5344CB8AC3E}">
        <p14:creationId xmlns:p14="http://schemas.microsoft.com/office/powerpoint/2010/main" val="3506167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C9D22-0AE2-4DE5-AD82-5BA3C9086E80}"/>
              </a:ext>
            </a:extLst>
          </p:cNvPr>
          <p:cNvSpPr>
            <a:spLocks noGrp="1"/>
          </p:cNvSpPr>
          <p:nvPr>
            <p:ph type="title"/>
          </p:nvPr>
        </p:nvSpPr>
        <p:spPr>
          <a:xfrm>
            <a:off x="939800" y="253365"/>
            <a:ext cx="10515600" cy="1325563"/>
          </a:xfrm>
        </p:spPr>
        <p:txBody>
          <a:bodyPr/>
          <a:lstStyle/>
          <a:p>
            <a:endParaRPr lang="en-US" dirty="0"/>
          </a:p>
        </p:txBody>
      </p:sp>
      <p:graphicFrame>
        <p:nvGraphicFramePr>
          <p:cNvPr id="4" name="Content Placeholder 3">
            <a:extLst>
              <a:ext uri="{FF2B5EF4-FFF2-40B4-BE49-F238E27FC236}">
                <a16:creationId xmlns:a16="http://schemas.microsoft.com/office/drawing/2014/main" id="{685C0258-9355-4B93-9A6F-7F3EEBB8175C}"/>
              </a:ext>
            </a:extLst>
          </p:cNvPr>
          <p:cNvGraphicFramePr>
            <a:graphicFrameLocks noGrp="1"/>
          </p:cNvGraphicFramePr>
          <p:nvPr>
            <p:ph idx="1"/>
            <p:extLst>
              <p:ext uri="{D42A27DB-BD31-4B8C-83A1-F6EECF244321}">
                <p14:modId xmlns:p14="http://schemas.microsoft.com/office/powerpoint/2010/main" val="989235089"/>
              </p:ext>
            </p:extLst>
          </p:nvPr>
        </p:nvGraphicFramePr>
        <p:xfrm>
          <a:off x="1046480" y="1778000"/>
          <a:ext cx="9936480" cy="4484307"/>
        </p:xfrm>
        <a:graphic>
          <a:graphicData uri="http://schemas.openxmlformats.org/drawingml/2006/table">
            <a:tbl>
              <a:tblPr firstRow="1" firstCol="1" bandRow="1"/>
              <a:tblGrid>
                <a:gridCol w="4479996">
                  <a:extLst>
                    <a:ext uri="{9D8B030D-6E8A-4147-A177-3AD203B41FA5}">
                      <a16:colId xmlns:a16="http://schemas.microsoft.com/office/drawing/2014/main" val="559913435"/>
                    </a:ext>
                  </a:extLst>
                </a:gridCol>
                <a:gridCol w="2567520">
                  <a:extLst>
                    <a:ext uri="{9D8B030D-6E8A-4147-A177-3AD203B41FA5}">
                      <a16:colId xmlns:a16="http://schemas.microsoft.com/office/drawing/2014/main" val="2180054157"/>
                    </a:ext>
                  </a:extLst>
                </a:gridCol>
                <a:gridCol w="2888964">
                  <a:extLst>
                    <a:ext uri="{9D8B030D-6E8A-4147-A177-3AD203B41FA5}">
                      <a16:colId xmlns:a16="http://schemas.microsoft.com/office/drawing/2014/main" val="2172906182"/>
                    </a:ext>
                  </a:extLst>
                </a:gridCol>
              </a:tblGrid>
              <a:tr h="4484307">
                <a:tc>
                  <a:txBody>
                    <a:bodyPr/>
                    <a:lstStyle/>
                    <a:p>
                      <a:pPr marL="0" marR="0">
                        <a:lnSpc>
                          <a:spcPct val="107000"/>
                        </a:lnSpc>
                        <a:spcBef>
                          <a:spcPts val="0"/>
                        </a:spcBef>
                        <a:spcAft>
                          <a:spcPts val="0"/>
                        </a:spcAft>
                      </a:pPr>
                      <a:r>
                        <a:rPr lang="en-CA" sz="1800" b="1">
                          <a:effectLst/>
                          <a:latin typeface="Times New Roman" panose="02020603050405020304" pitchFamily="18" charset="0"/>
                          <a:ea typeface="Calibri" panose="020F0502020204030204" pitchFamily="34" charset="0"/>
                          <a:cs typeface="Times New Roman" panose="02020603050405020304" pitchFamily="18" charset="0"/>
                        </a:rPr>
                        <a:t>History of taking medical help, if they get sick in their home</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CA" sz="1800">
                          <a:effectLst/>
                          <a:latin typeface="Times New Roman" panose="02020603050405020304" pitchFamily="18" charset="0"/>
                          <a:ea typeface="Calibri" panose="020F0502020204030204" pitchFamily="34" charset="0"/>
                          <a:cs typeface="Times New Roman" panose="02020603050405020304" pitchFamily="18" charset="0"/>
                        </a:rPr>
                        <a:t>Consult a doctor in a private medical facility</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CA" sz="1800">
                          <a:effectLst/>
                          <a:latin typeface="Times New Roman" panose="02020603050405020304" pitchFamily="18" charset="0"/>
                          <a:ea typeface="Calibri" panose="020F0502020204030204" pitchFamily="34" charset="0"/>
                          <a:cs typeface="Times New Roman" panose="02020603050405020304" pitchFamily="18" charset="0"/>
                        </a:rPr>
                        <a:t>Consult a doctor in a govt medical facility</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CA" sz="1800">
                          <a:effectLst/>
                          <a:latin typeface="Times New Roman" panose="02020603050405020304" pitchFamily="18" charset="0"/>
                          <a:ea typeface="Calibri" panose="020F0502020204030204" pitchFamily="34" charset="0"/>
                          <a:cs typeface="Times New Roman" panose="02020603050405020304" pitchFamily="18" charset="0"/>
                        </a:rPr>
                        <a:t>Consult a pharmacy operator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CA" sz="1800">
                          <a:effectLst/>
                          <a:latin typeface="Times New Roman" panose="02020603050405020304" pitchFamily="18" charset="0"/>
                          <a:ea typeface="Calibri" panose="020F0502020204030204" pitchFamily="34" charset="0"/>
                          <a:cs typeface="Times New Roman" panose="02020603050405020304" pitchFamily="18" charset="0"/>
                        </a:rPr>
                        <a:t>Consult a homeopathy</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CA" sz="1800">
                          <a:effectLst/>
                          <a:latin typeface="Times New Roman" panose="02020603050405020304" pitchFamily="18" charset="0"/>
                          <a:ea typeface="Calibri" panose="020F0502020204030204" pitchFamily="34" charset="0"/>
                          <a:cs typeface="Times New Roman" panose="02020603050405020304" pitchFamily="18" charset="0"/>
                        </a:rPr>
                        <a:t>practitioner</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CA" sz="1800">
                          <a:effectLst/>
                          <a:latin typeface="Times New Roman" panose="02020603050405020304" pitchFamily="18" charset="0"/>
                          <a:ea typeface="Calibri" panose="020F0502020204030204" pitchFamily="34" charset="0"/>
                          <a:cs typeface="Times New Roman" panose="02020603050405020304" pitchFamily="18" charset="0"/>
                        </a:rPr>
                        <a:t>Consult a Ayurveda doctor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CA" sz="1800">
                          <a:effectLst/>
                          <a:latin typeface="Times New Roman" panose="02020603050405020304" pitchFamily="18" charset="0"/>
                          <a:ea typeface="Calibri" panose="020F0502020204030204" pitchFamily="34" charset="0"/>
                          <a:cs typeface="Times New Roman" panose="02020603050405020304" pitchFamily="18" charset="0"/>
                        </a:rPr>
                        <a:t>Consult a kabiraz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CA" sz="1800">
                          <a:effectLst/>
                          <a:latin typeface="Times New Roman" panose="02020603050405020304" pitchFamily="18" charset="0"/>
                          <a:ea typeface="Calibri" panose="020F0502020204030204" pitchFamily="34" charset="0"/>
                          <a:cs typeface="Times New Roman" panose="02020603050405020304" pitchFamily="18" charset="0"/>
                        </a:rPr>
                        <a:t>Consult a village doctor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3.4%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32.2%</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16.9</a:t>
                      </a: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13.6%</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10.2%</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6.8%</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16.9%</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CA"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19</a:t>
                      </a:r>
                    </a:p>
                    <a:p>
                      <a:pPr marL="0" marR="0">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10</a:t>
                      </a:r>
                    </a:p>
                    <a:p>
                      <a:pPr marL="0" marR="0">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8</a:t>
                      </a: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6</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4</a:t>
                      </a: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10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4592363"/>
                  </a:ext>
                </a:extLst>
              </a:tr>
            </a:tbl>
          </a:graphicData>
        </a:graphic>
      </p:graphicFrame>
    </p:spTree>
    <p:extLst>
      <p:ext uri="{BB962C8B-B14F-4D97-AF65-F5344CB8AC3E}">
        <p14:creationId xmlns:p14="http://schemas.microsoft.com/office/powerpoint/2010/main" val="2077723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A7141-FFC1-4C8A-9716-214D90A6765B}"/>
              </a:ext>
            </a:extLst>
          </p:cNvPr>
          <p:cNvSpPr>
            <a:spLocks noGrp="1"/>
          </p:cNvSpPr>
          <p:nvPr>
            <p:ph type="title"/>
          </p:nvPr>
        </p:nvSpPr>
        <p:spPr>
          <a:xfrm>
            <a:off x="259080" y="212725"/>
            <a:ext cx="10515600" cy="1325563"/>
          </a:xfrm>
        </p:spPr>
        <p:txBody>
          <a:bodyPr/>
          <a:lstStyle/>
          <a:p>
            <a:endParaRPr lang="en-US"/>
          </a:p>
        </p:txBody>
      </p:sp>
      <p:graphicFrame>
        <p:nvGraphicFramePr>
          <p:cNvPr id="4" name="Content Placeholder 3">
            <a:extLst>
              <a:ext uri="{FF2B5EF4-FFF2-40B4-BE49-F238E27FC236}">
                <a16:creationId xmlns:a16="http://schemas.microsoft.com/office/drawing/2014/main" id="{BF032C40-9C84-49EB-9AFC-B2692D361B06}"/>
              </a:ext>
            </a:extLst>
          </p:cNvPr>
          <p:cNvGraphicFramePr>
            <a:graphicFrameLocks noGrp="1"/>
          </p:cNvGraphicFramePr>
          <p:nvPr>
            <p:ph idx="1"/>
            <p:extLst>
              <p:ext uri="{D42A27DB-BD31-4B8C-83A1-F6EECF244321}">
                <p14:modId xmlns:p14="http://schemas.microsoft.com/office/powerpoint/2010/main" val="2017549612"/>
              </p:ext>
            </p:extLst>
          </p:nvPr>
        </p:nvGraphicFramePr>
        <p:xfrm>
          <a:off x="995680" y="1656080"/>
          <a:ext cx="9570720" cy="4632960"/>
        </p:xfrm>
        <a:graphic>
          <a:graphicData uri="http://schemas.openxmlformats.org/drawingml/2006/table">
            <a:tbl>
              <a:tblPr firstRow="1" firstCol="1" bandRow="1"/>
              <a:tblGrid>
                <a:gridCol w="3154771">
                  <a:extLst>
                    <a:ext uri="{9D8B030D-6E8A-4147-A177-3AD203B41FA5}">
                      <a16:colId xmlns:a16="http://schemas.microsoft.com/office/drawing/2014/main" val="1031192299"/>
                    </a:ext>
                  </a:extLst>
                </a:gridCol>
                <a:gridCol w="3155870">
                  <a:extLst>
                    <a:ext uri="{9D8B030D-6E8A-4147-A177-3AD203B41FA5}">
                      <a16:colId xmlns:a16="http://schemas.microsoft.com/office/drawing/2014/main" val="2067999271"/>
                    </a:ext>
                  </a:extLst>
                </a:gridCol>
                <a:gridCol w="3260079">
                  <a:extLst>
                    <a:ext uri="{9D8B030D-6E8A-4147-A177-3AD203B41FA5}">
                      <a16:colId xmlns:a16="http://schemas.microsoft.com/office/drawing/2014/main" val="1225027489"/>
                    </a:ext>
                  </a:extLst>
                </a:gridCol>
              </a:tblGrid>
              <a:tr h="4632960">
                <a:tc>
                  <a:txBody>
                    <a:bodyPr/>
                    <a:lstStyle/>
                    <a:p>
                      <a:pPr marL="0" marR="0">
                        <a:lnSpc>
                          <a:spcPct val="107000"/>
                        </a:lnSpc>
                        <a:spcBef>
                          <a:spcPts val="0"/>
                        </a:spcBef>
                        <a:spcAft>
                          <a:spcPts val="0"/>
                        </a:spcAft>
                      </a:pPr>
                      <a:r>
                        <a:rPr lang="en-CA" sz="1800" b="1" dirty="0">
                          <a:effectLst/>
                          <a:latin typeface="Times New Roman" panose="02020603050405020304" pitchFamily="18" charset="0"/>
                          <a:ea typeface="Calibri" panose="020F0502020204030204" pitchFamily="34" charset="0"/>
                          <a:cs typeface="Times New Roman" panose="02020603050405020304" pitchFamily="18" charset="0"/>
                        </a:rPr>
                        <a:t>History of taking medical help, after joining DMR</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Consulted to Medical Officer of DMR</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Consulted a private doctor outside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Consulted a government doctor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Took medicine from a pharmacy operator</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Did self-medication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68.6%</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a:t>
                      </a: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3.7%</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7.8%</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7</a:t>
                      </a: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.8%</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35</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7</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4</a:t>
                      </a: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800" dirty="0">
                          <a:effectLst/>
                          <a:latin typeface="Times New Roman" panose="02020603050405020304" pitchFamily="18" charset="0"/>
                          <a:ea typeface="Calibri" panose="020F0502020204030204" pitchFamily="34" charset="0"/>
                          <a:cs typeface="Times New Roman" panose="02020603050405020304" pitchFamily="18" charset="0"/>
                        </a:rPr>
                        <a:t>1</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3382576"/>
                  </a:ext>
                </a:extLst>
              </a:tr>
            </a:tbl>
          </a:graphicData>
        </a:graphic>
      </p:graphicFrame>
    </p:spTree>
    <p:extLst>
      <p:ext uri="{BB962C8B-B14F-4D97-AF65-F5344CB8AC3E}">
        <p14:creationId xmlns:p14="http://schemas.microsoft.com/office/powerpoint/2010/main" val="570552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57053-DA2C-450B-8937-9D5A8F470BA7}"/>
              </a:ext>
            </a:extLst>
          </p:cNvPr>
          <p:cNvSpPr>
            <a:spLocks noGrp="1"/>
          </p:cNvSpPr>
          <p:nvPr>
            <p:ph type="title"/>
          </p:nvPr>
        </p:nvSpPr>
        <p:spPr>
          <a:xfrm>
            <a:off x="391160" y="121285"/>
            <a:ext cx="10515600" cy="1325563"/>
          </a:xfrm>
        </p:spPr>
        <p:txBody>
          <a:bodyPr/>
          <a:lstStyle/>
          <a:p>
            <a:endParaRPr lang="en-US" dirty="0"/>
          </a:p>
        </p:txBody>
      </p:sp>
      <p:graphicFrame>
        <p:nvGraphicFramePr>
          <p:cNvPr id="4" name="Content Placeholder 3">
            <a:extLst>
              <a:ext uri="{FF2B5EF4-FFF2-40B4-BE49-F238E27FC236}">
                <a16:creationId xmlns:a16="http://schemas.microsoft.com/office/drawing/2014/main" id="{7AE18C6F-DDD8-4220-814A-DF0ABBDE2BDE}"/>
              </a:ext>
            </a:extLst>
          </p:cNvPr>
          <p:cNvGraphicFramePr>
            <a:graphicFrameLocks noGrp="1"/>
          </p:cNvGraphicFramePr>
          <p:nvPr>
            <p:ph idx="1"/>
            <p:extLst>
              <p:ext uri="{D42A27DB-BD31-4B8C-83A1-F6EECF244321}">
                <p14:modId xmlns:p14="http://schemas.microsoft.com/office/powerpoint/2010/main" val="3064782047"/>
              </p:ext>
            </p:extLst>
          </p:nvPr>
        </p:nvGraphicFramePr>
        <p:xfrm>
          <a:off x="1452880" y="1446848"/>
          <a:ext cx="9712960" cy="5369178"/>
        </p:xfrm>
        <a:graphic>
          <a:graphicData uri="http://schemas.openxmlformats.org/drawingml/2006/table">
            <a:tbl>
              <a:tblPr firstRow="1" firstCol="1" bandRow="1"/>
              <a:tblGrid>
                <a:gridCol w="3201658">
                  <a:extLst>
                    <a:ext uri="{9D8B030D-6E8A-4147-A177-3AD203B41FA5}">
                      <a16:colId xmlns:a16="http://schemas.microsoft.com/office/drawing/2014/main" val="975745069"/>
                    </a:ext>
                  </a:extLst>
                </a:gridCol>
                <a:gridCol w="3202772">
                  <a:extLst>
                    <a:ext uri="{9D8B030D-6E8A-4147-A177-3AD203B41FA5}">
                      <a16:colId xmlns:a16="http://schemas.microsoft.com/office/drawing/2014/main" val="2865857024"/>
                    </a:ext>
                  </a:extLst>
                </a:gridCol>
                <a:gridCol w="3308530">
                  <a:extLst>
                    <a:ext uri="{9D8B030D-6E8A-4147-A177-3AD203B41FA5}">
                      <a16:colId xmlns:a16="http://schemas.microsoft.com/office/drawing/2014/main" val="950708248"/>
                    </a:ext>
                  </a:extLst>
                </a:gridCol>
              </a:tblGrid>
              <a:tr h="1413684">
                <a:tc>
                  <a:txBody>
                    <a:bodyPr/>
                    <a:lstStyle/>
                    <a:p>
                      <a:pPr marL="0" marR="0">
                        <a:lnSpc>
                          <a:spcPct val="107000"/>
                        </a:lnSpc>
                        <a:spcBef>
                          <a:spcPts val="0"/>
                        </a:spcBef>
                        <a:spcAft>
                          <a:spcPts val="0"/>
                        </a:spcAft>
                      </a:pPr>
                      <a:r>
                        <a:rPr lang="en-CA" sz="1600" b="1" dirty="0">
                          <a:effectLst/>
                          <a:latin typeface="Times New Roman" panose="02020603050405020304" pitchFamily="18" charset="0"/>
                          <a:ea typeface="Calibri" panose="020F0502020204030204" pitchFamily="34" charset="0"/>
                          <a:cs typeface="Times New Roman" panose="02020603050405020304" pitchFamily="18" charset="0"/>
                        </a:rPr>
                        <a:t>History of taking consultation regarding illness in last 03 months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cs typeface="SimSun" panose="02010600030101010101" pitchFamily="2" charset="-122"/>
                        </a:rPr>
                        <a:t>Yes </a:t>
                      </a:r>
                      <a:endParaRPr lang="en-US" sz="1600" dirty="0">
                        <a:effectLst/>
                        <a:latin typeface="Calibri" panose="020F0502020204030204" pitchFamily="34" charset="0"/>
                        <a:ea typeface="Calibri" panose="020F0502020204030204" pitchFamily="34" charset="0"/>
                        <a:cs typeface="SimSun" panose="02010600030101010101" pitchFamily="2" charset="-122"/>
                      </a:endParaRPr>
                    </a:p>
                    <a:p>
                      <a:pPr marL="342900" marR="0" lvl="0" indent="-342900">
                        <a:lnSpc>
                          <a:spcPct val="107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cs typeface="SimSun" panose="02010600030101010101" pitchFamily="2" charset="-122"/>
                        </a:rPr>
                        <a:t>No </a:t>
                      </a:r>
                      <a:endParaRPr lang="en-US" sz="1600" dirty="0">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84.7%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15.3%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50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3805674"/>
                  </a:ext>
                </a:extLst>
              </a:tr>
              <a:tr h="1413684">
                <a:tc>
                  <a:txBody>
                    <a:bodyPr/>
                    <a:lstStyle/>
                    <a:p>
                      <a:pPr marL="0" marR="0">
                        <a:lnSpc>
                          <a:spcPct val="107000"/>
                        </a:lnSpc>
                        <a:spcBef>
                          <a:spcPts val="0"/>
                        </a:spcBef>
                        <a:spcAft>
                          <a:spcPts val="0"/>
                        </a:spcAft>
                      </a:pPr>
                      <a:r>
                        <a:rPr lang="en-CA" sz="1600" b="1">
                          <a:effectLst/>
                          <a:latin typeface="Times New Roman" panose="02020603050405020304" pitchFamily="18" charset="0"/>
                          <a:ea typeface="Calibri" panose="020F0502020204030204" pitchFamily="34" charset="0"/>
                          <a:cs typeface="Times New Roman" panose="02020603050405020304" pitchFamily="18" charset="0"/>
                        </a:rPr>
                        <a:t>History of taking antibiotics in the last 6 months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CA" sz="1600">
                          <a:effectLst/>
                          <a:latin typeface="Times New Roman" panose="02020603050405020304" pitchFamily="18" charset="0"/>
                          <a:ea typeface="Calibri" panose="020F0502020204030204" pitchFamily="34" charset="0"/>
                          <a:cs typeface="SimSun" panose="02010600030101010101" pitchFamily="2" charset="-122"/>
                        </a:rPr>
                        <a:t>Yes </a:t>
                      </a:r>
                      <a:endParaRPr lang="en-US" sz="1600">
                        <a:effectLst/>
                        <a:latin typeface="Calibri" panose="020F0502020204030204" pitchFamily="34" charset="0"/>
                        <a:ea typeface="Calibri" panose="020F0502020204030204" pitchFamily="34" charset="0"/>
                        <a:cs typeface="SimSun" panose="02010600030101010101" pitchFamily="2" charset="-122"/>
                      </a:endParaRPr>
                    </a:p>
                    <a:p>
                      <a:pPr marL="342900" marR="0" lvl="0" indent="-342900">
                        <a:lnSpc>
                          <a:spcPct val="107000"/>
                        </a:lnSpc>
                        <a:spcBef>
                          <a:spcPts val="0"/>
                        </a:spcBef>
                        <a:spcAft>
                          <a:spcPts val="0"/>
                        </a:spcAft>
                        <a:buFont typeface="Symbol" panose="05050102010706020507" pitchFamily="18" charset="2"/>
                        <a:buChar char=""/>
                      </a:pPr>
                      <a:r>
                        <a:rPr lang="en-CA" sz="1600">
                          <a:effectLst/>
                          <a:latin typeface="Times New Roman" panose="02020603050405020304" pitchFamily="18" charset="0"/>
                          <a:ea typeface="Calibri" panose="020F0502020204030204" pitchFamily="34" charset="0"/>
                          <a:cs typeface="SimSun" panose="02010600030101010101" pitchFamily="2" charset="-122"/>
                        </a:rPr>
                        <a:t>No </a:t>
                      </a:r>
                      <a:endParaRPr lang="en-US" sz="1600">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44.1%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55.9%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26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33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8397430"/>
                  </a:ext>
                </a:extLst>
              </a:tr>
              <a:tr h="1128126">
                <a:tc>
                  <a:txBody>
                    <a:bodyPr/>
                    <a:lstStyle/>
                    <a:p>
                      <a:pPr marL="0" marR="0">
                        <a:lnSpc>
                          <a:spcPct val="107000"/>
                        </a:lnSpc>
                        <a:spcBef>
                          <a:spcPts val="0"/>
                        </a:spcBef>
                        <a:spcAft>
                          <a:spcPts val="0"/>
                        </a:spcAft>
                      </a:pPr>
                      <a:r>
                        <a:rPr lang="en-CA" sz="1600" b="1">
                          <a:effectLst/>
                          <a:latin typeface="Times New Roman" panose="02020603050405020304" pitchFamily="18" charset="0"/>
                          <a:ea typeface="Calibri" panose="020F0502020204030204" pitchFamily="34" charset="0"/>
                          <a:cs typeface="Times New Roman" panose="02020603050405020304" pitchFamily="18" charset="0"/>
                        </a:rPr>
                        <a:t>History of taking any pain killers in the last 6 months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CA" sz="1600">
                          <a:effectLst/>
                          <a:latin typeface="Times New Roman" panose="02020603050405020304" pitchFamily="18" charset="0"/>
                          <a:ea typeface="Calibri" panose="020F0502020204030204" pitchFamily="34" charset="0"/>
                          <a:cs typeface="SimSun" panose="02010600030101010101" pitchFamily="2" charset="-122"/>
                        </a:rPr>
                        <a:t>Yes </a:t>
                      </a:r>
                      <a:endParaRPr lang="en-US" sz="1600">
                        <a:effectLst/>
                        <a:latin typeface="Calibri" panose="020F0502020204030204" pitchFamily="34" charset="0"/>
                        <a:ea typeface="Calibri" panose="020F0502020204030204" pitchFamily="34" charset="0"/>
                        <a:cs typeface="SimSun" panose="02010600030101010101" pitchFamily="2" charset="-122"/>
                      </a:endParaRPr>
                    </a:p>
                    <a:p>
                      <a:pPr marL="342900" marR="0" lvl="0" indent="-342900">
                        <a:lnSpc>
                          <a:spcPct val="107000"/>
                        </a:lnSpc>
                        <a:spcBef>
                          <a:spcPts val="0"/>
                        </a:spcBef>
                        <a:spcAft>
                          <a:spcPts val="0"/>
                        </a:spcAft>
                        <a:buFont typeface="Symbol" panose="05050102010706020507" pitchFamily="18" charset="2"/>
                        <a:buChar char=""/>
                      </a:pPr>
                      <a:r>
                        <a:rPr lang="en-CA" sz="1600">
                          <a:effectLst/>
                          <a:latin typeface="Times New Roman" panose="02020603050405020304" pitchFamily="18" charset="0"/>
                          <a:ea typeface="Calibri" panose="020F0502020204030204" pitchFamily="34" charset="0"/>
                          <a:cs typeface="SimSun" panose="02010600030101010101" pitchFamily="2" charset="-122"/>
                        </a:rPr>
                        <a:t>No </a:t>
                      </a:r>
                      <a:endParaRPr lang="en-US" sz="1600">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71.2%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28.8%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42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a:effectLst/>
                          <a:latin typeface="Times New Roman" panose="02020603050405020304" pitchFamily="18" charset="0"/>
                          <a:ea typeface="Calibri" panose="020F0502020204030204" pitchFamily="34" charset="0"/>
                          <a:cs typeface="Times New Roman" panose="02020603050405020304" pitchFamily="18" charset="0"/>
                        </a:rPr>
                        <a:t>17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6828683"/>
                  </a:ext>
                </a:extLst>
              </a:tr>
              <a:tr h="1413684">
                <a:tc>
                  <a:txBody>
                    <a:bodyPr/>
                    <a:lstStyle/>
                    <a:p>
                      <a:pPr marL="0" marR="0">
                        <a:lnSpc>
                          <a:spcPct val="107000"/>
                        </a:lnSpc>
                        <a:spcBef>
                          <a:spcPts val="0"/>
                        </a:spcBef>
                        <a:spcAft>
                          <a:spcPts val="0"/>
                        </a:spcAft>
                      </a:pPr>
                      <a:r>
                        <a:rPr lang="en-CA" sz="1600" b="1" dirty="0">
                          <a:effectLst/>
                          <a:latin typeface="Times New Roman" panose="02020603050405020304" pitchFamily="18" charset="0"/>
                          <a:ea typeface="Calibri" panose="020F0502020204030204" pitchFamily="34" charset="0"/>
                          <a:cs typeface="Times New Roman" panose="02020603050405020304" pitchFamily="18" charset="0"/>
                        </a:rPr>
                        <a:t>History of taking any medicines for gas in the last 6 months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cs typeface="SimSun" panose="02010600030101010101" pitchFamily="2" charset="-122"/>
                        </a:rPr>
                        <a:t>Yes </a:t>
                      </a:r>
                      <a:endParaRPr lang="en-US" sz="1600" dirty="0">
                        <a:effectLst/>
                        <a:latin typeface="Calibri" panose="020F0502020204030204" pitchFamily="34" charset="0"/>
                        <a:ea typeface="Calibri" panose="020F0502020204030204" pitchFamily="34" charset="0"/>
                        <a:cs typeface="SimSun" panose="02010600030101010101" pitchFamily="2" charset="-122"/>
                      </a:endParaRPr>
                    </a:p>
                    <a:p>
                      <a:pPr marL="342900" marR="0" lvl="0" indent="-342900">
                        <a:lnSpc>
                          <a:spcPct val="107000"/>
                        </a:lnSpc>
                        <a:spcBef>
                          <a:spcPts val="0"/>
                        </a:spcBef>
                        <a:spcAft>
                          <a:spcPts val="0"/>
                        </a:spcAft>
                        <a:buFont typeface="Symbol" panose="05050102010706020507" pitchFamily="18" charset="2"/>
                        <a:buChar char=""/>
                      </a:pPr>
                      <a:r>
                        <a:rPr lang="en-CA" sz="1600" dirty="0">
                          <a:effectLst/>
                          <a:latin typeface="Times New Roman" panose="02020603050405020304" pitchFamily="18" charset="0"/>
                          <a:ea typeface="Calibri" panose="020F0502020204030204" pitchFamily="34" charset="0"/>
                          <a:cs typeface="SimSun" panose="02010600030101010101" pitchFamily="2" charset="-122"/>
                        </a:rPr>
                        <a:t>No  </a:t>
                      </a:r>
                      <a:endParaRPr lang="en-US" sz="1600" dirty="0">
                        <a:effectLst/>
                        <a:latin typeface="Calibri" panose="020F0502020204030204" pitchFamily="34" charset="0"/>
                        <a:ea typeface="Calibri" panose="020F0502020204030204" pitchFamily="34" charset="0"/>
                        <a:cs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93.2%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55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6.8%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CA" sz="1600" dirty="0">
                          <a:effectLst/>
                          <a:latin typeface="Times New Roman" panose="02020603050405020304" pitchFamily="18" charset="0"/>
                          <a:ea typeface="Calibri" panose="020F0502020204030204" pitchFamily="34" charset="0"/>
                          <a:cs typeface="Times New Roman" panose="02020603050405020304" pitchFamily="18" charset="0"/>
                        </a:rPr>
                        <a:t>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5923191"/>
                  </a:ext>
                </a:extLst>
              </a:tr>
            </a:tbl>
          </a:graphicData>
        </a:graphic>
      </p:graphicFrame>
    </p:spTree>
    <p:extLst>
      <p:ext uri="{BB962C8B-B14F-4D97-AF65-F5344CB8AC3E}">
        <p14:creationId xmlns:p14="http://schemas.microsoft.com/office/powerpoint/2010/main" val="1250208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4BD2C-299B-45D1-B990-209CEF22264D}"/>
              </a:ext>
            </a:extLst>
          </p:cNvPr>
          <p:cNvSpPr>
            <a:spLocks noGrp="1"/>
          </p:cNvSpPr>
          <p:nvPr>
            <p:ph type="title"/>
          </p:nvPr>
        </p:nvSpPr>
        <p:spPr/>
        <p:txBody>
          <a:bodyPr/>
          <a:lstStyle/>
          <a:p>
            <a:r>
              <a:rPr lang="en-US" b="1" dirty="0">
                <a:latin typeface="Times New Roman" panose="02020603050405020304" pitchFamily="18" charset="0"/>
                <a:ea typeface="Calibri" panose="020F0502020204030204" pitchFamily="34" charset="0"/>
              </a:rPr>
              <a:t>Discussion</a:t>
            </a:r>
            <a:endParaRPr lang="en-US" dirty="0"/>
          </a:p>
        </p:txBody>
      </p:sp>
      <p:sp>
        <p:nvSpPr>
          <p:cNvPr id="3" name="Content Placeholder 2">
            <a:extLst>
              <a:ext uri="{FF2B5EF4-FFF2-40B4-BE49-F238E27FC236}">
                <a16:creationId xmlns:a16="http://schemas.microsoft.com/office/drawing/2014/main" id="{C124A10F-FDE4-4B87-AB13-A4A1B118EF3B}"/>
              </a:ext>
            </a:extLst>
          </p:cNvPr>
          <p:cNvSpPr>
            <a:spLocks noGrp="1"/>
          </p:cNvSpPr>
          <p:nvPr>
            <p:ph idx="1"/>
          </p:nvPr>
        </p:nvSpPr>
        <p:spPr/>
        <p:txBody>
          <a:bodyPr>
            <a:normAutofit lnSpcReduction="10000"/>
          </a:bodyPr>
          <a:lstStyle/>
          <a:p>
            <a:r>
              <a:rPr lang="en-US" dirty="0"/>
              <a:t>As because this is the largest mega project of Bangladesh, the construction workers of Dhaka Metro Rail Project are one of the most marginalized population groups in the urban area with a substantial need for healthcare services in addition to the necessities of daily living. Towards this end, we explored the illness experiences of this population and relevant healthcare-seeking behavior, including experiences of interaction with the formal health systems. Findings reveal their common practice of visiting retail drug shops when ill for advice and treatment, their reluctance to visit formal facilities until compelled by serious illness or injury, and also lack of effective mechanism in the formal health systems to reach them with needed services.</a:t>
            </a:r>
          </a:p>
          <a:p>
            <a:endParaRPr lang="en-US" dirty="0"/>
          </a:p>
        </p:txBody>
      </p:sp>
    </p:spTree>
    <p:extLst>
      <p:ext uri="{BB962C8B-B14F-4D97-AF65-F5344CB8AC3E}">
        <p14:creationId xmlns:p14="http://schemas.microsoft.com/office/powerpoint/2010/main" val="839751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697DA-2D19-4C98-8BEB-61DCF49F64FB}"/>
              </a:ext>
            </a:extLst>
          </p:cNvPr>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Thesis Title</a:t>
            </a:r>
          </a:p>
        </p:txBody>
      </p:sp>
      <p:sp>
        <p:nvSpPr>
          <p:cNvPr id="3" name="Content Placeholder 2">
            <a:extLst>
              <a:ext uri="{FF2B5EF4-FFF2-40B4-BE49-F238E27FC236}">
                <a16:creationId xmlns:a16="http://schemas.microsoft.com/office/drawing/2014/main" id="{1F01C70B-E821-4511-8B48-E10B1C4D8783}"/>
              </a:ext>
            </a:extLst>
          </p:cNvPr>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marL="0" indent="0">
              <a:buNone/>
            </a:pPr>
            <a:endParaRPr lang="en-US" sz="4000" dirty="0">
              <a:latin typeface="Times New Roman" panose="02020603050405020304" pitchFamily="18" charset="0"/>
              <a:cs typeface="Times New Roman" panose="02020603050405020304" pitchFamily="18" charset="0"/>
            </a:endParaRPr>
          </a:p>
          <a:p>
            <a:pPr marL="0" indent="0">
              <a:buNone/>
            </a:pPr>
            <a:r>
              <a:rPr lang="en-US" sz="4000" dirty="0">
                <a:latin typeface="Times New Roman" panose="02020603050405020304" pitchFamily="18" charset="0"/>
                <a:cs typeface="Times New Roman" panose="02020603050405020304" pitchFamily="18" charset="0"/>
              </a:rPr>
              <a:t> “ Disease prevalence and Health care seeking behavior among construction workers of Dhaka Metro-Rail Project; A cross sectional study. ”</a:t>
            </a:r>
          </a:p>
        </p:txBody>
      </p:sp>
    </p:spTree>
    <p:extLst>
      <p:ext uri="{BB962C8B-B14F-4D97-AF65-F5344CB8AC3E}">
        <p14:creationId xmlns:p14="http://schemas.microsoft.com/office/powerpoint/2010/main" val="433159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DE98A-B141-46B1-8111-1031B3139D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EF2EC9-7CC2-4D4C-9767-FB4387760101}"/>
              </a:ext>
            </a:extLst>
          </p:cNvPr>
          <p:cNvSpPr>
            <a:spLocks noGrp="1"/>
          </p:cNvSpPr>
          <p:nvPr>
            <p:ph idx="1"/>
          </p:nvPr>
        </p:nvSpPr>
        <p:spPr/>
        <p:txBody>
          <a:bodyPr>
            <a:normAutofit fontScale="85000" lnSpcReduction="20000"/>
          </a:bodyPr>
          <a:lstStyle/>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Since the study is done on a non-random sample from Dhaka Metro Rail Project’s Diyabari site only, questions remain whether this picture is true for such people in different cities, towns &amp; different construction sites. For example, illness profile and healthcare-seeking behavior, which are known to differ from place to place. This may begin with a scoping review of the different small-scale intervention undertaken in different areas and context and feed a national representative survey. Thus, for a representative data on this and other margin aliased groups in the urban context, a countrywide quantitative survey backed up by qualitative data (in subsamples, to explore the context) is needed urgently to translate the rhetoric ‘leave no one behind’ into practical action. This will help in accommodating the diversities in needs and priorities of these people from various urban areas of the country while designing interventions for them and fine tuning these interventions as feasible.</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8036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D44BA-8CD3-49B9-B215-FDF15E70E9E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9A0C1D-2180-4925-88C4-98F7323DC7EE}"/>
              </a:ext>
            </a:extLst>
          </p:cNvPr>
          <p:cNvSpPr>
            <a:spLocks noGrp="1"/>
          </p:cNvSpPr>
          <p:nvPr>
            <p:ph idx="1"/>
          </p:nvPr>
        </p:nvSpPr>
        <p:spPr/>
        <p:txBody>
          <a:bodyPr>
            <a:normAutofit fontScale="92500" lnSpcReduction="20000"/>
          </a:bodyPr>
          <a:lstStyle/>
          <a:p>
            <a:r>
              <a:rPr lang="en-US" dirty="0"/>
              <a:t>Since the study is done on a non-random sample from Dhaka Metro Rail Project’s Diyabari site only, questions remain whether this picture is true for such people in different cities, towns &amp; different construction sites. For example, illness profile and healthcare-seeking behavior, which are known to differ from place to place. This may begin with a scoping review of the different small-scale intervention undertaken in different areas and context and feed a national representative survey. </a:t>
            </a:r>
          </a:p>
          <a:p>
            <a:r>
              <a:rPr lang="en-US" dirty="0"/>
              <a:t>Thus, for a representative data on this and other margin aliased groups in the urban context, a countrywide quantitative survey backed up by qualitative data (in subsamples, to explore the context) is needed urgently to translate the rhetoric ‘leave no one behind’ into practical action. This will help in accommodating the diversities in needs and priorities of these people from various urban areas of the country while designing interventions for them and fine tuning these interventions as feasible.</a:t>
            </a:r>
          </a:p>
          <a:p>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3923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5ABCC-6811-4238-B67D-1EC3B971F0D0}"/>
              </a:ext>
            </a:extLst>
          </p:cNvPr>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Result</a:t>
            </a:r>
          </a:p>
        </p:txBody>
      </p:sp>
      <p:sp>
        <p:nvSpPr>
          <p:cNvPr id="3" name="Content Placeholder 2">
            <a:extLst>
              <a:ext uri="{FF2B5EF4-FFF2-40B4-BE49-F238E27FC236}">
                <a16:creationId xmlns:a16="http://schemas.microsoft.com/office/drawing/2014/main" id="{040AB63B-F130-4D67-A58A-FD72724450C5}"/>
              </a:ext>
            </a:extLst>
          </p:cNvPr>
          <p:cNvSpPr>
            <a:spLocks noGrp="1"/>
          </p:cNvSpPr>
          <p:nvPr>
            <p:ph idx="1"/>
          </p:nvPr>
        </p:nvSpPr>
        <p:spPr/>
        <p:txBody>
          <a:bodyPr/>
          <a:lstStyle/>
          <a:p>
            <a:pPr marL="0" marR="0">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We focused on two main themes, namely, disease prevalence, relevant healthcare-seeking behavior of the construction workers of Dhaka Metro Rail Project. Findings reveal that 22% of the construction workers suffered from Diarrhea, 16.9% from dengue fever, 13% from typhoid, 6.8% from dysentery &amp; hepatitis A in the last 3 months. In case of chronic diseases result shows 22% construction workers suffered from Arthritis, 16.9% from DM, 13.6% from HTN &amp; 10.2% from visual difficulties. </a:t>
            </a:r>
          </a:p>
          <a:p>
            <a:endParaRPr lang="en-US" dirty="0"/>
          </a:p>
        </p:txBody>
      </p:sp>
    </p:spTree>
    <p:extLst>
      <p:ext uri="{BB962C8B-B14F-4D97-AF65-F5344CB8AC3E}">
        <p14:creationId xmlns:p14="http://schemas.microsoft.com/office/powerpoint/2010/main" val="1125855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F8A58-7B13-4F25-A855-10DC65FCBF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DC42CFB-B5D2-4C15-B5C8-7CF81CC30998}"/>
              </a:ext>
            </a:extLst>
          </p:cNvPr>
          <p:cNvSpPr>
            <a:spLocks noGrp="1"/>
          </p:cNvSpPr>
          <p:nvPr>
            <p:ph idx="1"/>
          </p:nvPr>
        </p:nvSpPr>
        <p:spPr>
          <a:xfrm>
            <a:off x="508000" y="833120"/>
            <a:ext cx="10845800" cy="5343843"/>
          </a:xfrm>
        </p:spPr>
        <p:txBody>
          <a:bodyPr>
            <a:normAutofit lnSpcReduction="10000"/>
          </a:bodyPr>
          <a:lstStyle/>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On the other hand, normally when they get sick at their home 32.2% consult with a doctor in a Govt. medical facility, 16.9% normally consult with pharmacy operator or goes to a village doctor, 13.6% believes in homeopathy practitioners &amp; very few of them believes in Ayurveda or </a:t>
            </a:r>
            <a:r>
              <a:rPr lang="en-US" dirty="0" err="1">
                <a:latin typeface="Calibri" panose="020F0502020204030204" pitchFamily="34" charset="0"/>
                <a:ea typeface="Calibri" panose="020F0502020204030204" pitchFamily="34" charset="0"/>
                <a:cs typeface="Times New Roman" panose="02020603050405020304" pitchFamily="18" charset="0"/>
              </a:rPr>
              <a:t>kabiraj</a:t>
            </a:r>
            <a:r>
              <a:rPr lang="en-US" dirty="0">
                <a:latin typeface="Calibri" panose="020F0502020204030204" pitchFamily="34" charset="0"/>
                <a:ea typeface="Calibri" panose="020F0502020204030204" pitchFamily="34" charset="0"/>
                <a:cs typeface="Times New Roman" panose="02020603050405020304" pitchFamily="18" charset="0"/>
              </a:rPr>
              <a:t>. After coming to Dhaka Metro Rail Project 68.6% of them consulted to medical officer of DMR project for their illness. 13.7% consulted a private clinics doctor as their organization bears the treatment cost by a health policy, 7.8% consulted to Govt. hospital &amp; also 7.8% still consulted to pharmacy operator. Very few of them waited for self-recovery &amp; they were visited to doctor only when treatment from drug shops failed to cure them or they suffered serious illnesses or traumatic injury. </a:t>
            </a:r>
          </a:p>
        </p:txBody>
      </p:sp>
    </p:spTree>
    <p:extLst>
      <p:ext uri="{BB962C8B-B14F-4D97-AF65-F5344CB8AC3E}">
        <p14:creationId xmlns:p14="http://schemas.microsoft.com/office/powerpoint/2010/main" val="203263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21EFF-2AD3-4F0F-AF2D-99EE5ECFF723}"/>
              </a:ext>
            </a:extLst>
          </p:cNvPr>
          <p:cNvSpPr>
            <a:spLocks noGrp="1"/>
          </p:cNvSpPr>
          <p:nvPr>
            <p:ph type="title"/>
          </p:nvPr>
        </p:nvSpPr>
        <p:spPr/>
        <p:txBody>
          <a:bodyPr/>
          <a:lstStyle/>
          <a:p>
            <a:r>
              <a:rPr lang="en-US" b="1" dirty="0"/>
              <a:t>Conclusion</a:t>
            </a:r>
          </a:p>
        </p:txBody>
      </p:sp>
      <p:sp>
        <p:nvSpPr>
          <p:cNvPr id="3" name="Content Placeholder 2">
            <a:extLst>
              <a:ext uri="{FF2B5EF4-FFF2-40B4-BE49-F238E27FC236}">
                <a16:creationId xmlns:a16="http://schemas.microsoft.com/office/drawing/2014/main" id="{B7660BAB-C3F1-498A-9A4F-40AF57621764}"/>
              </a:ext>
            </a:extLst>
          </p:cNvPr>
          <p:cNvSpPr>
            <a:spLocks noGrp="1"/>
          </p:cNvSpPr>
          <p:nvPr>
            <p:ph idx="1"/>
          </p:nvPr>
        </p:nvSpPr>
        <p:spPr>
          <a:xfrm>
            <a:off x="772160" y="1320800"/>
            <a:ext cx="10581640" cy="4436746"/>
          </a:xfrm>
        </p:spPr>
        <p:txBody>
          <a:bodyPr>
            <a:noAutofit/>
          </a:bodyPr>
          <a:lstStyle/>
          <a:p>
            <a:pPr marL="0" marR="0">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Although in Dhaka Metro Rail Project construction workers are not in extremely vulnerable position, But, there are still some barriers like the cost of medicines and diagnostic tests, vehicle cost for getting medical help, long waiting time and opportunity cost also.</a:t>
            </a:r>
          </a:p>
          <a:p>
            <a:r>
              <a:rPr lang="en-US" dirty="0">
                <a:latin typeface="Times New Roman" panose="02020603050405020304" pitchFamily="18" charset="0"/>
                <a:ea typeface="Calibri" panose="020F0502020204030204" pitchFamily="34" charset="0"/>
                <a:cs typeface="Times New Roman" panose="02020603050405020304" pitchFamily="18" charset="0"/>
              </a:rPr>
              <a:t>However, compared to other construction sites, the Dhaka Metro Rail project has a much lower rate of occupational injuries and others illness.  Since it is possible to provide safety protection and medical facilities to some extent through the project, the workers here are relatively better off.  Although health awareness is not that good, workers are willing to seek medical care to some extent due to various health protection related trainings and medical assistance from project medical teams.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9456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9E6DD-2AEC-4596-A873-3628FBE5F263}"/>
              </a:ext>
            </a:extLst>
          </p:cNvPr>
          <p:cNvSpPr>
            <a:spLocks noGrp="1"/>
          </p:cNvSpPr>
          <p:nvPr>
            <p:ph type="title"/>
          </p:nvPr>
        </p:nvSpPr>
        <p:spPr>
          <a:xfrm>
            <a:off x="944880" y="721359"/>
            <a:ext cx="10408920" cy="969329"/>
          </a:xfrm>
        </p:spPr>
        <p:txBody>
          <a:bodyPr>
            <a:normAutofit fontScale="90000"/>
          </a:bodyPr>
          <a:lstStyle/>
          <a:p>
            <a:pPr marL="0" marR="0">
              <a:spcBef>
                <a:spcPts val="0"/>
              </a:spcBef>
              <a:spcAft>
                <a:spcPts val="0"/>
              </a:spcAft>
            </a:pPr>
            <a:r>
              <a:rPr lang="en-US" sz="3600" b="1" dirty="0">
                <a:latin typeface="Times New Roman" panose="02020603050405020304" pitchFamily="18" charset="0"/>
                <a:ea typeface="Calibri" panose="020F0502020204030204" pitchFamily="34" charset="0"/>
                <a:cs typeface="Times New Roman" panose="02020603050405020304" pitchFamily="18" charset="0"/>
              </a:rPr>
              <a:t>Recommendations</a:t>
            </a:r>
            <a:br>
              <a:rPr lang="en-US" sz="32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AD357E92-D35B-4E1D-B757-B0E9325575D6}"/>
              </a:ext>
            </a:extLst>
          </p:cNvPr>
          <p:cNvSpPr>
            <a:spLocks noGrp="1"/>
          </p:cNvSpPr>
          <p:nvPr>
            <p:ph idx="1"/>
          </p:nvPr>
        </p:nvSpPr>
        <p:spPr>
          <a:xfrm>
            <a:off x="838200" y="1654176"/>
            <a:ext cx="10515600" cy="4351338"/>
          </a:xfrm>
        </p:spPr>
        <p:txBody>
          <a:bodyPr/>
          <a:lstStyle/>
          <a:p>
            <a:pPr marL="0" indent="0">
              <a:buNone/>
            </a:pPr>
            <a:r>
              <a:rPr lang="en-US" dirty="0">
                <a:latin typeface="Times New Roman" panose="02020603050405020304" pitchFamily="18" charset="0"/>
                <a:ea typeface="Calibri" panose="020F0502020204030204" pitchFamily="34" charset="0"/>
              </a:rPr>
              <a:t> Based on study findings, some recommendations to improve the current situation are made:     </a:t>
            </a:r>
          </a:p>
          <a:p>
            <a:r>
              <a:rPr lang="en-US" dirty="0">
                <a:latin typeface="Times New Roman" panose="02020603050405020304" pitchFamily="18" charset="0"/>
                <a:ea typeface="Calibri" panose="020F0502020204030204" pitchFamily="34" charset="0"/>
              </a:rPr>
              <a:t> Mobile clinics to provide essential services at their doorsteps, </a:t>
            </a:r>
          </a:p>
          <a:p>
            <a:r>
              <a:rPr lang="en-US" dirty="0">
                <a:latin typeface="Times New Roman" panose="02020603050405020304" pitchFamily="18" charset="0"/>
                <a:ea typeface="Calibri" panose="020F0502020204030204" pitchFamily="34" charset="0"/>
              </a:rPr>
              <a:t> Prioritized access to services in the formal health facilities, </a:t>
            </a:r>
          </a:p>
          <a:p>
            <a:r>
              <a:rPr lang="en-US" dirty="0">
                <a:latin typeface="Times New Roman" panose="02020603050405020304" pitchFamily="18" charset="0"/>
                <a:ea typeface="Calibri" panose="020F0502020204030204" pitchFamily="34" charset="0"/>
              </a:rPr>
              <a:t> Services provided at a time and place of their convenience, and </a:t>
            </a:r>
          </a:p>
          <a:p>
            <a:r>
              <a:rPr lang="en-US" dirty="0">
                <a:latin typeface="Times New Roman" panose="02020603050405020304" pitchFamily="18" charset="0"/>
                <a:ea typeface="Calibri" panose="020F0502020204030204" pitchFamily="34" charset="0"/>
              </a:rPr>
              <a:t> Medicines and diagnostics provided free of cost.</a:t>
            </a:r>
            <a:endParaRPr lang="en-US" dirty="0"/>
          </a:p>
        </p:txBody>
      </p:sp>
    </p:spTree>
    <p:extLst>
      <p:ext uri="{BB962C8B-B14F-4D97-AF65-F5344CB8AC3E}">
        <p14:creationId xmlns:p14="http://schemas.microsoft.com/office/powerpoint/2010/main" val="35730835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7068D-96E9-496F-89FA-E352F9881A3D}"/>
              </a:ext>
            </a:extLst>
          </p:cNvPr>
          <p:cNvSpPr>
            <a:spLocks noGrp="1"/>
          </p:cNvSpPr>
          <p:nvPr>
            <p:ph type="title"/>
          </p:nvPr>
        </p:nvSpPr>
        <p:spPr/>
        <p:txBody>
          <a:bodyPr>
            <a:normAutofit/>
          </a:bodyPr>
          <a:lstStyle/>
          <a:p>
            <a:r>
              <a:rPr lang="en-US" sz="2800" b="1" dirty="0">
                <a:latin typeface="Times New Roman" panose="02020603050405020304" pitchFamily="18" charset="0"/>
                <a:cs typeface="Times New Roman" panose="02020603050405020304" pitchFamily="18" charset="0"/>
              </a:rPr>
              <a:t>Reference</a:t>
            </a:r>
          </a:p>
        </p:txBody>
      </p:sp>
      <p:sp>
        <p:nvSpPr>
          <p:cNvPr id="3" name="Content Placeholder 2">
            <a:extLst>
              <a:ext uri="{FF2B5EF4-FFF2-40B4-BE49-F238E27FC236}">
                <a16:creationId xmlns:a16="http://schemas.microsoft.com/office/drawing/2014/main" id="{D2C2187A-1659-4F54-B594-051142D6DEEC}"/>
              </a:ext>
            </a:extLst>
          </p:cNvPr>
          <p:cNvSpPr>
            <a:spLocks noGrp="1"/>
          </p:cNvSpPr>
          <p:nvPr>
            <p:ph idx="1"/>
          </p:nvPr>
        </p:nvSpPr>
        <p:spPr>
          <a:xfrm>
            <a:off x="894080" y="1310640"/>
            <a:ext cx="10459720" cy="4866323"/>
          </a:xfrm>
        </p:spPr>
        <p:txBody>
          <a:bodyPr>
            <a:normAutofit fontScale="55000" lnSpcReduction="20000"/>
          </a:bodyPr>
          <a:lstStyle/>
          <a:p>
            <a:pPr marL="0" marR="0" indent="0">
              <a:lnSpc>
                <a:spcPct val="107000"/>
              </a:lnSpc>
              <a:spcBef>
                <a:spcPts val="0"/>
              </a:spcBef>
              <a:spcAft>
                <a:spcPts val="80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SimSun" panose="02010600030101010101" pitchFamily="2" charset="-122"/>
              </a:rPr>
              <a:t>https://www.researchgate.net/publication/338662501_Health_and_safety_issues_among_construction_workers_in_Bangladesh</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SimSun" panose="02010600030101010101" pitchFamily="2" charset="-122"/>
              </a:rPr>
              <a:t>https://www.ilo.org/dhaka/Areasofwork/safety-and-health-at-work/lang--en/index.htm</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SimSun" panose="02010600030101010101" pitchFamily="2" charset="-122"/>
              </a:rPr>
              <a:t>https://dife.portal.gov.bd/sites/default/files/files/dife.portal.gov.bd/page/a51db80d_ca8e_4cae_9579_5f6f089d5754/2021-09-15-05-58-20b6eeb7481056b939b691d2d26a401a.pdf</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SimSun" panose="02010600030101010101" pitchFamily="2" charset="-122"/>
              </a:rPr>
              <a:t>https://medcraveonline.com/MOJCE/hazards-and-safety-issues-at-construction-sites-in-bangladesh.html</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SimSun" panose="02010600030101010101" pitchFamily="2" charset="-122"/>
              </a:rPr>
              <a:t>https://www.researchgate.net/publication/341000159_Prevalence_of_Accidental_Injuries_among_Building_Construction_Workers_in_Bangladesh</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SimSun" panose="02010600030101010101" pitchFamily="2" charset="-122"/>
              </a:rPr>
              <a:t>https://ijoshnepal.com/file/39/download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SimSun" panose="02010600030101010101" pitchFamily="2" charset="-122"/>
              </a:rPr>
              <a:t>https://bmjopen.bmj.com/content/10/10/e035663</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SimSun" panose="02010600030101010101" pitchFamily="2" charset="-122"/>
              </a:rPr>
              <a:t>https://www.ncbi.nlm.nih.gov/pmc/articles/PMC8357819/</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SimSun" panose="02010600030101010101" pitchFamily="2" charset="-122"/>
              </a:rPr>
              <a:t>https://pubmed.ncbi.nlm.nih.gov/34382289/</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SimSun" panose="02010600030101010101" pitchFamily="2" charset="-122"/>
              </a:rPr>
              <a:t>https://human-resources-health.biomedcentral.com/articles/10.1186/1478-4491-9-3</a:t>
            </a:r>
          </a:p>
          <a:p>
            <a:pPr marL="342900" marR="0" lvl="0" indent="-342900">
              <a:lnSpc>
                <a:spcPct val="107000"/>
              </a:lnSpc>
              <a:spcBef>
                <a:spcPts val="0"/>
              </a:spcBef>
              <a:spcAft>
                <a:spcPts val="0"/>
              </a:spcAft>
              <a:buFont typeface="+mj-lt"/>
              <a:buAutoNum type="arabicPeriod"/>
            </a:pPr>
            <a:r>
              <a:rPr lang="en-US" u="sng" dirty="0">
                <a:solidFill>
                  <a:srgbClr val="0563C1"/>
                </a:solidFill>
                <a:latin typeface="Calibri" panose="020F0502020204030204" pitchFamily="34" charset="0"/>
                <a:ea typeface="Calibri" panose="020F0502020204030204" pitchFamily="34" charset="0"/>
                <a:cs typeface="SimSun" panose="02010600030101010101" pitchFamily="2" charset="-122"/>
                <a:hlinkClick r:id="rId2">
                  <a:extLst>
                    <a:ext uri="{A12FA001-AC4F-418D-AE19-62706E023703}">
                      <ahyp:hlinkClr xmlns:ahyp="http://schemas.microsoft.com/office/drawing/2018/hyperlinkcolor" val="tx"/>
                    </a:ext>
                  </a:extLst>
                </a:hlinkClick>
              </a:rPr>
              <a:t>https://bmcpublichealth.biomedcentral.com/articles/10.1186/s12889-019-6750-0</a:t>
            </a:r>
            <a:endParaRPr lang="en-US" dirty="0">
              <a:latin typeface="Calibri" panose="020F0502020204030204" pitchFamily="34" charset="0"/>
              <a:ea typeface="Calibri" panose="020F0502020204030204" pitchFamily="34" charset="0"/>
              <a:cs typeface="SimSun" panose="02010600030101010101" pitchFamily="2" charset="-122"/>
            </a:endParaRPr>
          </a:p>
          <a:p>
            <a:pPr marL="342900" marR="0" lvl="0" indent="-342900">
              <a:lnSpc>
                <a:spcPct val="107000"/>
              </a:lnSpc>
              <a:spcBef>
                <a:spcPts val="0"/>
              </a:spcBef>
              <a:spcAft>
                <a:spcPts val="0"/>
              </a:spcAft>
              <a:buFont typeface="+mj-lt"/>
              <a:buAutoNum type="arabicPeriod"/>
            </a:pPr>
            <a:r>
              <a:rPr lang="en-US" u="sng" dirty="0">
                <a:solidFill>
                  <a:srgbClr val="0563C1"/>
                </a:solidFill>
                <a:latin typeface="Calibri" panose="020F0502020204030204" pitchFamily="34" charset="0"/>
                <a:ea typeface="Calibri" panose="020F0502020204030204" pitchFamily="34" charset="0"/>
                <a:cs typeface="SimSun" panose="02010600030101010101" pitchFamily="2" charset="-122"/>
                <a:hlinkClick r:id="rId3">
                  <a:extLst>
                    <a:ext uri="{A12FA001-AC4F-418D-AE19-62706E023703}">
                      <ahyp:hlinkClr xmlns:ahyp="http://schemas.microsoft.com/office/drawing/2018/hyperlinkcolor" val="tx"/>
                    </a:ext>
                  </a:extLst>
                </a:hlinkClick>
              </a:rPr>
              <a:t>https://www.mordorintelligence.com/industry-reports/bangladesh-construction-market</a:t>
            </a:r>
            <a:endParaRPr lang="en-US" dirty="0">
              <a:latin typeface="Calibri" panose="020F0502020204030204" pitchFamily="34" charset="0"/>
              <a:ea typeface="Calibri" panose="020F0502020204030204" pitchFamily="34" charset="0"/>
              <a:cs typeface="SimSun" panose="02010600030101010101" pitchFamily="2" charset="-122"/>
            </a:endParaRPr>
          </a:p>
          <a:p>
            <a:pPr marL="342900" marR="0" lvl="0" indent="-342900">
              <a:lnSpc>
                <a:spcPct val="107000"/>
              </a:lnSpc>
              <a:spcBef>
                <a:spcPts val="0"/>
              </a:spcBef>
              <a:spcAft>
                <a:spcPts val="0"/>
              </a:spcAft>
              <a:buFont typeface="+mj-lt"/>
              <a:buAutoNum type="arabicPeriod"/>
            </a:pPr>
            <a:r>
              <a:rPr lang="en-US" u="sng" dirty="0">
                <a:solidFill>
                  <a:srgbClr val="0563C1"/>
                </a:solidFill>
                <a:latin typeface="Calibri" panose="020F0502020204030204" pitchFamily="34" charset="0"/>
                <a:ea typeface="Calibri" panose="020F0502020204030204" pitchFamily="34" charset="0"/>
                <a:cs typeface="SimSun" panose="02010600030101010101" pitchFamily="2" charset="-122"/>
                <a:hlinkClick r:id="rId4">
                  <a:extLst>
                    <a:ext uri="{A12FA001-AC4F-418D-AE19-62706E023703}">
                      <ahyp:hlinkClr xmlns:ahyp="http://schemas.microsoft.com/office/drawing/2018/hyperlinkcolor" val="tx"/>
                    </a:ext>
                  </a:extLst>
                </a:hlinkClick>
              </a:rPr>
              <a:t>https://en.wikipedia.org/wiki/List_of_megaprojects_in_Bangladesh</a:t>
            </a:r>
            <a:endParaRPr lang="en-US" dirty="0">
              <a:latin typeface="Calibri" panose="020F0502020204030204" pitchFamily="34" charset="0"/>
              <a:ea typeface="Calibri" panose="020F0502020204030204" pitchFamily="34" charset="0"/>
              <a:cs typeface="SimSun" panose="02010600030101010101" pitchFamily="2" charset="-122"/>
            </a:endParaRPr>
          </a:p>
          <a:p>
            <a:pPr marL="342900" marR="0" lvl="0" indent="-342900">
              <a:lnSpc>
                <a:spcPct val="107000"/>
              </a:lnSpc>
              <a:spcBef>
                <a:spcPts val="0"/>
              </a:spcBef>
              <a:spcAft>
                <a:spcPts val="0"/>
              </a:spcAft>
              <a:buFont typeface="+mj-lt"/>
              <a:buAutoNum type="arabicPeriod"/>
            </a:pPr>
            <a:r>
              <a:rPr lang="en-US" u="sng" dirty="0">
                <a:solidFill>
                  <a:srgbClr val="0563C1"/>
                </a:solidFill>
                <a:latin typeface="Calibri" panose="020F0502020204030204" pitchFamily="34" charset="0"/>
                <a:ea typeface="Calibri" panose="020F0502020204030204" pitchFamily="34" charset="0"/>
                <a:cs typeface="SimSun" panose="02010600030101010101" pitchFamily="2" charset="-122"/>
                <a:hlinkClick r:id="rId5">
                  <a:extLst>
                    <a:ext uri="{A12FA001-AC4F-418D-AE19-62706E023703}">
                      <ahyp:hlinkClr xmlns:ahyp="http://schemas.microsoft.com/office/drawing/2018/hyperlinkcolor" val="tx"/>
                    </a:ext>
                  </a:extLst>
                </a:hlinkClick>
              </a:rPr>
              <a:t>http://bv-f.org/WV-08/08.%20WV%20Final.pdf</a:t>
            </a:r>
            <a:endParaRPr lang="en-US" dirty="0">
              <a:latin typeface="Calibri" panose="020F0502020204030204" pitchFamily="34" charset="0"/>
              <a:ea typeface="Calibri" panose="020F0502020204030204" pitchFamily="34" charset="0"/>
              <a:cs typeface="SimSun" panose="02010600030101010101" pitchFamily="2" charset="-122"/>
            </a:endParaRPr>
          </a:p>
          <a:p>
            <a:pPr marL="342900" marR="0" lvl="0" indent="-342900">
              <a:lnSpc>
                <a:spcPct val="107000"/>
              </a:lnSpc>
              <a:spcBef>
                <a:spcPts val="0"/>
              </a:spcBef>
              <a:spcAft>
                <a:spcPts val="800"/>
              </a:spcAft>
              <a:buFont typeface="+mj-lt"/>
              <a:buAutoNum type="arabicPeriod"/>
            </a:pPr>
            <a:r>
              <a:rPr lang="en-US" u="sng" dirty="0">
                <a:solidFill>
                  <a:srgbClr val="0563C1"/>
                </a:solidFill>
                <a:latin typeface="Calibri" panose="020F0502020204030204" pitchFamily="34" charset="0"/>
                <a:ea typeface="Calibri" panose="020F0502020204030204" pitchFamily="34" charset="0"/>
                <a:cs typeface="SimSun" panose="02010600030101010101" pitchFamily="2" charset="-122"/>
                <a:hlinkClick r:id="rId6">
                  <a:extLst>
                    <a:ext uri="{A12FA001-AC4F-418D-AE19-62706E023703}">
                      <ahyp:hlinkClr xmlns:ahyp="http://schemas.microsoft.com/office/drawing/2018/hyperlinkcolor" val="tx"/>
                    </a:ext>
                  </a:extLst>
                </a:hlinkClick>
              </a:rPr>
              <a:t>https://www.ncbi.nlm.nih.gov/pmc/articles/PMC3043199/</a:t>
            </a:r>
            <a:endParaRPr lang="en-US" dirty="0">
              <a:latin typeface="Calibri" panose="020F0502020204030204" pitchFamily="34" charset="0"/>
              <a:ea typeface="Calibri" panose="020F0502020204030204" pitchFamily="34" charset="0"/>
              <a:cs typeface="SimSun" panose="02010600030101010101" pitchFamily="2" charset="-122"/>
            </a:endParaRPr>
          </a:p>
          <a:p>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file:///C:/FactorsthatLeadstoPoorWelfareFacilitiesImplementation.pdf</a:t>
            </a:r>
            <a:endParaRPr lang="en-US" dirty="0"/>
          </a:p>
        </p:txBody>
      </p:sp>
    </p:spTree>
    <p:extLst>
      <p:ext uri="{BB962C8B-B14F-4D97-AF65-F5344CB8AC3E}">
        <p14:creationId xmlns:p14="http://schemas.microsoft.com/office/powerpoint/2010/main" val="31988761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42922-86FE-48B6-9A55-C95D9642EB3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B47C699-3504-493B-9BB0-A0E0D1ACC4D9}"/>
              </a:ext>
            </a:extLst>
          </p:cNvPr>
          <p:cNvSpPr>
            <a:spLocks noGrp="1"/>
          </p:cNvSpPr>
          <p:nvPr>
            <p:ph idx="1"/>
          </p:nvPr>
        </p:nvSpPr>
        <p:spPr/>
        <p:txBody>
          <a:bodyPr/>
          <a:lstStyle/>
          <a:p>
            <a:pPr marL="0" indent="0">
              <a:buNone/>
            </a:pPr>
            <a:r>
              <a:rPr lang="en-US" dirty="0"/>
              <a:t>               </a:t>
            </a:r>
          </a:p>
          <a:p>
            <a:pPr marL="0" indent="0">
              <a:buNone/>
            </a:pPr>
            <a:endParaRPr lang="en-US" dirty="0"/>
          </a:p>
          <a:p>
            <a:pPr marL="0" indent="0">
              <a:buNone/>
            </a:pPr>
            <a:endParaRPr lang="en-US" dirty="0"/>
          </a:p>
          <a:p>
            <a:pPr marL="0" indent="0">
              <a:buNone/>
            </a:pPr>
            <a:r>
              <a:rPr lang="en-US" sz="6000" dirty="0">
                <a:latin typeface="Times New Roman" panose="02020603050405020304" pitchFamily="18" charset="0"/>
                <a:cs typeface="Times New Roman" panose="02020603050405020304" pitchFamily="18" charset="0"/>
              </a:rPr>
              <a:t>               THANK YOU</a:t>
            </a:r>
          </a:p>
        </p:txBody>
      </p:sp>
    </p:spTree>
    <p:extLst>
      <p:ext uri="{BB962C8B-B14F-4D97-AF65-F5344CB8AC3E}">
        <p14:creationId xmlns:p14="http://schemas.microsoft.com/office/powerpoint/2010/main" val="4182552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A29B1-3099-4C32-B14D-EB825EA4547F}"/>
              </a:ext>
            </a:extLst>
          </p:cNvPr>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50752D79-139B-46DB-B0CC-FA8FBDAA4C4C}"/>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Construction industry is a rapidly growing one in Bangladesh and it render a significant contribution to the growth of our economy. However, it is also associated with health hazards and several inconveniences for the construction workers due to uncertain working hours, lack of basic amenities, inadequacy of welfare facilities, regular employment opportunities, protection laws, development plans, training centers etc</a:t>
            </a:r>
            <a:r>
              <a:rPr lang="en-US">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Recently in Bangladesh multiple mega projects are going on for the last couple of years.</a:t>
            </a:r>
          </a:p>
        </p:txBody>
      </p:sp>
    </p:spTree>
    <p:extLst>
      <p:ext uri="{BB962C8B-B14F-4D97-AF65-F5344CB8AC3E}">
        <p14:creationId xmlns:p14="http://schemas.microsoft.com/office/powerpoint/2010/main" val="2864784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D9241-1492-46AA-80DD-48D9FF09B3A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9C50B2-89E8-431D-9DDF-EA5E9F6032E2}"/>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Dhaka Metro-Rail Project (Line-6) is one of the mega construction projects that have been going on since 2013. </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Both Bangladeshi &amp; non-Bangladeshi workers of different categories are working here. </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construction workers are mostly male, low levels of education, their age range is usually between 18 to 55 years and they come from a low socioeconomic background.</a:t>
            </a:r>
          </a:p>
        </p:txBody>
      </p:sp>
    </p:spTree>
    <p:extLst>
      <p:ext uri="{BB962C8B-B14F-4D97-AF65-F5344CB8AC3E}">
        <p14:creationId xmlns:p14="http://schemas.microsoft.com/office/powerpoint/2010/main" val="2324361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938AC-63EE-4A60-AC97-E56B17BD31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3B51D0-171E-4F9F-B512-059F83F67692}"/>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It is likely that they can suffer from various kinds of infectious and chronic diseases in addition to their higher risk of occupational injuries. </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However, based on their uncertain working hours, poor living conditions and availability of other support facilities at the construction site, health care seeking behavior of the construction workers is likely to be poor. </a:t>
            </a:r>
          </a:p>
        </p:txBody>
      </p:sp>
    </p:spTree>
    <p:extLst>
      <p:ext uri="{BB962C8B-B14F-4D97-AF65-F5344CB8AC3E}">
        <p14:creationId xmlns:p14="http://schemas.microsoft.com/office/powerpoint/2010/main" val="2104990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302A1-66AA-4C86-9D50-C1033DA23A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EECC49A-EEA6-4363-8003-45B599349FBD}"/>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There are different types of research on construction workers in Bangladesh such as causes of occupational accidents, interventions for preventing injuries, occupational health &amp; safety, work related musculoskeletal </a:t>
            </a:r>
            <a:r>
              <a:rPr lang="en-US" dirty="0"/>
              <a:t>disorders etc. </a:t>
            </a:r>
          </a:p>
          <a:p>
            <a:pPr marL="0" indent="0">
              <a:buNone/>
            </a:pPr>
            <a:endParaRPr lang="en-US" dirty="0"/>
          </a:p>
          <a:p>
            <a:r>
              <a:rPr lang="en-US" dirty="0"/>
              <a:t>However, to the best of my knowledge, no research in Bangladesh has yet looked into the disease prevalence and health care seeking behavior among the construction workers in Bangladesh.</a:t>
            </a:r>
          </a:p>
        </p:txBody>
      </p:sp>
    </p:spTree>
    <p:extLst>
      <p:ext uri="{BB962C8B-B14F-4D97-AF65-F5344CB8AC3E}">
        <p14:creationId xmlns:p14="http://schemas.microsoft.com/office/powerpoint/2010/main" val="375065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27464-5377-4157-945D-64C25A3416A1}"/>
              </a:ext>
            </a:extLst>
          </p:cNvPr>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Research Objectives</a:t>
            </a: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547D650-14F9-4B5C-A5F5-9D53FCE075BB}"/>
              </a:ext>
            </a:extLst>
          </p:cNvPr>
          <p:cNvSpPr>
            <a:spLocks noGrp="1"/>
          </p:cNvSpPr>
          <p:nvPr>
            <p:ph idx="1"/>
          </p:nvPr>
        </p:nvSpPr>
        <p:spPr/>
        <p:txBody>
          <a:bodyPr/>
          <a:lstStyle/>
          <a:p>
            <a:pPr lvl="0"/>
            <a:r>
              <a:rPr lang="en-US" dirty="0"/>
              <a:t>To identify the prevalence of infectious (diarrhea, cholera, typhoid, dengue, etc.) and non-infectious disease (diabetes, hypertension, heart disease, cancer, etc.) among the construction workers of Dhaka Metro Rail project.</a:t>
            </a:r>
          </a:p>
          <a:p>
            <a:pPr marL="0" lvl="0" indent="0">
              <a:buNone/>
            </a:pPr>
            <a:endParaRPr lang="en-US" dirty="0"/>
          </a:p>
          <a:p>
            <a:pPr lvl="0"/>
            <a:r>
              <a:rPr lang="en-US" dirty="0"/>
              <a:t>To find out the health care seeking behavior among the construction workers.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3510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59C2B-75B8-4273-BE01-E3AB82D2D441}"/>
              </a:ext>
            </a:extLst>
          </p:cNvPr>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Research methods</a:t>
            </a: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96A44EB-F674-4AD4-85F5-9F71976C1B1F}"/>
              </a:ext>
            </a:extLst>
          </p:cNvPr>
          <p:cNvSpPr>
            <a:spLocks noGrp="1"/>
          </p:cNvSpPr>
          <p:nvPr>
            <p:ph idx="1"/>
          </p:nvPr>
        </p:nvSpPr>
        <p:spPr/>
        <p:txBody>
          <a:bodyPr>
            <a:normAutofit lnSpcReduction="10000"/>
          </a:bodyPr>
          <a:lstStyle/>
          <a:p>
            <a:pPr lvl="0"/>
            <a:r>
              <a:rPr lang="en-US" b="1" dirty="0">
                <a:latin typeface="Times New Roman" panose="02020603050405020304" pitchFamily="18" charset="0"/>
                <a:cs typeface="Times New Roman" panose="02020603050405020304" pitchFamily="18" charset="0"/>
              </a:rPr>
              <a:t>Study design</a:t>
            </a:r>
            <a:r>
              <a:rPr lang="en-US" dirty="0">
                <a:latin typeface="Times New Roman" panose="02020603050405020304" pitchFamily="18" charset="0"/>
                <a:cs typeface="Times New Roman" panose="02020603050405020304" pitchFamily="18" charset="0"/>
              </a:rPr>
              <a:t>: Cross sectional study.</a:t>
            </a:r>
          </a:p>
          <a:p>
            <a:pPr lvl="0"/>
            <a:r>
              <a:rPr lang="en-US" b="1" dirty="0">
                <a:latin typeface="Times New Roman" panose="02020603050405020304" pitchFamily="18" charset="0"/>
                <a:cs typeface="Times New Roman" panose="02020603050405020304" pitchFamily="18" charset="0"/>
              </a:rPr>
              <a:t>Source of data</a:t>
            </a:r>
            <a:r>
              <a:rPr lang="en-US" dirty="0">
                <a:latin typeface="Times New Roman" panose="02020603050405020304" pitchFamily="18" charset="0"/>
                <a:cs typeface="Times New Roman" panose="02020603050405020304" pitchFamily="18" charset="0"/>
              </a:rPr>
              <a:t>: Primary data through face to face interviews.</a:t>
            </a:r>
          </a:p>
          <a:p>
            <a:pPr lvl="0"/>
            <a:r>
              <a:rPr lang="en-US" b="1" dirty="0">
                <a:latin typeface="Times New Roman" panose="02020603050405020304" pitchFamily="18" charset="0"/>
                <a:cs typeface="Times New Roman" panose="02020603050405020304" pitchFamily="18" charset="0"/>
              </a:rPr>
              <a:t>Study Site</a:t>
            </a:r>
            <a:r>
              <a:rPr lang="en-US" dirty="0">
                <a:latin typeface="Times New Roman" panose="02020603050405020304" pitchFamily="18" charset="0"/>
                <a:cs typeface="Times New Roman" panose="02020603050405020304" pitchFamily="18" charset="0"/>
              </a:rPr>
              <a:t>: This study was carried out from Uttara Diyabari, where the DMR line 6 construction activities are going on.</a:t>
            </a:r>
          </a:p>
          <a:p>
            <a:pPr lvl="0"/>
            <a:r>
              <a:rPr lang="en-US" b="1" dirty="0">
                <a:latin typeface="Times New Roman" panose="02020603050405020304" pitchFamily="18" charset="0"/>
                <a:cs typeface="Times New Roman" panose="02020603050405020304" pitchFamily="18" charset="0"/>
              </a:rPr>
              <a:t>Study population</a:t>
            </a:r>
            <a:r>
              <a:rPr lang="en-US" dirty="0">
                <a:latin typeface="Times New Roman" panose="02020603050405020304" pitchFamily="18" charset="0"/>
                <a:cs typeface="Times New Roman" panose="02020603050405020304" pitchFamily="18" charset="0"/>
              </a:rPr>
              <a:t>: Construction workers of DMR. Age 18-54 years, properly appointed according to government workers law, worker working in the metro rail construction sites and residing in the area of ‘Farm gate and Diyabari labor colony'.</a:t>
            </a:r>
          </a:p>
          <a:p>
            <a:pPr lvl="0"/>
            <a:r>
              <a:rPr lang="en-US" b="1" dirty="0">
                <a:latin typeface="Times New Roman" panose="02020603050405020304" pitchFamily="18" charset="0"/>
                <a:cs typeface="Times New Roman" panose="02020603050405020304" pitchFamily="18" charset="0"/>
              </a:rPr>
              <a:t>Study period</a:t>
            </a:r>
            <a:r>
              <a:rPr lang="en-US" dirty="0">
                <a:latin typeface="Times New Roman" panose="02020603050405020304" pitchFamily="18" charset="0"/>
                <a:cs typeface="Times New Roman" panose="02020603050405020304" pitchFamily="18" charset="0"/>
              </a:rPr>
              <a:t>: October 2022 to May 2023.</a:t>
            </a:r>
          </a:p>
          <a:p>
            <a:pPr lvl="0"/>
            <a:r>
              <a:rPr lang="en-US" b="1" dirty="0">
                <a:latin typeface="Times New Roman" panose="02020603050405020304" pitchFamily="18" charset="0"/>
                <a:cs typeface="Times New Roman" panose="02020603050405020304" pitchFamily="18" charset="0"/>
              </a:rPr>
              <a:t>Sample size</a:t>
            </a:r>
            <a:r>
              <a:rPr lang="en-US">
                <a:latin typeface="Times New Roman" panose="02020603050405020304" pitchFamily="18" charset="0"/>
                <a:cs typeface="Times New Roman" panose="02020603050405020304" pitchFamily="18" charset="0"/>
              </a:rPr>
              <a:t>:  59.</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4007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6AAC6-A615-4004-9275-BA3F46DE7943}"/>
              </a:ext>
            </a:extLst>
          </p:cNvPr>
          <p:cNvSpPr>
            <a:spLocks noGrp="1"/>
          </p:cNvSpPr>
          <p:nvPr>
            <p:ph type="title"/>
          </p:nvPr>
        </p:nvSpPr>
        <p:spPr/>
        <p:txBody>
          <a:bodyPr>
            <a:normAutofit/>
          </a:bodyPr>
          <a:lstStyle/>
          <a:p>
            <a:r>
              <a:rPr lang="en-US" b="1" dirty="0"/>
              <a:t>Ethical Clearance</a:t>
            </a:r>
            <a:br>
              <a:rPr lang="en-US" dirty="0"/>
            </a:b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018C47D-14B8-466E-8586-54FFA18063FA}"/>
              </a:ext>
            </a:extLst>
          </p:cNvPr>
          <p:cNvSpPr>
            <a:spLocks noGrp="1"/>
          </p:cNvSpPr>
          <p:nvPr>
            <p:ph idx="1"/>
          </p:nvPr>
        </p:nvSpPr>
        <p:spPr/>
        <p:txBody>
          <a:bodyPr/>
          <a:lstStyle/>
          <a:p>
            <a:pPr lvl="0"/>
            <a:r>
              <a:rPr lang="en-US" dirty="0"/>
              <a:t>Consent was taken from the respondents.</a:t>
            </a:r>
          </a:p>
          <a:p>
            <a:pPr lvl="0"/>
            <a:endParaRPr lang="en-US" dirty="0"/>
          </a:p>
          <a:p>
            <a:pPr lvl="0"/>
            <a:r>
              <a:rPr lang="en-US" dirty="0"/>
              <a:t>None other than the investigators of this study &amp; IUB authority have access to the records.</a:t>
            </a:r>
          </a:p>
          <a:p>
            <a:pPr lvl="0"/>
            <a:endParaRPr lang="en-US" dirty="0"/>
          </a:p>
          <a:p>
            <a:pPr lvl="0"/>
            <a:r>
              <a:rPr lang="en-US" dirty="0"/>
              <a:t>Respondent’s right to refuse and withdraw from the study at time was accepted.</a:t>
            </a:r>
          </a:p>
          <a:p>
            <a:pPr marL="0" lvl="0" indent="0">
              <a:buNone/>
            </a:pPr>
            <a:endParaRPr lang="en-US" dirty="0"/>
          </a:p>
          <a:p>
            <a:pPr lvl="0"/>
            <a:r>
              <a:rPr lang="en-US" dirty="0"/>
              <a:t>Confidentiality of the respondent was maintained.</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49926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2450</Words>
  <Application>Microsoft Office PowerPoint</Application>
  <PresentationFormat>Widescreen</PresentationFormat>
  <Paragraphs>405</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SimSun</vt:lpstr>
      <vt:lpstr>Arial</vt:lpstr>
      <vt:lpstr>Calibri</vt:lpstr>
      <vt:lpstr>Calibri Light</vt:lpstr>
      <vt:lpstr>Symbol</vt:lpstr>
      <vt:lpstr>Times New Roman</vt:lpstr>
      <vt:lpstr>Wingdings</vt:lpstr>
      <vt:lpstr>Office Theme</vt:lpstr>
      <vt:lpstr> Dr. Md. Abid Hasan Lelin IUB I’d: 2131249</vt:lpstr>
      <vt:lpstr>Thesis Title</vt:lpstr>
      <vt:lpstr>Introduction</vt:lpstr>
      <vt:lpstr>PowerPoint Presentation</vt:lpstr>
      <vt:lpstr>PowerPoint Presentation</vt:lpstr>
      <vt:lpstr>PowerPoint Presentation</vt:lpstr>
      <vt:lpstr>Research Objectives</vt:lpstr>
      <vt:lpstr>Research methods</vt:lpstr>
      <vt:lpstr>Ethical Clearance </vt:lpstr>
      <vt:lpstr>Data collections methods  </vt:lpstr>
      <vt:lpstr>Data management</vt:lpstr>
      <vt:lpstr>Data Analysis</vt:lpstr>
      <vt:lpstr>Table 1:  Socio-Cultural-Economic and Demographic Table  </vt:lpstr>
      <vt:lpstr>Table 2:  Disease &amp; Health Care Seeking Behavior </vt:lpstr>
      <vt:lpstr>PowerPoint Presentation</vt:lpstr>
      <vt:lpstr>PowerPoint Presentation</vt:lpstr>
      <vt:lpstr>PowerPoint Presentation</vt:lpstr>
      <vt:lpstr>PowerPoint Presentation</vt:lpstr>
      <vt:lpstr>Discussion</vt:lpstr>
      <vt:lpstr>PowerPoint Presentation</vt:lpstr>
      <vt:lpstr>PowerPoint Presentation</vt:lpstr>
      <vt:lpstr>Result</vt:lpstr>
      <vt:lpstr>PowerPoint Presentation</vt:lpstr>
      <vt:lpstr>Conclusion</vt:lpstr>
      <vt:lpstr>Recommendations </vt:lpstr>
      <vt:lpstr>Reference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40</cp:revision>
  <dcterms:created xsi:type="dcterms:W3CDTF">2023-08-05T04:46:17Z</dcterms:created>
  <dcterms:modified xsi:type="dcterms:W3CDTF">2023-08-07T07:53:38Z</dcterms:modified>
</cp:coreProperties>
</file>