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7" r:id="rId3"/>
    <p:sldId id="257" r:id="rId4"/>
    <p:sldId id="258" r:id="rId5"/>
    <p:sldId id="283" r:id="rId6"/>
    <p:sldId id="284" r:id="rId7"/>
    <p:sldId id="273" r:id="rId8"/>
    <p:sldId id="296" r:id="rId9"/>
    <p:sldId id="290" r:id="rId10"/>
    <p:sldId id="291" r:id="rId11"/>
    <p:sldId id="294" r:id="rId12"/>
    <p:sldId id="286" r:id="rId13"/>
    <p:sldId id="287" r:id="rId14"/>
    <p:sldId id="298" r:id="rId15"/>
    <p:sldId id="301" r:id="rId16"/>
    <p:sldId id="288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91D64-62B0-4E69-9976-515BCDA7F4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84E0B-5947-4506-B924-0A630944E648}">
      <dgm:prSet/>
      <dgm:spPr/>
      <dgm:t>
        <a:bodyPr/>
        <a:lstStyle/>
        <a:p>
          <a:r>
            <a:rPr lang="en-US" dirty="0"/>
            <a:t>Breastfeeding is crucial for infant health and survival, providing essential nutrients and immunity during the first months of life.</a:t>
          </a:r>
        </a:p>
      </dgm:t>
    </dgm:pt>
    <dgm:pt modelId="{093E1B74-D479-41F5-A75F-5851291DC4FE}" type="parTrans" cxnId="{2AC64E47-EF20-4593-9F36-AAF7D8E0B8E2}">
      <dgm:prSet/>
      <dgm:spPr/>
      <dgm:t>
        <a:bodyPr/>
        <a:lstStyle/>
        <a:p>
          <a:endParaRPr lang="en-US"/>
        </a:p>
      </dgm:t>
    </dgm:pt>
    <dgm:pt modelId="{6299AD23-0D55-4BB9-98EF-8BB650108575}" type="sibTrans" cxnId="{2AC64E47-EF20-4593-9F36-AAF7D8E0B8E2}">
      <dgm:prSet/>
      <dgm:spPr/>
      <dgm:t>
        <a:bodyPr/>
        <a:lstStyle/>
        <a:p>
          <a:endParaRPr lang="en-US"/>
        </a:p>
      </dgm:t>
    </dgm:pt>
    <dgm:pt modelId="{BE68AF2C-55AD-45BC-BC64-C7A93B527BC7}">
      <dgm:prSet/>
      <dgm:spPr/>
      <dgm:t>
        <a:bodyPr/>
        <a:lstStyle/>
        <a:p>
          <a:r>
            <a:rPr lang="en-US" b="0" i="0" dirty="0"/>
            <a:t>Exclusive breastfeeding, offering only breast milk without any other food or liquids, is recommended by health experts for the first six months</a:t>
          </a:r>
          <a:endParaRPr lang="en-US" dirty="0"/>
        </a:p>
      </dgm:t>
    </dgm:pt>
    <dgm:pt modelId="{F2D770C7-4E75-487F-B11D-43095A1E855E}" type="parTrans" cxnId="{A36E2C75-22FF-4394-8A57-0C94496BBEB5}">
      <dgm:prSet/>
      <dgm:spPr/>
      <dgm:t>
        <a:bodyPr/>
        <a:lstStyle/>
        <a:p>
          <a:endParaRPr lang="en-US"/>
        </a:p>
      </dgm:t>
    </dgm:pt>
    <dgm:pt modelId="{3AE5C390-C1AF-45F3-91C5-3A41233F2B22}" type="sibTrans" cxnId="{A36E2C75-22FF-4394-8A57-0C94496BBEB5}">
      <dgm:prSet/>
      <dgm:spPr/>
      <dgm:t>
        <a:bodyPr/>
        <a:lstStyle/>
        <a:p>
          <a:endParaRPr lang="en-US"/>
        </a:p>
      </dgm:t>
    </dgm:pt>
    <dgm:pt modelId="{5B4593B5-FC0E-4F45-8C90-A9371F86982F}">
      <dgm:prSet/>
      <dgm:spPr/>
      <dgm:t>
        <a:bodyPr/>
        <a:lstStyle/>
        <a:p>
          <a:r>
            <a:rPr lang="en-US" b="0" i="0" dirty="0"/>
            <a:t>Despite its benefits, exclusive breastfeeding rates remain low globally, including in low and middle-income countries like Bangladesh, where </a:t>
          </a:r>
          <a:r>
            <a:rPr lang="en-US" dirty="0"/>
            <a:t>the rate of EBF has been decreased in 55%.</a:t>
          </a:r>
          <a:endParaRPr lang="en-US" b="0" i="0" dirty="0"/>
        </a:p>
        <a:p>
          <a:endParaRPr lang="en-US" b="0" i="0" dirty="0"/>
        </a:p>
      </dgm:t>
    </dgm:pt>
    <dgm:pt modelId="{A88073EB-05DA-4DF8-8083-3BF82EE433C7}" type="parTrans" cxnId="{8E423F46-B55F-458C-B571-ADD7C2F3B70A}">
      <dgm:prSet/>
      <dgm:spPr/>
      <dgm:t>
        <a:bodyPr/>
        <a:lstStyle/>
        <a:p>
          <a:endParaRPr lang="en-US"/>
        </a:p>
      </dgm:t>
    </dgm:pt>
    <dgm:pt modelId="{235894BB-65C4-460D-A761-D6D1DEC9D34E}" type="sibTrans" cxnId="{8E423F46-B55F-458C-B571-ADD7C2F3B70A}">
      <dgm:prSet/>
      <dgm:spPr/>
      <dgm:t>
        <a:bodyPr/>
        <a:lstStyle/>
        <a:p>
          <a:endParaRPr lang="en-US"/>
        </a:p>
      </dgm:t>
    </dgm:pt>
    <dgm:pt modelId="{99A9BB4E-F851-4464-AEE4-453C8754E412}" type="pres">
      <dgm:prSet presAssocID="{D9D91D64-62B0-4E69-9976-515BCDA7F4B5}" presName="vert0" presStyleCnt="0">
        <dgm:presLayoutVars>
          <dgm:dir/>
          <dgm:animOne val="branch"/>
          <dgm:animLvl val="lvl"/>
        </dgm:presLayoutVars>
      </dgm:prSet>
      <dgm:spPr/>
    </dgm:pt>
    <dgm:pt modelId="{577D176B-0869-4747-BD94-445674B33188}" type="pres">
      <dgm:prSet presAssocID="{07184E0B-5947-4506-B924-0A630944E648}" presName="thickLine" presStyleLbl="alignNode1" presStyleIdx="0" presStyleCnt="3"/>
      <dgm:spPr/>
    </dgm:pt>
    <dgm:pt modelId="{04DBB4D3-2EB9-4A38-93AE-92A5A7AC2805}" type="pres">
      <dgm:prSet presAssocID="{07184E0B-5947-4506-B924-0A630944E648}" presName="horz1" presStyleCnt="0"/>
      <dgm:spPr/>
    </dgm:pt>
    <dgm:pt modelId="{EBC83F95-DC5F-4E81-AA18-81A90571C9B0}" type="pres">
      <dgm:prSet presAssocID="{07184E0B-5947-4506-B924-0A630944E648}" presName="tx1" presStyleLbl="revTx" presStyleIdx="0" presStyleCnt="3"/>
      <dgm:spPr/>
    </dgm:pt>
    <dgm:pt modelId="{D1E81F36-604B-4EF8-8A1B-2732254189A3}" type="pres">
      <dgm:prSet presAssocID="{07184E0B-5947-4506-B924-0A630944E648}" presName="vert1" presStyleCnt="0"/>
      <dgm:spPr/>
    </dgm:pt>
    <dgm:pt modelId="{B1B16C16-1535-4F8B-8775-3BA841216690}" type="pres">
      <dgm:prSet presAssocID="{BE68AF2C-55AD-45BC-BC64-C7A93B527BC7}" presName="thickLine" presStyleLbl="alignNode1" presStyleIdx="1" presStyleCnt="3"/>
      <dgm:spPr/>
    </dgm:pt>
    <dgm:pt modelId="{006DBCD7-FF4A-42C4-B125-BA8B07A3B6FC}" type="pres">
      <dgm:prSet presAssocID="{BE68AF2C-55AD-45BC-BC64-C7A93B527BC7}" presName="horz1" presStyleCnt="0"/>
      <dgm:spPr/>
    </dgm:pt>
    <dgm:pt modelId="{8E55835C-E06F-4B2D-8930-71010CDEF5A6}" type="pres">
      <dgm:prSet presAssocID="{BE68AF2C-55AD-45BC-BC64-C7A93B527BC7}" presName="tx1" presStyleLbl="revTx" presStyleIdx="1" presStyleCnt="3"/>
      <dgm:spPr/>
    </dgm:pt>
    <dgm:pt modelId="{A1027968-A530-48C7-A9DB-DDB490174057}" type="pres">
      <dgm:prSet presAssocID="{BE68AF2C-55AD-45BC-BC64-C7A93B527BC7}" presName="vert1" presStyleCnt="0"/>
      <dgm:spPr/>
    </dgm:pt>
    <dgm:pt modelId="{47318579-5751-40FD-829C-F5B649599C7F}" type="pres">
      <dgm:prSet presAssocID="{5B4593B5-FC0E-4F45-8C90-A9371F86982F}" presName="thickLine" presStyleLbl="alignNode1" presStyleIdx="2" presStyleCnt="3"/>
      <dgm:spPr/>
    </dgm:pt>
    <dgm:pt modelId="{B022C42C-8F07-4FF0-A3AD-6F7D5A445F45}" type="pres">
      <dgm:prSet presAssocID="{5B4593B5-FC0E-4F45-8C90-A9371F86982F}" presName="horz1" presStyleCnt="0"/>
      <dgm:spPr/>
    </dgm:pt>
    <dgm:pt modelId="{FF69D40C-254A-430A-B2EA-774188CFC358}" type="pres">
      <dgm:prSet presAssocID="{5B4593B5-FC0E-4F45-8C90-A9371F86982F}" presName="tx1" presStyleLbl="revTx" presStyleIdx="2" presStyleCnt="3"/>
      <dgm:spPr/>
    </dgm:pt>
    <dgm:pt modelId="{07EB9F71-B32F-4C5C-876C-B44ACB50E08E}" type="pres">
      <dgm:prSet presAssocID="{5B4593B5-FC0E-4F45-8C90-A9371F86982F}" presName="vert1" presStyleCnt="0"/>
      <dgm:spPr/>
    </dgm:pt>
  </dgm:ptLst>
  <dgm:cxnLst>
    <dgm:cxn modelId="{699C5B03-C559-4B66-8730-9A6C1158F020}" type="presOf" srcId="{D9D91D64-62B0-4E69-9976-515BCDA7F4B5}" destId="{99A9BB4E-F851-4464-AEE4-453C8754E412}" srcOrd="0" destOrd="0" presId="urn:microsoft.com/office/officeart/2008/layout/LinedList"/>
    <dgm:cxn modelId="{B531BC2E-ED47-436C-8073-2D620B32C94C}" type="presOf" srcId="{5B4593B5-FC0E-4F45-8C90-A9371F86982F}" destId="{FF69D40C-254A-430A-B2EA-774188CFC358}" srcOrd="0" destOrd="0" presId="urn:microsoft.com/office/officeart/2008/layout/LinedList"/>
    <dgm:cxn modelId="{5B791865-0091-458A-BDEB-99AFC4943417}" type="presOf" srcId="{BE68AF2C-55AD-45BC-BC64-C7A93B527BC7}" destId="{8E55835C-E06F-4B2D-8930-71010CDEF5A6}" srcOrd="0" destOrd="0" presId="urn:microsoft.com/office/officeart/2008/layout/LinedList"/>
    <dgm:cxn modelId="{8E423F46-B55F-458C-B571-ADD7C2F3B70A}" srcId="{D9D91D64-62B0-4E69-9976-515BCDA7F4B5}" destId="{5B4593B5-FC0E-4F45-8C90-A9371F86982F}" srcOrd="2" destOrd="0" parTransId="{A88073EB-05DA-4DF8-8083-3BF82EE433C7}" sibTransId="{235894BB-65C4-460D-A761-D6D1DEC9D34E}"/>
    <dgm:cxn modelId="{2AC64E47-EF20-4593-9F36-AAF7D8E0B8E2}" srcId="{D9D91D64-62B0-4E69-9976-515BCDA7F4B5}" destId="{07184E0B-5947-4506-B924-0A630944E648}" srcOrd="0" destOrd="0" parTransId="{093E1B74-D479-41F5-A75F-5851291DC4FE}" sibTransId="{6299AD23-0D55-4BB9-98EF-8BB650108575}"/>
    <dgm:cxn modelId="{A36E2C75-22FF-4394-8A57-0C94496BBEB5}" srcId="{D9D91D64-62B0-4E69-9976-515BCDA7F4B5}" destId="{BE68AF2C-55AD-45BC-BC64-C7A93B527BC7}" srcOrd="1" destOrd="0" parTransId="{F2D770C7-4E75-487F-B11D-43095A1E855E}" sibTransId="{3AE5C390-C1AF-45F3-91C5-3A41233F2B22}"/>
    <dgm:cxn modelId="{104F949D-1B9D-49BE-96BA-5C9B198AC5B2}" type="presOf" srcId="{07184E0B-5947-4506-B924-0A630944E648}" destId="{EBC83F95-DC5F-4E81-AA18-81A90571C9B0}" srcOrd="0" destOrd="0" presId="urn:microsoft.com/office/officeart/2008/layout/LinedList"/>
    <dgm:cxn modelId="{98ECD16A-5A86-48DB-B923-3AA52C8DCF17}" type="presParOf" srcId="{99A9BB4E-F851-4464-AEE4-453C8754E412}" destId="{577D176B-0869-4747-BD94-445674B33188}" srcOrd="0" destOrd="0" presId="urn:microsoft.com/office/officeart/2008/layout/LinedList"/>
    <dgm:cxn modelId="{98B3D3F5-B04B-4C7A-B111-83F9B580682C}" type="presParOf" srcId="{99A9BB4E-F851-4464-AEE4-453C8754E412}" destId="{04DBB4D3-2EB9-4A38-93AE-92A5A7AC2805}" srcOrd="1" destOrd="0" presId="urn:microsoft.com/office/officeart/2008/layout/LinedList"/>
    <dgm:cxn modelId="{869997D1-EC53-4F04-80E7-3A9C6DEF1278}" type="presParOf" srcId="{04DBB4D3-2EB9-4A38-93AE-92A5A7AC2805}" destId="{EBC83F95-DC5F-4E81-AA18-81A90571C9B0}" srcOrd="0" destOrd="0" presId="urn:microsoft.com/office/officeart/2008/layout/LinedList"/>
    <dgm:cxn modelId="{0898741C-B198-418F-A1A8-14B8E778FE8E}" type="presParOf" srcId="{04DBB4D3-2EB9-4A38-93AE-92A5A7AC2805}" destId="{D1E81F36-604B-4EF8-8A1B-2732254189A3}" srcOrd="1" destOrd="0" presId="urn:microsoft.com/office/officeart/2008/layout/LinedList"/>
    <dgm:cxn modelId="{198CE693-0C12-4C98-B222-0FFEEDCCF7A3}" type="presParOf" srcId="{99A9BB4E-F851-4464-AEE4-453C8754E412}" destId="{B1B16C16-1535-4F8B-8775-3BA841216690}" srcOrd="2" destOrd="0" presId="urn:microsoft.com/office/officeart/2008/layout/LinedList"/>
    <dgm:cxn modelId="{EDF9C28D-A48E-4FFF-8F7B-5508DB60B4F9}" type="presParOf" srcId="{99A9BB4E-F851-4464-AEE4-453C8754E412}" destId="{006DBCD7-FF4A-42C4-B125-BA8B07A3B6FC}" srcOrd="3" destOrd="0" presId="urn:microsoft.com/office/officeart/2008/layout/LinedList"/>
    <dgm:cxn modelId="{7C4FCE1C-705A-4E80-812B-9757355B2837}" type="presParOf" srcId="{006DBCD7-FF4A-42C4-B125-BA8B07A3B6FC}" destId="{8E55835C-E06F-4B2D-8930-71010CDEF5A6}" srcOrd="0" destOrd="0" presId="urn:microsoft.com/office/officeart/2008/layout/LinedList"/>
    <dgm:cxn modelId="{3FC2C4C7-36DD-42DE-A3C3-FE810C4F4212}" type="presParOf" srcId="{006DBCD7-FF4A-42C4-B125-BA8B07A3B6FC}" destId="{A1027968-A530-48C7-A9DB-DDB490174057}" srcOrd="1" destOrd="0" presId="urn:microsoft.com/office/officeart/2008/layout/LinedList"/>
    <dgm:cxn modelId="{D49C3A26-E9A6-462A-B976-8E0F518185BE}" type="presParOf" srcId="{99A9BB4E-F851-4464-AEE4-453C8754E412}" destId="{47318579-5751-40FD-829C-F5B649599C7F}" srcOrd="4" destOrd="0" presId="urn:microsoft.com/office/officeart/2008/layout/LinedList"/>
    <dgm:cxn modelId="{5C98C57D-FB91-401E-9432-424221CCD49A}" type="presParOf" srcId="{99A9BB4E-F851-4464-AEE4-453C8754E412}" destId="{B022C42C-8F07-4FF0-A3AD-6F7D5A445F45}" srcOrd="5" destOrd="0" presId="urn:microsoft.com/office/officeart/2008/layout/LinedList"/>
    <dgm:cxn modelId="{725E17EA-5C15-4CE9-9D6C-FCC0DC0F5ADB}" type="presParOf" srcId="{B022C42C-8F07-4FF0-A3AD-6F7D5A445F45}" destId="{FF69D40C-254A-430A-B2EA-774188CFC358}" srcOrd="0" destOrd="0" presId="urn:microsoft.com/office/officeart/2008/layout/LinedList"/>
    <dgm:cxn modelId="{21577DCA-3DD5-4DA7-9BE6-E28923C096F1}" type="presParOf" srcId="{B022C42C-8F07-4FF0-A3AD-6F7D5A445F45}" destId="{07EB9F71-B32F-4C5C-876C-B44ACB50E0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91D64-62B0-4E69-9976-515BCDA7F4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84E0B-5947-4506-B924-0A630944E648}">
      <dgm:prSet custT="1"/>
      <dgm:spPr/>
      <dgm:t>
        <a:bodyPr/>
        <a:lstStyle/>
        <a:p>
          <a:r>
            <a:rPr lang="en-US" sz="2000" b="0" i="0" dirty="0"/>
            <a:t>In Bangladesh, the ready-made garments (RMG) sector employs a significant number of female workers of reproductive age</a:t>
          </a:r>
          <a:endParaRPr lang="en-US" sz="2000" dirty="0"/>
        </a:p>
      </dgm:t>
    </dgm:pt>
    <dgm:pt modelId="{093E1B74-D479-41F5-A75F-5851291DC4FE}" type="parTrans" cxnId="{2AC64E47-EF20-4593-9F36-AAF7D8E0B8E2}">
      <dgm:prSet/>
      <dgm:spPr/>
      <dgm:t>
        <a:bodyPr/>
        <a:lstStyle/>
        <a:p>
          <a:endParaRPr lang="en-US"/>
        </a:p>
      </dgm:t>
    </dgm:pt>
    <dgm:pt modelId="{6299AD23-0D55-4BB9-98EF-8BB650108575}" type="sibTrans" cxnId="{2AC64E47-EF20-4593-9F36-AAF7D8E0B8E2}">
      <dgm:prSet/>
      <dgm:spPr/>
      <dgm:t>
        <a:bodyPr/>
        <a:lstStyle/>
        <a:p>
          <a:endParaRPr lang="en-US"/>
        </a:p>
      </dgm:t>
    </dgm:pt>
    <dgm:pt modelId="{BE68AF2C-55AD-45BC-BC64-C7A93B527BC7}">
      <dgm:prSet custT="1"/>
      <dgm:spPr/>
      <dgm:t>
        <a:bodyPr/>
        <a:lstStyle/>
        <a:p>
          <a:r>
            <a:rPr lang="en-US" sz="2000" b="0" i="0" dirty="0"/>
            <a:t>Working in the RMG sector poses challenges for mothers to practice exclusive breastfeeding due to long working hours and limited childcare facilities</a:t>
          </a:r>
          <a:endParaRPr lang="en-US" sz="2000" dirty="0"/>
        </a:p>
      </dgm:t>
    </dgm:pt>
    <dgm:pt modelId="{F2D770C7-4E75-487F-B11D-43095A1E855E}" type="parTrans" cxnId="{A36E2C75-22FF-4394-8A57-0C94496BBEB5}">
      <dgm:prSet/>
      <dgm:spPr/>
      <dgm:t>
        <a:bodyPr/>
        <a:lstStyle/>
        <a:p>
          <a:endParaRPr lang="en-US"/>
        </a:p>
      </dgm:t>
    </dgm:pt>
    <dgm:pt modelId="{3AE5C390-C1AF-45F3-91C5-3A41233F2B22}" type="sibTrans" cxnId="{A36E2C75-22FF-4394-8A57-0C94496BBEB5}">
      <dgm:prSet/>
      <dgm:spPr/>
      <dgm:t>
        <a:bodyPr/>
        <a:lstStyle/>
        <a:p>
          <a:endParaRPr lang="en-US"/>
        </a:p>
      </dgm:t>
    </dgm:pt>
    <dgm:pt modelId="{5B4593B5-FC0E-4F45-8C90-A9371F86982F}">
      <dgm:prSet custT="1"/>
      <dgm:spPr/>
      <dgm:t>
        <a:bodyPr/>
        <a:lstStyle/>
        <a:p>
          <a:r>
            <a:rPr lang="en-US" sz="2000" b="0" i="0" dirty="0"/>
            <a:t>This study aims to investigate the barriers and perceptions of exclusive breastfeeding among working mothers in the RMG sector.</a:t>
          </a:r>
          <a:endParaRPr lang="en-US" sz="2000" dirty="0"/>
        </a:p>
      </dgm:t>
    </dgm:pt>
    <dgm:pt modelId="{A88073EB-05DA-4DF8-8083-3BF82EE433C7}" type="parTrans" cxnId="{8E423F46-B55F-458C-B571-ADD7C2F3B70A}">
      <dgm:prSet/>
      <dgm:spPr/>
      <dgm:t>
        <a:bodyPr/>
        <a:lstStyle/>
        <a:p>
          <a:endParaRPr lang="en-US"/>
        </a:p>
      </dgm:t>
    </dgm:pt>
    <dgm:pt modelId="{235894BB-65C4-460D-A761-D6D1DEC9D34E}" type="sibTrans" cxnId="{8E423F46-B55F-458C-B571-ADD7C2F3B70A}">
      <dgm:prSet/>
      <dgm:spPr/>
      <dgm:t>
        <a:bodyPr/>
        <a:lstStyle/>
        <a:p>
          <a:endParaRPr lang="en-US"/>
        </a:p>
      </dgm:t>
    </dgm:pt>
    <dgm:pt modelId="{99A9BB4E-F851-4464-AEE4-453C8754E412}" type="pres">
      <dgm:prSet presAssocID="{D9D91D64-62B0-4E69-9976-515BCDA7F4B5}" presName="vert0" presStyleCnt="0">
        <dgm:presLayoutVars>
          <dgm:dir/>
          <dgm:animOne val="branch"/>
          <dgm:animLvl val="lvl"/>
        </dgm:presLayoutVars>
      </dgm:prSet>
      <dgm:spPr/>
    </dgm:pt>
    <dgm:pt modelId="{577D176B-0869-4747-BD94-445674B33188}" type="pres">
      <dgm:prSet presAssocID="{07184E0B-5947-4506-B924-0A630944E648}" presName="thickLine" presStyleLbl="alignNode1" presStyleIdx="0" presStyleCnt="3"/>
      <dgm:spPr/>
    </dgm:pt>
    <dgm:pt modelId="{04DBB4D3-2EB9-4A38-93AE-92A5A7AC2805}" type="pres">
      <dgm:prSet presAssocID="{07184E0B-5947-4506-B924-0A630944E648}" presName="horz1" presStyleCnt="0"/>
      <dgm:spPr/>
    </dgm:pt>
    <dgm:pt modelId="{EBC83F95-DC5F-4E81-AA18-81A90571C9B0}" type="pres">
      <dgm:prSet presAssocID="{07184E0B-5947-4506-B924-0A630944E648}" presName="tx1" presStyleLbl="revTx" presStyleIdx="0" presStyleCnt="3"/>
      <dgm:spPr/>
    </dgm:pt>
    <dgm:pt modelId="{D1E81F36-604B-4EF8-8A1B-2732254189A3}" type="pres">
      <dgm:prSet presAssocID="{07184E0B-5947-4506-B924-0A630944E648}" presName="vert1" presStyleCnt="0"/>
      <dgm:spPr/>
    </dgm:pt>
    <dgm:pt modelId="{B1B16C16-1535-4F8B-8775-3BA841216690}" type="pres">
      <dgm:prSet presAssocID="{BE68AF2C-55AD-45BC-BC64-C7A93B527BC7}" presName="thickLine" presStyleLbl="alignNode1" presStyleIdx="1" presStyleCnt="3"/>
      <dgm:spPr/>
    </dgm:pt>
    <dgm:pt modelId="{006DBCD7-FF4A-42C4-B125-BA8B07A3B6FC}" type="pres">
      <dgm:prSet presAssocID="{BE68AF2C-55AD-45BC-BC64-C7A93B527BC7}" presName="horz1" presStyleCnt="0"/>
      <dgm:spPr/>
    </dgm:pt>
    <dgm:pt modelId="{8E55835C-E06F-4B2D-8930-71010CDEF5A6}" type="pres">
      <dgm:prSet presAssocID="{BE68AF2C-55AD-45BC-BC64-C7A93B527BC7}" presName="tx1" presStyleLbl="revTx" presStyleIdx="1" presStyleCnt="3"/>
      <dgm:spPr/>
    </dgm:pt>
    <dgm:pt modelId="{A1027968-A530-48C7-A9DB-DDB490174057}" type="pres">
      <dgm:prSet presAssocID="{BE68AF2C-55AD-45BC-BC64-C7A93B527BC7}" presName="vert1" presStyleCnt="0"/>
      <dgm:spPr/>
    </dgm:pt>
    <dgm:pt modelId="{47318579-5751-40FD-829C-F5B649599C7F}" type="pres">
      <dgm:prSet presAssocID="{5B4593B5-FC0E-4F45-8C90-A9371F86982F}" presName="thickLine" presStyleLbl="alignNode1" presStyleIdx="2" presStyleCnt="3"/>
      <dgm:spPr/>
    </dgm:pt>
    <dgm:pt modelId="{B022C42C-8F07-4FF0-A3AD-6F7D5A445F45}" type="pres">
      <dgm:prSet presAssocID="{5B4593B5-FC0E-4F45-8C90-A9371F86982F}" presName="horz1" presStyleCnt="0"/>
      <dgm:spPr/>
    </dgm:pt>
    <dgm:pt modelId="{FF69D40C-254A-430A-B2EA-774188CFC358}" type="pres">
      <dgm:prSet presAssocID="{5B4593B5-FC0E-4F45-8C90-A9371F86982F}" presName="tx1" presStyleLbl="revTx" presStyleIdx="2" presStyleCnt="3"/>
      <dgm:spPr/>
    </dgm:pt>
    <dgm:pt modelId="{07EB9F71-B32F-4C5C-876C-B44ACB50E08E}" type="pres">
      <dgm:prSet presAssocID="{5B4593B5-FC0E-4F45-8C90-A9371F86982F}" presName="vert1" presStyleCnt="0"/>
      <dgm:spPr/>
    </dgm:pt>
  </dgm:ptLst>
  <dgm:cxnLst>
    <dgm:cxn modelId="{AAB3B403-4826-491F-A9FD-914F4555F3D1}" type="presOf" srcId="{BE68AF2C-55AD-45BC-BC64-C7A93B527BC7}" destId="{8E55835C-E06F-4B2D-8930-71010CDEF5A6}" srcOrd="0" destOrd="0" presId="urn:microsoft.com/office/officeart/2008/layout/LinedList"/>
    <dgm:cxn modelId="{8E423F46-B55F-458C-B571-ADD7C2F3B70A}" srcId="{D9D91D64-62B0-4E69-9976-515BCDA7F4B5}" destId="{5B4593B5-FC0E-4F45-8C90-A9371F86982F}" srcOrd="2" destOrd="0" parTransId="{A88073EB-05DA-4DF8-8083-3BF82EE433C7}" sibTransId="{235894BB-65C4-460D-A761-D6D1DEC9D34E}"/>
    <dgm:cxn modelId="{2AC64E47-EF20-4593-9F36-AAF7D8E0B8E2}" srcId="{D9D91D64-62B0-4E69-9976-515BCDA7F4B5}" destId="{07184E0B-5947-4506-B924-0A630944E648}" srcOrd="0" destOrd="0" parTransId="{093E1B74-D479-41F5-A75F-5851291DC4FE}" sibTransId="{6299AD23-0D55-4BB9-98EF-8BB650108575}"/>
    <dgm:cxn modelId="{A36E2C75-22FF-4394-8A57-0C94496BBEB5}" srcId="{D9D91D64-62B0-4E69-9976-515BCDA7F4B5}" destId="{BE68AF2C-55AD-45BC-BC64-C7A93B527BC7}" srcOrd="1" destOrd="0" parTransId="{F2D770C7-4E75-487F-B11D-43095A1E855E}" sibTransId="{3AE5C390-C1AF-45F3-91C5-3A41233F2B22}"/>
    <dgm:cxn modelId="{064E4675-E46D-4E96-94B3-0A92518C1CCB}" type="presOf" srcId="{5B4593B5-FC0E-4F45-8C90-A9371F86982F}" destId="{FF69D40C-254A-430A-B2EA-774188CFC358}" srcOrd="0" destOrd="0" presId="urn:microsoft.com/office/officeart/2008/layout/LinedList"/>
    <dgm:cxn modelId="{F911DF96-BF28-4B00-9974-3287B5EC85F5}" type="presOf" srcId="{07184E0B-5947-4506-B924-0A630944E648}" destId="{EBC83F95-DC5F-4E81-AA18-81A90571C9B0}" srcOrd="0" destOrd="0" presId="urn:microsoft.com/office/officeart/2008/layout/LinedList"/>
    <dgm:cxn modelId="{85EC7BE0-8E90-4AC3-8270-C04AEDA4C835}" type="presOf" srcId="{D9D91D64-62B0-4E69-9976-515BCDA7F4B5}" destId="{99A9BB4E-F851-4464-AEE4-453C8754E412}" srcOrd="0" destOrd="0" presId="urn:microsoft.com/office/officeart/2008/layout/LinedList"/>
    <dgm:cxn modelId="{F1AF7ECB-A5A5-4B54-B58A-0861753DAB0D}" type="presParOf" srcId="{99A9BB4E-F851-4464-AEE4-453C8754E412}" destId="{577D176B-0869-4747-BD94-445674B33188}" srcOrd="0" destOrd="0" presId="urn:microsoft.com/office/officeart/2008/layout/LinedList"/>
    <dgm:cxn modelId="{8E1AD498-DC77-4509-975F-29461FA4E09D}" type="presParOf" srcId="{99A9BB4E-F851-4464-AEE4-453C8754E412}" destId="{04DBB4D3-2EB9-4A38-93AE-92A5A7AC2805}" srcOrd="1" destOrd="0" presId="urn:microsoft.com/office/officeart/2008/layout/LinedList"/>
    <dgm:cxn modelId="{5A11EE0E-60F3-48F1-B314-E550B8F582C3}" type="presParOf" srcId="{04DBB4D3-2EB9-4A38-93AE-92A5A7AC2805}" destId="{EBC83F95-DC5F-4E81-AA18-81A90571C9B0}" srcOrd="0" destOrd="0" presId="urn:microsoft.com/office/officeart/2008/layout/LinedList"/>
    <dgm:cxn modelId="{57E46DC3-A9CC-47FC-87CE-4392CFEDDAE6}" type="presParOf" srcId="{04DBB4D3-2EB9-4A38-93AE-92A5A7AC2805}" destId="{D1E81F36-604B-4EF8-8A1B-2732254189A3}" srcOrd="1" destOrd="0" presId="urn:microsoft.com/office/officeart/2008/layout/LinedList"/>
    <dgm:cxn modelId="{2DFEA53B-F797-489E-8211-48FB515F4286}" type="presParOf" srcId="{99A9BB4E-F851-4464-AEE4-453C8754E412}" destId="{B1B16C16-1535-4F8B-8775-3BA841216690}" srcOrd="2" destOrd="0" presId="urn:microsoft.com/office/officeart/2008/layout/LinedList"/>
    <dgm:cxn modelId="{16038D04-A263-416C-B26C-7668E3395DD6}" type="presParOf" srcId="{99A9BB4E-F851-4464-AEE4-453C8754E412}" destId="{006DBCD7-FF4A-42C4-B125-BA8B07A3B6FC}" srcOrd="3" destOrd="0" presId="urn:microsoft.com/office/officeart/2008/layout/LinedList"/>
    <dgm:cxn modelId="{FF5100A4-7286-4C83-902B-10CC645A9DB5}" type="presParOf" srcId="{006DBCD7-FF4A-42C4-B125-BA8B07A3B6FC}" destId="{8E55835C-E06F-4B2D-8930-71010CDEF5A6}" srcOrd="0" destOrd="0" presId="urn:microsoft.com/office/officeart/2008/layout/LinedList"/>
    <dgm:cxn modelId="{2956CA7E-892A-4A90-87E5-B8A754B3A10D}" type="presParOf" srcId="{006DBCD7-FF4A-42C4-B125-BA8B07A3B6FC}" destId="{A1027968-A530-48C7-A9DB-DDB490174057}" srcOrd="1" destOrd="0" presId="urn:microsoft.com/office/officeart/2008/layout/LinedList"/>
    <dgm:cxn modelId="{8F4B3D7C-3C98-4A92-9426-DA3612A10597}" type="presParOf" srcId="{99A9BB4E-F851-4464-AEE4-453C8754E412}" destId="{47318579-5751-40FD-829C-F5B649599C7F}" srcOrd="4" destOrd="0" presId="urn:microsoft.com/office/officeart/2008/layout/LinedList"/>
    <dgm:cxn modelId="{1D898587-4AF5-4CEF-9B99-99A2A65200B5}" type="presParOf" srcId="{99A9BB4E-F851-4464-AEE4-453C8754E412}" destId="{B022C42C-8F07-4FF0-A3AD-6F7D5A445F45}" srcOrd="5" destOrd="0" presId="urn:microsoft.com/office/officeart/2008/layout/LinedList"/>
    <dgm:cxn modelId="{7DC6F909-B3A9-494E-A536-07AFFDAAEC6A}" type="presParOf" srcId="{B022C42C-8F07-4FF0-A3AD-6F7D5A445F45}" destId="{FF69D40C-254A-430A-B2EA-774188CFC358}" srcOrd="0" destOrd="0" presId="urn:microsoft.com/office/officeart/2008/layout/LinedList"/>
    <dgm:cxn modelId="{F86CA3EB-83D6-4BE2-A500-6762ACAF50BB}" type="presParOf" srcId="{B022C42C-8F07-4FF0-A3AD-6F7D5A445F45}" destId="{07EB9F71-B32F-4C5C-876C-B44ACB50E0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67ECE-6B99-43E3-B0A6-F39AE92BFA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6B112-F22B-4A4D-8322-1FEC5B6E7090}">
      <dgm:prSet custT="1"/>
      <dgm:spPr/>
      <dgm:t>
        <a:bodyPr/>
        <a:lstStyle/>
        <a:p>
          <a:r>
            <a:rPr lang="en-US" sz="1000" dirty="0"/>
            <a:t>•</a:t>
          </a:r>
          <a:r>
            <a:rPr lang="en-US" sz="1400" b="1" dirty="0"/>
            <a:t>RMG sector managers acknowledged the importance of EBF.</a:t>
          </a:r>
          <a:endParaRPr lang="en-US" sz="1400" dirty="0"/>
        </a:p>
      </dgm:t>
    </dgm:pt>
    <dgm:pt modelId="{574D0E15-95C2-4443-ACDA-5D4C20A82B51}" type="parTrans" cxnId="{C44B7687-5611-40E2-8CF2-DB8805F0E76C}">
      <dgm:prSet/>
      <dgm:spPr/>
      <dgm:t>
        <a:bodyPr/>
        <a:lstStyle/>
        <a:p>
          <a:endParaRPr lang="en-US"/>
        </a:p>
      </dgm:t>
    </dgm:pt>
    <dgm:pt modelId="{31B4EBAC-B3ED-4B11-AB0D-091F75387A9C}" type="sibTrans" cxnId="{C44B7687-5611-40E2-8CF2-DB8805F0E76C}">
      <dgm:prSet/>
      <dgm:spPr/>
      <dgm:t>
        <a:bodyPr/>
        <a:lstStyle/>
        <a:p>
          <a:endParaRPr lang="en-US"/>
        </a:p>
      </dgm:t>
    </dgm:pt>
    <dgm:pt modelId="{900399CB-51AE-4DF6-B116-298CCE191C7A}">
      <dgm:prSet custT="1"/>
      <dgm:spPr/>
      <dgm:t>
        <a:bodyPr/>
        <a:lstStyle/>
        <a:p>
          <a:r>
            <a:rPr lang="en-US" sz="1400" b="1" dirty="0"/>
            <a:t>•Recognized the challenges faced by working mothers in practicing EBF.</a:t>
          </a:r>
          <a:endParaRPr lang="en-US" sz="1400" dirty="0"/>
        </a:p>
      </dgm:t>
    </dgm:pt>
    <dgm:pt modelId="{CFFBAD4B-776C-45F9-8CBE-E5F20F065045}" type="parTrans" cxnId="{124DB0A6-B5D0-4A5F-B7CF-7E9D553839B0}">
      <dgm:prSet/>
      <dgm:spPr/>
      <dgm:t>
        <a:bodyPr/>
        <a:lstStyle/>
        <a:p>
          <a:endParaRPr lang="en-US"/>
        </a:p>
      </dgm:t>
    </dgm:pt>
    <dgm:pt modelId="{E8BC69B9-98F0-466C-B449-E7C007A2D8D9}" type="sibTrans" cxnId="{124DB0A6-B5D0-4A5F-B7CF-7E9D553839B0}">
      <dgm:prSet/>
      <dgm:spPr/>
      <dgm:t>
        <a:bodyPr/>
        <a:lstStyle/>
        <a:p>
          <a:endParaRPr lang="en-US"/>
        </a:p>
      </dgm:t>
    </dgm:pt>
    <dgm:pt modelId="{DA671D31-AF9E-466E-A388-6784FDC75503}">
      <dgm:prSet custT="1"/>
      <dgm:spPr/>
      <dgm:t>
        <a:bodyPr/>
        <a:lstStyle/>
        <a:p>
          <a:r>
            <a:rPr lang="en-US" sz="1400" b="1" dirty="0"/>
            <a:t>•Some high-profile factories offered supportive initiatives for breastfeeding mothers.</a:t>
          </a:r>
          <a:endParaRPr lang="en-US" sz="1400" dirty="0"/>
        </a:p>
      </dgm:t>
    </dgm:pt>
    <dgm:pt modelId="{4905BB19-2C78-4F1C-9B1C-66579084635A}" type="parTrans" cxnId="{EC2FEB9B-8EED-4B62-92E2-8EDFE34C2275}">
      <dgm:prSet/>
      <dgm:spPr/>
      <dgm:t>
        <a:bodyPr/>
        <a:lstStyle/>
        <a:p>
          <a:endParaRPr lang="en-US"/>
        </a:p>
      </dgm:t>
    </dgm:pt>
    <dgm:pt modelId="{77370972-0850-4ED6-81B9-A0988600052C}" type="sibTrans" cxnId="{EC2FEB9B-8EED-4B62-92E2-8EDFE34C2275}">
      <dgm:prSet/>
      <dgm:spPr/>
      <dgm:t>
        <a:bodyPr/>
        <a:lstStyle/>
        <a:p>
          <a:endParaRPr lang="en-US"/>
        </a:p>
      </dgm:t>
    </dgm:pt>
    <dgm:pt modelId="{D3C8189E-6813-4895-931D-6F3A0B3B6E45}" type="pres">
      <dgm:prSet presAssocID="{7C467ECE-6B99-43E3-B0A6-F39AE92BFA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538765-A86E-4BD6-815B-EB5CD63C3DC2}" type="pres">
      <dgm:prSet presAssocID="{9146B112-F22B-4A4D-8322-1FEC5B6E7090}" presName="hierRoot1" presStyleCnt="0"/>
      <dgm:spPr/>
    </dgm:pt>
    <dgm:pt modelId="{7AF14B34-1FA6-4FB3-9168-36275C92E46A}" type="pres">
      <dgm:prSet presAssocID="{9146B112-F22B-4A4D-8322-1FEC5B6E7090}" presName="composite" presStyleCnt="0"/>
      <dgm:spPr/>
    </dgm:pt>
    <dgm:pt modelId="{8353BF58-23A2-4C9E-BBFF-244C9D180A6F}" type="pres">
      <dgm:prSet presAssocID="{9146B112-F22B-4A4D-8322-1FEC5B6E7090}" presName="background" presStyleLbl="node0" presStyleIdx="0" presStyleCnt="3"/>
      <dgm:spPr/>
    </dgm:pt>
    <dgm:pt modelId="{7414B6A4-1B99-4FFA-BE83-FC72319A100D}" type="pres">
      <dgm:prSet presAssocID="{9146B112-F22B-4A4D-8322-1FEC5B6E7090}" presName="text" presStyleLbl="fgAcc0" presStyleIdx="0" presStyleCnt="3" custScaleY="180945">
        <dgm:presLayoutVars>
          <dgm:chPref val="3"/>
        </dgm:presLayoutVars>
      </dgm:prSet>
      <dgm:spPr/>
    </dgm:pt>
    <dgm:pt modelId="{D50285C5-9E0C-4A28-B370-7E88CC7A979B}" type="pres">
      <dgm:prSet presAssocID="{9146B112-F22B-4A4D-8322-1FEC5B6E7090}" presName="hierChild2" presStyleCnt="0"/>
      <dgm:spPr/>
    </dgm:pt>
    <dgm:pt modelId="{62E87BF7-1CCA-49DB-81D9-93325C6BE1B3}" type="pres">
      <dgm:prSet presAssocID="{900399CB-51AE-4DF6-B116-298CCE191C7A}" presName="hierRoot1" presStyleCnt="0"/>
      <dgm:spPr/>
    </dgm:pt>
    <dgm:pt modelId="{5C680B19-C2AB-48CB-9A96-7A20039522CD}" type="pres">
      <dgm:prSet presAssocID="{900399CB-51AE-4DF6-B116-298CCE191C7A}" presName="composite" presStyleCnt="0"/>
      <dgm:spPr/>
    </dgm:pt>
    <dgm:pt modelId="{63C7191B-5DCE-4D2A-9742-C689B9708BF0}" type="pres">
      <dgm:prSet presAssocID="{900399CB-51AE-4DF6-B116-298CCE191C7A}" presName="background" presStyleLbl="node0" presStyleIdx="1" presStyleCnt="3"/>
      <dgm:spPr/>
    </dgm:pt>
    <dgm:pt modelId="{A001F9FE-2A97-46BC-BC1B-95F01FBC43BB}" type="pres">
      <dgm:prSet presAssocID="{900399CB-51AE-4DF6-B116-298CCE191C7A}" presName="text" presStyleLbl="fgAcc0" presStyleIdx="1" presStyleCnt="3" custScaleX="90749" custScaleY="196550">
        <dgm:presLayoutVars>
          <dgm:chPref val="3"/>
        </dgm:presLayoutVars>
      </dgm:prSet>
      <dgm:spPr/>
    </dgm:pt>
    <dgm:pt modelId="{6DEADAC2-6DC9-4AA4-A2A6-153E90611329}" type="pres">
      <dgm:prSet presAssocID="{900399CB-51AE-4DF6-B116-298CCE191C7A}" presName="hierChild2" presStyleCnt="0"/>
      <dgm:spPr/>
    </dgm:pt>
    <dgm:pt modelId="{4C185D85-38E5-44CE-9B42-38C87D5BE018}" type="pres">
      <dgm:prSet presAssocID="{DA671D31-AF9E-466E-A388-6784FDC75503}" presName="hierRoot1" presStyleCnt="0"/>
      <dgm:spPr/>
    </dgm:pt>
    <dgm:pt modelId="{C84586FD-FEB8-4114-87BF-486A48CEBE39}" type="pres">
      <dgm:prSet presAssocID="{DA671D31-AF9E-466E-A388-6784FDC75503}" presName="composite" presStyleCnt="0"/>
      <dgm:spPr/>
    </dgm:pt>
    <dgm:pt modelId="{1127E8BA-D07E-45B7-A1BE-1BA928697F58}" type="pres">
      <dgm:prSet presAssocID="{DA671D31-AF9E-466E-A388-6784FDC75503}" presName="background" presStyleLbl="node0" presStyleIdx="2" presStyleCnt="3"/>
      <dgm:spPr/>
    </dgm:pt>
    <dgm:pt modelId="{FF5DAE41-F872-40FC-8694-73309C4799C1}" type="pres">
      <dgm:prSet presAssocID="{DA671D31-AF9E-466E-A388-6784FDC75503}" presName="text" presStyleLbl="fgAcc0" presStyleIdx="2" presStyleCnt="3" custScaleX="78195" custScaleY="247006">
        <dgm:presLayoutVars>
          <dgm:chPref val="3"/>
        </dgm:presLayoutVars>
      </dgm:prSet>
      <dgm:spPr/>
    </dgm:pt>
    <dgm:pt modelId="{6FE5FA02-037D-4C85-B555-2E4A6F2E312E}" type="pres">
      <dgm:prSet presAssocID="{DA671D31-AF9E-466E-A388-6784FDC75503}" presName="hierChild2" presStyleCnt="0"/>
      <dgm:spPr/>
    </dgm:pt>
  </dgm:ptLst>
  <dgm:cxnLst>
    <dgm:cxn modelId="{A2456540-3D8E-4B0E-8FAC-8173E15ABCFF}" type="presOf" srcId="{DA671D31-AF9E-466E-A388-6784FDC75503}" destId="{FF5DAE41-F872-40FC-8694-73309C4799C1}" srcOrd="0" destOrd="0" presId="urn:microsoft.com/office/officeart/2005/8/layout/hierarchy1"/>
    <dgm:cxn modelId="{EC8DF85F-EEB3-4F19-88F9-F4ABB08C5E1D}" type="presOf" srcId="{9146B112-F22B-4A4D-8322-1FEC5B6E7090}" destId="{7414B6A4-1B99-4FFA-BE83-FC72319A100D}" srcOrd="0" destOrd="0" presId="urn:microsoft.com/office/officeart/2005/8/layout/hierarchy1"/>
    <dgm:cxn modelId="{C1EDAE42-40FE-4F7E-96A3-C1A002A7C229}" type="presOf" srcId="{7C467ECE-6B99-43E3-B0A6-F39AE92BFA52}" destId="{D3C8189E-6813-4895-931D-6F3A0B3B6E45}" srcOrd="0" destOrd="0" presId="urn:microsoft.com/office/officeart/2005/8/layout/hierarchy1"/>
    <dgm:cxn modelId="{66238D75-3DDF-42D1-A61E-6249875E05F8}" type="presOf" srcId="{900399CB-51AE-4DF6-B116-298CCE191C7A}" destId="{A001F9FE-2A97-46BC-BC1B-95F01FBC43BB}" srcOrd="0" destOrd="0" presId="urn:microsoft.com/office/officeart/2005/8/layout/hierarchy1"/>
    <dgm:cxn modelId="{C44B7687-5611-40E2-8CF2-DB8805F0E76C}" srcId="{7C467ECE-6B99-43E3-B0A6-F39AE92BFA52}" destId="{9146B112-F22B-4A4D-8322-1FEC5B6E7090}" srcOrd="0" destOrd="0" parTransId="{574D0E15-95C2-4443-ACDA-5D4C20A82B51}" sibTransId="{31B4EBAC-B3ED-4B11-AB0D-091F75387A9C}"/>
    <dgm:cxn modelId="{EC2FEB9B-8EED-4B62-92E2-8EDFE34C2275}" srcId="{7C467ECE-6B99-43E3-B0A6-F39AE92BFA52}" destId="{DA671D31-AF9E-466E-A388-6784FDC75503}" srcOrd="2" destOrd="0" parTransId="{4905BB19-2C78-4F1C-9B1C-66579084635A}" sibTransId="{77370972-0850-4ED6-81B9-A0988600052C}"/>
    <dgm:cxn modelId="{124DB0A6-B5D0-4A5F-B7CF-7E9D553839B0}" srcId="{7C467ECE-6B99-43E3-B0A6-F39AE92BFA52}" destId="{900399CB-51AE-4DF6-B116-298CCE191C7A}" srcOrd="1" destOrd="0" parTransId="{CFFBAD4B-776C-45F9-8CBE-E5F20F065045}" sibTransId="{E8BC69B9-98F0-466C-B449-E7C007A2D8D9}"/>
    <dgm:cxn modelId="{3839954F-4BA6-4DB0-82F9-8CC9C504C228}" type="presParOf" srcId="{D3C8189E-6813-4895-931D-6F3A0B3B6E45}" destId="{EF538765-A86E-4BD6-815B-EB5CD63C3DC2}" srcOrd="0" destOrd="0" presId="urn:microsoft.com/office/officeart/2005/8/layout/hierarchy1"/>
    <dgm:cxn modelId="{97A6AACC-0792-40CC-9E84-F681F296BAFF}" type="presParOf" srcId="{EF538765-A86E-4BD6-815B-EB5CD63C3DC2}" destId="{7AF14B34-1FA6-4FB3-9168-36275C92E46A}" srcOrd="0" destOrd="0" presId="urn:microsoft.com/office/officeart/2005/8/layout/hierarchy1"/>
    <dgm:cxn modelId="{EAC81A7C-7291-4DAA-9EB7-0658654B4BEA}" type="presParOf" srcId="{7AF14B34-1FA6-4FB3-9168-36275C92E46A}" destId="{8353BF58-23A2-4C9E-BBFF-244C9D180A6F}" srcOrd="0" destOrd="0" presId="urn:microsoft.com/office/officeart/2005/8/layout/hierarchy1"/>
    <dgm:cxn modelId="{E073DFB5-F6E4-439A-B8E8-B8078EE6E437}" type="presParOf" srcId="{7AF14B34-1FA6-4FB3-9168-36275C92E46A}" destId="{7414B6A4-1B99-4FFA-BE83-FC72319A100D}" srcOrd="1" destOrd="0" presId="urn:microsoft.com/office/officeart/2005/8/layout/hierarchy1"/>
    <dgm:cxn modelId="{9B451ED0-2208-436F-959D-7C868D1F5FC3}" type="presParOf" srcId="{EF538765-A86E-4BD6-815B-EB5CD63C3DC2}" destId="{D50285C5-9E0C-4A28-B370-7E88CC7A979B}" srcOrd="1" destOrd="0" presId="urn:microsoft.com/office/officeart/2005/8/layout/hierarchy1"/>
    <dgm:cxn modelId="{FC134039-E63A-48D6-BEA2-0A78FF8D2175}" type="presParOf" srcId="{D3C8189E-6813-4895-931D-6F3A0B3B6E45}" destId="{62E87BF7-1CCA-49DB-81D9-93325C6BE1B3}" srcOrd="1" destOrd="0" presId="urn:microsoft.com/office/officeart/2005/8/layout/hierarchy1"/>
    <dgm:cxn modelId="{A6D0134D-0234-46BF-AF4B-F3BBB7D550D9}" type="presParOf" srcId="{62E87BF7-1CCA-49DB-81D9-93325C6BE1B3}" destId="{5C680B19-C2AB-48CB-9A96-7A20039522CD}" srcOrd="0" destOrd="0" presId="urn:microsoft.com/office/officeart/2005/8/layout/hierarchy1"/>
    <dgm:cxn modelId="{5D41C1EC-934E-4CA4-9AD9-662ED138951A}" type="presParOf" srcId="{5C680B19-C2AB-48CB-9A96-7A20039522CD}" destId="{63C7191B-5DCE-4D2A-9742-C689B9708BF0}" srcOrd="0" destOrd="0" presId="urn:microsoft.com/office/officeart/2005/8/layout/hierarchy1"/>
    <dgm:cxn modelId="{3F7D5355-365C-4133-8143-5E0F2FC34E7F}" type="presParOf" srcId="{5C680B19-C2AB-48CB-9A96-7A20039522CD}" destId="{A001F9FE-2A97-46BC-BC1B-95F01FBC43BB}" srcOrd="1" destOrd="0" presId="urn:microsoft.com/office/officeart/2005/8/layout/hierarchy1"/>
    <dgm:cxn modelId="{51809225-963E-4C3C-8CF3-4CD9A2FB37B3}" type="presParOf" srcId="{62E87BF7-1CCA-49DB-81D9-93325C6BE1B3}" destId="{6DEADAC2-6DC9-4AA4-A2A6-153E90611329}" srcOrd="1" destOrd="0" presId="urn:microsoft.com/office/officeart/2005/8/layout/hierarchy1"/>
    <dgm:cxn modelId="{96C5A92F-6D18-42BE-8BF7-B339A29B7773}" type="presParOf" srcId="{D3C8189E-6813-4895-931D-6F3A0B3B6E45}" destId="{4C185D85-38E5-44CE-9B42-38C87D5BE018}" srcOrd="2" destOrd="0" presId="urn:microsoft.com/office/officeart/2005/8/layout/hierarchy1"/>
    <dgm:cxn modelId="{66140AB4-575E-4C6F-86DC-9B7FA65602FC}" type="presParOf" srcId="{4C185D85-38E5-44CE-9B42-38C87D5BE018}" destId="{C84586FD-FEB8-4114-87BF-486A48CEBE39}" srcOrd="0" destOrd="0" presId="urn:microsoft.com/office/officeart/2005/8/layout/hierarchy1"/>
    <dgm:cxn modelId="{968667C8-6B69-4000-93F7-18485B0953FC}" type="presParOf" srcId="{C84586FD-FEB8-4114-87BF-486A48CEBE39}" destId="{1127E8BA-D07E-45B7-A1BE-1BA928697F58}" srcOrd="0" destOrd="0" presId="urn:microsoft.com/office/officeart/2005/8/layout/hierarchy1"/>
    <dgm:cxn modelId="{005C5821-C6F0-4C69-88F9-9F42390D69C0}" type="presParOf" srcId="{C84586FD-FEB8-4114-87BF-486A48CEBE39}" destId="{FF5DAE41-F872-40FC-8694-73309C4799C1}" srcOrd="1" destOrd="0" presId="urn:microsoft.com/office/officeart/2005/8/layout/hierarchy1"/>
    <dgm:cxn modelId="{C8B6A2E4-5967-4986-AB32-C4195C4FB9DC}" type="presParOf" srcId="{4C185D85-38E5-44CE-9B42-38C87D5BE018}" destId="{6FE5FA02-037D-4C85-B555-2E4A6F2E31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505D99-F9BB-4D24-9976-F81DBBCEDF7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168BFB-6BE4-4397-9C2E-B02C46D27B25}">
      <dgm:prSet custT="1"/>
      <dgm:spPr/>
      <dgm:t>
        <a:bodyPr/>
        <a:lstStyle/>
        <a:p>
          <a:r>
            <a:rPr lang="en-US" sz="2400" dirty="0"/>
            <a:t>The recording of Early initiation of breast feeding and the definition of Exclusive BF may subject to bias and misreporting</a:t>
          </a:r>
        </a:p>
      </dgm:t>
    </dgm:pt>
    <dgm:pt modelId="{3B2CFB69-EC2E-462D-831E-0F93FDCB3C8D}" type="parTrans" cxnId="{83F6DA2B-7856-4C74-8576-0EA46C11CBF9}">
      <dgm:prSet/>
      <dgm:spPr/>
      <dgm:t>
        <a:bodyPr/>
        <a:lstStyle/>
        <a:p>
          <a:endParaRPr lang="en-US"/>
        </a:p>
      </dgm:t>
    </dgm:pt>
    <dgm:pt modelId="{E5459F24-4B21-4B81-8EF5-07C850CF4699}" type="sibTrans" cxnId="{83F6DA2B-7856-4C74-8576-0EA46C11CBF9}">
      <dgm:prSet/>
      <dgm:spPr/>
      <dgm:t>
        <a:bodyPr/>
        <a:lstStyle/>
        <a:p>
          <a:endParaRPr lang="en-US"/>
        </a:p>
      </dgm:t>
    </dgm:pt>
    <dgm:pt modelId="{EA15FBFE-9122-4BF8-9E1C-E21BB9854949}">
      <dgm:prSet custT="1"/>
      <dgm:spPr/>
      <dgm:t>
        <a:bodyPr/>
        <a:lstStyle/>
        <a:p>
          <a:r>
            <a:rPr lang="en-US" sz="2400" dirty="0"/>
            <a:t>Causal association is absent due to the cross-sectional study. </a:t>
          </a:r>
        </a:p>
      </dgm:t>
    </dgm:pt>
    <dgm:pt modelId="{73AF86EC-AC33-4C3D-9324-EEBF1A5AA0A6}" type="parTrans" cxnId="{3CC92068-B75D-4B1F-A34F-96F075747470}">
      <dgm:prSet/>
      <dgm:spPr/>
      <dgm:t>
        <a:bodyPr/>
        <a:lstStyle/>
        <a:p>
          <a:endParaRPr lang="en-US"/>
        </a:p>
      </dgm:t>
    </dgm:pt>
    <dgm:pt modelId="{DEBE806A-5F8C-48BE-911A-D008E6A2DCF9}" type="sibTrans" cxnId="{3CC92068-B75D-4B1F-A34F-96F075747470}">
      <dgm:prSet/>
      <dgm:spPr/>
      <dgm:t>
        <a:bodyPr/>
        <a:lstStyle/>
        <a:p>
          <a:endParaRPr lang="en-US"/>
        </a:p>
      </dgm:t>
    </dgm:pt>
    <dgm:pt modelId="{A14153A1-8F8B-4231-9884-32418A1762C8}" type="pres">
      <dgm:prSet presAssocID="{AC505D99-F9BB-4D24-9976-F81DBBCEDF78}" presName="vert0" presStyleCnt="0">
        <dgm:presLayoutVars>
          <dgm:dir/>
          <dgm:animOne val="branch"/>
          <dgm:animLvl val="lvl"/>
        </dgm:presLayoutVars>
      </dgm:prSet>
      <dgm:spPr/>
    </dgm:pt>
    <dgm:pt modelId="{6F896B08-2728-4B4B-97DD-D583FECBF000}" type="pres">
      <dgm:prSet presAssocID="{81168BFB-6BE4-4397-9C2E-B02C46D27B25}" presName="thickLine" presStyleLbl="alignNode1" presStyleIdx="0" presStyleCnt="2"/>
      <dgm:spPr/>
    </dgm:pt>
    <dgm:pt modelId="{4A0DD366-582F-48D7-B2FE-73DCE5F60682}" type="pres">
      <dgm:prSet presAssocID="{81168BFB-6BE4-4397-9C2E-B02C46D27B25}" presName="horz1" presStyleCnt="0"/>
      <dgm:spPr/>
    </dgm:pt>
    <dgm:pt modelId="{BCABF8C4-A21D-461D-9229-73FAB620705E}" type="pres">
      <dgm:prSet presAssocID="{81168BFB-6BE4-4397-9C2E-B02C46D27B25}" presName="tx1" presStyleLbl="revTx" presStyleIdx="0" presStyleCnt="2"/>
      <dgm:spPr/>
    </dgm:pt>
    <dgm:pt modelId="{5EF6F202-2507-44A3-8E28-EAC05852EE14}" type="pres">
      <dgm:prSet presAssocID="{81168BFB-6BE4-4397-9C2E-B02C46D27B25}" presName="vert1" presStyleCnt="0"/>
      <dgm:spPr/>
    </dgm:pt>
    <dgm:pt modelId="{493A1A81-1E9A-4039-A76D-C836AAEB09A7}" type="pres">
      <dgm:prSet presAssocID="{EA15FBFE-9122-4BF8-9E1C-E21BB9854949}" presName="thickLine" presStyleLbl="alignNode1" presStyleIdx="1" presStyleCnt="2"/>
      <dgm:spPr/>
    </dgm:pt>
    <dgm:pt modelId="{C9DACED4-9A12-4262-A0E8-8F13356E3B97}" type="pres">
      <dgm:prSet presAssocID="{EA15FBFE-9122-4BF8-9E1C-E21BB9854949}" presName="horz1" presStyleCnt="0"/>
      <dgm:spPr/>
    </dgm:pt>
    <dgm:pt modelId="{9045DA44-B2B9-4813-9F7A-6055727CA8DC}" type="pres">
      <dgm:prSet presAssocID="{EA15FBFE-9122-4BF8-9E1C-E21BB9854949}" presName="tx1" presStyleLbl="revTx" presStyleIdx="1" presStyleCnt="2"/>
      <dgm:spPr/>
    </dgm:pt>
    <dgm:pt modelId="{A884912B-5557-4CE3-AC45-69169AC484B9}" type="pres">
      <dgm:prSet presAssocID="{EA15FBFE-9122-4BF8-9E1C-E21BB9854949}" presName="vert1" presStyleCnt="0"/>
      <dgm:spPr/>
    </dgm:pt>
  </dgm:ptLst>
  <dgm:cxnLst>
    <dgm:cxn modelId="{83F6DA2B-7856-4C74-8576-0EA46C11CBF9}" srcId="{AC505D99-F9BB-4D24-9976-F81DBBCEDF78}" destId="{81168BFB-6BE4-4397-9C2E-B02C46D27B25}" srcOrd="0" destOrd="0" parTransId="{3B2CFB69-EC2E-462D-831E-0F93FDCB3C8D}" sibTransId="{E5459F24-4B21-4B81-8EF5-07C850CF4699}"/>
    <dgm:cxn modelId="{3CC92068-B75D-4B1F-A34F-96F075747470}" srcId="{AC505D99-F9BB-4D24-9976-F81DBBCEDF78}" destId="{EA15FBFE-9122-4BF8-9E1C-E21BB9854949}" srcOrd="1" destOrd="0" parTransId="{73AF86EC-AC33-4C3D-9324-EEBF1A5AA0A6}" sibTransId="{DEBE806A-5F8C-48BE-911A-D008E6A2DCF9}"/>
    <dgm:cxn modelId="{13EBB275-22D2-4CA4-ADFC-602C41F21342}" type="presOf" srcId="{EA15FBFE-9122-4BF8-9E1C-E21BB9854949}" destId="{9045DA44-B2B9-4813-9F7A-6055727CA8DC}" srcOrd="0" destOrd="0" presId="urn:microsoft.com/office/officeart/2008/layout/LinedList"/>
    <dgm:cxn modelId="{FF8B17CA-2456-4E73-BAA8-D53B76D4673A}" type="presOf" srcId="{81168BFB-6BE4-4397-9C2E-B02C46D27B25}" destId="{BCABF8C4-A21D-461D-9229-73FAB620705E}" srcOrd="0" destOrd="0" presId="urn:microsoft.com/office/officeart/2008/layout/LinedList"/>
    <dgm:cxn modelId="{AD6A4FE1-8BD5-437D-A7EE-88178397683B}" type="presOf" srcId="{AC505D99-F9BB-4D24-9976-F81DBBCEDF78}" destId="{A14153A1-8F8B-4231-9884-32418A1762C8}" srcOrd="0" destOrd="0" presId="urn:microsoft.com/office/officeart/2008/layout/LinedList"/>
    <dgm:cxn modelId="{0F35F455-D5EB-49AC-96DC-E8064DC57896}" type="presParOf" srcId="{A14153A1-8F8B-4231-9884-32418A1762C8}" destId="{6F896B08-2728-4B4B-97DD-D583FECBF000}" srcOrd="0" destOrd="0" presId="urn:microsoft.com/office/officeart/2008/layout/LinedList"/>
    <dgm:cxn modelId="{0B9FF6E3-0C83-4D3C-ADDA-9235FD7B830F}" type="presParOf" srcId="{A14153A1-8F8B-4231-9884-32418A1762C8}" destId="{4A0DD366-582F-48D7-B2FE-73DCE5F60682}" srcOrd="1" destOrd="0" presId="urn:microsoft.com/office/officeart/2008/layout/LinedList"/>
    <dgm:cxn modelId="{92A840B5-C0BF-47E2-A282-6DEF7D8221AC}" type="presParOf" srcId="{4A0DD366-582F-48D7-B2FE-73DCE5F60682}" destId="{BCABF8C4-A21D-461D-9229-73FAB620705E}" srcOrd="0" destOrd="0" presId="urn:microsoft.com/office/officeart/2008/layout/LinedList"/>
    <dgm:cxn modelId="{C10A0F04-6736-4803-A736-95E3E0210702}" type="presParOf" srcId="{4A0DD366-582F-48D7-B2FE-73DCE5F60682}" destId="{5EF6F202-2507-44A3-8E28-EAC05852EE14}" srcOrd="1" destOrd="0" presId="urn:microsoft.com/office/officeart/2008/layout/LinedList"/>
    <dgm:cxn modelId="{D3FC2F8E-3EDC-4833-BEBD-1FE70F85B919}" type="presParOf" srcId="{A14153A1-8F8B-4231-9884-32418A1762C8}" destId="{493A1A81-1E9A-4039-A76D-C836AAEB09A7}" srcOrd="2" destOrd="0" presId="urn:microsoft.com/office/officeart/2008/layout/LinedList"/>
    <dgm:cxn modelId="{45568336-EE17-4C46-A7AC-82C0E3F90687}" type="presParOf" srcId="{A14153A1-8F8B-4231-9884-32418A1762C8}" destId="{C9DACED4-9A12-4262-A0E8-8F13356E3B97}" srcOrd="3" destOrd="0" presId="urn:microsoft.com/office/officeart/2008/layout/LinedList"/>
    <dgm:cxn modelId="{2E860296-068B-4618-AC50-37BE7902DBFE}" type="presParOf" srcId="{C9DACED4-9A12-4262-A0E8-8F13356E3B97}" destId="{9045DA44-B2B9-4813-9F7A-6055727CA8DC}" srcOrd="0" destOrd="0" presId="urn:microsoft.com/office/officeart/2008/layout/LinedList"/>
    <dgm:cxn modelId="{FEC2DEFA-446B-419C-A5BF-670A77122AC6}" type="presParOf" srcId="{C9DACED4-9A12-4262-A0E8-8F13356E3B97}" destId="{A884912B-5557-4CE3-AC45-69169AC484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6CF9A9-5386-4B20-854E-6D84ADA124E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DE4894-B142-44DC-9EF8-750AAB5025E6}">
      <dgm:prSet/>
      <dgm:spPr/>
      <dgm:t>
        <a:bodyPr/>
        <a:lstStyle/>
        <a:p>
          <a:r>
            <a:rPr lang="en-US"/>
            <a:t>Comprehensive strategies are needed to promote exclusive breastfeeding.</a:t>
          </a:r>
        </a:p>
      </dgm:t>
    </dgm:pt>
    <dgm:pt modelId="{D959352C-8D77-45E9-9C39-A11B93996A27}" type="parTrans" cxnId="{5E3838D9-7825-4346-B75A-E9E906C63B6C}">
      <dgm:prSet/>
      <dgm:spPr/>
      <dgm:t>
        <a:bodyPr/>
        <a:lstStyle/>
        <a:p>
          <a:endParaRPr lang="en-US"/>
        </a:p>
      </dgm:t>
    </dgm:pt>
    <dgm:pt modelId="{55E2FBA3-AAA7-4697-893F-6BED2232C300}" type="sibTrans" cxnId="{5E3838D9-7825-4346-B75A-E9E906C63B6C}">
      <dgm:prSet/>
      <dgm:spPr/>
      <dgm:t>
        <a:bodyPr/>
        <a:lstStyle/>
        <a:p>
          <a:endParaRPr lang="en-US"/>
        </a:p>
      </dgm:t>
    </dgm:pt>
    <dgm:pt modelId="{9F4A1C02-BB73-4E9F-8C12-1CDBABB2A63B}">
      <dgm:prSet/>
      <dgm:spPr/>
      <dgm:t>
        <a:bodyPr/>
        <a:lstStyle/>
        <a:p>
          <a:r>
            <a:rPr lang="en-US"/>
            <a:t>Improve lactation education and support during ANC and PNC checkups.</a:t>
          </a:r>
        </a:p>
      </dgm:t>
    </dgm:pt>
    <dgm:pt modelId="{15344A5A-4CD5-4846-A01A-78C7D230A791}" type="parTrans" cxnId="{BC38C914-EDAB-4246-A26D-F10A8B1F3D8D}">
      <dgm:prSet/>
      <dgm:spPr/>
      <dgm:t>
        <a:bodyPr/>
        <a:lstStyle/>
        <a:p>
          <a:endParaRPr lang="en-US"/>
        </a:p>
      </dgm:t>
    </dgm:pt>
    <dgm:pt modelId="{3DC4D2EB-A3CF-483F-A135-D550BB2D01F5}" type="sibTrans" cxnId="{BC38C914-EDAB-4246-A26D-F10A8B1F3D8D}">
      <dgm:prSet/>
      <dgm:spPr/>
      <dgm:t>
        <a:bodyPr/>
        <a:lstStyle/>
        <a:p>
          <a:endParaRPr lang="en-US"/>
        </a:p>
      </dgm:t>
    </dgm:pt>
    <dgm:pt modelId="{81C812D9-7302-4D86-A60C-B8C840216516}">
      <dgm:prSet/>
      <dgm:spPr/>
      <dgm:t>
        <a:bodyPr/>
        <a:lstStyle/>
        <a:p>
          <a:r>
            <a:rPr lang="en-US"/>
            <a:t>Create supportive workplace environments with accessible childcare facilities.</a:t>
          </a:r>
        </a:p>
      </dgm:t>
    </dgm:pt>
    <dgm:pt modelId="{0EABC342-9308-4FD0-9AE5-89D223AE5019}" type="parTrans" cxnId="{08F63A10-63EE-430C-84E1-C1C1C8479B92}">
      <dgm:prSet/>
      <dgm:spPr/>
      <dgm:t>
        <a:bodyPr/>
        <a:lstStyle/>
        <a:p>
          <a:endParaRPr lang="en-US"/>
        </a:p>
      </dgm:t>
    </dgm:pt>
    <dgm:pt modelId="{94584E85-9099-4754-80E1-E65FA5A24707}" type="sibTrans" cxnId="{08F63A10-63EE-430C-84E1-C1C1C8479B92}">
      <dgm:prSet/>
      <dgm:spPr/>
      <dgm:t>
        <a:bodyPr/>
        <a:lstStyle/>
        <a:p>
          <a:endParaRPr lang="en-US"/>
        </a:p>
      </dgm:t>
    </dgm:pt>
    <dgm:pt modelId="{C86E1166-4ABF-448B-8006-0E1E3977C575}">
      <dgm:prSet/>
      <dgm:spPr/>
      <dgm:t>
        <a:bodyPr/>
        <a:lstStyle/>
        <a:p>
          <a:r>
            <a:rPr lang="en-US"/>
            <a:t>Address cultural beliefs and misconceptions related to breastfeeding.</a:t>
          </a:r>
        </a:p>
      </dgm:t>
    </dgm:pt>
    <dgm:pt modelId="{56ABF567-DC27-4D51-A9FE-2FFA0CC94834}" type="parTrans" cxnId="{5EE651A9-7303-4013-A776-591B62A36D21}">
      <dgm:prSet/>
      <dgm:spPr/>
      <dgm:t>
        <a:bodyPr/>
        <a:lstStyle/>
        <a:p>
          <a:endParaRPr lang="en-US"/>
        </a:p>
      </dgm:t>
    </dgm:pt>
    <dgm:pt modelId="{8FF3FBA2-2C17-4398-9C7B-C8A95B62C9D9}" type="sibTrans" cxnId="{5EE651A9-7303-4013-A776-591B62A36D21}">
      <dgm:prSet/>
      <dgm:spPr/>
      <dgm:t>
        <a:bodyPr/>
        <a:lstStyle/>
        <a:p>
          <a:endParaRPr lang="en-US"/>
        </a:p>
      </dgm:t>
    </dgm:pt>
    <dgm:pt modelId="{E24FFCBB-9A9E-4EEF-AF5F-1D7440C557F4}" type="pres">
      <dgm:prSet presAssocID="{3D6CF9A9-5386-4B20-854E-6D84ADA124EE}" presName="outerComposite" presStyleCnt="0">
        <dgm:presLayoutVars>
          <dgm:chMax val="5"/>
          <dgm:dir/>
          <dgm:resizeHandles val="exact"/>
        </dgm:presLayoutVars>
      </dgm:prSet>
      <dgm:spPr/>
    </dgm:pt>
    <dgm:pt modelId="{4C949EDB-CDED-4F20-B488-AF9AFE097E38}" type="pres">
      <dgm:prSet presAssocID="{3D6CF9A9-5386-4B20-854E-6D84ADA124EE}" presName="dummyMaxCanvas" presStyleCnt="0">
        <dgm:presLayoutVars/>
      </dgm:prSet>
      <dgm:spPr/>
    </dgm:pt>
    <dgm:pt modelId="{61085153-CE91-4053-A6C3-E2670E34B622}" type="pres">
      <dgm:prSet presAssocID="{3D6CF9A9-5386-4B20-854E-6D84ADA124EE}" presName="FourNodes_1" presStyleLbl="node1" presStyleIdx="0" presStyleCnt="4">
        <dgm:presLayoutVars>
          <dgm:bulletEnabled val="1"/>
        </dgm:presLayoutVars>
      </dgm:prSet>
      <dgm:spPr/>
    </dgm:pt>
    <dgm:pt modelId="{A082EEE3-CF17-4175-8F7B-17291148A5AE}" type="pres">
      <dgm:prSet presAssocID="{3D6CF9A9-5386-4B20-854E-6D84ADA124EE}" presName="FourNodes_2" presStyleLbl="node1" presStyleIdx="1" presStyleCnt="4">
        <dgm:presLayoutVars>
          <dgm:bulletEnabled val="1"/>
        </dgm:presLayoutVars>
      </dgm:prSet>
      <dgm:spPr/>
    </dgm:pt>
    <dgm:pt modelId="{6C2C31F5-0BA6-4CEC-8AED-066074229B66}" type="pres">
      <dgm:prSet presAssocID="{3D6CF9A9-5386-4B20-854E-6D84ADA124EE}" presName="FourNodes_3" presStyleLbl="node1" presStyleIdx="2" presStyleCnt="4">
        <dgm:presLayoutVars>
          <dgm:bulletEnabled val="1"/>
        </dgm:presLayoutVars>
      </dgm:prSet>
      <dgm:spPr/>
    </dgm:pt>
    <dgm:pt modelId="{6F62B4F8-F2D7-438B-A64E-7AEF815EE2FE}" type="pres">
      <dgm:prSet presAssocID="{3D6CF9A9-5386-4B20-854E-6D84ADA124EE}" presName="FourNodes_4" presStyleLbl="node1" presStyleIdx="3" presStyleCnt="4">
        <dgm:presLayoutVars>
          <dgm:bulletEnabled val="1"/>
        </dgm:presLayoutVars>
      </dgm:prSet>
      <dgm:spPr/>
    </dgm:pt>
    <dgm:pt modelId="{6182EAB4-8916-4A5D-A0D7-92C0188175B8}" type="pres">
      <dgm:prSet presAssocID="{3D6CF9A9-5386-4B20-854E-6D84ADA124EE}" presName="FourConn_1-2" presStyleLbl="fgAccFollowNode1" presStyleIdx="0" presStyleCnt="3">
        <dgm:presLayoutVars>
          <dgm:bulletEnabled val="1"/>
        </dgm:presLayoutVars>
      </dgm:prSet>
      <dgm:spPr/>
    </dgm:pt>
    <dgm:pt modelId="{6E57F4C8-6221-4DD0-8F87-40F8593EF754}" type="pres">
      <dgm:prSet presAssocID="{3D6CF9A9-5386-4B20-854E-6D84ADA124EE}" presName="FourConn_2-3" presStyleLbl="fgAccFollowNode1" presStyleIdx="1" presStyleCnt="3">
        <dgm:presLayoutVars>
          <dgm:bulletEnabled val="1"/>
        </dgm:presLayoutVars>
      </dgm:prSet>
      <dgm:spPr/>
    </dgm:pt>
    <dgm:pt modelId="{211500C1-3F01-4398-99FC-9AB1DBCABDAF}" type="pres">
      <dgm:prSet presAssocID="{3D6CF9A9-5386-4B20-854E-6D84ADA124EE}" presName="FourConn_3-4" presStyleLbl="fgAccFollowNode1" presStyleIdx="2" presStyleCnt="3">
        <dgm:presLayoutVars>
          <dgm:bulletEnabled val="1"/>
        </dgm:presLayoutVars>
      </dgm:prSet>
      <dgm:spPr/>
    </dgm:pt>
    <dgm:pt modelId="{A5ACD876-A063-4E61-A8DB-44624870E7EE}" type="pres">
      <dgm:prSet presAssocID="{3D6CF9A9-5386-4B20-854E-6D84ADA124EE}" presName="FourNodes_1_text" presStyleLbl="node1" presStyleIdx="3" presStyleCnt="4">
        <dgm:presLayoutVars>
          <dgm:bulletEnabled val="1"/>
        </dgm:presLayoutVars>
      </dgm:prSet>
      <dgm:spPr/>
    </dgm:pt>
    <dgm:pt modelId="{3C2AC54A-0831-4DB1-BE67-ADEF4E4D5481}" type="pres">
      <dgm:prSet presAssocID="{3D6CF9A9-5386-4B20-854E-6D84ADA124EE}" presName="FourNodes_2_text" presStyleLbl="node1" presStyleIdx="3" presStyleCnt="4">
        <dgm:presLayoutVars>
          <dgm:bulletEnabled val="1"/>
        </dgm:presLayoutVars>
      </dgm:prSet>
      <dgm:spPr/>
    </dgm:pt>
    <dgm:pt modelId="{A4DAF3FA-2AB3-4FE9-B9E0-1040D076D1DC}" type="pres">
      <dgm:prSet presAssocID="{3D6CF9A9-5386-4B20-854E-6D84ADA124EE}" presName="FourNodes_3_text" presStyleLbl="node1" presStyleIdx="3" presStyleCnt="4">
        <dgm:presLayoutVars>
          <dgm:bulletEnabled val="1"/>
        </dgm:presLayoutVars>
      </dgm:prSet>
      <dgm:spPr/>
    </dgm:pt>
    <dgm:pt modelId="{A6772B45-7E8E-4AB4-AB69-EA97019F8B4B}" type="pres">
      <dgm:prSet presAssocID="{3D6CF9A9-5386-4B20-854E-6D84ADA124E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8F63A10-63EE-430C-84E1-C1C1C8479B92}" srcId="{3D6CF9A9-5386-4B20-854E-6D84ADA124EE}" destId="{81C812D9-7302-4D86-A60C-B8C840216516}" srcOrd="2" destOrd="0" parTransId="{0EABC342-9308-4FD0-9AE5-89D223AE5019}" sibTransId="{94584E85-9099-4754-80E1-E65FA5A24707}"/>
    <dgm:cxn modelId="{52046910-5786-412F-B3B1-9FA5B76E5451}" type="presOf" srcId="{55E2FBA3-AAA7-4697-893F-6BED2232C300}" destId="{6182EAB4-8916-4A5D-A0D7-92C0188175B8}" srcOrd="0" destOrd="0" presId="urn:microsoft.com/office/officeart/2005/8/layout/vProcess5"/>
    <dgm:cxn modelId="{BC38C914-EDAB-4246-A26D-F10A8B1F3D8D}" srcId="{3D6CF9A9-5386-4B20-854E-6D84ADA124EE}" destId="{9F4A1C02-BB73-4E9F-8C12-1CDBABB2A63B}" srcOrd="1" destOrd="0" parTransId="{15344A5A-4CD5-4846-A01A-78C7D230A791}" sibTransId="{3DC4D2EB-A3CF-483F-A135-D550BB2D01F5}"/>
    <dgm:cxn modelId="{634E0B44-FB9D-477A-B709-7748DC990B47}" type="presOf" srcId="{3D6CF9A9-5386-4B20-854E-6D84ADA124EE}" destId="{E24FFCBB-9A9E-4EEF-AF5F-1D7440C557F4}" srcOrd="0" destOrd="0" presId="urn:microsoft.com/office/officeart/2005/8/layout/vProcess5"/>
    <dgm:cxn modelId="{D9D58E67-D7AF-4745-AB14-64DCFA5380A3}" type="presOf" srcId="{3DC4D2EB-A3CF-483F-A135-D550BB2D01F5}" destId="{6E57F4C8-6221-4DD0-8F87-40F8593EF754}" srcOrd="0" destOrd="0" presId="urn:microsoft.com/office/officeart/2005/8/layout/vProcess5"/>
    <dgm:cxn modelId="{E995DC47-65AB-4C2D-9F7A-C2E38F4B857D}" type="presOf" srcId="{3CDE4894-B142-44DC-9EF8-750AAB5025E6}" destId="{A5ACD876-A063-4E61-A8DB-44624870E7EE}" srcOrd="1" destOrd="0" presId="urn:microsoft.com/office/officeart/2005/8/layout/vProcess5"/>
    <dgm:cxn modelId="{7ABAEB4B-1512-46FB-B6CB-B611E9B36420}" type="presOf" srcId="{C86E1166-4ABF-448B-8006-0E1E3977C575}" destId="{6F62B4F8-F2D7-438B-A64E-7AEF815EE2FE}" srcOrd="0" destOrd="0" presId="urn:microsoft.com/office/officeart/2005/8/layout/vProcess5"/>
    <dgm:cxn modelId="{3076DD4D-56C5-405C-B7C4-CBE973C08EFF}" type="presOf" srcId="{9F4A1C02-BB73-4E9F-8C12-1CDBABB2A63B}" destId="{3C2AC54A-0831-4DB1-BE67-ADEF4E4D5481}" srcOrd="1" destOrd="0" presId="urn:microsoft.com/office/officeart/2005/8/layout/vProcess5"/>
    <dgm:cxn modelId="{9C7CAA82-5A24-4F52-8229-0C90AA9F8725}" type="presOf" srcId="{C86E1166-4ABF-448B-8006-0E1E3977C575}" destId="{A6772B45-7E8E-4AB4-AB69-EA97019F8B4B}" srcOrd="1" destOrd="0" presId="urn:microsoft.com/office/officeart/2005/8/layout/vProcess5"/>
    <dgm:cxn modelId="{D47B119B-AD99-4ED4-B44A-1CCBE9A05117}" type="presOf" srcId="{9F4A1C02-BB73-4E9F-8C12-1CDBABB2A63B}" destId="{A082EEE3-CF17-4175-8F7B-17291148A5AE}" srcOrd="0" destOrd="0" presId="urn:microsoft.com/office/officeart/2005/8/layout/vProcess5"/>
    <dgm:cxn modelId="{68898C9B-CDBB-4252-AAE8-84305B0A3B14}" type="presOf" srcId="{94584E85-9099-4754-80E1-E65FA5A24707}" destId="{211500C1-3F01-4398-99FC-9AB1DBCABDAF}" srcOrd="0" destOrd="0" presId="urn:microsoft.com/office/officeart/2005/8/layout/vProcess5"/>
    <dgm:cxn modelId="{5EE651A9-7303-4013-A776-591B62A36D21}" srcId="{3D6CF9A9-5386-4B20-854E-6D84ADA124EE}" destId="{C86E1166-4ABF-448B-8006-0E1E3977C575}" srcOrd="3" destOrd="0" parTransId="{56ABF567-DC27-4D51-A9FE-2FFA0CC94834}" sibTransId="{8FF3FBA2-2C17-4398-9C7B-C8A95B62C9D9}"/>
    <dgm:cxn modelId="{965BCFB6-DB1D-487A-A7A4-68F75C1514CF}" type="presOf" srcId="{81C812D9-7302-4D86-A60C-B8C840216516}" destId="{6C2C31F5-0BA6-4CEC-8AED-066074229B66}" srcOrd="0" destOrd="0" presId="urn:microsoft.com/office/officeart/2005/8/layout/vProcess5"/>
    <dgm:cxn modelId="{965A5DC0-6791-4581-BA7E-66E661E9E7E3}" type="presOf" srcId="{3CDE4894-B142-44DC-9EF8-750AAB5025E6}" destId="{61085153-CE91-4053-A6C3-E2670E34B622}" srcOrd="0" destOrd="0" presId="urn:microsoft.com/office/officeart/2005/8/layout/vProcess5"/>
    <dgm:cxn modelId="{5E3838D9-7825-4346-B75A-E9E906C63B6C}" srcId="{3D6CF9A9-5386-4B20-854E-6D84ADA124EE}" destId="{3CDE4894-B142-44DC-9EF8-750AAB5025E6}" srcOrd="0" destOrd="0" parTransId="{D959352C-8D77-45E9-9C39-A11B93996A27}" sibTransId="{55E2FBA3-AAA7-4697-893F-6BED2232C300}"/>
    <dgm:cxn modelId="{AC4FEEE2-A7F0-48E8-9F68-F372812B1F93}" type="presOf" srcId="{81C812D9-7302-4D86-A60C-B8C840216516}" destId="{A4DAF3FA-2AB3-4FE9-B9E0-1040D076D1DC}" srcOrd="1" destOrd="0" presId="urn:microsoft.com/office/officeart/2005/8/layout/vProcess5"/>
    <dgm:cxn modelId="{C11C27E5-86B5-48AF-905B-800EFD25CEE8}" type="presParOf" srcId="{E24FFCBB-9A9E-4EEF-AF5F-1D7440C557F4}" destId="{4C949EDB-CDED-4F20-B488-AF9AFE097E38}" srcOrd="0" destOrd="0" presId="urn:microsoft.com/office/officeart/2005/8/layout/vProcess5"/>
    <dgm:cxn modelId="{E737E7D1-923F-42E7-9EC5-9784C17B2BA4}" type="presParOf" srcId="{E24FFCBB-9A9E-4EEF-AF5F-1D7440C557F4}" destId="{61085153-CE91-4053-A6C3-E2670E34B622}" srcOrd="1" destOrd="0" presId="urn:microsoft.com/office/officeart/2005/8/layout/vProcess5"/>
    <dgm:cxn modelId="{36E7EC68-EF79-4E55-A260-377EB1932AC1}" type="presParOf" srcId="{E24FFCBB-9A9E-4EEF-AF5F-1D7440C557F4}" destId="{A082EEE3-CF17-4175-8F7B-17291148A5AE}" srcOrd="2" destOrd="0" presId="urn:microsoft.com/office/officeart/2005/8/layout/vProcess5"/>
    <dgm:cxn modelId="{CDA14211-9E1E-4106-AFA2-BCCE14913D13}" type="presParOf" srcId="{E24FFCBB-9A9E-4EEF-AF5F-1D7440C557F4}" destId="{6C2C31F5-0BA6-4CEC-8AED-066074229B66}" srcOrd="3" destOrd="0" presId="urn:microsoft.com/office/officeart/2005/8/layout/vProcess5"/>
    <dgm:cxn modelId="{076395AB-FB7F-4538-B605-4267C23A517E}" type="presParOf" srcId="{E24FFCBB-9A9E-4EEF-AF5F-1D7440C557F4}" destId="{6F62B4F8-F2D7-438B-A64E-7AEF815EE2FE}" srcOrd="4" destOrd="0" presId="urn:microsoft.com/office/officeart/2005/8/layout/vProcess5"/>
    <dgm:cxn modelId="{0BE36428-B2C2-4588-9E40-267279D4F8B3}" type="presParOf" srcId="{E24FFCBB-9A9E-4EEF-AF5F-1D7440C557F4}" destId="{6182EAB4-8916-4A5D-A0D7-92C0188175B8}" srcOrd="5" destOrd="0" presId="urn:microsoft.com/office/officeart/2005/8/layout/vProcess5"/>
    <dgm:cxn modelId="{1CCFF73A-2196-4FD1-9F47-ACAFAFE8856D}" type="presParOf" srcId="{E24FFCBB-9A9E-4EEF-AF5F-1D7440C557F4}" destId="{6E57F4C8-6221-4DD0-8F87-40F8593EF754}" srcOrd="6" destOrd="0" presId="urn:microsoft.com/office/officeart/2005/8/layout/vProcess5"/>
    <dgm:cxn modelId="{20A084C3-9FF3-44CD-9A0C-824A260CC434}" type="presParOf" srcId="{E24FFCBB-9A9E-4EEF-AF5F-1D7440C557F4}" destId="{211500C1-3F01-4398-99FC-9AB1DBCABDAF}" srcOrd="7" destOrd="0" presId="urn:microsoft.com/office/officeart/2005/8/layout/vProcess5"/>
    <dgm:cxn modelId="{FD349B9B-4470-4DFE-AE36-11B628B06F75}" type="presParOf" srcId="{E24FFCBB-9A9E-4EEF-AF5F-1D7440C557F4}" destId="{A5ACD876-A063-4E61-A8DB-44624870E7EE}" srcOrd="8" destOrd="0" presId="urn:microsoft.com/office/officeart/2005/8/layout/vProcess5"/>
    <dgm:cxn modelId="{C264A9A4-6D5C-4189-87F7-37C11717DD37}" type="presParOf" srcId="{E24FFCBB-9A9E-4EEF-AF5F-1D7440C557F4}" destId="{3C2AC54A-0831-4DB1-BE67-ADEF4E4D5481}" srcOrd="9" destOrd="0" presId="urn:microsoft.com/office/officeart/2005/8/layout/vProcess5"/>
    <dgm:cxn modelId="{6BA54A86-A558-4892-A610-E040656DB1C6}" type="presParOf" srcId="{E24FFCBB-9A9E-4EEF-AF5F-1D7440C557F4}" destId="{A4DAF3FA-2AB3-4FE9-B9E0-1040D076D1DC}" srcOrd="10" destOrd="0" presId="urn:microsoft.com/office/officeart/2005/8/layout/vProcess5"/>
    <dgm:cxn modelId="{41002E28-B6EC-47DF-8775-63129C4B27E7}" type="presParOf" srcId="{E24FFCBB-9A9E-4EEF-AF5F-1D7440C557F4}" destId="{A6772B45-7E8E-4AB4-AB69-EA97019F8B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D176B-0869-4747-BD94-445674B33188}">
      <dsp:nvSpPr>
        <dsp:cNvPr id="0" name=""/>
        <dsp:cNvSpPr/>
      </dsp:nvSpPr>
      <dsp:spPr>
        <a:xfrm>
          <a:off x="0" y="2344"/>
          <a:ext cx="6771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83F95-DC5F-4E81-AA18-81A90571C9B0}">
      <dsp:nvSpPr>
        <dsp:cNvPr id="0" name=""/>
        <dsp:cNvSpPr/>
      </dsp:nvSpPr>
      <dsp:spPr>
        <a:xfrm>
          <a:off x="0" y="2344"/>
          <a:ext cx="6771860" cy="15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Breastfeeding is crucial for infant health and survival, providing essential nutrients and immunity during the first months of life.</a:t>
          </a:r>
        </a:p>
      </dsp:txBody>
      <dsp:txXfrm>
        <a:off x="0" y="2344"/>
        <a:ext cx="6771860" cy="1598875"/>
      </dsp:txXfrm>
    </dsp:sp>
    <dsp:sp modelId="{B1B16C16-1535-4F8B-8775-3BA841216690}">
      <dsp:nvSpPr>
        <dsp:cNvPr id="0" name=""/>
        <dsp:cNvSpPr/>
      </dsp:nvSpPr>
      <dsp:spPr>
        <a:xfrm>
          <a:off x="0" y="1601219"/>
          <a:ext cx="6771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5835C-E06F-4B2D-8930-71010CDEF5A6}">
      <dsp:nvSpPr>
        <dsp:cNvPr id="0" name=""/>
        <dsp:cNvSpPr/>
      </dsp:nvSpPr>
      <dsp:spPr>
        <a:xfrm>
          <a:off x="0" y="1601219"/>
          <a:ext cx="6771860" cy="15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Exclusive breastfeeding, offering only breast milk without any other food or liquids, is recommended by health experts for the first six months</a:t>
          </a:r>
          <a:endParaRPr lang="en-US" sz="2100" kern="1200" dirty="0"/>
        </a:p>
      </dsp:txBody>
      <dsp:txXfrm>
        <a:off x="0" y="1601219"/>
        <a:ext cx="6771860" cy="1598875"/>
      </dsp:txXfrm>
    </dsp:sp>
    <dsp:sp modelId="{47318579-5751-40FD-829C-F5B649599C7F}">
      <dsp:nvSpPr>
        <dsp:cNvPr id="0" name=""/>
        <dsp:cNvSpPr/>
      </dsp:nvSpPr>
      <dsp:spPr>
        <a:xfrm>
          <a:off x="0" y="3200094"/>
          <a:ext cx="6771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9D40C-254A-430A-B2EA-774188CFC358}">
      <dsp:nvSpPr>
        <dsp:cNvPr id="0" name=""/>
        <dsp:cNvSpPr/>
      </dsp:nvSpPr>
      <dsp:spPr>
        <a:xfrm>
          <a:off x="0" y="3200094"/>
          <a:ext cx="6771860" cy="15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Despite its benefits, exclusive breastfeeding rates remain low globally, including in low and middle-income countries like Bangladesh, where </a:t>
          </a:r>
          <a:r>
            <a:rPr lang="en-US" sz="2100" kern="1200" dirty="0"/>
            <a:t>the rate of EBF has been decreased in 55%.</a:t>
          </a:r>
          <a:endParaRPr lang="en-US" sz="2100" b="0" i="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0" i="0" kern="1200" dirty="0"/>
        </a:p>
      </dsp:txBody>
      <dsp:txXfrm>
        <a:off x="0" y="3200094"/>
        <a:ext cx="6771860" cy="1598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D176B-0869-4747-BD94-445674B33188}">
      <dsp:nvSpPr>
        <dsp:cNvPr id="0" name=""/>
        <dsp:cNvSpPr/>
      </dsp:nvSpPr>
      <dsp:spPr>
        <a:xfrm>
          <a:off x="0" y="2344"/>
          <a:ext cx="6771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83F95-DC5F-4E81-AA18-81A90571C9B0}">
      <dsp:nvSpPr>
        <dsp:cNvPr id="0" name=""/>
        <dsp:cNvSpPr/>
      </dsp:nvSpPr>
      <dsp:spPr>
        <a:xfrm>
          <a:off x="0" y="2344"/>
          <a:ext cx="6771860" cy="15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 Bangladesh, the ready-made garments (RMG) sector employs a significant number of female workers of reproductive age</a:t>
          </a:r>
          <a:endParaRPr lang="en-US" sz="2000" kern="1200" dirty="0"/>
        </a:p>
      </dsp:txBody>
      <dsp:txXfrm>
        <a:off x="0" y="2344"/>
        <a:ext cx="6771860" cy="1598875"/>
      </dsp:txXfrm>
    </dsp:sp>
    <dsp:sp modelId="{B1B16C16-1535-4F8B-8775-3BA841216690}">
      <dsp:nvSpPr>
        <dsp:cNvPr id="0" name=""/>
        <dsp:cNvSpPr/>
      </dsp:nvSpPr>
      <dsp:spPr>
        <a:xfrm>
          <a:off x="0" y="1601219"/>
          <a:ext cx="6771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5835C-E06F-4B2D-8930-71010CDEF5A6}">
      <dsp:nvSpPr>
        <dsp:cNvPr id="0" name=""/>
        <dsp:cNvSpPr/>
      </dsp:nvSpPr>
      <dsp:spPr>
        <a:xfrm>
          <a:off x="0" y="1601219"/>
          <a:ext cx="6771860" cy="15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Working in the RMG sector poses challenges for mothers to practice exclusive breastfeeding due to long working hours and limited childcare facilities</a:t>
          </a:r>
          <a:endParaRPr lang="en-US" sz="2000" kern="1200" dirty="0"/>
        </a:p>
      </dsp:txBody>
      <dsp:txXfrm>
        <a:off x="0" y="1601219"/>
        <a:ext cx="6771860" cy="1598875"/>
      </dsp:txXfrm>
    </dsp:sp>
    <dsp:sp modelId="{47318579-5751-40FD-829C-F5B649599C7F}">
      <dsp:nvSpPr>
        <dsp:cNvPr id="0" name=""/>
        <dsp:cNvSpPr/>
      </dsp:nvSpPr>
      <dsp:spPr>
        <a:xfrm>
          <a:off x="0" y="3200094"/>
          <a:ext cx="6771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9D40C-254A-430A-B2EA-774188CFC358}">
      <dsp:nvSpPr>
        <dsp:cNvPr id="0" name=""/>
        <dsp:cNvSpPr/>
      </dsp:nvSpPr>
      <dsp:spPr>
        <a:xfrm>
          <a:off x="0" y="3200094"/>
          <a:ext cx="6771860" cy="15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This study aims to investigate the barriers and perceptions of exclusive breastfeeding among working mothers in the RMG sector.</a:t>
          </a:r>
          <a:endParaRPr lang="en-US" sz="2000" kern="1200" dirty="0"/>
        </a:p>
      </dsp:txBody>
      <dsp:txXfrm>
        <a:off x="0" y="3200094"/>
        <a:ext cx="6771860" cy="1598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3BF58-23A2-4C9E-BBFF-244C9D180A6F}">
      <dsp:nvSpPr>
        <dsp:cNvPr id="0" name=""/>
        <dsp:cNvSpPr/>
      </dsp:nvSpPr>
      <dsp:spPr>
        <a:xfrm>
          <a:off x="895" y="720726"/>
          <a:ext cx="1542317" cy="1772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4B6A4-1B99-4FFA-BE83-FC72319A100D}">
      <dsp:nvSpPr>
        <dsp:cNvPr id="0" name=""/>
        <dsp:cNvSpPr/>
      </dsp:nvSpPr>
      <dsp:spPr>
        <a:xfrm>
          <a:off x="172263" y="883526"/>
          <a:ext cx="1542317" cy="1772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•</a:t>
          </a:r>
          <a:r>
            <a:rPr lang="en-US" sz="1400" b="1" kern="1200" dirty="0"/>
            <a:t>RMG sector managers acknowledged the importance of EBF.</a:t>
          </a:r>
          <a:endParaRPr lang="en-US" sz="1400" kern="1200" dirty="0"/>
        </a:p>
      </dsp:txBody>
      <dsp:txXfrm>
        <a:off x="217436" y="928699"/>
        <a:ext cx="1451971" cy="1681778"/>
      </dsp:txXfrm>
    </dsp:sp>
    <dsp:sp modelId="{63C7191B-5DCE-4D2A-9742-C689B9708BF0}">
      <dsp:nvSpPr>
        <dsp:cNvPr id="0" name=""/>
        <dsp:cNvSpPr/>
      </dsp:nvSpPr>
      <dsp:spPr>
        <a:xfrm>
          <a:off x="1885950" y="720726"/>
          <a:ext cx="1399638" cy="1924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1F9FE-2A97-46BC-BC1B-95F01FBC43BB}">
      <dsp:nvSpPr>
        <dsp:cNvPr id="0" name=""/>
        <dsp:cNvSpPr/>
      </dsp:nvSpPr>
      <dsp:spPr>
        <a:xfrm>
          <a:off x="2057318" y="883526"/>
          <a:ext cx="1399638" cy="1924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•Recognized the challenges faced by working mothers in practicing EBF.</a:t>
          </a:r>
          <a:endParaRPr lang="en-US" sz="1400" kern="1200" dirty="0"/>
        </a:p>
      </dsp:txBody>
      <dsp:txXfrm>
        <a:off x="2098312" y="924520"/>
        <a:ext cx="1317650" cy="1842967"/>
      </dsp:txXfrm>
    </dsp:sp>
    <dsp:sp modelId="{1127E8BA-D07E-45B7-A1BE-1BA928697F58}">
      <dsp:nvSpPr>
        <dsp:cNvPr id="0" name=""/>
        <dsp:cNvSpPr/>
      </dsp:nvSpPr>
      <dsp:spPr>
        <a:xfrm>
          <a:off x="3628325" y="720726"/>
          <a:ext cx="1206015" cy="24191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DAE41-F872-40FC-8694-73309C4799C1}">
      <dsp:nvSpPr>
        <dsp:cNvPr id="0" name=""/>
        <dsp:cNvSpPr/>
      </dsp:nvSpPr>
      <dsp:spPr>
        <a:xfrm>
          <a:off x="3799694" y="883526"/>
          <a:ext cx="1206015" cy="2419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•Some high-profile factories offered supportive initiatives for breastfeeding mothers.</a:t>
          </a:r>
          <a:endParaRPr lang="en-US" sz="1400" kern="1200" dirty="0"/>
        </a:p>
      </dsp:txBody>
      <dsp:txXfrm>
        <a:off x="3835017" y="918849"/>
        <a:ext cx="1135369" cy="2348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96B08-2728-4B4B-97DD-D583FECBF000}">
      <dsp:nvSpPr>
        <dsp:cNvPr id="0" name=""/>
        <dsp:cNvSpPr/>
      </dsp:nvSpPr>
      <dsp:spPr>
        <a:xfrm>
          <a:off x="0" y="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BF8C4-A21D-461D-9229-73FAB620705E}">
      <dsp:nvSpPr>
        <dsp:cNvPr id="0" name=""/>
        <dsp:cNvSpPr/>
      </dsp:nvSpPr>
      <dsp:spPr>
        <a:xfrm>
          <a:off x="0" y="0"/>
          <a:ext cx="5641974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recording of Early initiation of breast feeding and the definition of Exclusive BF may subject to bias and misreporting</a:t>
          </a:r>
        </a:p>
      </dsp:txBody>
      <dsp:txXfrm>
        <a:off x="0" y="0"/>
        <a:ext cx="5641974" cy="2460625"/>
      </dsp:txXfrm>
    </dsp:sp>
    <dsp:sp modelId="{493A1A81-1E9A-4039-A76D-C836AAEB09A7}">
      <dsp:nvSpPr>
        <dsp:cNvPr id="0" name=""/>
        <dsp:cNvSpPr/>
      </dsp:nvSpPr>
      <dsp:spPr>
        <a:xfrm>
          <a:off x="0" y="2460625"/>
          <a:ext cx="5641974" cy="0"/>
        </a:xfrm>
        <a:prstGeom prst="line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5DA44-B2B9-4813-9F7A-6055727CA8DC}">
      <dsp:nvSpPr>
        <dsp:cNvPr id="0" name=""/>
        <dsp:cNvSpPr/>
      </dsp:nvSpPr>
      <dsp:spPr>
        <a:xfrm>
          <a:off x="0" y="2460625"/>
          <a:ext cx="5641974" cy="24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Causal association is absent due to the cross-sectional study. </a:t>
          </a:r>
        </a:p>
      </dsp:txBody>
      <dsp:txXfrm>
        <a:off x="0" y="2460625"/>
        <a:ext cx="5641974" cy="2460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85153-CE91-4053-A6C3-E2670E34B622}">
      <dsp:nvSpPr>
        <dsp:cNvPr id="0" name=""/>
        <dsp:cNvSpPr/>
      </dsp:nvSpPr>
      <dsp:spPr>
        <a:xfrm>
          <a:off x="0" y="0"/>
          <a:ext cx="7776058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Comprehensive strategies are needed to promote exclusive breastfeeding.</a:t>
          </a:r>
        </a:p>
      </dsp:txBody>
      <dsp:txXfrm>
        <a:off x="25925" y="25925"/>
        <a:ext cx="6746129" cy="833289"/>
      </dsp:txXfrm>
    </dsp:sp>
    <dsp:sp modelId="{A082EEE3-CF17-4175-8F7B-17291148A5AE}">
      <dsp:nvSpPr>
        <dsp:cNvPr id="0" name=""/>
        <dsp:cNvSpPr/>
      </dsp:nvSpPr>
      <dsp:spPr>
        <a:xfrm>
          <a:off x="651244" y="1046073"/>
          <a:ext cx="7776058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 lactation education and support during ANC and PNC checkups.</a:t>
          </a:r>
        </a:p>
      </dsp:txBody>
      <dsp:txXfrm>
        <a:off x="677169" y="1071998"/>
        <a:ext cx="6497623" cy="833289"/>
      </dsp:txXfrm>
    </dsp:sp>
    <dsp:sp modelId="{6C2C31F5-0BA6-4CEC-8AED-066074229B66}">
      <dsp:nvSpPr>
        <dsp:cNvPr id="0" name=""/>
        <dsp:cNvSpPr/>
      </dsp:nvSpPr>
      <dsp:spPr>
        <a:xfrm>
          <a:off x="1292769" y="2092147"/>
          <a:ext cx="7776058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supportive workplace environments with accessible childcare facilities.</a:t>
          </a:r>
        </a:p>
      </dsp:txBody>
      <dsp:txXfrm>
        <a:off x="1318694" y="2118072"/>
        <a:ext cx="6507343" cy="833289"/>
      </dsp:txXfrm>
    </dsp:sp>
    <dsp:sp modelId="{6F62B4F8-F2D7-438B-A64E-7AEF815EE2FE}">
      <dsp:nvSpPr>
        <dsp:cNvPr id="0" name=""/>
        <dsp:cNvSpPr/>
      </dsp:nvSpPr>
      <dsp:spPr>
        <a:xfrm>
          <a:off x="1944014" y="3138220"/>
          <a:ext cx="7776058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Address cultural beliefs and misconceptions related to breastfeeding.</a:t>
          </a:r>
        </a:p>
      </dsp:txBody>
      <dsp:txXfrm>
        <a:off x="1969939" y="3164145"/>
        <a:ext cx="6497623" cy="833289"/>
      </dsp:txXfrm>
    </dsp:sp>
    <dsp:sp modelId="{6182EAB4-8916-4A5D-A0D7-92C0188175B8}">
      <dsp:nvSpPr>
        <dsp:cNvPr id="0" name=""/>
        <dsp:cNvSpPr/>
      </dsp:nvSpPr>
      <dsp:spPr>
        <a:xfrm>
          <a:off x="7200717" y="677936"/>
          <a:ext cx="575340" cy="575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330169" y="677936"/>
        <a:ext cx="316437" cy="432943"/>
      </dsp:txXfrm>
    </dsp:sp>
    <dsp:sp modelId="{6E57F4C8-6221-4DD0-8F87-40F8593EF754}">
      <dsp:nvSpPr>
        <dsp:cNvPr id="0" name=""/>
        <dsp:cNvSpPr/>
      </dsp:nvSpPr>
      <dsp:spPr>
        <a:xfrm>
          <a:off x="7851962" y="1724009"/>
          <a:ext cx="575340" cy="575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81414" y="1724009"/>
        <a:ext cx="316437" cy="432943"/>
      </dsp:txXfrm>
    </dsp:sp>
    <dsp:sp modelId="{211500C1-3F01-4398-99FC-9AB1DBCABDAF}">
      <dsp:nvSpPr>
        <dsp:cNvPr id="0" name=""/>
        <dsp:cNvSpPr/>
      </dsp:nvSpPr>
      <dsp:spPr>
        <a:xfrm>
          <a:off x="8493487" y="2770083"/>
          <a:ext cx="575340" cy="575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22939" y="2770083"/>
        <a:ext cx="316437" cy="43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5AFC-A826-4AFA-B525-E53A0801A1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A9B02-68E7-4106-8073-8F6E72CD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4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101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6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1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1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BAB9495-1FDA-4969-BA80-3E149021D13E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046EFB-2568-4097-8B5B-5F19C4CA92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215B2-0E20-F63D-4ABE-E75759531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356" y="80636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Barriers of Exclusive Breastfeeding Practice among Readymade Garments working mothers in Bangladesh: A qualitative exploration</a:t>
            </a:r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AE14B9-7729-5B35-4DAF-D274945FB8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8661" y="806365"/>
            <a:ext cx="2949542" cy="52296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by: 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NUSRAT AZRIN MOHSIN, ID: 2131149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18F7-0206-F543-7949-FB7F4B1A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(con…):</a:t>
            </a:r>
          </a:p>
        </p:txBody>
      </p:sp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66FA9B5A-02D5-3727-F744-80939DD7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3" y="1593870"/>
            <a:ext cx="10624533" cy="5063062"/>
          </a:xfrm>
          <a:prstGeom prst="rect">
            <a:avLst/>
          </a:prstGeom>
          <a:effectLst>
            <a:reflection stA="83000" endPos="65000" dist="50800" dir="5400000" sy="-100000" algn="bl" rotWithShape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80E2-9069-04C0-ABDC-4970146E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/>
          </a:bodyPr>
          <a:lstStyle/>
          <a:p>
            <a:r>
              <a:rPr lang="en-US" sz="1800" b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Prelacteal</a:t>
            </a:r>
            <a:r>
              <a:rPr lang="en-US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Feeding and Colostrum Refusal: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•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8 mothers gave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prelacteal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feeds to their infants.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•Cultural beliefs and familial pressure influenced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prelacteal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feeding practices.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•22 mothers provided colostrum, indicating awareness of its importance.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F67A1-F631-56AF-6376-3204F655E9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Healthcare Provider Perspectives:</a:t>
            </a:r>
          </a:p>
          <a:p>
            <a:endParaRPr lang="en-US" sz="1800" b="1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•Healthcare professionals emphasized the importance of exclusive breastfeeding.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•Recommended targeted educational programs to promote EBF.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•Identified common infant health issues in non-exclusive breastfeeding infants.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18F7-0206-F543-7949-FB7F4B1A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3" y="925260"/>
            <a:ext cx="9720072" cy="891873"/>
          </a:xfrm>
        </p:spPr>
        <p:txBody>
          <a:bodyPr/>
          <a:lstStyle/>
          <a:p>
            <a:r>
              <a:rPr lang="en-US" dirty="0"/>
              <a:t>Result (con…):</a:t>
            </a:r>
          </a:p>
        </p:txBody>
      </p:sp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66FA9B5A-02D5-3727-F744-80939DD7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3" y="1671412"/>
            <a:ext cx="10624533" cy="5063062"/>
          </a:xfrm>
          <a:prstGeom prst="rect">
            <a:avLst/>
          </a:prstGeom>
          <a:effectLst>
            <a:reflection stA="83000" endPos="65000" dist="50800" dir="5400000" sy="-100000" algn="bl" rotWithShape="0"/>
          </a:effectLst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24F68C7-B70B-70BF-C6FC-4C0BDC67EA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3856303"/>
              </p:ext>
            </p:extLst>
          </p:nvPr>
        </p:nvGraphicFramePr>
        <p:xfrm>
          <a:off x="930368" y="2834640"/>
          <a:ext cx="500660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F67A1-F631-56AF-6376-3204F655E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834640"/>
            <a:ext cx="4754880" cy="4023360"/>
          </a:xfrm>
        </p:spPr>
        <p:txBody>
          <a:bodyPr>
            <a:normAutofit/>
          </a:bodyPr>
          <a:lstStyle/>
          <a:p>
            <a:r>
              <a:rPr lang="en-US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Insights from Focus Group Discussions (FGDs):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•FGDs provided additional perspectives from working mothers.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•Few mothers had a conception about colostrum during their pregnancies.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•ANC and PNC visits played a role in awareness of EBF.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•Challenges with childcare facilities were discussed.</a:t>
            </a:r>
          </a:p>
          <a:p>
            <a:endParaRPr lang="en-US" dirty="0"/>
          </a:p>
        </p:txBody>
      </p:sp>
      <p:pic>
        <p:nvPicPr>
          <p:cNvPr id="6" name="Picture 5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E88C13BA-B6D3-CCBA-A10F-7FCB0B2C49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53" y="709253"/>
            <a:ext cx="3507252" cy="1924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873430-893E-D57E-AC8A-F4BF30BA104A}"/>
              </a:ext>
            </a:extLst>
          </p:cNvPr>
          <p:cNvSpPr txBox="1"/>
          <p:nvPr/>
        </p:nvSpPr>
        <p:spPr>
          <a:xfrm>
            <a:off x="1219200" y="24877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RMG Sector Managers' Views: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E5469-1144-0B62-3F20-EC52D69F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Limitations: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6280ED8-25B0-F124-794A-9E0400168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973143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69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4DF-1AFD-6CEB-301A-356363FB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339FD63-FD26-C4C4-648E-FC7C316C19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92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D78B0-5F30-8456-8E42-708D47AD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/>
              <a:t>Recommendations:</a:t>
            </a:r>
          </a:p>
        </p:txBody>
      </p:sp>
      <p:pic>
        <p:nvPicPr>
          <p:cNvPr id="4" name="Picture 3" descr="A person holding a blue shirt&#10;&#10;Description automatically generated">
            <a:extLst>
              <a:ext uri="{FF2B5EF4-FFF2-40B4-BE49-F238E27FC236}">
                <a16:creationId xmlns:a16="http://schemas.microsoft.com/office/drawing/2014/main" id="{F4F5D9EC-85AE-5593-2414-D602072C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3"/>
          <a:stretch/>
        </p:blipFill>
        <p:spPr>
          <a:xfrm>
            <a:off x="20" y="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42E59668-3C21-4C75-9F1D-FC8FC2F32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52A002CF-6EAF-497D-9B9B-EF9F4451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BF631B04-CB79-4ABB-B631-511E05B25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647B2F0-26C0-C5D2-D16B-A0ADA6BB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86" y="4989786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/>
              <a:t>Steps taken by WHO: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211F48F-114D-465F-B9AB-A36325F8C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oster of a person holding a baby&#10;&#10;Description automatically generated">
            <a:extLst>
              <a:ext uri="{FF2B5EF4-FFF2-40B4-BE49-F238E27FC236}">
                <a16:creationId xmlns:a16="http://schemas.microsoft.com/office/drawing/2014/main" id="{5044FF79-125A-B617-290E-1E79E1E19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7446" b="5"/>
          <a:stretch/>
        </p:blipFill>
        <p:spPr>
          <a:xfrm>
            <a:off x="634273" y="640080"/>
            <a:ext cx="3545243" cy="3931920"/>
          </a:xfrm>
          <a:prstGeom prst="rect">
            <a:avLst/>
          </a:prstGeom>
        </p:spPr>
      </p:pic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ABA976ED-8BAC-22E7-9634-C5FEC572D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r="5310" b="-4"/>
          <a:stretch/>
        </p:blipFill>
        <p:spPr>
          <a:xfrm>
            <a:off x="4340386" y="640080"/>
            <a:ext cx="3525332" cy="3931920"/>
          </a:xfrm>
          <a:prstGeom prst="rect">
            <a:avLst/>
          </a:prstGeom>
        </p:spPr>
      </p:pic>
      <p:pic>
        <p:nvPicPr>
          <p:cNvPr id="6" name="Picture 5" descr="A group of people holding a baby&#10;&#10;Description automatically generated">
            <a:extLst>
              <a:ext uri="{FF2B5EF4-FFF2-40B4-BE49-F238E27FC236}">
                <a16:creationId xmlns:a16="http://schemas.microsoft.com/office/drawing/2014/main" id="{AE5A1402-EB47-857D-A42E-6F45B68AF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4564" b="3"/>
          <a:stretch/>
        </p:blipFill>
        <p:spPr>
          <a:xfrm>
            <a:off x="8026588" y="640081"/>
            <a:ext cx="352533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9A89-7E0D-FDAF-3F2E-5B15E365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A18B-DA4E-278F-8242-114599A1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highlights the challenges faced by working mothers in practicing exclusive breastfeeding.</a:t>
            </a:r>
          </a:p>
          <a:p>
            <a:r>
              <a:rPr lang="en-US" dirty="0"/>
              <a:t>Targeted interventions are crucial to empower working mothers in RMG sectors for EBF.</a:t>
            </a:r>
          </a:p>
          <a:p>
            <a:r>
              <a:rPr lang="en-US" dirty="0"/>
              <a:t>Promoting exclusive breastfeeding can lead to better health outcomes for both mothers and infants</a:t>
            </a:r>
          </a:p>
        </p:txBody>
      </p:sp>
    </p:spTree>
    <p:extLst>
      <p:ext uri="{BB962C8B-B14F-4D97-AF65-F5344CB8AC3E}">
        <p14:creationId xmlns:p14="http://schemas.microsoft.com/office/powerpoint/2010/main" val="98700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person holding a baby&#10;&#10;Description automatically generated">
            <a:extLst>
              <a:ext uri="{FF2B5EF4-FFF2-40B4-BE49-F238E27FC236}">
                <a16:creationId xmlns:a16="http://schemas.microsoft.com/office/drawing/2014/main" id="{DA8BD04F-D466-810E-BAA5-959E39BE99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3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29E7E-E521-15F5-01C6-51CF9BAA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8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3E9A-0A60-305A-E4C2-15A85CB4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pic>
        <p:nvPicPr>
          <p:cNvPr id="7" name="Content Placeholder 6" descr="A person holding a baby&#10;&#10;Description automatically generated">
            <a:extLst>
              <a:ext uri="{FF2B5EF4-FFF2-40B4-BE49-F238E27FC236}">
                <a16:creationId xmlns:a16="http://schemas.microsoft.com/office/drawing/2014/main" id="{E52D1B6B-5E74-5B84-6F0D-CA9B41DC1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722" y="1836462"/>
            <a:ext cx="3686689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8C50CFC3-3C79-8E7F-D2E3-6D4133C65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695961"/>
              </p:ext>
            </p:extLst>
          </p:nvPr>
        </p:nvGraphicFramePr>
        <p:xfrm>
          <a:off x="4943062" y="1948069"/>
          <a:ext cx="677186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7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3E9A-0A60-305A-E4C2-15A85CB4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pic>
        <p:nvPicPr>
          <p:cNvPr id="7" name="Content Placeholder 6" descr="A person holding a baby&#10;&#10;Description automatically generated">
            <a:extLst>
              <a:ext uri="{FF2B5EF4-FFF2-40B4-BE49-F238E27FC236}">
                <a16:creationId xmlns:a16="http://schemas.microsoft.com/office/drawing/2014/main" id="{E52D1B6B-5E74-5B84-6F0D-CA9B41DC1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722" y="1836462"/>
            <a:ext cx="3686689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8C50CFC3-3C79-8E7F-D2E3-6D4133C65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090059"/>
              </p:ext>
            </p:extLst>
          </p:nvPr>
        </p:nvGraphicFramePr>
        <p:xfrm>
          <a:off x="4943062" y="1948069"/>
          <a:ext cx="677186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223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5C3F-4194-6F98-6B8F-A29C0AA7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/>
              <a:t>Research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CA96-8D0E-3F5D-AA72-762B86B1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What are the challenges/barriers in practicing Exclusive breast feeding among the Ready-made garment's workers?</a:t>
            </a:r>
          </a:p>
        </p:txBody>
      </p:sp>
      <p:pic>
        <p:nvPicPr>
          <p:cNvPr id="5" name="Picture 4" descr="A person breastfeeding a baby&#10;&#10;Description automatically generated">
            <a:extLst>
              <a:ext uri="{FF2B5EF4-FFF2-40B4-BE49-F238E27FC236}">
                <a16:creationId xmlns:a16="http://schemas.microsoft.com/office/drawing/2014/main" id="{92323CEB-89BB-B7E5-46DB-50D6BCCF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17673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1E26-1457-4FF8-ABB9-37AF1AD45E7F}"/>
              </a:ext>
            </a:extLst>
          </p:cNvPr>
          <p:cNvSpPr/>
          <p:nvPr/>
        </p:nvSpPr>
        <p:spPr>
          <a:xfrm>
            <a:off x="1589" y="0"/>
            <a:ext cx="12188825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2F92D-5E3F-48DD-8C02-C972A870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Objective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EEAF10-2E11-475B-A3BC-6115E17434AD}"/>
              </a:ext>
            </a:extLst>
          </p:cNvPr>
          <p:cNvSpPr/>
          <p:nvPr/>
        </p:nvSpPr>
        <p:spPr>
          <a:xfrm>
            <a:off x="5033683" y="1844824"/>
            <a:ext cx="2124634" cy="21246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0AC79E-11FD-40CC-829A-13FC6BAF26D5}"/>
              </a:ext>
            </a:extLst>
          </p:cNvPr>
          <p:cNvSpPr/>
          <p:nvPr/>
        </p:nvSpPr>
        <p:spPr>
          <a:xfrm>
            <a:off x="1554496" y="4509121"/>
            <a:ext cx="9391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measure the obstacles of breastfeeding exclusively and understandings about exclusive breast feeding among mothers those who are working in the RMG sector</a:t>
            </a:r>
            <a:endParaRPr lang="en-US" sz="24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D8B00F-8D63-4284-83EC-C3A41AF1F81D}"/>
              </a:ext>
            </a:extLst>
          </p:cNvPr>
          <p:cNvGrpSpPr/>
          <p:nvPr/>
        </p:nvGrpSpPr>
        <p:grpSpPr>
          <a:xfrm>
            <a:off x="5442612" y="2472023"/>
            <a:ext cx="1306779" cy="870239"/>
            <a:chOff x="-5224463" y="749300"/>
            <a:chExt cx="5840413" cy="38893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0EDA4E2-B902-49D1-A865-7468DA954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73463" y="2587625"/>
              <a:ext cx="762000" cy="365125"/>
            </a:xfrm>
            <a:custGeom>
              <a:avLst/>
              <a:gdLst>
                <a:gd name="T0" fmla="*/ 193 w 251"/>
                <a:gd name="T1" fmla="*/ 12 h 120"/>
                <a:gd name="T2" fmla="*/ 58 w 251"/>
                <a:gd name="T3" fmla="*/ 12 h 120"/>
                <a:gd name="T4" fmla="*/ 58 w 251"/>
                <a:gd name="T5" fmla="*/ 12 h 120"/>
                <a:gd name="T6" fmla="*/ 12 w 251"/>
                <a:gd name="T7" fmla="*/ 13 h 120"/>
                <a:gd name="T8" fmla="*/ 12 w 251"/>
                <a:gd name="T9" fmla="*/ 58 h 120"/>
                <a:gd name="T10" fmla="*/ 239 w 251"/>
                <a:gd name="T11" fmla="*/ 58 h 120"/>
                <a:gd name="T12" fmla="*/ 238 w 251"/>
                <a:gd name="T13" fmla="*/ 12 h 120"/>
                <a:gd name="T14" fmla="*/ 193 w 251"/>
                <a:gd name="T15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120">
                  <a:moveTo>
                    <a:pt x="193" y="12"/>
                  </a:moveTo>
                  <a:cubicBezTo>
                    <a:pt x="156" y="50"/>
                    <a:pt x="95" y="50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0"/>
                    <a:pt x="25" y="0"/>
                    <a:pt x="12" y="13"/>
                  </a:cubicBezTo>
                  <a:cubicBezTo>
                    <a:pt x="0" y="26"/>
                    <a:pt x="0" y="45"/>
                    <a:pt x="12" y="58"/>
                  </a:cubicBezTo>
                  <a:cubicBezTo>
                    <a:pt x="75" y="120"/>
                    <a:pt x="176" y="120"/>
                    <a:pt x="239" y="58"/>
                  </a:cubicBezTo>
                  <a:cubicBezTo>
                    <a:pt x="251" y="45"/>
                    <a:pt x="251" y="25"/>
                    <a:pt x="238" y="12"/>
                  </a:cubicBezTo>
                  <a:cubicBezTo>
                    <a:pt x="225" y="0"/>
                    <a:pt x="206" y="0"/>
                    <a:pt x="193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AA0E73A-595D-4F68-B558-D29A794C3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224463" y="749300"/>
              <a:ext cx="5840413" cy="3889375"/>
            </a:xfrm>
            <a:custGeom>
              <a:avLst/>
              <a:gdLst>
                <a:gd name="T0" fmla="*/ 1505 w 1924"/>
                <a:gd name="T1" fmla="*/ 0 h 1280"/>
                <a:gd name="T2" fmla="*/ 1228 w 1924"/>
                <a:gd name="T3" fmla="*/ 311 h 1280"/>
                <a:gd name="T4" fmla="*/ 1111 w 1924"/>
                <a:gd name="T5" fmla="*/ 383 h 1280"/>
                <a:gd name="T6" fmla="*/ 730 w 1924"/>
                <a:gd name="T7" fmla="*/ 383 h 1280"/>
                <a:gd name="T8" fmla="*/ 698 w 1924"/>
                <a:gd name="T9" fmla="*/ 266 h 1280"/>
                <a:gd name="T10" fmla="*/ 420 w 1924"/>
                <a:gd name="T11" fmla="*/ 0 h 1280"/>
                <a:gd name="T12" fmla="*/ 12 w 1924"/>
                <a:gd name="T13" fmla="*/ 439 h 1280"/>
                <a:gd name="T14" fmla="*/ 314 w 1924"/>
                <a:gd name="T15" fmla="*/ 695 h 1280"/>
                <a:gd name="T16" fmla="*/ 471 w 1924"/>
                <a:gd name="T17" fmla="*/ 893 h 1280"/>
                <a:gd name="T18" fmla="*/ 565 w 1924"/>
                <a:gd name="T19" fmla="*/ 1003 h 1280"/>
                <a:gd name="T20" fmla="*/ 842 w 1924"/>
                <a:gd name="T21" fmla="*/ 1280 h 1280"/>
                <a:gd name="T22" fmla="*/ 940 w 1924"/>
                <a:gd name="T23" fmla="*/ 1222 h 1280"/>
                <a:gd name="T24" fmla="*/ 1095 w 1924"/>
                <a:gd name="T25" fmla="*/ 1252 h 1280"/>
                <a:gd name="T26" fmla="*/ 1588 w 1924"/>
                <a:gd name="T27" fmla="*/ 669 h 1280"/>
                <a:gd name="T28" fmla="*/ 1635 w 1924"/>
                <a:gd name="T29" fmla="*/ 704 h 1280"/>
                <a:gd name="T30" fmla="*/ 1912 w 1924"/>
                <a:gd name="T31" fmla="*/ 394 h 1280"/>
                <a:gd name="T32" fmla="*/ 80 w 1924"/>
                <a:gd name="T33" fmla="*/ 417 h 1280"/>
                <a:gd name="T34" fmla="*/ 291 w 1924"/>
                <a:gd name="T35" fmla="*/ 627 h 1280"/>
                <a:gd name="T36" fmla="*/ 423 w 1924"/>
                <a:gd name="T37" fmla="*/ 663 h 1280"/>
                <a:gd name="T38" fmla="*/ 694 w 1924"/>
                <a:gd name="T39" fmla="*/ 437 h 1280"/>
                <a:gd name="T40" fmla="*/ 1012 w 1924"/>
                <a:gd name="T41" fmla="*/ 529 h 1280"/>
                <a:gd name="T42" fmla="*/ 1123 w 1924"/>
                <a:gd name="T43" fmla="*/ 704 h 1280"/>
                <a:gd name="T44" fmla="*/ 986 w 1924"/>
                <a:gd name="T45" fmla="*/ 585 h 1280"/>
                <a:gd name="T46" fmla="*/ 981 w 1924"/>
                <a:gd name="T47" fmla="*/ 582 h 1280"/>
                <a:gd name="T48" fmla="*/ 963 w 1924"/>
                <a:gd name="T49" fmla="*/ 576 h 1280"/>
                <a:gd name="T50" fmla="*/ 946 w 1924"/>
                <a:gd name="T51" fmla="*/ 582 h 1280"/>
                <a:gd name="T52" fmla="*/ 517 w 1924"/>
                <a:gd name="T53" fmla="*/ 848 h 1280"/>
                <a:gd name="T54" fmla="*/ 1409 w 1924"/>
                <a:gd name="T55" fmla="*/ 848 h 1280"/>
                <a:gd name="T56" fmla="*/ 1028 w 1924"/>
                <a:gd name="T57" fmla="*/ 1216 h 1280"/>
                <a:gd name="T58" fmla="*/ 1026 w 1924"/>
                <a:gd name="T59" fmla="*/ 1141 h 1280"/>
                <a:gd name="T60" fmla="*/ 1115 w 1924"/>
                <a:gd name="T61" fmla="*/ 1003 h 1280"/>
                <a:gd name="T62" fmla="*/ 865 w 1924"/>
                <a:gd name="T63" fmla="*/ 1207 h 1280"/>
                <a:gd name="T64" fmla="*/ 811 w 1924"/>
                <a:gd name="T65" fmla="*/ 1184 h 1280"/>
                <a:gd name="T66" fmla="*/ 1023 w 1924"/>
                <a:gd name="T67" fmla="*/ 912 h 1280"/>
                <a:gd name="T68" fmla="*/ 752 w 1924"/>
                <a:gd name="T69" fmla="*/ 1126 h 1280"/>
                <a:gd name="T70" fmla="*/ 729 w 1924"/>
                <a:gd name="T71" fmla="*/ 1071 h 1280"/>
                <a:gd name="T72" fmla="*/ 887 w 1924"/>
                <a:gd name="T73" fmla="*/ 822 h 1280"/>
                <a:gd name="T74" fmla="*/ 661 w 1924"/>
                <a:gd name="T75" fmla="*/ 1035 h 1280"/>
                <a:gd name="T76" fmla="*/ 964 w 1924"/>
                <a:gd name="T77" fmla="*/ 653 h 1280"/>
                <a:gd name="T78" fmla="*/ 1123 w 1924"/>
                <a:gd name="T79" fmla="*/ 768 h 1280"/>
                <a:gd name="T80" fmla="*/ 1056 w 1924"/>
                <a:gd name="T81" fmla="*/ 482 h 1280"/>
                <a:gd name="T82" fmla="*/ 1209 w 1924"/>
                <a:gd name="T83" fmla="*/ 447 h 1280"/>
                <a:gd name="T84" fmla="*/ 1542 w 1924"/>
                <a:gd name="T85" fmla="*/ 624 h 1280"/>
                <a:gd name="T86" fmla="*/ 1296 w 1924"/>
                <a:gd name="T87" fmla="*/ 288 h 1280"/>
                <a:gd name="T88" fmla="*/ 1635 w 1924"/>
                <a:gd name="T89" fmla="*/ 627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4" h="1280">
                  <a:moveTo>
                    <a:pt x="1527" y="9"/>
                  </a:moveTo>
                  <a:cubicBezTo>
                    <a:pt x="1521" y="3"/>
                    <a:pt x="1513" y="0"/>
                    <a:pt x="1505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496" y="0"/>
                    <a:pt x="1488" y="4"/>
                    <a:pt x="1482" y="10"/>
                  </a:cubicBezTo>
                  <a:cubicBezTo>
                    <a:pt x="1228" y="266"/>
                    <a:pt x="1228" y="266"/>
                    <a:pt x="1228" y="266"/>
                  </a:cubicBezTo>
                  <a:cubicBezTo>
                    <a:pt x="1216" y="278"/>
                    <a:pt x="1216" y="298"/>
                    <a:pt x="1228" y="311"/>
                  </a:cubicBezTo>
                  <a:cubicBezTo>
                    <a:pt x="1248" y="330"/>
                    <a:pt x="1248" y="330"/>
                    <a:pt x="1248" y="330"/>
                  </a:cubicBezTo>
                  <a:cubicBezTo>
                    <a:pt x="1196" y="383"/>
                    <a:pt x="1196" y="383"/>
                    <a:pt x="1196" y="383"/>
                  </a:cubicBezTo>
                  <a:cubicBezTo>
                    <a:pt x="1111" y="383"/>
                    <a:pt x="1111" y="383"/>
                    <a:pt x="1111" y="383"/>
                  </a:cubicBezTo>
                  <a:cubicBezTo>
                    <a:pt x="1058" y="382"/>
                    <a:pt x="1007" y="392"/>
                    <a:pt x="959" y="415"/>
                  </a:cubicBezTo>
                  <a:cubicBezTo>
                    <a:pt x="914" y="394"/>
                    <a:pt x="865" y="383"/>
                    <a:pt x="815" y="383"/>
                  </a:cubicBezTo>
                  <a:cubicBezTo>
                    <a:pt x="730" y="383"/>
                    <a:pt x="730" y="383"/>
                    <a:pt x="730" y="383"/>
                  </a:cubicBezTo>
                  <a:cubicBezTo>
                    <a:pt x="678" y="330"/>
                    <a:pt x="678" y="330"/>
                    <a:pt x="678" y="330"/>
                  </a:cubicBezTo>
                  <a:cubicBezTo>
                    <a:pt x="698" y="311"/>
                    <a:pt x="698" y="311"/>
                    <a:pt x="698" y="311"/>
                  </a:cubicBezTo>
                  <a:cubicBezTo>
                    <a:pt x="710" y="298"/>
                    <a:pt x="710" y="278"/>
                    <a:pt x="698" y="266"/>
                  </a:cubicBezTo>
                  <a:cubicBezTo>
                    <a:pt x="442" y="10"/>
                    <a:pt x="442" y="10"/>
                    <a:pt x="442" y="10"/>
                  </a:cubicBezTo>
                  <a:cubicBezTo>
                    <a:pt x="436" y="3"/>
                    <a:pt x="428" y="0"/>
                    <a:pt x="420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11" y="0"/>
                    <a:pt x="403" y="3"/>
                    <a:pt x="397" y="9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0" y="406"/>
                    <a:pt x="0" y="427"/>
                    <a:pt x="12" y="439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268" y="695"/>
                    <a:pt x="268" y="695"/>
                    <a:pt x="268" y="695"/>
                  </a:cubicBezTo>
                  <a:cubicBezTo>
                    <a:pt x="281" y="707"/>
                    <a:pt x="301" y="707"/>
                    <a:pt x="314" y="695"/>
                  </a:cubicBezTo>
                  <a:cubicBezTo>
                    <a:pt x="339" y="670"/>
                    <a:pt x="339" y="670"/>
                    <a:pt x="339" y="670"/>
                  </a:cubicBezTo>
                  <a:cubicBezTo>
                    <a:pt x="371" y="702"/>
                    <a:pt x="371" y="702"/>
                    <a:pt x="371" y="702"/>
                  </a:cubicBezTo>
                  <a:cubicBezTo>
                    <a:pt x="384" y="774"/>
                    <a:pt x="419" y="841"/>
                    <a:pt x="471" y="893"/>
                  </a:cubicBezTo>
                  <a:cubicBezTo>
                    <a:pt x="556" y="982"/>
                    <a:pt x="556" y="982"/>
                    <a:pt x="556" y="982"/>
                  </a:cubicBezTo>
                  <a:cubicBezTo>
                    <a:pt x="559" y="985"/>
                    <a:pt x="562" y="988"/>
                    <a:pt x="566" y="989"/>
                  </a:cubicBezTo>
                  <a:cubicBezTo>
                    <a:pt x="566" y="994"/>
                    <a:pt x="565" y="999"/>
                    <a:pt x="565" y="1003"/>
                  </a:cubicBezTo>
                  <a:cubicBezTo>
                    <a:pt x="565" y="1054"/>
                    <a:pt x="605" y="1096"/>
                    <a:pt x="656" y="1099"/>
                  </a:cubicBezTo>
                  <a:cubicBezTo>
                    <a:pt x="659" y="1147"/>
                    <a:pt x="698" y="1186"/>
                    <a:pt x="747" y="1189"/>
                  </a:cubicBezTo>
                  <a:cubicBezTo>
                    <a:pt x="749" y="1240"/>
                    <a:pt x="791" y="1280"/>
                    <a:pt x="842" y="1280"/>
                  </a:cubicBezTo>
                  <a:cubicBezTo>
                    <a:pt x="842" y="1280"/>
                    <a:pt x="842" y="1280"/>
                    <a:pt x="842" y="1280"/>
                  </a:cubicBezTo>
                  <a:cubicBezTo>
                    <a:pt x="868" y="1280"/>
                    <a:pt x="892" y="1270"/>
                    <a:pt x="910" y="1252"/>
                  </a:cubicBezTo>
                  <a:cubicBezTo>
                    <a:pt x="940" y="1222"/>
                    <a:pt x="940" y="1222"/>
                    <a:pt x="940" y="1222"/>
                  </a:cubicBezTo>
                  <a:cubicBezTo>
                    <a:pt x="955" y="1257"/>
                    <a:pt x="990" y="1280"/>
                    <a:pt x="1028" y="1280"/>
                  </a:cubicBezTo>
                  <a:cubicBezTo>
                    <a:pt x="1028" y="1280"/>
                    <a:pt x="1028" y="1280"/>
                    <a:pt x="1028" y="1280"/>
                  </a:cubicBezTo>
                  <a:cubicBezTo>
                    <a:pt x="1053" y="1280"/>
                    <a:pt x="1078" y="1270"/>
                    <a:pt x="1095" y="1252"/>
                  </a:cubicBezTo>
                  <a:cubicBezTo>
                    <a:pt x="1454" y="893"/>
                    <a:pt x="1454" y="893"/>
                    <a:pt x="1454" y="893"/>
                  </a:cubicBezTo>
                  <a:cubicBezTo>
                    <a:pt x="1507" y="841"/>
                    <a:pt x="1542" y="774"/>
                    <a:pt x="1556" y="701"/>
                  </a:cubicBezTo>
                  <a:cubicBezTo>
                    <a:pt x="1588" y="669"/>
                    <a:pt x="1588" y="669"/>
                    <a:pt x="1588" y="669"/>
                  </a:cubicBezTo>
                  <a:cubicBezTo>
                    <a:pt x="1613" y="694"/>
                    <a:pt x="1613" y="694"/>
                    <a:pt x="1613" y="694"/>
                  </a:cubicBezTo>
                  <a:cubicBezTo>
                    <a:pt x="1618" y="700"/>
                    <a:pt x="1627" y="704"/>
                    <a:pt x="1635" y="704"/>
                  </a:cubicBezTo>
                  <a:cubicBezTo>
                    <a:pt x="1635" y="704"/>
                    <a:pt x="1635" y="704"/>
                    <a:pt x="1635" y="704"/>
                  </a:cubicBezTo>
                  <a:cubicBezTo>
                    <a:pt x="1644" y="704"/>
                    <a:pt x="1652" y="700"/>
                    <a:pt x="1658" y="694"/>
                  </a:cubicBezTo>
                  <a:cubicBezTo>
                    <a:pt x="1912" y="439"/>
                    <a:pt x="1912" y="439"/>
                    <a:pt x="1912" y="439"/>
                  </a:cubicBezTo>
                  <a:cubicBezTo>
                    <a:pt x="1924" y="427"/>
                    <a:pt x="1924" y="406"/>
                    <a:pt x="1912" y="394"/>
                  </a:cubicBezTo>
                  <a:lnTo>
                    <a:pt x="1527" y="9"/>
                  </a:lnTo>
                  <a:close/>
                  <a:moveTo>
                    <a:pt x="291" y="627"/>
                  </a:moveTo>
                  <a:cubicBezTo>
                    <a:pt x="80" y="417"/>
                    <a:pt x="80" y="417"/>
                    <a:pt x="80" y="417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630" y="288"/>
                    <a:pt x="630" y="288"/>
                    <a:pt x="630" y="288"/>
                  </a:cubicBezTo>
                  <a:lnTo>
                    <a:pt x="291" y="627"/>
                  </a:lnTo>
                  <a:close/>
                  <a:moveTo>
                    <a:pt x="517" y="848"/>
                  </a:moveTo>
                  <a:cubicBezTo>
                    <a:pt x="472" y="803"/>
                    <a:pt x="442" y="744"/>
                    <a:pt x="432" y="681"/>
                  </a:cubicBezTo>
                  <a:cubicBezTo>
                    <a:pt x="431" y="674"/>
                    <a:pt x="428" y="668"/>
                    <a:pt x="423" y="663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633" y="376"/>
                    <a:pt x="633" y="376"/>
                    <a:pt x="633" y="376"/>
                  </a:cubicBezTo>
                  <a:cubicBezTo>
                    <a:pt x="694" y="437"/>
                    <a:pt x="694" y="437"/>
                    <a:pt x="694" y="437"/>
                  </a:cubicBezTo>
                  <a:cubicBezTo>
                    <a:pt x="700" y="443"/>
                    <a:pt x="708" y="447"/>
                    <a:pt x="717" y="447"/>
                  </a:cubicBezTo>
                  <a:cubicBezTo>
                    <a:pt x="815" y="447"/>
                    <a:pt x="815" y="447"/>
                    <a:pt x="815" y="447"/>
                  </a:cubicBezTo>
                  <a:cubicBezTo>
                    <a:pt x="889" y="446"/>
                    <a:pt x="960" y="476"/>
                    <a:pt x="1012" y="529"/>
                  </a:cubicBezTo>
                  <a:cubicBezTo>
                    <a:pt x="1146" y="650"/>
                    <a:pt x="1146" y="650"/>
                    <a:pt x="1146" y="650"/>
                  </a:cubicBezTo>
                  <a:cubicBezTo>
                    <a:pt x="1152" y="655"/>
                    <a:pt x="1155" y="663"/>
                    <a:pt x="1155" y="672"/>
                  </a:cubicBezTo>
                  <a:cubicBezTo>
                    <a:pt x="1155" y="689"/>
                    <a:pt x="1141" y="704"/>
                    <a:pt x="1123" y="704"/>
                  </a:cubicBezTo>
                  <a:cubicBezTo>
                    <a:pt x="1123" y="704"/>
                    <a:pt x="1123" y="704"/>
                    <a:pt x="1123" y="704"/>
                  </a:cubicBezTo>
                  <a:cubicBezTo>
                    <a:pt x="1114" y="704"/>
                    <a:pt x="1106" y="701"/>
                    <a:pt x="1100" y="694"/>
                  </a:cubicBezTo>
                  <a:cubicBezTo>
                    <a:pt x="986" y="585"/>
                    <a:pt x="986" y="585"/>
                    <a:pt x="986" y="585"/>
                  </a:cubicBezTo>
                  <a:cubicBezTo>
                    <a:pt x="986" y="585"/>
                    <a:pt x="986" y="585"/>
                    <a:pt x="986" y="585"/>
                  </a:cubicBezTo>
                  <a:cubicBezTo>
                    <a:pt x="985" y="585"/>
                    <a:pt x="985" y="585"/>
                    <a:pt x="985" y="585"/>
                  </a:cubicBezTo>
                  <a:cubicBezTo>
                    <a:pt x="984" y="584"/>
                    <a:pt x="982" y="583"/>
                    <a:pt x="981" y="582"/>
                  </a:cubicBezTo>
                  <a:cubicBezTo>
                    <a:pt x="979" y="581"/>
                    <a:pt x="977" y="579"/>
                    <a:pt x="975" y="578"/>
                  </a:cubicBezTo>
                  <a:cubicBezTo>
                    <a:pt x="973" y="578"/>
                    <a:pt x="971" y="578"/>
                    <a:pt x="970" y="577"/>
                  </a:cubicBezTo>
                  <a:cubicBezTo>
                    <a:pt x="967" y="577"/>
                    <a:pt x="965" y="576"/>
                    <a:pt x="963" y="576"/>
                  </a:cubicBezTo>
                  <a:cubicBezTo>
                    <a:pt x="961" y="576"/>
                    <a:pt x="959" y="577"/>
                    <a:pt x="957" y="577"/>
                  </a:cubicBezTo>
                  <a:cubicBezTo>
                    <a:pt x="955" y="577"/>
                    <a:pt x="953" y="578"/>
                    <a:pt x="951" y="578"/>
                  </a:cubicBezTo>
                  <a:cubicBezTo>
                    <a:pt x="949" y="579"/>
                    <a:pt x="947" y="581"/>
                    <a:pt x="946" y="582"/>
                  </a:cubicBezTo>
                  <a:cubicBezTo>
                    <a:pt x="944" y="583"/>
                    <a:pt x="942" y="584"/>
                    <a:pt x="940" y="585"/>
                  </a:cubicBezTo>
                  <a:cubicBezTo>
                    <a:pt x="596" y="932"/>
                    <a:pt x="596" y="932"/>
                    <a:pt x="596" y="932"/>
                  </a:cubicBezTo>
                  <a:lnTo>
                    <a:pt x="517" y="848"/>
                  </a:lnTo>
                  <a:close/>
                  <a:moveTo>
                    <a:pt x="1503" y="663"/>
                  </a:moveTo>
                  <a:cubicBezTo>
                    <a:pt x="1498" y="668"/>
                    <a:pt x="1495" y="674"/>
                    <a:pt x="1494" y="681"/>
                  </a:cubicBezTo>
                  <a:cubicBezTo>
                    <a:pt x="1484" y="744"/>
                    <a:pt x="1454" y="803"/>
                    <a:pt x="1409" y="848"/>
                  </a:cubicBezTo>
                  <a:cubicBezTo>
                    <a:pt x="1050" y="1207"/>
                    <a:pt x="1050" y="1207"/>
                    <a:pt x="1050" y="1207"/>
                  </a:cubicBezTo>
                  <a:cubicBezTo>
                    <a:pt x="1044" y="1213"/>
                    <a:pt x="1036" y="1216"/>
                    <a:pt x="1028" y="1216"/>
                  </a:cubicBezTo>
                  <a:cubicBezTo>
                    <a:pt x="1028" y="1216"/>
                    <a:pt x="1028" y="1216"/>
                    <a:pt x="1028" y="1216"/>
                  </a:cubicBezTo>
                  <a:cubicBezTo>
                    <a:pt x="1010" y="1216"/>
                    <a:pt x="996" y="1202"/>
                    <a:pt x="996" y="1184"/>
                  </a:cubicBezTo>
                  <a:cubicBezTo>
                    <a:pt x="996" y="1176"/>
                    <a:pt x="999" y="1168"/>
                    <a:pt x="1005" y="1162"/>
                  </a:cubicBezTo>
                  <a:cubicBezTo>
                    <a:pt x="1026" y="1141"/>
                    <a:pt x="1026" y="1141"/>
                    <a:pt x="1026" y="1141"/>
                  </a:cubicBezTo>
                  <a:cubicBezTo>
                    <a:pt x="1029" y="1137"/>
                    <a:pt x="1032" y="1133"/>
                    <a:pt x="1033" y="1129"/>
                  </a:cubicBezTo>
                  <a:cubicBezTo>
                    <a:pt x="1114" y="1048"/>
                    <a:pt x="1114" y="1048"/>
                    <a:pt x="1114" y="1048"/>
                  </a:cubicBezTo>
                  <a:cubicBezTo>
                    <a:pt x="1127" y="1036"/>
                    <a:pt x="1127" y="1016"/>
                    <a:pt x="1115" y="1003"/>
                  </a:cubicBezTo>
                  <a:cubicBezTo>
                    <a:pt x="1102" y="990"/>
                    <a:pt x="1082" y="990"/>
                    <a:pt x="1069" y="1002"/>
                  </a:cubicBezTo>
                  <a:cubicBezTo>
                    <a:pt x="1069" y="1002"/>
                    <a:pt x="1069" y="1003"/>
                    <a:pt x="1069" y="1003"/>
                  </a:cubicBezTo>
                  <a:cubicBezTo>
                    <a:pt x="865" y="1207"/>
                    <a:pt x="865" y="1207"/>
                    <a:pt x="865" y="1207"/>
                  </a:cubicBezTo>
                  <a:cubicBezTo>
                    <a:pt x="859" y="1213"/>
                    <a:pt x="851" y="1216"/>
                    <a:pt x="843" y="1216"/>
                  </a:cubicBezTo>
                  <a:cubicBezTo>
                    <a:pt x="843" y="1216"/>
                    <a:pt x="843" y="1216"/>
                    <a:pt x="843" y="1216"/>
                  </a:cubicBezTo>
                  <a:cubicBezTo>
                    <a:pt x="825" y="1216"/>
                    <a:pt x="811" y="1202"/>
                    <a:pt x="811" y="1184"/>
                  </a:cubicBezTo>
                  <a:cubicBezTo>
                    <a:pt x="810" y="1176"/>
                    <a:pt x="814" y="1168"/>
                    <a:pt x="820" y="1162"/>
                  </a:cubicBezTo>
                  <a:cubicBezTo>
                    <a:pt x="1024" y="958"/>
                    <a:pt x="1024" y="958"/>
                    <a:pt x="1024" y="958"/>
                  </a:cubicBezTo>
                  <a:cubicBezTo>
                    <a:pt x="1036" y="945"/>
                    <a:pt x="1036" y="925"/>
                    <a:pt x="1023" y="912"/>
                  </a:cubicBezTo>
                  <a:cubicBezTo>
                    <a:pt x="1010" y="901"/>
                    <a:pt x="991" y="901"/>
                    <a:pt x="978" y="912"/>
                  </a:cubicBezTo>
                  <a:cubicBezTo>
                    <a:pt x="774" y="1116"/>
                    <a:pt x="774" y="1116"/>
                    <a:pt x="774" y="1116"/>
                  </a:cubicBezTo>
                  <a:cubicBezTo>
                    <a:pt x="768" y="1122"/>
                    <a:pt x="761" y="1126"/>
                    <a:pt x="752" y="1126"/>
                  </a:cubicBezTo>
                  <a:cubicBezTo>
                    <a:pt x="752" y="1126"/>
                    <a:pt x="752" y="1126"/>
                    <a:pt x="752" y="1126"/>
                  </a:cubicBezTo>
                  <a:cubicBezTo>
                    <a:pt x="735" y="1125"/>
                    <a:pt x="720" y="1111"/>
                    <a:pt x="720" y="1094"/>
                  </a:cubicBezTo>
                  <a:cubicBezTo>
                    <a:pt x="720" y="1085"/>
                    <a:pt x="723" y="1077"/>
                    <a:pt x="729" y="1071"/>
                  </a:cubicBezTo>
                  <a:cubicBezTo>
                    <a:pt x="933" y="867"/>
                    <a:pt x="933" y="867"/>
                    <a:pt x="933" y="867"/>
                  </a:cubicBezTo>
                  <a:cubicBezTo>
                    <a:pt x="945" y="854"/>
                    <a:pt x="945" y="834"/>
                    <a:pt x="932" y="822"/>
                  </a:cubicBezTo>
                  <a:cubicBezTo>
                    <a:pt x="919" y="810"/>
                    <a:pt x="900" y="810"/>
                    <a:pt x="887" y="822"/>
                  </a:cubicBezTo>
                  <a:cubicBezTo>
                    <a:pt x="683" y="1026"/>
                    <a:pt x="683" y="1026"/>
                    <a:pt x="683" y="1026"/>
                  </a:cubicBezTo>
                  <a:cubicBezTo>
                    <a:pt x="677" y="1032"/>
                    <a:pt x="670" y="1035"/>
                    <a:pt x="661" y="1035"/>
                  </a:cubicBezTo>
                  <a:cubicBezTo>
                    <a:pt x="661" y="1035"/>
                    <a:pt x="661" y="1035"/>
                    <a:pt x="661" y="1035"/>
                  </a:cubicBezTo>
                  <a:cubicBezTo>
                    <a:pt x="644" y="1035"/>
                    <a:pt x="629" y="1021"/>
                    <a:pt x="629" y="1003"/>
                  </a:cubicBezTo>
                  <a:cubicBezTo>
                    <a:pt x="629" y="995"/>
                    <a:pt x="632" y="987"/>
                    <a:pt x="638" y="981"/>
                  </a:cubicBezTo>
                  <a:cubicBezTo>
                    <a:pt x="964" y="653"/>
                    <a:pt x="964" y="653"/>
                    <a:pt x="964" y="653"/>
                  </a:cubicBezTo>
                  <a:cubicBezTo>
                    <a:pt x="1055" y="740"/>
                    <a:pt x="1055" y="740"/>
                    <a:pt x="1055" y="740"/>
                  </a:cubicBezTo>
                  <a:cubicBezTo>
                    <a:pt x="1073" y="758"/>
                    <a:pt x="1097" y="768"/>
                    <a:pt x="1123" y="768"/>
                  </a:cubicBezTo>
                  <a:cubicBezTo>
                    <a:pt x="1123" y="768"/>
                    <a:pt x="1123" y="768"/>
                    <a:pt x="1123" y="768"/>
                  </a:cubicBezTo>
                  <a:cubicBezTo>
                    <a:pt x="1176" y="768"/>
                    <a:pt x="1219" y="725"/>
                    <a:pt x="1219" y="672"/>
                  </a:cubicBezTo>
                  <a:cubicBezTo>
                    <a:pt x="1219" y="646"/>
                    <a:pt x="1209" y="621"/>
                    <a:pt x="1190" y="603"/>
                  </a:cubicBezTo>
                  <a:cubicBezTo>
                    <a:pt x="1056" y="482"/>
                    <a:pt x="1056" y="482"/>
                    <a:pt x="1056" y="482"/>
                  </a:cubicBezTo>
                  <a:cubicBezTo>
                    <a:pt x="1047" y="473"/>
                    <a:pt x="1038" y="465"/>
                    <a:pt x="1028" y="457"/>
                  </a:cubicBezTo>
                  <a:cubicBezTo>
                    <a:pt x="1055" y="450"/>
                    <a:pt x="1083" y="446"/>
                    <a:pt x="1111" y="447"/>
                  </a:cubicBezTo>
                  <a:cubicBezTo>
                    <a:pt x="1209" y="447"/>
                    <a:pt x="1209" y="447"/>
                    <a:pt x="1209" y="447"/>
                  </a:cubicBezTo>
                  <a:cubicBezTo>
                    <a:pt x="1217" y="447"/>
                    <a:pt x="1225" y="443"/>
                    <a:pt x="1231" y="437"/>
                  </a:cubicBezTo>
                  <a:cubicBezTo>
                    <a:pt x="1293" y="376"/>
                    <a:pt x="1293" y="376"/>
                    <a:pt x="1293" y="376"/>
                  </a:cubicBezTo>
                  <a:cubicBezTo>
                    <a:pt x="1542" y="624"/>
                    <a:pt x="1542" y="624"/>
                    <a:pt x="1542" y="624"/>
                  </a:cubicBezTo>
                  <a:lnTo>
                    <a:pt x="1503" y="663"/>
                  </a:lnTo>
                  <a:close/>
                  <a:moveTo>
                    <a:pt x="1635" y="627"/>
                  </a:moveTo>
                  <a:cubicBezTo>
                    <a:pt x="1296" y="288"/>
                    <a:pt x="1296" y="288"/>
                    <a:pt x="1296" y="288"/>
                  </a:cubicBezTo>
                  <a:cubicBezTo>
                    <a:pt x="1505" y="77"/>
                    <a:pt x="1505" y="77"/>
                    <a:pt x="1505" y="77"/>
                  </a:cubicBezTo>
                  <a:cubicBezTo>
                    <a:pt x="1844" y="417"/>
                    <a:pt x="1844" y="417"/>
                    <a:pt x="1844" y="417"/>
                  </a:cubicBezTo>
                  <a:lnTo>
                    <a:pt x="1635" y="6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0519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A02E-E60F-D712-5187-2787F651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C5D69E-51C9-77FC-6B8F-543E6F574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34106"/>
              </p:ext>
            </p:extLst>
          </p:nvPr>
        </p:nvGraphicFramePr>
        <p:xfrm>
          <a:off x="1024128" y="2331053"/>
          <a:ext cx="10670992" cy="307318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392521">
                  <a:extLst>
                    <a:ext uri="{9D8B030D-6E8A-4147-A177-3AD203B41FA5}">
                      <a16:colId xmlns:a16="http://schemas.microsoft.com/office/drawing/2014/main" val="2528103121"/>
                    </a:ext>
                  </a:extLst>
                </a:gridCol>
                <a:gridCol w="6278471">
                  <a:extLst>
                    <a:ext uri="{9D8B030D-6E8A-4147-A177-3AD203B41FA5}">
                      <a16:colId xmlns:a16="http://schemas.microsoft.com/office/drawing/2014/main" val="2755879850"/>
                    </a:ext>
                  </a:extLst>
                </a:gridCol>
              </a:tblGrid>
              <a:tr h="60827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Study design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Cross-sectional qualitative study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40391"/>
                  </a:ext>
                </a:extLst>
              </a:tr>
              <a:tr h="60827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  <a:cs typeface="Arial" panose="020B0604020202020204" pitchFamily="34" charset="0"/>
                        </a:rPr>
                        <a:t>Study area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Libas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Textile Ltd, Nippon Garments and Industries Ltd, Ever Smart Bangladesh Ltd and Amigo Bangladesh Ltd (Gazipur, Bangladesh)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594766"/>
                  </a:ext>
                </a:extLst>
              </a:tr>
              <a:tr h="608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Study period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2022-November 2022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18842"/>
                  </a:ext>
                </a:extLst>
              </a:tr>
              <a:tr h="608277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  <a:cs typeface="Arial" panose="020B0604020202020204" pitchFamily="34" charset="0"/>
                        </a:rPr>
                        <a:t>Sampling technique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  <a:cs typeface="Arial" panose="020B0604020202020204" pitchFamily="34" charset="0"/>
                        </a:rPr>
                        <a:t>Convenience sampling technique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98517"/>
                  </a:ext>
                </a:extLst>
              </a:tr>
              <a:tr h="60827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Sample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6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6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Methods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9CF86-6662-4EE0-9E42-B32AB57769F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1CD7E-A3DA-46E3-81E7-DAB480126348}"/>
              </a:ext>
            </a:extLst>
          </p:cNvPr>
          <p:cNvSpPr/>
          <p:nvPr/>
        </p:nvSpPr>
        <p:spPr>
          <a:xfrm>
            <a:off x="612401" y="2454507"/>
            <a:ext cx="501078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workers of RMG sectors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6 months aged children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Mothers who are working before their child were born, working for 1 year.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Mothers with consent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9B670-1428-4BA7-BB98-AEA43A2F1EF6}"/>
              </a:ext>
            </a:extLst>
          </p:cNvPr>
          <p:cNvSpPr txBox="1"/>
          <p:nvPr/>
        </p:nvSpPr>
        <p:spPr>
          <a:xfrm>
            <a:off x="612401" y="2085175"/>
            <a:ext cx="50107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 Criteria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C0B24-2F5C-4519-9249-9D8A1FBEA874}"/>
              </a:ext>
            </a:extLst>
          </p:cNvPr>
          <p:cNvSpPr/>
          <p:nvPr/>
        </p:nvSpPr>
        <p:spPr>
          <a:xfrm>
            <a:off x="6568814" y="2454507"/>
            <a:ext cx="501078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Workers who have children below 6 months of age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Workers who joined recently (within the study period.)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Workers who are not willing to give interviews.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6BD67-0CCD-46D9-8C40-8E5818233E1F}"/>
              </a:ext>
            </a:extLst>
          </p:cNvPr>
          <p:cNvSpPr txBox="1"/>
          <p:nvPr/>
        </p:nvSpPr>
        <p:spPr>
          <a:xfrm>
            <a:off x="6568814" y="2085175"/>
            <a:ext cx="5010785" cy="369332"/>
          </a:xfrm>
          <a:prstGeom prst="rect">
            <a:avLst/>
          </a:prstGeom>
          <a:solidFill>
            <a:srgbClr val="99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150925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A group of people wearing face masks&#10;&#10;Description automatically generated">
            <a:extLst>
              <a:ext uri="{FF2B5EF4-FFF2-40B4-BE49-F238E27FC236}">
                <a16:creationId xmlns:a16="http://schemas.microsoft.com/office/drawing/2014/main" id="{5DE427C1-05AB-44AD-D93F-B98F1307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6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2E6C1-889B-D6FD-40F7-CE7A08A2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>
                <a:solidFill>
                  <a:schemeClr val="tx1"/>
                </a:solidFill>
              </a:rPr>
              <a:t>result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268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18F7-0206-F543-7949-FB7F4B1A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Result:</a:t>
            </a:r>
            <a:endParaRPr lang="en-US" dirty="0"/>
          </a:p>
        </p:txBody>
      </p:sp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66FA9B5A-02D5-3727-F744-80939DD745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3" y="1593870"/>
            <a:ext cx="10624533" cy="5063062"/>
          </a:xfrm>
          <a:prstGeom prst="rect">
            <a:avLst/>
          </a:prstGeom>
          <a:effectLst>
            <a:reflection stA="83000" endPos="65000" dist="50800" dir="5400000" sy="-100000" algn="bl" rotWithShape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80E2-9069-04C0-ABDC-4970146EA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 lnSpcReduction="10000"/>
          </a:bodyPr>
          <a:lstStyle/>
          <a:p>
            <a:r>
              <a:rPr lang="en-US" b="1"/>
              <a:t>Exclusive Breastfeeding (EBF) Practice:</a:t>
            </a:r>
          </a:p>
          <a:p>
            <a:r>
              <a:rPr lang="en-US"/>
              <a:t>•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Among the 30 mothers, only 6 practiced exclusive breastfeeding up to 6 months.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•Working hours in RMG sectors were a significant barrier to EBF.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•Limited childcare facilities within RMG factories hindered exclusive breastfeeding.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•Some mothers faced challenges with privacy for breastfeeding.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F67A1-F631-56AF-6376-3204F655E9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Early Initiation of Breastfeeding: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•30 female RMG workers with children aged 6-10 months participated in the study.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•8 mothers did not initiate breastfeeding within 1 hour of birth.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•Reasons for delayed initiation included cesarean sections, lack of lactation knowledge, and sickness.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•22 mothers provided colostrum to their infants.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1740</TotalTime>
  <Words>739</Words>
  <Application>Microsoft Office PowerPoint</Application>
  <PresentationFormat>Widescreen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Segoe UI</vt:lpstr>
      <vt:lpstr>Times New Roman</vt:lpstr>
      <vt:lpstr>Tw Cen MT</vt:lpstr>
      <vt:lpstr>Tw Cen MT Condensed</vt:lpstr>
      <vt:lpstr>Wingdings 3</vt:lpstr>
      <vt:lpstr>Integral</vt:lpstr>
      <vt:lpstr>Barriers of Exclusive Breastfeeding Practice among Readymade Garments working mothers in Bangladesh: A qualitative exploration </vt:lpstr>
      <vt:lpstr>Introduction:</vt:lpstr>
      <vt:lpstr>Introduction:</vt:lpstr>
      <vt:lpstr>Research Question:</vt:lpstr>
      <vt:lpstr>Objective</vt:lpstr>
      <vt:lpstr>methodology:</vt:lpstr>
      <vt:lpstr>Methods (Cont.)</vt:lpstr>
      <vt:lpstr>result</vt:lpstr>
      <vt:lpstr>Result:</vt:lpstr>
      <vt:lpstr>Result (con…):</vt:lpstr>
      <vt:lpstr>Result (con…):</vt:lpstr>
      <vt:lpstr>Limitations:</vt:lpstr>
      <vt:lpstr>Recommendations:</vt:lpstr>
      <vt:lpstr>Recommendations:</vt:lpstr>
      <vt:lpstr>Steps taken by WHO: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MOHSIN, Nusrat</dc:creator>
  <cp:lastModifiedBy>MOHSIN, Nusrat</cp:lastModifiedBy>
  <cp:revision>11</cp:revision>
  <dcterms:created xsi:type="dcterms:W3CDTF">2023-08-05T15:11:11Z</dcterms:created>
  <dcterms:modified xsi:type="dcterms:W3CDTF">2023-08-07T16:55:54Z</dcterms:modified>
</cp:coreProperties>
</file>