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7"/>
  </p:notesMasterIdLst>
  <p:sldIdLst>
    <p:sldId id="296" r:id="rId3"/>
    <p:sldId id="305" r:id="rId4"/>
    <p:sldId id="306" r:id="rId5"/>
    <p:sldId id="308" r:id="rId6"/>
    <p:sldId id="316" r:id="rId7"/>
    <p:sldId id="299" r:id="rId8"/>
    <p:sldId id="317" r:id="rId9"/>
    <p:sldId id="318" r:id="rId10"/>
    <p:sldId id="310" r:id="rId11"/>
    <p:sldId id="311" r:id="rId12"/>
    <p:sldId id="313" r:id="rId13"/>
    <p:sldId id="314" r:id="rId14"/>
    <p:sldId id="315" r:id="rId15"/>
    <p:sldId id="279" r:id="rId16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0F4"/>
    <a:srgbClr val="CD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>
      <p:cViewPr varScale="1">
        <p:scale>
          <a:sx n="89" d="100"/>
          <a:sy n="89" d="100"/>
        </p:scale>
        <p:origin x="326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8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7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582807"/>
            <a:ext cx="10363200" cy="1199704"/>
          </a:xfrm>
        </p:spPr>
        <p:txBody>
          <a:bodyPr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-5018" y="4953001"/>
            <a:ext cx="12197020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350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350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35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61A9C6-D4B3-4DB9-B607-7D3912B8AFD2}" type="datetime2">
              <a:rPr lang="en-US" smtClean="0"/>
              <a:t>Tuesday, August 08, 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4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928-CD83-4355-8A65-C29A70E45A46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05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3" y="274646"/>
            <a:ext cx="2369961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2455-032D-4AEC-BBC4-CE26BFC0BBCE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05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4313-971F-4FC5-96FF-F00C35064D63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888512"/>
            <a:ext cx="6096000" cy="1454888"/>
          </a:xfrm>
        </p:spPr>
        <p:txBody>
          <a:bodyPr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3BC-1DFB-474E-B845-D1E484D7FB90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sz="135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sz="135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4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4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2EE-6B7D-4E46-82D8-57D5ADEA0D88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4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2" y="1472436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1472436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AE61-AFC8-435C-9152-9DB86A754FDD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A0E-5E48-4CB1-AE94-36DA0B329150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1FF-BCA6-49B6-86D1-931AC7AC0952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34000"/>
            <a:ext cx="5299456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641A826-DD4E-4DAF-9FA1-66C85DB7ADE6}" type="datetime2">
              <a:rPr lang="en-US" smtClean="0"/>
              <a:t>Tuesday, August 08,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371569"/>
            <a:ext cx="9550400" cy="648232"/>
          </a:xfrm>
          <a:noFill/>
        </p:spPr>
        <p:txBody>
          <a:bodyPr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8DB539-5338-484F-AEC2-C8A057D8E82F}" type="datetime2">
              <a:rPr lang="en-US" smtClean="0"/>
              <a:t>Tuesday, August 08, 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102" y="6407950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07689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955253" y="5001999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7" y="5791254"/>
            <a:ext cx="453642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/>
            <a:endParaRPr lang="en-US" sz="135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4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sz="135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sz="135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955253" y="5001999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7" y="5791254"/>
            <a:ext cx="453642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/>
            <a:endParaRPr lang="en-US" sz="135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4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4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750">
                <a:solidFill>
                  <a:schemeClr val="tx1"/>
                </a:solidFill>
              </a:defRPr>
            </a:lvl1pPr>
            <a:extLst/>
          </a:lstStyle>
          <a:p>
            <a:fld id="{335FDF87-F6CC-4C9E-B3F7-70E739567992}" type="datetime2">
              <a:rPr lang="en-US" smtClean="0"/>
              <a:t>Tuesday, August 08, 2023</a:t>
            </a:fld>
            <a:endParaRPr lang="en-US" sz="75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102" y="6407950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75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75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50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75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05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75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430" y="1600200"/>
            <a:ext cx="10972800" cy="191583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Suicidal Ideation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Among Bangladeshi University Students During The COVID-19 Pandemic: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A Quasi-systematic Review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0CEB223-8A39-F380-BB55-149AC9691750}"/>
              </a:ext>
            </a:extLst>
          </p:cNvPr>
          <p:cNvSpPr txBox="1">
            <a:spLocks/>
          </p:cNvSpPr>
          <p:nvPr/>
        </p:nvSpPr>
        <p:spPr>
          <a:xfrm>
            <a:off x="6818241" y="3657599"/>
            <a:ext cx="4002159" cy="129540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0" marR="48006" indent="0" algn="r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None/>
              <a:defRPr sz="202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latinLnBrk="0" hangingPunct="1">
              <a:spcBef>
                <a:spcPts val="243"/>
              </a:spcBef>
              <a:buClr>
                <a:schemeClr val="accent1"/>
              </a:buClr>
              <a:buFont typeface="Verdana"/>
              <a:buNone/>
              <a:defRPr sz="1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1" latinLnBrk="0" hangingPunct="1">
              <a:spcBef>
                <a:spcPts val="263"/>
              </a:spcBef>
              <a:buClr>
                <a:schemeClr val="accent2"/>
              </a:buClr>
              <a:buSzPct val="100000"/>
              <a:buFont typeface="Wingdings 2"/>
              <a:buNone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1" latinLnBrk="0" hangingPunct="1">
              <a:spcBef>
                <a:spcPts val="263"/>
              </a:spcBef>
              <a:buClr>
                <a:schemeClr val="accent2"/>
              </a:buClr>
              <a:buFont typeface="Wingdings 2"/>
              <a:buNone/>
              <a:defRPr sz="1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1" latinLnBrk="0" hangingPunct="1">
              <a:spcBef>
                <a:spcPts val="263"/>
              </a:spcBef>
              <a:buClr>
                <a:schemeClr val="accent2"/>
              </a:buClr>
              <a:buFont typeface="Wingdings 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>
              <a:spcBef>
                <a:spcPts val="0"/>
              </a:spcBef>
              <a:buClrTx/>
              <a:buSzTx/>
              <a:defRPr/>
            </a:pPr>
            <a:r>
              <a:rPr lang="en-GB" sz="2000" b="1" dirty="0">
                <a:solidFill>
                  <a:schemeClr val="tx1"/>
                </a:solidFill>
                <a:cs typeface="Arial" panose="020B0604020202020204" pitchFamily="34" charset="0"/>
              </a:rPr>
              <a:t>Presented by </a:t>
            </a:r>
          </a:p>
          <a:p>
            <a:pPr marR="0">
              <a:spcBef>
                <a:spcPts val="0"/>
              </a:spcBef>
              <a:buClrTx/>
              <a:buSzTx/>
              <a:defRPr/>
            </a:pPr>
            <a:endParaRPr lang="en-GB" sz="9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cs typeface="Arial" panose="020B0604020202020204" pitchFamily="34" charset="0"/>
              </a:rPr>
              <a:t>Ms. </a:t>
            </a:r>
            <a:r>
              <a:rPr lang="en-GB" sz="2000" b="1" dirty="0" err="1">
                <a:solidFill>
                  <a:schemeClr val="tx1"/>
                </a:solidFill>
                <a:cs typeface="Arial" panose="020B0604020202020204" pitchFamily="34" charset="0"/>
              </a:rPr>
              <a:t>Zannati</a:t>
            </a:r>
            <a:r>
              <a:rPr lang="en-GB" sz="2000" b="1" dirty="0">
                <a:solidFill>
                  <a:schemeClr val="tx1"/>
                </a:solidFill>
                <a:cs typeface="Arial" panose="020B0604020202020204" pitchFamily="34" charset="0"/>
              </a:rPr>
              <a:t> Eva</a:t>
            </a:r>
          </a:p>
          <a:p>
            <a:r>
              <a:rPr lang="en-GB" sz="4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4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Student ID: 2130822</a:t>
            </a:r>
            <a:r>
              <a:rPr lang="en-GB" sz="19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sz="19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sz="1900" dirty="0">
                <a:solidFill>
                  <a:schemeClr val="tx1"/>
                </a:solidFill>
              </a:rPr>
              <a:t>Independent University, Bangladesh</a:t>
            </a:r>
          </a:p>
          <a:p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FE1257BE-3495-5A5B-3558-1206926B008A}"/>
              </a:ext>
            </a:extLst>
          </p:cNvPr>
          <p:cNvSpPr txBox="1">
            <a:spLocks/>
          </p:cNvSpPr>
          <p:nvPr/>
        </p:nvSpPr>
        <p:spPr>
          <a:xfrm>
            <a:off x="990600" y="3657600"/>
            <a:ext cx="4038829" cy="1523999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0" marR="48006" indent="0" algn="r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None/>
              <a:defRPr sz="202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latinLnBrk="0" hangingPunct="1">
              <a:spcBef>
                <a:spcPts val="243"/>
              </a:spcBef>
              <a:buClr>
                <a:schemeClr val="accent1"/>
              </a:buClr>
              <a:buFont typeface="Verdana"/>
              <a:buNone/>
              <a:defRPr sz="1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1" latinLnBrk="0" hangingPunct="1">
              <a:spcBef>
                <a:spcPts val="263"/>
              </a:spcBef>
              <a:buClr>
                <a:schemeClr val="accent2"/>
              </a:buClr>
              <a:buSzPct val="100000"/>
              <a:buFont typeface="Wingdings 2"/>
              <a:buNone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1" latinLnBrk="0" hangingPunct="1">
              <a:spcBef>
                <a:spcPts val="263"/>
              </a:spcBef>
              <a:buClr>
                <a:schemeClr val="accent2"/>
              </a:buClr>
              <a:buFont typeface="Wingdings 2"/>
              <a:buNone/>
              <a:defRPr sz="1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1" latinLnBrk="0" hangingPunct="1">
              <a:spcBef>
                <a:spcPts val="263"/>
              </a:spcBef>
              <a:buClr>
                <a:schemeClr val="accent2"/>
              </a:buClr>
              <a:buFont typeface="Wingdings 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rtl="0" eaLnBrk="1" latinLnBrk="0" hangingPunct="1">
              <a:spcBef>
                <a:spcPts val="263"/>
              </a:spcBef>
              <a:buClr>
                <a:schemeClr val="accent3"/>
              </a:buClr>
              <a:buFont typeface="Wingdings 2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n-US" sz="2400" b="1" dirty="0">
                <a:solidFill>
                  <a:schemeClr val="tx1"/>
                </a:solidFill>
              </a:rPr>
              <a:t>Supervised by</a:t>
            </a: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Dr. Tasnuva Faruk </a:t>
            </a:r>
            <a:r>
              <a:rPr lang="en-US" sz="2400" b="1" baseline="-25000" dirty="0">
                <a:solidFill>
                  <a:schemeClr val="tx1"/>
                </a:solidFill>
              </a:rPr>
              <a:t>(MBBS, MPH, DMU)</a:t>
            </a:r>
          </a:p>
          <a:p>
            <a:pPr algn="l"/>
            <a:endParaRPr lang="en-US" sz="300" b="1" dirty="0">
              <a:solidFill>
                <a:schemeClr val="tx1"/>
              </a:solidFill>
            </a:endParaRPr>
          </a:p>
          <a:p>
            <a:pPr algn="l"/>
            <a:r>
              <a:rPr lang="en-US" sz="2300" dirty="0">
                <a:solidFill>
                  <a:schemeClr val="tx1"/>
                </a:solidFill>
              </a:rPr>
              <a:t>Senior Lecturer, 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</a:rPr>
              <a:t>Department of Public Health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</a:rPr>
              <a:t>Independent University, Bangladesh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370E1B17-832B-8B8C-DBD8-A62D76B8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" name="image1.png">
            <a:extLst>
              <a:ext uri="{FF2B5EF4-FFF2-40B4-BE49-F238E27FC236}">
                <a16:creationId xmlns:a16="http://schemas.microsoft.com/office/drawing/2014/main" xmlns="" id="{68D39D19-B080-B965-4C20-EE71112FCB8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187950" y="171450"/>
            <a:ext cx="1816100" cy="13525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237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94D9158-042B-97CC-4290-3D2A4DBEA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0682"/>
            <a:ext cx="10972800" cy="5327268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Limitations</a:t>
            </a:r>
          </a:p>
          <a:p>
            <a:pPr lvl="3" algn="just"/>
            <a:r>
              <a:rPr lang="en-US" sz="2200" dirty="0">
                <a:cs typeface="Times New Roman" panose="02020603050405020304" pitchFamily="18" charset="0"/>
              </a:rPr>
              <a:t>Two bibliographic </a:t>
            </a:r>
            <a:r>
              <a:rPr lang="en-US" sz="2200" dirty="0" smtClean="0">
                <a:cs typeface="Times New Roman" panose="02020603050405020304" pitchFamily="18" charset="0"/>
              </a:rPr>
              <a:t>databases</a:t>
            </a:r>
            <a:endParaRPr lang="en-US" sz="200" dirty="0">
              <a:cs typeface="Times New Roman" panose="02020603050405020304" pitchFamily="18" charset="0"/>
            </a:endParaRPr>
          </a:p>
          <a:p>
            <a:pPr lvl="3" algn="just"/>
            <a:r>
              <a:rPr lang="en-US" sz="2200" dirty="0">
                <a:cs typeface="Times New Roman" panose="02020603050405020304" pitchFamily="18" charset="0"/>
              </a:rPr>
              <a:t>Risk of selection bias due to small research </a:t>
            </a:r>
            <a:r>
              <a:rPr lang="en-US" sz="2200" dirty="0" smtClean="0">
                <a:cs typeface="Times New Roman" panose="02020603050405020304" pitchFamily="18" charset="0"/>
              </a:rPr>
              <a:t>group</a:t>
            </a:r>
          </a:p>
          <a:p>
            <a:pPr lvl="3" algn="just"/>
            <a:r>
              <a:rPr lang="en-US" sz="2200" dirty="0">
                <a:cs typeface="Times New Roman" panose="02020603050405020304" pitchFamily="18" charset="0"/>
              </a:rPr>
              <a:t>Protocol yet to be published</a:t>
            </a:r>
          </a:p>
          <a:p>
            <a:pPr lvl="3" algn="just"/>
            <a:endParaRPr lang="en-US" sz="2200" dirty="0"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  <a:endParaRPr lang="en-US" sz="35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3" algn="just"/>
            <a:r>
              <a:rPr lang="en-US" sz="2200" dirty="0">
                <a:cs typeface="Times New Roman" panose="02020603050405020304" pitchFamily="18" charset="0"/>
              </a:rPr>
              <a:t>Larger scale community-based research should be encouraged to examine the changes over time, assess the effectiveness of mental health therapies, and specifically explore any potential relationships with COVID-19. </a:t>
            </a:r>
          </a:p>
          <a:p>
            <a:pPr lvl="3" algn="just"/>
            <a:endParaRPr lang="en-US" sz="700" dirty="0">
              <a:cs typeface="Times New Roman" panose="02020603050405020304" pitchFamily="18" charset="0"/>
            </a:endParaRPr>
          </a:p>
          <a:p>
            <a:pPr lvl="3" algn="just"/>
            <a:r>
              <a:rPr lang="en-US" sz="2200" dirty="0">
                <a:cs typeface="Times New Roman" panose="02020603050405020304" pitchFamily="18" charset="0"/>
              </a:rPr>
              <a:t>To reduce the risk of suicide, the relevant authorities, such as researchers, governmental, and non-governmental organizations, should develop and put into practice effective preventive strategies addressing suicidal behavior among university students </a:t>
            </a:r>
          </a:p>
          <a:p>
            <a:pPr lvl="3" algn="just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F77E108-9A90-0CF8-05D1-F43C28CD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16DE8D4-DFC9-5AF4-96EE-CAE89C772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60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Discussion (cont.)</a:t>
            </a:r>
          </a:p>
        </p:txBody>
      </p:sp>
    </p:spTree>
    <p:extLst>
      <p:ext uri="{BB962C8B-B14F-4D97-AF65-F5344CB8AC3E}">
        <p14:creationId xmlns:p14="http://schemas.microsoft.com/office/powerpoint/2010/main" val="39454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036B1C6-0F27-5773-DB71-C35D238A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244181"/>
          </a:xfrm>
        </p:spPr>
        <p:txBody>
          <a:bodyPr>
            <a:normAutofit/>
          </a:bodyPr>
          <a:lstStyle/>
          <a:p>
            <a:pPr algn="just"/>
            <a:r>
              <a:rPr lang="en-US" sz="2200" dirty="0">
                <a:cs typeface="Times New Roman" panose="02020603050405020304" pitchFamily="18" charset="0"/>
              </a:rPr>
              <a:t>The prevalence and correlates related to suicidal thoughts among university</a:t>
            </a:r>
            <a:r>
              <a:rPr 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200" dirty="0">
                <a:cs typeface="Times New Roman" panose="02020603050405020304" pitchFamily="18" charset="0"/>
              </a:rPr>
              <a:t>students during the COVID-19 pandemic have been identified and documented in this study. </a:t>
            </a:r>
          </a:p>
          <a:p>
            <a:pPr marL="82296" indent="0" algn="just">
              <a:buNone/>
            </a:pPr>
            <a:endParaRPr lang="en-US" sz="8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The included studies showed a high prevalence of suicidal ideation and a number of associated factors with a focus on excessive screen time, sleep disorders, social isolation, depression, anxiety, post-traumatic stress, previous suicidal thoughts, history of suicide attempt, and history of suicide in the family etc.</a:t>
            </a:r>
          </a:p>
          <a:p>
            <a:pPr marL="82296" indent="0" algn="just">
              <a:buNone/>
            </a:pPr>
            <a:endParaRPr lang="en-US" sz="8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The authorities must take action based on the latest reports in order to battle this scenario and prevent suicide both during and after the COVID-19 pandemic.</a:t>
            </a:r>
          </a:p>
          <a:p>
            <a:pPr algn="just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36C8458-271A-07B1-90D9-DE3D4FCA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963B96E-6BDA-0AD6-5156-EF5BD8BB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60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2024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B174B07-701D-8EFB-774A-E67C3049C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417350"/>
          </a:xfrm>
        </p:spPr>
        <p:txBody>
          <a:bodyPr>
            <a:normAutofit fontScale="62500" lnSpcReduction="20000"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en-US" sz="2000" dirty="0" err="1"/>
              <a:t>Sohrabi</a:t>
            </a:r>
            <a:r>
              <a:rPr lang="en-US" sz="2000" dirty="0"/>
              <a:t> C, </a:t>
            </a:r>
            <a:r>
              <a:rPr lang="en-US" sz="2000" dirty="0" err="1"/>
              <a:t>Alsafi</a:t>
            </a:r>
            <a:r>
              <a:rPr lang="en-US" sz="2000" dirty="0"/>
              <a:t> Z, </a:t>
            </a:r>
            <a:r>
              <a:rPr lang="en-US" sz="2000" dirty="0" err="1"/>
              <a:t>O'neill</a:t>
            </a:r>
            <a:r>
              <a:rPr lang="en-US" sz="2000" dirty="0"/>
              <a:t> N, Khan M, </a:t>
            </a:r>
            <a:r>
              <a:rPr lang="en-US" sz="2000" dirty="0" err="1"/>
              <a:t>Kerwan</a:t>
            </a:r>
            <a:r>
              <a:rPr lang="en-US" sz="2000" dirty="0"/>
              <a:t> A, Al-Jabir A, </a:t>
            </a:r>
            <a:r>
              <a:rPr lang="en-US" sz="2000" dirty="0" err="1"/>
              <a:t>Iosifidis</a:t>
            </a:r>
            <a:r>
              <a:rPr lang="en-US" sz="2000" dirty="0"/>
              <a:t> C, Agha R. World Health Organization declares global emergency: A review of the 2019 novel coronavirus (COVID-19). International journal of surgery. 2020 Apr 1;76:71-6.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 Aquino EM, Silveira IH, </a:t>
            </a:r>
            <a:r>
              <a:rPr lang="en-US" sz="2000" dirty="0" err="1"/>
              <a:t>Pescarini</a:t>
            </a:r>
            <a:r>
              <a:rPr lang="en-US" sz="2000" dirty="0"/>
              <a:t> JM, Aquino R, Souza-Filho JA, Rocha AD, Ferreira A, Victor A, Teixeira C, Machado DB, </a:t>
            </a:r>
            <a:r>
              <a:rPr lang="en-US" sz="2000" dirty="0" err="1"/>
              <a:t>Paixão</a:t>
            </a:r>
            <a:r>
              <a:rPr lang="en-US" sz="2000" dirty="0"/>
              <a:t> E. Social distancing measures to control the COVID-19 pandemic: potential impacts and challenges in Brazil. </a:t>
            </a:r>
            <a:r>
              <a:rPr lang="en-US" sz="2000" dirty="0" err="1"/>
              <a:t>Ciencia</a:t>
            </a:r>
            <a:r>
              <a:rPr lang="en-US" sz="2000" dirty="0"/>
              <a:t> &amp; </a:t>
            </a:r>
            <a:r>
              <a:rPr lang="en-US" sz="2000" dirty="0" err="1"/>
              <a:t>saude</a:t>
            </a:r>
            <a:r>
              <a:rPr lang="en-US" sz="2000" dirty="0"/>
              <a:t> </a:t>
            </a:r>
            <a:r>
              <a:rPr lang="en-US" sz="2000" dirty="0" err="1"/>
              <a:t>coletiva</a:t>
            </a:r>
            <a:r>
              <a:rPr lang="en-US" sz="2000" dirty="0"/>
              <a:t>. 2020 Jun 5;25:2423-46.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 err="1"/>
              <a:t>Gundim</a:t>
            </a:r>
            <a:r>
              <a:rPr lang="en-US" sz="2000" dirty="0"/>
              <a:t> VA, da </a:t>
            </a:r>
            <a:r>
              <a:rPr lang="en-US" sz="2000" dirty="0" err="1"/>
              <a:t>Encarnação</a:t>
            </a:r>
            <a:r>
              <a:rPr lang="en-US" sz="2000" dirty="0"/>
              <a:t> JP, Santos FC, dos Santos JE, Vasconcellos EA, de Souza RC. </a:t>
            </a:r>
            <a:r>
              <a:rPr lang="en-US" sz="2000" dirty="0" err="1"/>
              <a:t>Saúde</a:t>
            </a:r>
            <a:r>
              <a:rPr lang="en-US" sz="2000" dirty="0"/>
              <a:t> mental de </a:t>
            </a:r>
            <a:r>
              <a:rPr lang="en-US" sz="2000" dirty="0" err="1"/>
              <a:t>estudantes</a:t>
            </a:r>
            <a:r>
              <a:rPr lang="en-US" sz="2000" dirty="0"/>
              <a:t> </a:t>
            </a:r>
            <a:r>
              <a:rPr lang="en-US" sz="2000" dirty="0" err="1"/>
              <a:t>universitários</a:t>
            </a:r>
            <a:r>
              <a:rPr lang="en-US" sz="2000" dirty="0"/>
              <a:t> </a:t>
            </a:r>
            <a:r>
              <a:rPr lang="en-US" sz="2000" dirty="0" err="1"/>
              <a:t>durante</a:t>
            </a:r>
            <a:r>
              <a:rPr lang="en-US" sz="2000" dirty="0"/>
              <a:t> a </a:t>
            </a:r>
            <a:r>
              <a:rPr lang="en-US" sz="2000" dirty="0" err="1"/>
              <a:t>pandemia</a:t>
            </a:r>
            <a:r>
              <a:rPr lang="en-US" sz="2000" dirty="0"/>
              <a:t> de COVID-19. </a:t>
            </a:r>
            <a:r>
              <a:rPr lang="en-US" sz="2000" dirty="0" err="1"/>
              <a:t>Revista</a:t>
            </a:r>
            <a:r>
              <a:rPr lang="en-US" sz="2000" dirty="0"/>
              <a:t> </a:t>
            </a:r>
            <a:r>
              <a:rPr lang="en-US" sz="2000" dirty="0" err="1"/>
              <a:t>Baiana</a:t>
            </a:r>
            <a:r>
              <a:rPr lang="en-US" sz="2000" dirty="0"/>
              <a:t> de </a:t>
            </a:r>
            <a:r>
              <a:rPr lang="en-US" sz="2000" dirty="0" err="1"/>
              <a:t>Enfermagem</a:t>
            </a:r>
            <a:r>
              <a:rPr lang="en-US" sz="2000" dirty="0"/>
              <a:t>‏. 2021;35.‎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 err="1"/>
              <a:t>Vinnakota</a:t>
            </a:r>
            <a:r>
              <a:rPr lang="en-US" sz="2000" dirty="0"/>
              <a:t> D, </a:t>
            </a:r>
            <a:r>
              <a:rPr lang="en-US" sz="2000" dirty="0" err="1"/>
              <a:t>Parsa</a:t>
            </a:r>
            <a:r>
              <a:rPr lang="en-US" sz="2000" dirty="0"/>
              <a:t> AD, Arafat SY, Sivasubramanian M, Kabir R. COVID-19 and risk factors of suicidal behavior in UK: A content analysis of online newspaper. Journal of affective disorders reports. 2021 Apr 1;4:100142.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 err="1"/>
              <a:t>Mackolil</a:t>
            </a:r>
            <a:r>
              <a:rPr lang="en-US" sz="2000" dirty="0"/>
              <a:t> J, </a:t>
            </a:r>
            <a:r>
              <a:rPr lang="en-US" sz="2000" dirty="0" err="1"/>
              <a:t>Mackolil</a:t>
            </a:r>
            <a:r>
              <a:rPr lang="en-US" sz="2000" dirty="0"/>
              <a:t> J. Addressing psychosocial problems associated with the COVID-19 lockdown. Asian journal of psychiatry. 2020 Jun 1;51:102156.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Rafi MA, Mamun MA, </a:t>
            </a:r>
            <a:r>
              <a:rPr lang="en-US" sz="2000" dirty="0" err="1"/>
              <a:t>Hsan</a:t>
            </a:r>
            <a:r>
              <a:rPr lang="en-US" sz="2000" dirty="0"/>
              <a:t> K, Hossain M, </a:t>
            </a:r>
            <a:r>
              <a:rPr lang="en-US" sz="2000" dirty="0" err="1"/>
              <a:t>Gozal</a:t>
            </a:r>
            <a:r>
              <a:rPr lang="en-US" sz="2000" dirty="0"/>
              <a:t> D. Psychological implications of unemployment among Bangladesh Civil Service job seekers: a pilot study. Frontiers in psychiatry. 2019 Aug 12;10:578.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Mamun MA, Hossain MS, Griffiths MD. Mental health problems and associated predictors among Bangladeshi students. International Journal of Mental Health and Addiction. 2019 Oct 29:1-5.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Jannath S, Sohan M, Rahman MA, Islam MR. Suicides among university students during the COVID-19 pandemic: Bangladeshi press reports. Open Health. 2022 Mar 16;3(1):13-9.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Ali M, Uddin Z, Hossain A. Economic stressors and mental health symptoms among Bangladeshi rehabilitation professionals: A cross-sectional study amid COVID-19 pandemic. </a:t>
            </a:r>
            <a:r>
              <a:rPr lang="en-US" sz="2000" dirty="0" err="1"/>
              <a:t>Heliyon</a:t>
            </a:r>
            <a:r>
              <a:rPr lang="en-US" sz="2000" dirty="0"/>
              <a:t>. 2021 Apr 1;7(4).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Ali M, Uddin Z, Amran Hossain KM, Uddin TR. Depression, anxiety, stress, and suicidal behavior among Bangladeshi undergraduate rehabilitation students: An observational study amidst the COVID‐19 pandemic. Health science reports. 2022 Mar;5(2):e549.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Mamun MA, Hossain MS, Griffiths MD. Mental health problems and associated predictors among Bangladeshi students. International Journal of Mental Health and Addiction. 2019 Oct 29:1-5.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Chang JJ, Ji Y, Li YH, Pan HF, Su PY. Prevalence of anxiety symptom and depressive symptom among college students during COVID-19 pandemic: A meta-analysis. Journal of Affective Disorders. 2021 Sep 1;292:242-54.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en-US" sz="2000" dirty="0"/>
              <a:t>Islam MS, Sujan MS, Tasnim R, </a:t>
            </a:r>
            <a:r>
              <a:rPr lang="en-US" sz="2000" dirty="0" err="1"/>
              <a:t>Sikder</a:t>
            </a:r>
            <a:r>
              <a:rPr lang="en-US" sz="2000" dirty="0"/>
              <a:t> MT, Potenza MN, Van </a:t>
            </a:r>
            <a:r>
              <a:rPr lang="en-US" sz="2000" dirty="0" err="1"/>
              <a:t>Os</a:t>
            </a:r>
            <a:r>
              <a:rPr lang="en-US" sz="2000" dirty="0"/>
              <a:t> J. Psychological responses during the COVID-19 outbreak among university students in Bangladesh. </a:t>
            </a:r>
            <a:r>
              <a:rPr lang="en-US" sz="2000" dirty="0" err="1"/>
              <a:t>PloS</a:t>
            </a:r>
            <a:r>
              <a:rPr lang="en-US" sz="2000" dirty="0"/>
              <a:t> one. 2020 Dec 31;15(12):e0245083.</a:t>
            </a:r>
          </a:p>
          <a:p>
            <a:pPr algn="just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4F7B61-A16A-CFE7-1658-F8E86A85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5C0F683-EEA8-6624-28B6-37412B6C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28299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3A32D92-78D3-4057-A9AD-634542A97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50704"/>
            <a:ext cx="10972800" cy="5397696"/>
          </a:xfrm>
        </p:spPr>
        <p:txBody>
          <a:bodyPr>
            <a:noAutofit/>
          </a:bodyPr>
          <a:lstStyle/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Rahman QM, Khan AH, Al </a:t>
            </a:r>
            <a:r>
              <a:rPr lang="en-US" sz="1250" dirty="0" err="1"/>
              <a:t>Zubayer</a:t>
            </a:r>
            <a:r>
              <a:rPr lang="en-US" sz="1250" dirty="0"/>
              <a:t> A, Ahmed M, Hasan MT, </a:t>
            </a:r>
            <a:r>
              <a:rPr lang="en-US" sz="1250" dirty="0" err="1"/>
              <a:t>Rahaman</a:t>
            </a:r>
            <a:r>
              <a:rPr lang="en-US" sz="1250" dirty="0"/>
              <a:t> A, Islam MB, Bhuiyan MR, </a:t>
            </a:r>
            <a:r>
              <a:rPr lang="en-US" sz="1250" dirty="0" err="1"/>
              <a:t>Rimti</a:t>
            </a:r>
            <a:r>
              <a:rPr lang="en-US" sz="1250" dirty="0"/>
              <a:t> FH, Khan MK, Hossain MZ. Factors associated with suicidal behavior among university students in Bangladesh after one year of COVID-19 pandemic. </a:t>
            </a:r>
            <a:r>
              <a:rPr lang="en-US" sz="1250" dirty="0" err="1"/>
              <a:t>Heliyon</a:t>
            </a:r>
            <a:r>
              <a:rPr lang="en-US" sz="1250" dirty="0"/>
              <a:t>. 2022 Jan 1;8(1).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Jannath S, Sohan M, Rahman MA, Islam MR. Suicides among university students during the COVID-19 pandemic: Bangladeshi press reports. Open Health. 2022 Mar 16;3(1):13-9.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Tasnim R, Islam MS, Sujan MS, </a:t>
            </a:r>
            <a:r>
              <a:rPr lang="en-US" sz="1250" dirty="0" err="1"/>
              <a:t>Sikder</a:t>
            </a:r>
            <a:r>
              <a:rPr lang="en-US" sz="1250" dirty="0"/>
              <a:t> MT, Potenza MN. Suicidal ideation among Bangladeshi university students early during the COVID-19 pandemic: Prevalence estimates and correlates. Children and youth services review. 2020 Dec 1;119:105703.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Karthik L, Kumar G, </a:t>
            </a:r>
            <a:r>
              <a:rPr lang="en-US" sz="1250" dirty="0" err="1"/>
              <a:t>Keswani</a:t>
            </a:r>
            <a:r>
              <a:rPr lang="en-US" sz="1250" dirty="0"/>
              <a:t> T, Bhattacharyya A, </a:t>
            </a:r>
            <a:r>
              <a:rPr lang="en-US" sz="1250" dirty="0" err="1"/>
              <a:t>Chandar</a:t>
            </a:r>
            <a:r>
              <a:rPr lang="en-US" sz="1250" dirty="0"/>
              <a:t> SS, </a:t>
            </a:r>
            <a:r>
              <a:rPr lang="en-US" sz="1250" dirty="0" err="1"/>
              <a:t>Bhaskara</a:t>
            </a:r>
            <a:r>
              <a:rPr lang="en-US" sz="1250" dirty="0"/>
              <a:t> Rao KV. Protease inhibitors from marine actinobacteria as a potential source for antimalarial compound. </a:t>
            </a:r>
            <a:r>
              <a:rPr lang="en-US" sz="1250" dirty="0" err="1"/>
              <a:t>PloS</a:t>
            </a:r>
            <a:r>
              <a:rPr lang="en-US" sz="1250" dirty="0"/>
              <a:t> one. 2014 Mar 11;9(3):e90972.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Rahman ME, Saiful Islam M, Mamun MA, </a:t>
            </a:r>
            <a:r>
              <a:rPr lang="en-US" sz="1250" dirty="0" err="1"/>
              <a:t>Moonajilin</a:t>
            </a:r>
            <a:r>
              <a:rPr lang="en-US" sz="1250" dirty="0"/>
              <a:t> MS, Yi S. Prevalence and factors associated with suicidal ideation among university students in Bangladesh. Archives of suicide research. 2022 Apr 3;26(2):975-84.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Sujan MS, </a:t>
            </a:r>
            <a:r>
              <a:rPr lang="en-US" sz="1250" dirty="0" err="1"/>
              <a:t>Haghighathoseini</a:t>
            </a:r>
            <a:r>
              <a:rPr lang="en-US" sz="1250" dirty="0"/>
              <a:t> A, Tasnim R, Ripon RK, Akter M, Ripon SA, Hasan MM, Uddin MR, Ferdous MZ. Prevalence and determinants of mental well-being and satisfaction with life among university students amidst the COVID-19 pandemic. Asian Journal of Health Sciences. 2023 Mar 10;9(1):ID50-.	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Rahman QM, Khan AH, Al </a:t>
            </a:r>
            <a:r>
              <a:rPr lang="en-US" sz="1250" dirty="0" err="1"/>
              <a:t>Zubayer</a:t>
            </a:r>
            <a:r>
              <a:rPr lang="en-US" sz="1250" dirty="0"/>
              <a:t> A, Ahmed M, Hasan MT, </a:t>
            </a:r>
            <a:r>
              <a:rPr lang="en-US" sz="1250" dirty="0" err="1"/>
              <a:t>Rahaman</a:t>
            </a:r>
            <a:r>
              <a:rPr lang="en-US" sz="1250" dirty="0"/>
              <a:t> A, Islam MB, Bhuiyan MR, </a:t>
            </a:r>
            <a:r>
              <a:rPr lang="en-US" sz="1250" dirty="0" err="1"/>
              <a:t>Rimti</a:t>
            </a:r>
            <a:r>
              <a:rPr lang="en-US" sz="1250" dirty="0"/>
              <a:t> FH, Khan MK, Hossain MZ. Factors associated with suicidal behavior among university students in Bangladesh after one year of COVID-19 pandemic. </a:t>
            </a:r>
            <a:r>
              <a:rPr lang="en-US" sz="1250" dirty="0" err="1"/>
              <a:t>Heliyon</a:t>
            </a:r>
            <a:r>
              <a:rPr lang="en-US" sz="1250" dirty="0"/>
              <a:t>. 2022 Jan 1;8(1). 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Oner S, </a:t>
            </a:r>
            <a:r>
              <a:rPr lang="en-US" sz="1250" dirty="0" err="1"/>
              <a:t>Yenilmez</a:t>
            </a:r>
            <a:r>
              <a:rPr lang="en-US" sz="1250" dirty="0"/>
              <a:t> C, </a:t>
            </a:r>
            <a:r>
              <a:rPr lang="en-US" sz="1250" dirty="0" err="1"/>
              <a:t>Ozdamar</a:t>
            </a:r>
            <a:r>
              <a:rPr lang="en-US" sz="1250" dirty="0"/>
              <a:t> K. Sex-related differences in methods of and reasons for suicide in Turkey between 1990 and 2010. Journal of international medical research. 2015 Aug;43(4):483-93. 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Hossain MJ, </a:t>
            </a:r>
            <a:r>
              <a:rPr lang="en-US" sz="1250" dirty="0" err="1"/>
              <a:t>Hridoy</a:t>
            </a:r>
            <a:r>
              <a:rPr lang="en-US" sz="1250" dirty="0"/>
              <a:t> A, Rahman SA, </a:t>
            </a:r>
            <a:r>
              <a:rPr lang="en-US" sz="1250" dirty="0" err="1"/>
              <a:t>Ahmmed</a:t>
            </a:r>
            <a:r>
              <a:rPr lang="en-US" sz="1250" dirty="0"/>
              <a:t> F. Major depressive and generalized anxiety disorders among university students during the second wave of COVID-19 outbreak in Bangladesh. Asia Pacific Journal of Public Health. 2021 Jul;33(5):676-8. 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Al Mamun F, Hosen I, Misti JM, Kaggwa MM, Mamun MA. Mental disorders of Bangladeshi students during the COVID-19 pandemic: a systematic review. Psychology Research and Behavior Management. 2021 May 31:645-54.</a:t>
            </a:r>
          </a:p>
          <a:p>
            <a:pPr marL="425196" indent="-342900" algn="just">
              <a:buFont typeface="+mj-lt"/>
              <a:buAutoNum type="arabicPeriod" startAt="14"/>
            </a:pPr>
            <a:r>
              <a:rPr lang="en-US" sz="1250" dirty="0"/>
              <a:t>Roma P, Monaro M, </a:t>
            </a:r>
            <a:r>
              <a:rPr lang="en-US" sz="1250" dirty="0" err="1"/>
              <a:t>Muzi</a:t>
            </a:r>
            <a:r>
              <a:rPr lang="en-US" sz="1250" dirty="0"/>
              <a:t> L, </a:t>
            </a:r>
            <a:r>
              <a:rPr lang="en-US" sz="1250" dirty="0" err="1"/>
              <a:t>Colasanti</a:t>
            </a:r>
            <a:r>
              <a:rPr lang="en-US" sz="1250" dirty="0"/>
              <a:t> M, Ricci E, Biondi S, Napoli C, </a:t>
            </a:r>
            <a:r>
              <a:rPr lang="en-US" sz="1250" dirty="0" err="1"/>
              <a:t>Ferracuti</a:t>
            </a:r>
            <a:r>
              <a:rPr lang="en-US" sz="1250" dirty="0"/>
              <a:t> S, Mazza C. How to improve compliance with protective health measures during the COVID-19 outbreak: testing a moderated mediation model and machine learning algorithms. International journal of environmental research and public health. 2020 Oct;17(19):7252.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2A190C8-E617-48D2-C1C6-04B23FE0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18A222-8FE9-6C90-8D80-E23FE056B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606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Reference (cont.)</a:t>
            </a:r>
          </a:p>
        </p:txBody>
      </p:sp>
    </p:spTree>
    <p:extLst>
      <p:ext uri="{BB962C8B-B14F-4D97-AF65-F5344CB8AC3E}">
        <p14:creationId xmlns:p14="http://schemas.microsoft.com/office/powerpoint/2010/main" val="6647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514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F67929E-48FC-D003-BB1F-9A8EF06D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3E037DB-EAE1-7782-0DF0-A03C8C53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b="1" dirty="0"/>
              <a:t>Introduction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Methods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Results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Discussion 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Conclusion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Reference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EA0B6CE-C2AF-AE28-A576-3D0ECEB1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83BAEB8-14A2-C03F-F412-45F435ED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Outline of the Presentation</a:t>
            </a:r>
            <a:endParaRPr lang="en-US" sz="4000" dirty="0"/>
          </a:p>
        </p:txBody>
      </p:sp>
      <p:pic>
        <p:nvPicPr>
          <p:cNvPr id="6" name="Picture 5" descr="A cartoon of a child with her hand on her head&#10;&#10;Description automatically generated">
            <a:extLst>
              <a:ext uri="{FF2B5EF4-FFF2-40B4-BE49-F238E27FC236}">
                <a16:creationId xmlns:a16="http://schemas.microsoft.com/office/drawing/2014/main" xmlns="" id="{D4C5B58C-6E00-EB50-0D99-DFEB43B8B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63688"/>
            <a:ext cx="5163265" cy="38338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14A8B0C-F8E3-51F0-6A3E-370E2F5F4B5E}"/>
              </a:ext>
            </a:extLst>
          </p:cNvPr>
          <p:cNvSpPr txBox="1"/>
          <p:nvPr/>
        </p:nvSpPr>
        <p:spPr>
          <a:xfrm>
            <a:off x="7098513" y="5760277"/>
            <a:ext cx="3158237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Fig-1: Various Form of Suicidal Ideation</a:t>
            </a:r>
          </a:p>
        </p:txBody>
      </p:sp>
    </p:spTree>
    <p:extLst>
      <p:ext uri="{BB962C8B-B14F-4D97-AF65-F5344CB8AC3E}">
        <p14:creationId xmlns:p14="http://schemas.microsoft.com/office/powerpoint/2010/main" val="12040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E82AF3-CE50-FBCF-8EC0-9CC76215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cs typeface="Times New Roman" panose="02020603050405020304" pitchFamily="18" charset="0"/>
              </a:rPr>
              <a:t>COVID-19 was a major threat to public health worldwide. </a:t>
            </a:r>
          </a:p>
          <a:p>
            <a:pPr algn="just"/>
            <a:endParaRPr lang="en-US" sz="1050" dirty="0"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cs typeface="Times New Roman" panose="02020603050405020304" pitchFamily="18" charset="0"/>
              </a:rPr>
              <a:t>Suicide is a widespread psychological public health concern that affects individuals everywhere in the world, and the COVID-19 pandemic added to the burden on mental health. </a:t>
            </a:r>
          </a:p>
          <a:p>
            <a:pPr algn="just"/>
            <a:endParaRPr lang="en-US" sz="1050" dirty="0"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cs typeface="Times New Roman" panose="02020603050405020304" pitchFamily="18" charset="0"/>
              </a:rPr>
              <a:t>The objective of this quasi-systematic review was to gather information on the frequency of suicidal thoughts among university students and look into the variables that affected this behavior during the COVID-19 pandemic. </a:t>
            </a:r>
          </a:p>
          <a:p>
            <a:pPr algn="just"/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C41E3DE-997A-691F-B61C-F6AF8386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B6649A8-60EE-CC10-5482-7986DADE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3199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9E675321-94FD-6849-E0FB-D69CDD348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13901"/>
              </p:ext>
            </p:extLst>
          </p:nvPr>
        </p:nvGraphicFramePr>
        <p:xfrm>
          <a:off x="609600" y="1159565"/>
          <a:ext cx="109728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4183352375"/>
                    </a:ext>
                  </a:extLst>
                </a:gridCol>
                <a:gridCol w="8153400">
                  <a:extLst>
                    <a:ext uri="{9D8B030D-6E8A-4147-A177-3AD203B41FA5}">
                      <a16:colId xmlns:a16="http://schemas.microsoft.com/office/drawing/2014/main" xmlns="" val="1458174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Research Question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What is the prevalence and factors associated with suicidal ideation among Bangladeshi university students during the COVID-19 pandemic</a:t>
                      </a:r>
                    </a:p>
                  </a:txBody>
                  <a:tcP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852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PECO</a:t>
                      </a: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P= Bangladeshi university students</a:t>
                      </a:r>
                    </a:p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E= social isolation/quarantine</a:t>
                      </a:r>
                    </a:p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C= N/A</a:t>
                      </a:r>
                    </a:p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O= suicidal ideation</a:t>
                      </a:r>
                    </a:p>
                  </a:txBody>
                  <a:tcP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7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Data Source 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PubMed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Google Scholar</a:t>
                      </a:r>
                    </a:p>
                  </a:txBody>
                  <a:tcP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4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Search Strategy</a:t>
                      </a: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("COVID-19" OR "SARS-CoV-2"OR “pandemic”) AND (undergraduate, graduate, university student) AND (suicide OR "suicide attempted" OR "suicidal ideation" OR "suicidal Behavior") AND Bangladesh</a:t>
                      </a:r>
                    </a:p>
                  </a:txBody>
                  <a:tcP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912192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A7EE9EA-3CFD-8667-A225-70E702E0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3ABA9C3-42F1-75D6-6D48-1589481E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9010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9E675321-94FD-6849-E0FB-D69CDD348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112970"/>
              </p:ext>
            </p:extLst>
          </p:nvPr>
        </p:nvGraphicFramePr>
        <p:xfrm>
          <a:off x="609600" y="1159565"/>
          <a:ext cx="109728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4183352375"/>
                    </a:ext>
                  </a:extLst>
                </a:gridCol>
                <a:gridCol w="8153400">
                  <a:extLst>
                    <a:ext uri="{9D8B030D-6E8A-4147-A177-3AD203B41FA5}">
                      <a16:colId xmlns:a16="http://schemas.microsoft.com/office/drawing/2014/main" xmlns="" val="1458174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Selection Criteria</a:t>
                      </a:r>
                    </a:p>
                  </a:txBody>
                  <a:tcPr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Inclusion Criteria: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The study population was Bangladeshi university students in times of the COVID-19 pandemic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Investigating the prevalence and factors associated with suicidal ideation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Being a Bangladeshi university student, aged at least 18 years or older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Exclusion Criteria: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Articles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excluded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individuals who were not university students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Articles conducted in the pre-pandemic period or with incomplete/unavailable data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Articles published in a language other than English</a:t>
                      </a:r>
                    </a:p>
                  </a:txBody>
                  <a:tcP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742734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A7EE9EA-3CFD-8667-A225-70E702E0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3ABA9C3-42F1-75D6-6D48-1589481E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Methods (cont.)</a:t>
            </a:r>
          </a:p>
        </p:txBody>
      </p:sp>
    </p:spTree>
    <p:extLst>
      <p:ext uri="{BB962C8B-B14F-4D97-AF65-F5344CB8AC3E}">
        <p14:creationId xmlns:p14="http://schemas.microsoft.com/office/powerpoint/2010/main" val="21240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1" y="154008"/>
            <a:ext cx="8229600" cy="63731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2964824" y="1032557"/>
                <a:ext cx="2667000" cy="542066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Records Identified Through Database Searching (</a:t>
                </a:r>
                <a14:m>
                  <m:oMath xmlns:m="http://schemas.openxmlformats.org/officeDocument/2006/math"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𝟐𝟗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824" y="1032557"/>
                <a:ext cx="2667000" cy="542066"/>
              </a:xfrm>
              <a:prstGeom prst="roundRect">
                <a:avLst/>
              </a:prstGeom>
              <a:blipFill>
                <a:blip r:embed="rId3"/>
                <a:stretch>
                  <a:fillRect b="-1111"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4604506" y="2221009"/>
                <a:ext cx="2314050" cy="435524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Records Screened (</a:t>
                </a:r>
                <a14:m>
                  <m:oMath xmlns:m="http://schemas.openxmlformats.org/officeDocument/2006/math"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𝟑𝟏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506" y="2221009"/>
                <a:ext cx="2314050" cy="43552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4413957" y="4200314"/>
                <a:ext cx="2685691" cy="538341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Full-text Articles Assessed for Eligibility </a:t>
                </a:r>
                <a:r>
                  <a:rPr lang="en-US" sz="12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957" y="4200314"/>
                <a:ext cx="2685691" cy="538341"/>
              </a:xfrm>
              <a:prstGeom prst="roundRect">
                <a:avLst/>
              </a:prstGeom>
              <a:blipFill>
                <a:blip r:embed="rId5"/>
                <a:stretch>
                  <a:fillRect b="-2247"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4331065" y="5122711"/>
                <a:ext cx="2847436" cy="439889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Studies Included In review (</a:t>
                </a:r>
                <a14:m>
                  <m:oMath xmlns:m="http://schemas.openxmlformats.org/officeDocument/2006/math"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065" y="5122711"/>
                <a:ext cx="2847436" cy="43988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7484046" y="4160670"/>
            <a:ext cx="2254793" cy="1106060"/>
          </a:xfrm>
          <a:prstGeom prst="round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Full text article excluded with reasons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College student (n=2)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Other country (n=2)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Beyond age limit (n=1)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40062" y="1806856"/>
            <a:ext cx="0" cy="365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62131" y="3981709"/>
            <a:ext cx="1" cy="2301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40062" y="4726447"/>
            <a:ext cx="5824" cy="365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108967" y="4469484"/>
            <a:ext cx="3657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225578" y="1042780"/>
            <a:ext cx="533400" cy="130510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/>
              <a:t>Identification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209800" y="2536977"/>
            <a:ext cx="533400" cy="1371600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/>
              <a:t>Screening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219332" y="4011020"/>
            <a:ext cx="533400" cy="990600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/>
              <a:t>Eligibility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219332" y="5104063"/>
            <a:ext cx="533400" cy="945049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/>
              <a:t>Included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19230" y="5889198"/>
            <a:ext cx="2284600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smtClean="0"/>
              <a:t>Fig-1: </a:t>
            </a:r>
            <a:r>
              <a:rPr lang="en-US" sz="1200" dirty="0"/>
              <a:t>PRISMA flow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5943600" y="1028344"/>
                <a:ext cx="2667000" cy="685800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Records Identified Through Hand Searching (</a:t>
                </a:r>
                <a14:m>
                  <m:oMath xmlns:m="http://schemas.openxmlformats.org/officeDocument/2006/math"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028344"/>
                <a:ext cx="2667000" cy="68580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4319793" y="1619223"/>
            <a:ext cx="1441738" cy="273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761531" y="1712732"/>
            <a:ext cx="994194" cy="1718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ounded Rectangle 27"/>
              <p:cNvSpPr/>
              <p:nvPr/>
            </p:nvSpPr>
            <p:spPr>
              <a:xfrm>
                <a:off x="4604505" y="2869875"/>
                <a:ext cx="2314051" cy="435524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Title Screened (</a:t>
                </a:r>
                <a14:m>
                  <m:oMath xmlns:m="http://schemas.openxmlformats.org/officeDocument/2006/math"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200" b="1" i="1" dirty="0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28" name="Rounded 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505" y="2869875"/>
                <a:ext cx="2314051" cy="435524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le 35"/>
              <p:cNvSpPr/>
              <p:nvPr/>
            </p:nvSpPr>
            <p:spPr>
              <a:xfrm>
                <a:off x="4620710" y="3540131"/>
                <a:ext cx="2272186" cy="455623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 Abstract Screened (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=10</m:t>
                    </m:r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10" y="3540131"/>
                <a:ext cx="2272186" cy="455623"/>
              </a:xfrm>
              <a:prstGeom prst="round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5761531" y="2665458"/>
            <a:ext cx="1" cy="2301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241610-FD20-2B64-7FF9-87DB6E98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45390" y="3321823"/>
            <a:ext cx="1" cy="2301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3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9653" y="850703"/>
            <a:ext cx="10972800" cy="5245297"/>
          </a:xfrm>
        </p:spPr>
        <p:txBody>
          <a:bodyPr/>
          <a:lstStyle/>
          <a:p>
            <a:r>
              <a:rPr lang="en-US" sz="2000" b="1" dirty="0">
                <a:cs typeface="Times New Roman" panose="02020603050405020304" pitchFamily="18" charset="0"/>
              </a:rPr>
              <a:t>The study findings are presented below-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873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Results (cont.)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13487"/>
              </p:ext>
            </p:extLst>
          </p:nvPr>
        </p:nvGraphicFramePr>
        <p:xfrm>
          <a:off x="495300" y="1295400"/>
          <a:ext cx="11201400" cy="442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7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Study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Prevalence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4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Rahman  et al.,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 Design: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cross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sectional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</a:t>
                      </a:r>
                    </a:p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Sampling: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Convenient Sampling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Sample Size: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+mn-lt"/>
                          <a:cs typeface="Times New Roman" panose="02020603050405020304" pitchFamily="18" charset="0"/>
                        </a:rPr>
                        <a:t>47.90% of students were at high risk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Jannath et al., 2022 </a:t>
                      </a:r>
                      <a:endParaRPr lang="en-US" sz="16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  Design: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cross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sectional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</a:t>
                      </a:r>
                    </a:p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Sampling: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Convenient Sampling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Sample Size: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+mn-lt"/>
                          <a:cs typeface="Times New Roman" panose="02020603050405020304" pitchFamily="18" charset="0"/>
                        </a:rPr>
                        <a:t>17.5% of respondents had suicidal</a:t>
                      </a:r>
                      <a:r>
                        <a:rPr lang="en-US" sz="1600" baseline="0" dirty="0">
                          <a:latin typeface="+mn-lt"/>
                          <a:cs typeface="Times New Roman" panose="02020603050405020304" pitchFamily="18" charset="0"/>
                        </a:rPr>
                        <a:t> thought and 4.9% tried to commit suicide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Tasnim et al., 2020</a:t>
                      </a:r>
                      <a:endParaRPr lang="en-US" sz="16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  Design: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cross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sectional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</a:t>
                      </a:r>
                    </a:p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Sampling: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Convenient Sampling</a:t>
                      </a:r>
                    </a:p>
                    <a:p>
                      <a:pPr algn="l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Sample Size: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+mn-lt"/>
                          <a:cs typeface="Times New Roman" panose="02020603050405020304" pitchFamily="18" charset="0"/>
                        </a:rPr>
                        <a:t>Prevalence estimate of suicidal ideation was 12.8%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14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Zaman et al., 2022</a:t>
                      </a:r>
                      <a:endParaRPr lang="en-US" sz="16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  Design: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cross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sectional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</a:t>
                      </a:r>
                    </a:p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Sampling: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Convenient Sampling</a:t>
                      </a:r>
                    </a:p>
                    <a:p>
                      <a:pPr algn="l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Sample Size: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1844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+mn-lt"/>
                          <a:cs typeface="Times New Roman" panose="02020603050405020304" pitchFamily="18" charset="0"/>
                        </a:rPr>
                        <a:t>13.4% total participants</a:t>
                      </a:r>
                      <a:r>
                        <a:rPr lang="en-US" sz="1600" baseline="0" dirty="0">
                          <a:latin typeface="+mn-lt"/>
                          <a:cs typeface="Times New Roman" panose="02020603050405020304" pitchFamily="18" charset="0"/>
                        </a:rPr>
                        <a:t> had past year suicidal ideation, 6.0% reported having lifetime suicidal plans and 4.4% had at least one lifetime suicidal attempt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256">
                <a:tc>
                  <a:txBody>
                    <a:bodyPr/>
                    <a:lstStyle/>
                    <a:p>
                      <a:pPr algn="ctr"/>
                      <a:r>
                        <a:rPr lang="fi-FI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Moonajilin et al., 2022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  Design: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cross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sectional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study</a:t>
                      </a:r>
                    </a:p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Sampling: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Convenient Sampling</a:t>
                      </a:r>
                    </a:p>
                    <a:p>
                      <a:pPr algn="l" fontAlgn="ctr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Sample Size: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384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+mn-lt"/>
                          <a:cs typeface="Times New Roman" panose="02020603050405020304" pitchFamily="18" charset="0"/>
                        </a:rPr>
                        <a:t>13.8% reported having suicidal ideation during the past 12 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/>
          <a:lstStyle/>
          <a:p>
            <a:r>
              <a:rPr lang="en-US" sz="2400" b="1" dirty="0">
                <a:cs typeface="Times New Roman" panose="02020603050405020304" pitchFamily="18" charset="0"/>
              </a:rPr>
              <a:t>The factors associated with suicidal ideation are listed below-</a:t>
            </a:r>
          </a:p>
          <a:p>
            <a:pPr marL="82296" indent="0" algn="ctr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Results (cont.)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78386"/>
              </p:ext>
            </p:extLst>
          </p:nvPr>
        </p:nvGraphicFramePr>
        <p:xfrm>
          <a:off x="1752600" y="1843863"/>
          <a:ext cx="7958455" cy="3566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Social Isolation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Sleep disorder</a:t>
                      </a:r>
                    </a:p>
                  </a:txBody>
                  <a:tcP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Excessive screen time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Family history of suicide</a:t>
                      </a:r>
                    </a:p>
                  </a:txBody>
                  <a:tcP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440393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Burden of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Past suicidal thought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Being stressed of lockdown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History of suicidal attempt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History of psychiatric</a:t>
                      </a:r>
                      <a:r>
                        <a:rPr lang="en-US" sz="1800" baseline="0" dirty="0"/>
                        <a:t> disorder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Low self esteem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Sexual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Cigarette smoking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Domestic violence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Depression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Financial crisis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Anxiety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Nuclear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Post traumatic stress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6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B2E34D9-2F00-F599-B119-1BAD8DE24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0682"/>
            <a:ext cx="10972800" cy="4177118"/>
          </a:xfrm>
        </p:spPr>
        <p:txBody>
          <a:bodyPr>
            <a:noAutofit/>
          </a:bodyPr>
          <a:lstStyle/>
          <a:p>
            <a:pPr algn="just"/>
            <a:r>
              <a:rPr lang="en-US" sz="2200" dirty="0">
                <a:cs typeface="Times New Roman" panose="02020603050405020304" pitchFamily="18" charset="0"/>
              </a:rPr>
              <a:t>We observed a high combined prevalence among the university students, associated with several key factors. </a:t>
            </a:r>
          </a:p>
          <a:p>
            <a:pPr algn="just"/>
            <a:endParaRPr lang="en-US" sz="7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Students aged 22 to 24 were less likely than those aged 21 or younger to engage in suicidal conduct.</a:t>
            </a:r>
          </a:p>
          <a:p>
            <a:pPr marL="82296" indent="0" algn="just">
              <a:buNone/>
            </a:pPr>
            <a:endParaRPr lang="en-US" sz="7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Female students were more likely to engage in suicide conduct.</a:t>
            </a:r>
          </a:p>
          <a:p>
            <a:pPr algn="just"/>
            <a:endParaRPr lang="en-US" sz="7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Students were more at risk for suicide because of mental health issues, financial difficulties, and discontent with their future academic and professional aspirations, in addition to all COVID-19 context.</a:t>
            </a:r>
          </a:p>
          <a:p>
            <a:pPr marL="82296" indent="0" algn="just">
              <a:buNone/>
            </a:pPr>
            <a:endParaRPr lang="en-US" sz="7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Suicide is a serious manifestation of poor mental health and Suicidal risk was elevated during the pandemic due to poor mental health circumstances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FE2D1E7-71BE-09C3-CAF0-D199038B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1226E9E-F633-185B-FA99-128F6C5FA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60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441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1700</Words>
  <Application>Microsoft Office PowerPoint</Application>
  <PresentationFormat>Widescreen</PresentationFormat>
  <Paragraphs>183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Suicidal Ideation Among Bangladeshi University Students During The COVID-19 Pandemic:  A Quasi-systematic Review</vt:lpstr>
      <vt:lpstr>Outline of the Presentation</vt:lpstr>
      <vt:lpstr>Introduction</vt:lpstr>
      <vt:lpstr>Methods</vt:lpstr>
      <vt:lpstr>Methods (cont.)</vt:lpstr>
      <vt:lpstr>Results</vt:lpstr>
      <vt:lpstr>Results (cont.)</vt:lpstr>
      <vt:lpstr>Results (cont.)</vt:lpstr>
      <vt:lpstr>Discussion</vt:lpstr>
      <vt:lpstr>Discussion (cont.)</vt:lpstr>
      <vt:lpstr>Conclusion</vt:lpstr>
      <vt:lpstr>Reference</vt:lpstr>
      <vt:lpstr>Reference (cont.)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2017-10-26T18:08:14Z</dcterms:created>
  <dcterms:modified xsi:type="dcterms:W3CDTF">2023-08-07T20:38:54Z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