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91" r:id="rId5"/>
    <p:sldId id="263" r:id="rId6"/>
    <p:sldId id="294" r:id="rId7"/>
    <p:sldId id="265" r:id="rId8"/>
    <p:sldId id="266" r:id="rId9"/>
    <p:sldId id="267" r:id="rId10"/>
    <p:sldId id="268" r:id="rId11"/>
    <p:sldId id="272" r:id="rId12"/>
    <p:sldId id="275" r:id="rId13"/>
    <p:sldId id="277" r:id="rId14"/>
    <p:sldId id="278" r:id="rId15"/>
    <p:sldId id="279" r:id="rId16"/>
    <p:sldId id="280" r:id="rId17"/>
    <p:sldId id="293" r:id="rId18"/>
    <p:sldId id="281" r:id="rId19"/>
    <p:sldId id="283" r:id="rId20"/>
    <p:sldId id="284" r:id="rId21"/>
    <p:sldId id="282" r:id="rId22"/>
    <p:sldId id="285" r:id="rId23"/>
    <p:sldId id="286" r:id="rId24"/>
    <p:sldId id="287" r:id="rId25"/>
    <p:sldId id="288"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192" autoAdjust="0"/>
  </p:normalViewPr>
  <p:slideViewPr>
    <p:cSldViewPr snapToGrid="0">
      <p:cViewPr varScale="1">
        <p:scale>
          <a:sx n="69" d="100"/>
          <a:sy n="69"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latin typeface="Arial" panose="020B0604020202020204" pitchFamily="34" charset="0"/>
                <a:cs typeface="Arial" panose="020B0604020202020204" pitchFamily="34" charset="0"/>
              </a:rPr>
              <a:t>Prevalence</a:t>
            </a:r>
            <a:r>
              <a:rPr lang="en-US" sz="1800" b="1" baseline="0">
                <a:latin typeface="Arial" panose="020B0604020202020204" pitchFamily="34" charset="0"/>
                <a:cs typeface="Arial" panose="020B0604020202020204" pitchFamily="34" charset="0"/>
              </a:rPr>
              <a:t> of Stunting ( %) of U-5 children in Urban vs Rural in Bangladesh</a:t>
            </a:r>
            <a:endParaRPr lang="en-US" sz="1800" b="1">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c:f>
              <c:strCache>
                <c:ptCount val="1"/>
                <c:pt idx="0">
                  <c:v>Urban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2004</c:v>
                </c:pt>
                <c:pt idx="1">
                  <c:v>2011</c:v>
                </c:pt>
                <c:pt idx="2">
                  <c:v>2014</c:v>
                </c:pt>
                <c:pt idx="3">
                  <c:v>2017-18</c:v>
                </c:pt>
              </c:strCache>
            </c:strRef>
          </c:cat>
          <c:val>
            <c:numRef>
              <c:f>Sheet1!$B$4:$B$7</c:f>
              <c:numCache>
                <c:formatCode>General</c:formatCode>
                <c:ptCount val="4"/>
                <c:pt idx="0">
                  <c:v>44.2</c:v>
                </c:pt>
                <c:pt idx="1">
                  <c:v>38.200000000000003</c:v>
                </c:pt>
                <c:pt idx="2">
                  <c:v>32.6</c:v>
                </c:pt>
                <c:pt idx="3">
                  <c:v>21.7</c:v>
                </c:pt>
              </c:numCache>
            </c:numRef>
          </c:val>
        </c:ser>
        <c:ser>
          <c:idx val="1"/>
          <c:order val="1"/>
          <c:tx>
            <c:strRef>
              <c:f>Sheet1!$C$3</c:f>
              <c:strCache>
                <c:ptCount val="1"/>
                <c:pt idx="0">
                  <c:v>Rural</c:v>
                </c:pt>
              </c:strCache>
            </c:strRef>
          </c:tx>
          <c:spPr>
            <a:solidFill>
              <a:srgbClr val="00B050"/>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2004</c:v>
                </c:pt>
                <c:pt idx="1">
                  <c:v>2011</c:v>
                </c:pt>
                <c:pt idx="2">
                  <c:v>2014</c:v>
                </c:pt>
                <c:pt idx="3">
                  <c:v>2017-18</c:v>
                </c:pt>
              </c:strCache>
            </c:strRef>
          </c:cat>
          <c:val>
            <c:numRef>
              <c:f>Sheet1!$C$4:$C$7</c:f>
              <c:numCache>
                <c:formatCode>General</c:formatCode>
                <c:ptCount val="4"/>
                <c:pt idx="0">
                  <c:v>51.2</c:v>
                </c:pt>
                <c:pt idx="1">
                  <c:v>44.98</c:v>
                </c:pt>
                <c:pt idx="2">
                  <c:v>40.1</c:v>
                </c:pt>
                <c:pt idx="3">
                  <c:v>29.2</c:v>
                </c:pt>
              </c:numCache>
            </c:numRef>
          </c:val>
        </c:ser>
        <c:dLbls>
          <c:dLblPos val="outEnd"/>
          <c:showLegendKey val="0"/>
          <c:showVal val="1"/>
          <c:showCatName val="0"/>
          <c:showSerName val="0"/>
          <c:showPercent val="0"/>
          <c:showBubbleSize val="0"/>
        </c:dLbls>
        <c:gapWidth val="219"/>
        <c:overlap val="-27"/>
        <c:axId val="1375151504"/>
        <c:axId val="1375152592"/>
      </c:barChart>
      <c:catAx>
        <c:axId val="137515150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latin typeface="Arial" panose="020B0604020202020204" pitchFamily="34" charset="0"/>
                    <a:cs typeface="Arial" panose="020B0604020202020204" pitchFamily="34" charset="0"/>
                  </a:rPr>
                  <a:t>Years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75152592"/>
        <c:crosses val="autoZero"/>
        <c:auto val="1"/>
        <c:lblAlgn val="ctr"/>
        <c:lblOffset val="100"/>
        <c:noMultiLvlLbl val="0"/>
      </c:catAx>
      <c:valAx>
        <c:axId val="1375152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a:latin typeface="Arial" panose="020B0604020202020204" pitchFamily="34" charset="0"/>
                    <a:cs typeface="Arial" panose="020B0604020202020204" pitchFamily="34" charset="0"/>
                  </a:rPr>
                  <a:t>%</a:t>
                </a:r>
                <a:r>
                  <a:rPr lang="en-US" sz="1800" b="1" baseline="0">
                    <a:latin typeface="Arial" panose="020B0604020202020204" pitchFamily="34" charset="0"/>
                    <a:cs typeface="Arial" panose="020B0604020202020204" pitchFamily="34" charset="0"/>
                  </a:rPr>
                  <a:t> of Stunting</a:t>
                </a:r>
                <a:endParaRPr lang="en-US" sz="1800" b="1">
                  <a:latin typeface="Arial" panose="020B0604020202020204" pitchFamily="34" charset="0"/>
                  <a:cs typeface="Arial" panose="020B0604020202020204" pitchFamily="34" charset="0"/>
                </a:endParaRPr>
              </a:p>
            </c:rich>
          </c:tx>
          <c:layout>
            <c:manualLayout>
              <c:xMode val="edge"/>
              <c:yMode val="edge"/>
              <c:x val="1.7748197448696618E-2"/>
              <c:y val="0.3307093904928550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15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AB48C-CEB2-4807-A6BF-A780E56A0BFA}" type="datetimeFigureOut">
              <a:rPr lang="en-US" smtClean="0"/>
              <a:t>09-Aug-23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2C6AD-42D8-4C3D-9ECA-0AEE6F2F4A16}" type="slidenum">
              <a:rPr lang="en-US" smtClean="0"/>
              <a:t>‹#›</a:t>
            </a:fld>
            <a:endParaRPr lang="en-US"/>
          </a:p>
        </p:txBody>
      </p:sp>
    </p:spTree>
    <p:extLst>
      <p:ext uri="{BB962C8B-B14F-4D97-AF65-F5344CB8AC3E}">
        <p14:creationId xmlns:p14="http://schemas.microsoft.com/office/powerpoint/2010/main" val="191058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 is defined as low weight-for-height. It often indicates recent and severe weight loss ; WHZ &lt;-2 SD</a:t>
            </a:r>
          </a:p>
          <a:p>
            <a:r>
              <a:rPr lang="en-US" dirty="0" smtClean="0"/>
              <a:t>Stunting is defined as low height-for-age. It is the result of chronic or recurrent undernutrition; HAZ &lt;-2SD</a:t>
            </a:r>
          </a:p>
          <a:p>
            <a:r>
              <a:rPr lang="en-US" dirty="0" smtClean="0"/>
              <a:t>Underweight is defined as low weight-for-age. A child who is underweight may be stunted, wasted or both. weight-for-age &lt; −2SD</a:t>
            </a:r>
          </a:p>
          <a:p>
            <a:r>
              <a:rPr lang="en-US" dirty="0" smtClean="0"/>
              <a:t>Overweight if their weight-for-height (WHZ) was &gt;2 SD.</a:t>
            </a:r>
            <a:endParaRPr lang="en-US" dirty="0"/>
          </a:p>
        </p:txBody>
      </p:sp>
      <p:sp>
        <p:nvSpPr>
          <p:cNvPr id="4" name="Slide Number Placeholder 3"/>
          <p:cNvSpPr>
            <a:spLocks noGrp="1"/>
          </p:cNvSpPr>
          <p:nvPr>
            <p:ph type="sldNum" sz="quarter" idx="10"/>
          </p:nvPr>
        </p:nvSpPr>
        <p:spPr/>
        <p:txBody>
          <a:bodyPr/>
          <a:lstStyle/>
          <a:p>
            <a:fld id="{F652C6AD-42D8-4C3D-9ECA-0AEE6F2F4A16}" type="slidenum">
              <a:rPr lang="en-US" smtClean="0"/>
              <a:t>3</a:t>
            </a:fld>
            <a:endParaRPr lang="en-US"/>
          </a:p>
        </p:txBody>
      </p:sp>
    </p:spTree>
    <p:extLst>
      <p:ext uri="{BB962C8B-B14F-4D97-AF65-F5344CB8AC3E}">
        <p14:creationId xmlns:p14="http://schemas.microsoft.com/office/powerpoint/2010/main" val="133554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Division (2004), 6 Division (2017-18), Mymensingh merged in Dhaka, Rangpur merged in Rajshahi.</a:t>
            </a:r>
            <a:endParaRPr lang="en-US" dirty="0"/>
          </a:p>
        </p:txBody>
      </p:sp>
      <p:sp>
        <p:nvSpPr>
          <p:cNvPr id="4" name="Slide Number Placeholder 3"/>
          <p:cNvSpPr>
            <a:spLocks noGrp="1"/>
          </p:cNvSpPr>
          <p:nvPr>
            <p:ph type="sldNum" sz="quarter" idx="10"/>
          </p:nvPr>
        </p:nvSpPr>
        <p:spPr/>
        <p:txBody>
          <a:bodyPr/>
          <a:lstStyle/>
          <a:p>
            <a:fld id="{F652C6AD-42D8-4C3D-9ECA-0AEE6F2F4A16}" type="slidenum">
              <a:rPr lang="en-US" smtClean="0"/>
              <a:t>11</a:t>
            </a:fld>
            <a:endParaRPr lang="en-US"/>
          </a:p>
        </p:txBody>
      </p:sp>
    </p:spTree>
    <p:extLst>
      <p:ext uri="{BB962C8B-B14F-4D97-AF65-F5344CB8AC3E}">
        <p14:creationId xmlns:p14="http://schemas.microsoft.com/office/powerpoint/2010/main" val="120569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5FDD06-3004-44CC-BA97-73253380B025}" type="datetimeFigureOut">
              <a:rPr lang="en-US" smtClean="0"/>
              <a:t>09-Aug-23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214203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5FDD06-3004-44CC-BA97-73253380B025}" type="datetimeFigureOut">
              <a:rPr lang="en-US" smtClean="0"/>
              <a:t>09-Aug-23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350032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5FDD06-3004-44CC-BA97-73253380B025}" type="datetimeFigureOut">
              <a:rPr lang="en-US" smtClean="0"/>
              <a:t>09-Aug-23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418018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5FDD06-3004-44CC-BA97-73253380B025}" type="datetimeFigureOut">
              <a:rPr lang="en-US" smtClean="0"/>
              <a:t>09-Aug-23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246806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FDD06-3004-44CC-BA97-73253380B025}" type="datetimeFigureOut">
              <a:rPr lang="en-US" smtClean="0"/>
              <a:t>09-Aug-23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54887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5FDD06-3004-44CC-BA97-73253380B025}" type="datetimeFigureOut">
              <a:rPr lang="en-US" smtClean="0"/>
              <a:t>09-Aug-23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289097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5FDD06-3004-44CC-BA97-73253380B025}" type="datetimeFigureOut">
              <a:rPr lang="en-US" smtClean="0"/>
              <a:t>09-Aug-23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3339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5FDD06-3004-44CC-BA97-73253380B025}" type="datetimeFigureOut">
              <a:rPr lang="en-US" smtClean="0"/>
              <a:t>09-Aug-23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379632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FDD06-3004-44CC-BA97-73253380B025}" type="datetimeFigureOut">
              <a:rPr lang="en-US" smtClean="0"/>
              <a:t>09-Aug-23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373381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FDD06-3004-44CC-BA97-73253380B025}" type="datetimeFigureOut">
              <a:rPr lang="en-US" smtClean="0"/>
              <a:t>09-Aug-23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205859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FDD06-3004-44CC-BA97-73253380B025}" type="datetimeFigureOut">
              <a:rPr lang="en-US" smtClean="0"/>
              <a:t>09-Aug-23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AD617-F456-4A34-85BC-D47CEEDFACEA}" type="slidenum">
              <a:rPr lang="en-US" smtClean="0"/>
              <a:t>‹#›</a:t>
            </a:fld>
            <a:endParaRPr lang="en-US"/>
          </a:p>
        </p:txBody>
      </p:sp>
    </p:spTree>
    <p:extLst>
      <p:ext uri="{BB962C8B-B14F-4D97-AF65-F5344CB8AC3E}">
        <p14:creationId xmlns:p14="http://schemas.microsoft.com/office/powerpoint/2010/main" val="162587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FDD06-3004-44CC-BA97-73253380B025}" type="datetimeFigureOut">
              <a:rPr lang="en-US" smtClean="0"/>
              <a:t>09-Aug-23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AD617-F456-4A34-85BC-D47CEEDFACEA}" type="slidenum">
              <a:rPr lang="en-US" smtClean="0"/>
              <a:t>‹#›</a:t>
            </a:fld>
            <a:endParaRPr lang="en-US"/>
          </a:p>
        </p:txBody>
      </p:sp>
    </p:spTree>
    <p:extLst>
      <p:ext uri="{BB962C8B-B14F-4D97-AF65-F5344CB8AC3E}">
        <p14:creationId xmlns:p14="http://schemas.microsoft.com/office/powerpoint/2010/main" val="3019319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371/journal.pone.0229677" TargetMode="External"/><Relationship Id="rId2" Type="http://schemas.openxmlformats.org/officeDocument/2006/relationships/hyperlink" Target="https://doi.org/10.1371/journal.pone.0256235" TargetMode="External"/><Relationship Id="rId1" Type="http://schemas.openxmlformats.org/officeDocument/2006/relationships/slideLayout" Target="../slideLayouts/slideLayout2.xml"/><Relationship Id="rId6" Type="http://schemas.openxmlformats.org/officeDocument/2006/relationships/hyperlink" Target="https://doi.org/10.3390/ijerph17031079" TargetMode="External"/><Relationship Id="rId5" Type="http://schemas.openxmlformats.org/officeDocument/2006/relationships/hyperlink" Target="https://doi.org/10.1371/journal.pone.0157814" TargetMode="External"/><Relationship Id="rId4" Type="http://schemas.openxmlformats.org/officeDocument/2006/relationships/hyperlink" Target="https://doi.org/10.1186/s13690-022-00870-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3418" y="221672"/>
            <a:ext cx="5320145" cy="4627419"/>
          </a:xfrm>
          <a:prstGeom prst="rect">
            <a:avLst/>
          </a:prstGeom>
          <a:ln>
            <a:solidFill>
              <a:srgbClr val="FF0000"/>
            </a:solidFill>
          </a:ln>
        </p:spPr>
      </p:pic>
      <p:sp>
        <p:nvSpPr>
          <p:cNvPr id="3" name="Rounded Rectangle 2"/>
          <p:cNvSpPr/>
          <p:nvPr/>
        </p:nvSpPr>
        <p:spPr>
          <a:xfrm>
            <a:off x="1357745" y="4959927"/>
            <a:ext cx="8853055" cy="149629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a:t>
            </a:r>
            <a:r>
              <a:rPr lang="en-US"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Respected Faculty </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Best wishes and my gratitude to </a:t>
            </a:r>
            <a:r>
              <a:rPr lang="en-US"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741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5418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Autofit/>
          </a:bodyPr>
          <a:lstStyle/>
          <a:p>
            <a:pPr algn="ctr"/>
            <a:r>
              <a:rPr lang="en-US" sz="2400" b="1" dirty="0">
                <a:latin typeface="Arial" panose="020B0604020202020204" pitchFamily="34" charset="0"/>
                <a:cs typeface="Arial" panose="020B0604020202020204" pitchFamily="34" charset="0"/>
              </a:rPr>
              <a:t>RESULT </a:t>
            </a:r>
            <a:r>
              <a:rPr lang="en-US" sz="2400" b="1" dirty="0" smtClean="0">
                <a:latin typeface="Arial" panose="020B0604020202020204" pitchFamily="34" charset="0"/>
                <a:cs typeface="Arial" panose="020B0604020202020204" pitchFamily="34" charset="0"/>
              </a:rPr>
              <a:t> CONTINUE : DEMOGRAPHY OF  (1-5 ) SELECTED ARTICLES</a:t>
            </a:r>
            <a:endParaRPr lang="en-US" sz="2400" b="1" dirty="0">
              <a:latin typeface="Arial" panose="020B0604020202020204" pitchFamily="34" charset="0"/>
              <a:cs typeface="Arial" panose="020B0604020202020204" pitchFamily="34"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55344170"/>
              </p:ext>
            </p:extLst>
          </p:nvPr>
        </p:nvGraphicFramePr>
        <p:xfrm>
          <a:off x="-3" y="554185"/>
          <a:ext cx="12192002" cy="6445076"/>
        </p:xfrm>
        <a:graphic>
          <a:graphicData uri="http://schemas.openxmlformats.org/drawingml/2006/table">
            <a:tbl>
              <a:tblPr firstRow="1" firstCol="1" bandRow="1"/>
              <a:tblGrid>
                <a:gridCol w="1871006"/>
                <a:gridCol w="2639330"/>
                <a:gridCol w="2043746"/>
                <a:gridCol w="1127584"/>
                <a:gridCol w="1268532"/>
                <a:gridCol w="3241804"/>
              </a:tblGrid>
              <a:tr h="795027">
                <a:tc>
                  <a:txBody>
                    <a:bodyPr/>
                    <a:lstStyle/>
                    <a:p>
                      <a:pPr marL="0" marR="0" indent="68580" algn="ctr">
                        <a:lnSpc>
                          <a:spcPct val="107000"/>
                        </a:lnSpc>
                        <a:spcBef>
                          <a:spcPts val="0"/>
                        </a:spcBef>
                        <a:spcAft>
                          <a:spcPts val="0"/>
                        </a:spcAft>
                        <a:tabLst>
                          <a:tab pos="8229600" algn="l"/>
                        </a:tabLs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Study Ref</a:t>
                      </a:r>
                    </a:p>
                    <a:p>
                      <a:pPr marL="0" marR="0" indent="68580" algn="ctr">
                        <a:lnSpc>
                          <a:spcPct val="107000"/>
                        </a:lnSpc>
                        <a:spcBef>
                          <a:spcPts val="0"/>
                        </a:spcBef>
                        <a:spcAft>
                          <a:spcPts val="0"/>
                        </a:spcAft>
                        <a:tabLst>
                          <a:tab pos="82296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&amp;</a:t>
                      </a:r>
                    </a:p>
                    <a:p>
                      <a:pPr marL="0" marR="0" indent="68580" algn="ctr">
                        <a:lnSpc>
                          <a:spcPct val="107000"/>
                        </a:lnSpc>
                        <a:spcBef>
                          <a:spcPts val="0"/>
                        </a:spcBef>
                        <a:spcAft>
                          <a:spcPts val="0"/>
                        </a:spcAft>
                        <a:tabLst>
                          <a:tab pos="82296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Paper 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endParaRPr lang="en-US" sz="14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400" b="1" dirty="0" smtClean="0">
                          <a:effectLst/>
                          <a:latin typeface="Arial" panose="020B0604020202020204" pitchFamily="34" charset="0"/>
                          <a:ea typeface="Calibri" panose="020F0502020204030204" pitchFamily="34" charset="0"/>
                          <a:cs typeface="Arial" panose="020B0604020202020204" pitchFamily="34" charset="0"/>
                        </a:rPr>
                        <a:t>Study </a:t>
                      </a:r>
                      <a:r>
                        <a:rPr lang="en-US" sz="1400" b="1" dirty="0">
                          <a:effectLst/>
                          <a:latin typeface="Arial" panose="020B0604020202020204" pitchFamily="34" charset="0"/>
                          <a:ea typeface="Calibri" panose="020F0502020204030204" pitchFamily="34" charset="0"/>
                          <a:cs typeface="Arial" panose="020B0604020202020204" pitchFamily="34" charset="0"/>
                        </a:rPr>
                        <a:t>Title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endParaRPr lang="en-US" sz="14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400" b="1" dirty="0" smtClean="0">
                          <a:effectLst/>
                          <a:latin typeface="Arial" panose="020B0604020202020204" pitchFamily="34" charset="0"/>
                          <a:ea typeface="Calibri" panose="020F0502020204030204" pitchFamily="34" charset="0"/>
                          <a:cs typeface="Arial" panose="020B0604020202020204" pitchFamily="34" charset="0"/>
                        </a:rPr>
                        <a:t>Authors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endParaRPr lang="en-US" sz="14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400" b="1" dirty="0" smtClean="0">
                          <a:effectLst/>
                          <a:latin typeface="Arial" panose="020B0604020202020204" pitchFamily="34" charset="0"/>
                          <a:ea typeface="Calibri" panose="020F0502020204030204" pitchFamily="34" charset="0"/>
                          <a:cs typeface="Arial" panose="020B0604020202020204" pitchFamily="34" charset="0"/>
                        </a:rPr>
                        <a:t>Year </a:t>
                      </a:r>
                      <a:r>
                        <a:rPr lang="en-US" sz="1400" b="1" dirty="0">
                          <a:effectLst/>
                          <a:latin typeface="Arial" panose="020B0604020202020204" pitchFamily="34" charset="0"/>
                          <a:ea typeface="Calibri" panose="020F0502020204030204" pitchFamily="34" charset="0"/>
                          <a:cs typeface="Arial" panose="020B0604020202020204" pitchFamily="34" charset="0"/>
                        </a:rPr>
                        <a:t>of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endParaRPr lang="en-US" sz="14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400" b="1" dirty="0" smtClean="0">
                          <a:effectLst/>
                          <a:latin typeface="Arial" panose="020B0604020202020204" pitchFamily="34" charset="0"/>
                          <a:ea typeface="Calibri" panose="020F0502020204030204" pitchFamily="34" charset="0"/>
                          <a:cs typeface="Arial" panose="020B0604020202020204" pitchFamily="34" charset="0"/>
                        </a:rPr>
                        <a:t>Search </a:t>
                      </a:r>
                      <a:r>
                        <a:rPr lang="en-US" sz="1400" b="1" dirty="0">
                          <a:effectLst/>
                          <a:latin typeface="Arial" panose="020B0604020202020204" pitchFamily="34" charset="0"/>
                          <a:ea typeface="Calibri" panose="020F0502020204030204" pitchFamily="34" charset="0"/>
                          <a:cs typeface="Arial" panose="020B0604020202020204" pitchFamily="34" charset="0"/>
                        </a:rPr>
                        <a:t>Engine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endParaRPr lang="en-US" sz="14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400" b="1" dirty="0" smtClean="0">
                          <a:effectLst/>
                          <a:latin typeface="Arial" panose="020B0604020202020204" pitchFamily="34" charset="0"/>
                          <a:ea typeface="Calibri" panose="020F0502020204030204" pitchFamily="34" charset="0"/>
                          <a:cs typeface="Arial" panose="020B0604020202020204" pitchFamily="34" charset="0"/>
                        </a:rPr>
                        <a:t>Journal </a:t>
                      </a:r>
                      <a:r>
                        <a:rPr lang="en-US" sz="1400" b="1" dirty="0">
                          <a:effectLst/>
                          <a:latin typeface="Arial" panose="020B0604020202020204" pitchFamily="34" charset="0"/>
                          <a:ea typeface="Calibri" panose="020F0502020204030204" pitchFamily="34" charset="0"/>
                          <a:cs typeface="Arial" panose="020B0604020202020204" pitchFamily="34" charset="0"/>
                        </a:rPr>
                        <a:t>Name</a:t>
                      </a:r>
                    </a:p>
                    <a:p>
                      <a:pPr marL="0" marR="0" indent="68580" algn="ctr">
                        <a:lnSpc>
                          <a:spcPct val="107000"/>
                        </a:lnSpc>
                        <a:spcBef>
                          <a:spcPts val="0"/>
                        </a:spcBef>
                        <a:spcAft>
                          <a:spcPts val="0"/>
                        </a:spcAft>
                        <a:tabLst>
                          <a:tab pos="82296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Link of article and doi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146">
                <a:tc>
                  <a:txBody>
                    <a:bodyPr/>
                    <a:lstStyle/>
                    <a:p>
                      <a:pPr marL="0" marR="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Rahman et al.,2021</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ID-1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Poverty and childhood malnutrition: Evidence-based on a nationally representative survey of Bangladesh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Md. Ashfikur Rahman  ,Henry Ratul Halder ,Md. Sazedur Rahman, Mahmood Parvez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23-Aug-21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PubMed</a:t>
                      </a:r>
                      <a:r>
                        <a:rPr lang="en-US" sz="1200" dirty="0" smtClean="0">
                          <a:effectLst/>
                          <a:latin typeface="Arial" panose="020B0604020202020204" pitchFamily="34" charset="0"/>
                          <a:ea typeface="Calibri" panose="020F0502020204030204" pitchFamily="34" charset="0"/>
                          <a:cs typeface="Arial" panose="020B0604020202020204" pitchFamily="34" charset="0"/>
                        </a:rPr>
                        <a:t>/</a:t>
                      </a:r>
                    </a:p>
                    <a:p>
                      <a:pPr marL="0" marR="0" indent="68580" algn="ctr">
                        <a:lnSpc>
                          <a:spcPct val="107000"/>
                        </a:lnSpc>
                        <a:spcBef>
                          <a:spcPts val="0"/>
                        </a:spcBef>
                        <a:spcAft>
                          <a:spcPts val="0"/>
                        </a:spcAft>
                        <a:tabLst>
                          <a:tab pos="8229600" algn="l"/>
                        </a:tabLst>
                      </a:pP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dirty="0" smtClean="0">
                          <a:effectLst/>
                          <a:latin typeface="Arial" panose="020B0604020202020204" pitchFamily="34" charset="0"/>
                          <a:ea typeface="Calibri" panose="020F0502020204030204" pitchFamily="34" charset="0"/>
                          <a:cs typeface="Arial" panose="020B0604020202020204" pitchFamily="34" charset="0"/>
                        </a:rPr>
                        <a:t>Scopus</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PLOS ONE</a:t>
                      </a: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https://doi.org/10.1371/journal.pone.0256235</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r>
                      <a:br>
                        <a:rPr lang="en-US" sz="1200" dirty="0">
                          <a:effectLst/>
                          <a:latin typeface="Arial" panose="020B0604020202020204" pitchFamily="34" charset="0"/>
                          <a:ea typeface="Calibri" panose="020F0502020204030204" pitchFamily="34" charset="0"/>
                          <a:cs typeface="Arial" panose="020B0604020202020204" pitchFamily="34" charset="0"/>
                        </a:rPr>
                      </a:b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160">
                <a:tc>
                  <a:txBody>
                    <a:bodyPr/>
                    <a:lstStyle/>
                    <a:p>
                      <a:pPr marL="0" marR="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Saha et al., 2019</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ID-2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Trends, prevalence and determinants of childhood chronic undernutrition in regional divisions of Bangladesh: Evidence from demographic health surveys, 2011 and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Unnati Rani Saha ,Aparajita Chattapadhayay,Jan Hendrik Richardus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09-Aug-19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PubMed/</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Google Scholar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PLOS ONE</a:t>
                      </a: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https://doi.org/10.1371/journal.pone.0229677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541">
                <a:tc>
                  <a:txBody>
                    <a:bodyPr/>
                    <a:lstStyle/>
                    <a:p>
                      <a:pPr marL="0" marR="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Chowdhury et al.,2022</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ID-3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Risk factors for child stunting in Bangladesh: an analysis using MICS 2019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Tuhinur Rahman Chowdhury , Sayan Chakrabarty , Muntaha Rakib , Stephen Winn and Jason Bennie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21-Apr-22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PubMed</a:t>
                      </a:r>
                      <a:r>
                        <a:rPr lang="en-US" sz="1200" dirty="0" smtClean="0">
                          <a:effectLst/>
                          <a:latin typeface="Arial" panose="020B0604020202020204" pitchFamily="34" charset="0"/>
                          <a:ea typeface="Calibri" panose="020F0502020204030204" pitchFamily="34" charset="0"/>
                          <a:cs typeface="Arial" panose="020B0604020202020204" pitchFamily="34" charset="0"/>
                        </a:rPr>
                        <a:t>/</a:t>
                      </a:r>
                    </a:p>
                    <a:p>
                      <a:pPr marL="0" marR="0" indent="68580" algn="ctr">
                        <a:lnSpc>
                          <a:spcPct val="107000"/>
                        </a:lnSpc>
                        <a:spcBef>
                          <a:spcPts val="0"/>
                        </a:spcBef>
                        <a:spcAft>
                          <a:spcPts val="0"/>
                        </a:spcAft>
                        <a:tabLst>
                          <a:tab pos="8229600" algn="l"/>
                        </a:tabLst>
                      </a:pPr>
                      <a:r>
                        <a:rPr lang="en-US" sz="1200" dirty="0" smtClean="0">
                          <a:effectLst/>
                          <a:latin typeface="Arial" panose="020B0604020202020204" pitchFamily="34" charset="0"/>
                          <a:ea typeface="Calibri" panose="020F0502020204030204" pitchFamily="34" charset="0"/>
                          <a:cs typeface="Arial" panose="020B0604020202020204" pitchFamily="34" charset="0"/>
                        </a:rPr>
                        <a:t>Scopus/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Google Scholar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BMC</a:t>
                      </a: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https://doi.org/10.1186/s13690-022-00870-x</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970">
                <a:tc>
                  <a:txBody>
                    <a:bodyPr/>
                    <a:lstStyle/>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Rahman et al.,2016</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a:effectLst/>
                          <a:latin typeface="Arial" panose="020B0604020202020204" pitchFamily="34" charset="0"/>
                          <a:ea typeface="Calibri" panose="020F0502020204030204" pitchFamily="34" charset="0"/>
                          <a:cs typeface="Arial" panose="020B0604020202020204" pitchFamily="34" charset="0"/>
                        </a:rPr>
                        <a:t>ID-4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Association of Low-Birth Weight with Malnutrition in Children under Five Years in Bangladesh: Do Mother's Education, Socio-Economic Status, and Birth Interval Matter?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 Shafique Rahman ,Tamanna Howlader, Mohammad Shahed Masud, Mohammad Lutfor Rahman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29-Jun-16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PubMed/</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Google Scholar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PLOS ONE</a:t>
                      </a: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https://doi.org/10.1371/journal.pone.0157814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970">
                <a:tc>
                  <a:txBody>
                    <a:bodyPr/>
                    <a:lstStyle/>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Hasan et al., 2020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ID-5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Socioeconomic Inequalities in Child Malnutrition in Bangladesh: Do They Differ by Region?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Mohammad </a:t>
                      </a:r>
                      <a:r>
                        <a:rPr lang="en-US" sz="1200" dirty="0">
                          <a:effectLst/>
                          <a:latin typeface="Arial" panose="020B0604020202020204" pitchFamily="34" charset="0"/>
                          <a:ea typeface="Calibri" panose="020F0502020204030204" pitchFamily="34" charset="0"/>
                          <a:cs typeface="Arial" panose="020B0604020202020204" pitchFamily="34" charset="0"/>
                        </a:rPr>
                        <a:t>Monirul </a:t>
                      </a:r>
                      <a:r>
                        <a:rPr lang="en-US" sz="1200" dirty="0" smtClean="0">
                          <a:effectLst/>
                          <a:latin typeface="Arial" panose="020B0604020202020204" pitchFamily="34" charset="0"/>
                          <a:ea typeface="Calibri" panose="020F0502020204030204" pitchFamily="34" charset="0"/>
                          <a:cs typeface="Arial" panose="020B0604020202020204" pitchFamily="34" charset="0"/>
                        </a:rPr>
                        <a:t>Hasan ,</a:t>
                      </a:r>
                      <a:r>
                        <a:rPr lang="en-US" sz="1200" dirty="0">
                          <a:effectLst/>
                          <a:latin typeface="Arial" panose="020B0604020202020204" pitchFamily="34" charset="0"/>
                          <a:ea typeface="Calibri" panose="020F0502020204030204" pitchFamily="34" charset="0"/>
                          <a:cs typeface="Arial" panose="020B0604020202020204" pitchFamily="34" charset="0"/>
                        </a:rPr>
                        <a:t>Jalal Uddin ,Mohammad Habibullah Pulok ,Nabila Zaman  and Mohammad Hajizadeh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a:effectLst/>
                          <a:latin typeface="Arial" panose="020B0604020202020204" pitchFamily="34" charset="0"/>
                          <a:ea typeface="Calibri" panose="020F0502020204030204" pitchFamily="34" charset="0"/>
                          <a:cs typeface="Arial" panose="020B0604020202020204" pitchFamily="34" charset="0"/>
                        </a:rPr>
                        <a:t>08-Feb-20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PubMed</a:t>
                      </a:r>
                      <a:r>
                        <a:rPr lang="en-US" sz="1200" dirty="0" smtClean="0">
                          <a:effectLst/>
                          <a:latin typeface="Arial" panose="020B0604020202020204" pitchFamily="34" charset="0"/>
                          <a:ea typeface="Calibri" panose="020F0502020204030204" pitchFamily="34" charset="0"/>
                          <a:cs typeface="Arial" panose="020B0604020202020204" pitchFamily="34" charset="0"/>
                        </a:rPr>
                        <a:t>/</a:t>
                      </a:r>
                    </a:p>
                    <a:p>
                      <a:pPr marL="0" marR="0" indent="68580" algn="ctr">
                        <a:lnSpc>
                          <a:spcPct val="107000"/>
                        </a:lnSpc>
                        <a:spcBef>
                          <a:spcPts val="0"/>
                        </a:spcBef>
                        <a:spcAft>
                          <a:spcPts val="0"/>
                        </a:spcAft>
                        <a:tabLst>
                          <a:tab pos="8229600" algn="l"/>
                        </a:tabLst>
                      </a:pPr>
                      <a:r>
                        <a:rPr lang="en-US" sz="1200" dirty="0" smtClean="0">
                          <a:effectLst/>
                          <a:latin typeface="Arial" panose="020B0604020202020204" pitchFamily="34" charset="0"/>
                          <a:ea typeface="Calibri" panose="020F0502020204030204" pitchFamily="34" charset="0"/>
                          <a:cs typeface="Arial" panose="020B0604020202020204" pitchFamily="34" charset="0"/>
                        </a:rPr>
                        <a:t>Scopus/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Google Scholar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07000"/>
                        </a:lnSpc>
                        <a:spcBef>
                          <a:spcPts val="0"/>
                        </a:spcBef>
                        <a:spcAft>
                          <a:spcPts val="0"/>
                        </a:spcAft>
                        <a:tabLst>
                          <a:tab pos="82296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indent="68580" algn="ctr">
                        <a:lnSpc>
                          <a:spcPct val="107000"/>
                        </a:lnSpc>
                        <a:spcBef>
                          <a:spcPts val="0"/>
                        </a:spcBef>
                        <a:spcAft>
                          <a:spcPts val="0"/>
                        </a:spcAft>
                        <a:tabLst>
                          <a:tab pos="82296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IJERPH</a:t>
                      </a: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68580" algn="ctr">
                        <a:lnSpc>
                          <a:spcPct val="107000"/>
                        </a:lnSpc>
                        <a:spcBef>
                          <a:spcPts val="0"/>
                        </a:spcBef>
                        <a:spcAft>
                          <a:spcPts val="0"/>
                        </a:spcAft>
                        <a:tabLst>
                          <a:tab pos="8229600" algn="l"/>
                        </a:tabLst>
                      </a:pPr>
                      <a:r>
                        <a:rPr lang="en-US" sz="12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https://doi.org/10.3390/ijerph17031079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218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2192000" cy="436097"/>
          </a:xfrm>
          <a:solidFill>
            <a:schemeClr val="accent1">
              <a:lumMod val="20000"/>
              <a:lumOff val="80000"/>
            </a:schemeClr>
          </a:solidFill>
        </p:spPr>
        <p:txBody>
          <a:bodyPr>
            <a:normAutofit fontScale="90000"/>
          </a:bodyPr>
          <a:lstStyle/>
          <a:p>
            <a:pPr algn="ctr"/>
            <a:r>
              <a:rPr lang="en-US" sz="2800" b="1" dirty="0" smtClean="0">
                <a:latin typeface="Arial" panose="020B0604020202020204" pitchFamily="34" charset="0"/>
                <a:cs typeface="Arial" panose="020B0604020202020204" pitchFamily="34" charset="0"/>
              </a:rPr>
              <a:t>RESULT CONTINUE : METHODOLOGY OF ( 1-10) SELECTED ARTICLES</a:t>
            </a:r>
            <a:endParaRPr lang="en-US" sz="2800" b="1" dirty="0">
              <a:latin typeface="Arial" panose="020B0604020202020204" pitchFamily="34" charset="0"/>
              <a:cs typeface="Arial" panose="020B0604020202020204"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01572026"/>
              </p:ext>
            </p:extLst>
          </p:nvPr>
        </p:nvGraphicFramePr>
        <p:xfrm>
          <a:off x="0" y="436557"/>
          <a:ext cx="12192000" cy="6421442"/>
        </p:xfrm>
        <a:graphic>
          <a:graphicData uri="http://schemas.openxmlformats.org/drawingml/2006/table">
            <a:tbl>
              <a:tblPr firstRow="1" bandRow="1">
                <a:tableStyleId>{5C22544A-7EE6-4342-B048-85BDC9FD1C3A}</a:tableStyleId>
              </a:tblPr>
              <a:tblGrid>
                <a:gridCol w="679136"/>
                <a:gridCol w="2560909"/>
                <a:gridCol w="1754433"/>
                <a:gridCol w="1344123"/>
                <a:gridCol w="1257464"/>
                <a:gridCol w="1897688"/>
                <a:gridCol w="1683691"/>
                <a:gridCol w="1014556"/>
              </a:tblGrid>
              <a:tr h="681062">
                <a:tc>
                  <a:txBody>
                    <a:bodyPr/>
                    <a:lstStyle/>
                    <a:p>
                      <a:pPr algn="ctr"/>
                      <a:r>
                        <a:rPr lang="en-US" sz="1400" dirty="0" smtClean="0">
                          <a:solidFill>
                            <a:schemeClr val="tx1"/>
                          </a:solidFill>
                          <a:latin typeface="Arial" panose="020B0604020202020204" pitchFamily="34" charset="0"/>
                          <a:cs typeface="Arial" panose="020B0604020202020204" pitchFamily="34" charset="0"/>
                        </a:rPr>
                        <a:t>Paper ID</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Author/Year</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Year of Data Collection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Location/</a:t>
                      </a:r>
                    </a:p>
                    <a:p>
                      <a:pPr algn="ctr"/>
                      <a:r>
                        <a:rPr lang="en-US" sz="1400" dirty="0" smtClean="0">
                          <a:solidFill>
                            <a:schemeClr val="tx1"/>
                          </a:solidFill>
                          <a:latin typeface="Arial" panose="020B0604020202020204" pitchFamily="34" charset="0"/>
                          <a:cs typeface="Arial" panose="020B0604020202020204" pitchFamily="34" charset="0"/>
                        </a:rPr>
                        <a:t>Area</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Urban/</a:t>
                      </a:r>
                    </a:p>
                    <a:p>
                      <a:pPr algn="ctr"/>
                      <a:r>
                        <a:rPr lang="en-US" sz="1400" dirty="0" smtClean="0">
                          <a:solidFill>
                            <a:schemeClr val="tx1"/>
                          </a:solidFill>
                          <a:latin typeface="Arial" panose="020B0604020202020204" pitchFamily="34" charset="0"/>
                          <a:cs typeface="Arial" panose="020B0604020202020204" pitchFamily="34" charset="0"/>
                        </a:rPr>
                        <a:t>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Sample size</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Age</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Gender</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1</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Rahman et al.,2021</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2017-18</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8 Division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7738</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2</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Saha et al., 2019</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2011 and 2014</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7 Division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13378 </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3</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Chowdhury et al.,2022</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2018-19</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8 Division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17490</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4</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Rahman et al.,2016</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2011</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7 Division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7530</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5</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Hasan et al., 2020</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2011 and 2014</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7 Division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14602</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6</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Kumar et al., 2021</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2004 </a:t>
                      </a:r>
                    </a:p>
                    <a:p>
                      <a:pPr algn="ctr"/>
                      <a:r>
                        <a:rPr lang="en-US" sz="1400" dirty="0" smtClean="0">
                          <a:solidFill>
                            <a:schemeClr val="tx1"/>
                          </a:solidFill>
                          <a:latin typeface="Arial" panose="020B0604020202020204" pitchFamily="34" charset="0"/>
                          <a:cs typeface="Arial" panose="020B0604020202020204" pitchFamily="34" charset="0"/>
                        </a:rPr>
                        <a:t>and 2017-18</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Division*, </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6375 (2004), 8312 ((2017-18) </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7</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Khanam et al., 2019</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2014</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7 Division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7256</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835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8</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Das et al., 2022</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2019</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64 District</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Urban </a:t>
                      </a:r>
                    </a:p>
                    <a:p>
                      <a:pPr algn="ctr"/>
                      <a:r>
                        <a:rPr lang="en-US" sz="1400" dirty="0" smtClean="0">
                          <a:effectLst/>
                          <a:latin typeface="Arial" panose="020B0604020202020204" pitchFamily="34" charset="0"/>
                          <a:ea typeface="Calibri" panose="020F0502020204030204" pitchFamily="34" charset="0"/>
                        </a:rPr>
                        <a:t>&amp; Rural</a:t>
                      </a:r>
                      <a:endParaRPr lang="en-US" sz="1400" dirty="0" smtClean="0">
                        <a:solidFill>
                          <a:schemeClr val="tx1"/>
                        </a:solidFill>
                        <a:latin typeface="Arial" panose="020B0604020202020204" pitchFamily="34" charset="0"/>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24686</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9</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Win et al., 2022</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2020</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Dhaka </a:t>
                      </a:r>
                    </a:p>
                    <a:p>
                      <a:pPr algn="ctr"/>
                      <a:r>
                        <a:rPr lang="en-US" sz="1400" dirty="0" smtClean="0">
                          <a:solidFill>
                            <a:schemeClr val="tx1"/>
                          </a:solidFill>
                          <a:latin typeface="Arial" panose="020B0604020202020204" pitchFamily="34" charset="0"/>
                          <a:cs typeface="Arial" panose="020B0604020202020204" pitchFamily="34" charset="0"/>
                        </a:rPr>
                        <a:t>&amp; Gazipur</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Urban</a:t>
                      </a:r>
                      <a:r>
                        <a:rPr lang="en-US" sz="1400" baseline="0" dirty="0" smtClean="0">
                          <a:solidFill>
                            <a:schemeClr val="tx1"/>
                          </a:solidFill>
                          <a:latin typeface="Arial" panose="020B0604020202020204" pitchFamily="34" charset="0"/>
                          <a:cs typeface="Arial" panose="020B0604020202020204" pitchFamily="34" charset="0"/>
                        </a:rPr>
                        <a:t> Slums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2100</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336">
                <a:tc>
                  <a:txBody>
                    <a:bodyPr/>
                    <a:lstStyle/>
                    <a:p>
                      <a:pPr algn="ctr"/>
                      <a:r>
                        <a:rPr lang="en-US" sz="1400" b="1" i="0" dirty="0" smtClean="0">
                          <a:solidFill>
                            <a:schemeClr val="tx1"/>
                          </a:solidFill>
                          <a:latin typeface="Arial" panose="020B0604020202020204" pitchFamily="34" charset="0"/>
                          <a:cs typeface="Arial" panose="020B0604020202020204" pitchFamily="34" charset="0"/>
                        </a:rPr>
                        <a:t>10</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Sultana et al.,2019</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2014</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7 Division</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Urban &amp; Rural</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6965</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effectLst/>
                          <a:latin typeface="Arial" panose="020B0604020202020204" pitchFamily="34" charset="0"/>
                          <a:ea typeface="Calibri" panose="020F0502020204030204" pitchFamily="34" charset="0"/>
                        </a:rPr>
                        <a:t>0-≤59 months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9059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4923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Autofit/>
          </a:bodyPr>
          <a:lstStyle/>
          <a:p>
            <a:pPr algn="ctr"/>
            <a:r>
              <a:rPr lang="en-US" sz="2800" b="1" dirty="0" smtClean="0">
                <a:latin typeface="Arial" panose="020B0604020202020204" pitchFamily="34" charset="0"/>
                <a:cs typeface="Arial" panose="020B0604020202020204" pitchFamily="34" charset="0"/>
              </a:rPr>
              <a:t>RESULT :  METHODOLOGY </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OF (10-15) SELECTED ARTICLES.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0015641"/>
              </p:ext>
            </p:extLst>
          </p:nvPr>
        </p:nvGraphicFramePr>
        <p:xfrm>
          <a:off x="0" y="492125"/>
          <a:ext cx="12191999" cy="6805741"/>
        </p:xfrm>
        <a:graphic>
          <a:graphicData uri="http://schemas.openxmlformats.org/drawingml/2006/table">
            <a:tbl>
              <a:tblPr firstRow="1" bandRow="1">
                <a:tableStyleId>{5C22544A-7EE6-4342-B048-85BDC9FD1C3A}</a:tableStyleId>
              </a:tblPr>
              <a:tblGrid>
                <a:gridCol w="692727"/>
                <a:gridCol w="1755051"/>
                <a:gridCol w="928468"/>
                <a:gridCol w="998806"/>
                <a:gridCol w="1434905"/>
                <a:gridCol w="2827606"/>
                <a:gridCol w="3554436"/>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ID</a:t>
                      </a:r>
                    </a:p>
                    <a:p>
                      <a:pPr algn="ct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Author</a:t>
                      </a: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Design</a:t>
                      </a:r>
                    </a:p>
                    <a:p>
                      <a:pPr algn="ct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Source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Data</a:t>
                      </a:r>
                    </a:p>
                    <a:p>
                      <a:pPr algn="ctr"/>
                      <a:endParaRPr lang="en-US" sz="14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Dependent Variables</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Independent Variables</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Data Analysis methods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6595">
                <a:tc>
                  <a:txBody>
                    <a:bodyPr/>
                    <a:lstStyle/>
                    <a:p>
                      <a:pPr algn="ctr"/>
                      <a:r>
                        <a:rPr lang="en-US" sz="1200" b="1" dirty="0" smtClean="0">
                          <a:solidFill>
                            <a:schemeClr val="dk1"/>
                          </a:solidFill>
                          <a:effectLst/>
                          <a:latin typeface="Arial" panose="020B0604020202020204" pitchFamily="34" charset="0"/>
                          <a:cs typeface="Arial" panose="020B0604020202020204" pitchFamily="34" charset="0"/>
                        </a:rPr>
                        <a:t>10</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Sultana et al.,2019</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Cross sectional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BDHS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Stunting,</a:t>
                      </a:r>
                      <a:r>
                        <a:rPr lang="en-US" sz="1200" baseline="0" dirty="0" smtClean="0">
                          <a:solidFill>
                            <a:schemeClr val="tx1"/>
                          </a:solidFill>
                          <a:latin typeface="Arial" panose="020B0604020202020204" pitchFamily="34" charset="0"/>
                          <a:cs typeface="Arial" panose="020B0604020202020204" pitchFamily="34" charset="0"/>
                        </a:rPr>
                        <a:t> Wasting, Underweight</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Size of child at birth, Mother’s BMI, Educational level, and The wealth index.  Urban and rural areas.</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Descriptive analysis, Bi variate analysis, Multilevel logistic regression model.</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200" b="1" dirty="0" smtClean="0">
                          <a:solidFill>
                            <a:schemeClr val="tx1"/>
                          </a:solidFill>
                          <a:latin typeface="Arial" panose="020B0604020202020204" pitchFamily="34" charset="0"/>
                          <a:cs typeface="Arial" panose="020B0604020202020204" pitchFamily="34" charset="0"/>
                        </a:rPr>
                        <a:t>11</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Bhowmik &amp; Das, 2018</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smtClean="0">
                          <a:effectLst/>
                          <a:latin typeface="Arial" panose="020B0604020202020204" pitchFamily="34" charset="0"/>
                          <a:ea typeface="Calibri" panose="020F0502020204030204" pitchFamily="34" charset="0"/>
                          <a:cs typeface="Arial" panose="020B0604020202020204" pitchFamily="34" charset="0"/>
                        </a:rPr>
                        <a:t>Cross sectional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BDHS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Stunting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Child level (Sex, age, birth interval and diarrhoea),</a:t>
                      </a:r>
                      <a:r>
                        <a:rPr lang="en-US" sz="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Mother</a:t>
                      </a:r>
                      <a:r>
                        <a:rPr lang="en-US" sz="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(age, education and nutritional status), Household (wealth status), Community level (place of residence), Regional level (Division).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Logistic Model</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200" b="1" dirty="0" smtClean="0">
                          <a:solidFill>
                            <a:schemeClr val="tx1"/>
                          </a:solidFill>
                          <a:latin typeface="Arial" panose="020B0604020202020204" pitchFamily="34" charset="0"/>
                          <a:cs typeface="Arial" panose="020B0604020202020204" pitchFamily="34" charset="0"/>
                        </a:rPr>
                        <a:t>12</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Rahman et al., 2012</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smtClean="0">
                          <a:effectLst/>
                          <a:latin typeface="Arial" panose="020B0604020202020204" pitchFamily="34" charset="0"/>
                          <a:ea typeface="Calibri" panose="020F0502020204030204" pitchFamily="34" charset="0"/>
                          <a:cs typeface="Arial" panose="020B0604020202020204" pitchFamily="34" charset="0"/>
                        </a:rPr>
                        <a:t>Cross sectional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BDHS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Stunting, Wasting, Underweight</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Women’s experience of IPV</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Descriptive analysis, Multiple regression model</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200" b="1" dirty="0" smtClean="0">
                          <a:solidFill>
                            <a:schemeClr val="tx1"/>
                          </a:solidFill>
                          <a:latin typeface="Arial" panose="020B0604020202020204" pitchFamily="34" charset="0"/>
                          <a:cs typeface="Arial" panose="020B0604020202020204" pitchFamily="34" charset="0"/>
                        </a:rPr>
                        <a:t>13</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Mistry et al., 2019</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smtClean="0">
                          <a:effectLst/>
                          <a:latin typeface="Arial" panose="020B0604020202020204" pitchFamily="34" charset="0"/>
                          <a:ea typeface="Calibri" panose="020F0502020204030204" pitchFamily="34" charset="0"/>
                          <a:cs typeface="Arial" panose="020B0604020202020204" pitchFamily="34" charset="0"/>
                        </a:rPr>
                        <a:t>Cross sectional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Survey by BRAC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Stunting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Administrative zone, Household wealth status, Child age, Gender, Maternal age, Education, Occupation, Child feeding practice.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Descriptive analysis was performed to assess the distribution of variables. The Chi-square test was used for comparing maternal knowledge, practice, and childhood stunting between comparison and intervention areas with 5% level of significance.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9">
                <a:tc>
                  <a:txBody>
                    <a:bodyPr/>
                    <a:lstStyle/>
                    <a:p>
                      <a:pPr algn="ctr"/>
                      <a:r>
                        <a:rPr lang="en-US" sz="1200" b="1" dirty="0" smtClean="0">
                          <a:solidFill>
                            <a:schemeClr val="tx1"/>
                          </a:solidFill>
                          <a:latin typeface="Arial" panose="020B0604020202020204" pitchFamily="34" charset="0"/>
                          <a:cs typeface="Arial" panose="020B0604020202020204" pitchFamily="34" charset="0"/>
                        </a:rPr>
                        <a:t>14</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Khatun et al.,2019</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smtClean="0">
                          <a:effectLst/>
                          <a:latin typeface="Arial" panose="020B0604020202020204" pitchFamily="34" charset="0"/>
                          <a:ea typeface="Calibri" panose="020F0502020204030204" pitchFamily="34" charset="0"/>
                          <a:cs typeface="Arial" panose="020B0604020202020204" pitchFamily="34" charset="0"/>
                        </a:rPr>
                        <a:t>Cross sectional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BDHS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Stunting and Wasting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Women's age at birth, Maternal education, Maternal occupation, Child age, sex, Birth order, Birth interval, Household wealth, Husband education, Location ( Rural or Urban), Region, Year of survey, Recall period.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Frequencies and cross-tabulations. Multivariable models using Poisson Regression with robust error variance</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3263">
                <a:tc>
                  <a:txBody>
                    <a:bodyPr/>
                    <a:lstStyle/>
                    <a:p>
                      <a:pPr algn="ctr"/>
                      <a:r>
                        <a:rPr lang="en-US" sz="1200" b="1" dirty="0" smtClean="0">
                          <a:solidFill>
                            <a:schemeClr val="tx1"/>
                          </a:solidFill>
                          <a:latin typeface="Arial" panose="020B0604020202020204" pitchFamily="34" charset="0"/>
                          <a:cs typeface="Arial" panose="020B0604020202020204" pitchFamily="34" charset="0"/>
                        </a:rPr>
                        <a:t>15</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effectLst/>
                          <a:latin typeface="Arial" panose="020B0604020202020204" pitchFamily="34" charset="0"/>
                          <a:ea typeface="Calibri" panose="020F0502020204030204" pitchFamily="34" charset="0"/>
                          <a:cs typeface="Arial" panose="020B0604020202020204" pitchFamily="34" charset="0"/>
                        </a:rPr>
                        <a:t>Haque et al.,2022</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smtClean="0">
                          <a:effectLst/>
                          <a:latin typeface="Arial" panose="020B0604020202020204" pitchFamily="34" charset="0"/>
                          <a:ea typeface="Calibri" panose="020F0502020204030204" pitchFamily="34" charset="0"/>
                          <a:cs typeface="Arial" panose="020B0604020202020204" pitchFamily="34" charset="0"/>
                        </a:rPr>
                        <a:t>Cross sectional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BDHS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tabLst>
                          <a:tab pos="3543300" algn="l"/>
                        </a:tabLst>
                      </a:pPr>
                      <a:r>
                        <a:rPr lang="en-US" sz="1200" dirty="0" smtClean="0">
                          <a:effectLst/>
                          <a:latin typeface="Arial" panose="020B0604020202020204" pitchFamily="34" charset="0"/>
                          <a:ea typeface="Calibri" panose="020F0502020204030204" pitchFamily="34" charset="0"/>
                          <a:cs typeface="Arial" panose="020B0604020202020204" pitchFamily="34" charset="0"/>
                        </a:rPr>
                        <a:t>Under 5 Stunting&amp; Ever married stunting girls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Ever married characteristics, Household, Maternal, Child characteristics.</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80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Descriptive studies, Bivariate, Chi-squared test,  Multiple logistic regression analysis</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69441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7830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noAutofit/>
          </a:bodyPr>
          <a:lstStyle/>
          <a:p>
            <a:pPr algn="ctr"/>
            <a:r>
              <a:rPr lang="en-US" sz="2400" b="1" dirty="0" smtClean="0">
                <a:latin typeface="Arial" panose="020B0604020202020204" pitchFamily="34" charset="0"/>
                <a:cs typeface="Arial" panose="020B0604020202020204" pitchFamily="34" charset="0"/>
              </a:rPr>
              <a:t>RESULT: FINDINGS AND DISCUSIONS</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 y="478302"/>
            <a:ext cx="12191998" cy="6331525"/>
          </a:xfrm>
        </p:spPr>
        <p:txBody>
          <a:bodyPr/>
          <a:lstStyle/>
          <a:p>
            <a:pPr marL="0" indent="0">
              <a:buNone/>
            </a:pPr>
            <a:endParaRPr lang="en-US" dirty="0"/>
          </a:p>
        </p:txBody>
      </p:sp>
      <p:pic>
        <p:nvPicPr>
          <p:cNvPr id="8" name="Picture 7"/>
          <p:cNvPicPr>
            <a:picLocks noChangeAspect="1"/>
          </p:cNvPicPr>
          <p:nvPr/>
        </p:nvPicPr>
        <p:blipFill>
          <a:blip r:embed="rId2"/>
          <a:stretch>
            <a:fillRect/>
          </a:stretch>
        </p:blipFill>
        <p:spPr>
          <a:xfrm>
            <a:off x="1" y="478302"/>
            <a:ext cx="10813472" cy="5478791"/>
          </a:xfrm>
          <a:prstGeom prst="rect">
            <a:avLst/>
          </a:prstGeom>
        </p:spPr>
      </p:pic>
      <p:sp>
        <p:nvSpPr>
          <p:cNvPr id="9" name="Rectangle 8"/>
          <p:cNvSpPr/>
          <p:nvPr/>
        </p:nvSpPr>
        <p:spPr>
          <a:xfrm>
            <a:off x="0" y="5957093"/>
            <a:ext cx="10813473" cy="5129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Figure: Trends </a:t>
            </a:r>
            <a:r>
              <a:rPr lang="en-US" b="1" dirty="0">
                <a:solidFill>
                  <a:schemeClr val="tx1"/>
                </a:solidFill>
                <a:latin typeface="Arial" panose="020B0604020202020204" pitchFamily="34" charset="0"/>
                <a:cs typeface="Arial" panose="020B0604020202020204" pitchFamily="34" charset="0"/>
              </a:rPr>
              <a:t>of Stunting of Under 5 Children (%) in Bangladesh</a:t>
            </a:r>
          </a:p>
        </p:txBody>
      </p:sp>
    </p:spTree>
    <p:extLst>
      <p:ext uri="{BB962C8B-B14F-4D97-AF65-F5344CB8AC3E}">
        <p14:creationId xmlns:p14="http://schemas.microsoft.com/office/powerpoint/2010/main" val="1010083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923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Autofit/>
          </a:bodyPr>
          <a:lstStyle/>
          <a:p>
            <a:pPr algn="ctr"/>
            <a:r>
              <a:rPr lang="en-US" sz="2800" b="1" dirty="0">
                <a:latin typeface="Arial" panose="020B0604020202020204" pitchFamily="34" charset="0"/>
                <a:cs typeface="Arial" panose="020B0604020202020204" pitchFamily="34" charset="0"/>
              </a:rPr>
              <a:t>RESULT: FINDINGS AND </a:t>
            </a:r>
            <a:r>
              <a:rPr lang="en-US" sz="2800" b="1" dirty="0" smtClean="0">
                <a:latin typeface="Arial" panose="020B0604020202020204" pitchFamily="34" charset="0"/>
                <a:cs typeface="Arial" panose="020B0604020202020204" pitchFamily="34" charset="0"/>
              </a:rPr>
              <a:t>DISCUSION CONTINUE…</a:t>
            </a:r>
            <a:endParaRPr lang="en-US" sz="2800" b="1" dirty="0">
              <a:latin typeface="Arial" panose="020B0604020202020204" pitchFamily="34" charset="0"/>
              <a:cs typeface="Arial" panose="020B0604020202020204" pitchFamily="34" charset="0"/>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5627" y="1983343"/>
            <a:ext cx="7120745" cy="4035902"/>
          </a:xfrm>
          <a:prstGeom prst="rect">
            <a:avLst/>
          </a:prstGeom>
          <a:noFill/>
        </p:spPr>
      </p:pic>
      <p:sp>
        <p:nvSpPr>
          <p:cNvPr id="7" name="Rectangle 6"/>
          <p:cNvSpPr/>
          <p:nvPr/>
        </p:nvSpPr>
        <p:spPr>
          <a:xfrm>
            <a:off x="3502854" y="708180"/>
            <a:ext cx="8661011" cy="117603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Division</a:t>
            </a:r>
            <a:r>
              <a:rPr lang="en-US" sz="2400" b="1" dirty="0" smtClean="0">
                <a:solidFill>
                  <a:srgbClr val="0070C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F</a:t>
            </a:r>
            <a:r>
              <a:rPr lang="en-US" sz="2400" dirty="0" smtClean="0">
                <a:solidFill>
                  <a:schemeClr val="tx1"/>
                </a:solidFill>
                <a:latin typeface="Arial" panose="020B0604020202020204" pitchFamily="34" charset="0"/>
                <a:cs typeface="Arial" panose="020B0604020202020204" pitchFamily="34" charset="0"/>
              </a:rPr>
              <a:t>rom </a:t>
            </a:r>
            <a:r>
              <a:rPr lang="en-US" sz="2400" dirty="0">
                <a:solidFill>
                  <a:schemeClr val="tx1"/>
                </a:solidFill>
                <a:latin typeface="Arial" panose="020B0604020202020204" pitchFamily="34" charset="0"/>
                <a:cs typeface="Arial" panose="020B0604020202020204" pitchFamily="34" charset="0"/>
              </a:rPr>
              <a:t>2004 to 2017-18 </a:t>
            </a:r>
            <a:r>
              <a:rPr lang="en-US" sz="2400" dirty="0" smtClean="0">
                <a:solidFill>
                  <a:schemeClr val="tx1"/>
                </a:solidFill>
                <a:latin typeface="Arial" panose="020B0604020202020204" pitchFamily="34" charset="0"/>
                <a:cs typeface="Arial" panose="020B0604020202020204" pitchFamily="34" charset="0"/>
              </a:rPr>
              <a:t>indicating </a:t>
            </a:r>
            <a:r>
              <a:rPr lang="en-US" sz="2400" dirty="0">
                <a:solidFill>
                  <a:schemeClr val="tx1"/>
                </a:solidFill>
                <a:latin typeface="Arial" panose="020B0604020202020204" pitchFamily="34" charset="0"/>
                <a:cs typeface="Arial" panose="020B0604020202020204" pitchFamily="34" charset="0"/>
              </a:rPr>
              <a:t>an overall decline in the national stunting </a:t>
            </a:r>
            <a:r>
              <a:rPr lang="en-US" sz="2400" dirty="0" smtClean="0">
                <a:solidFill>
                  <a:schemeClr val="tx1"/>
                </a:solidFill>
                <a:latin typeface="Arial" panose="020B0604020202020204" pitchFamily="34" charset="0"/>
                <a:cs typeface="Arial" panose="020B0604020202020204" pitchFamily="34" charset="0"/>
              </a:rPr>
              <a:t>trend of under – five children in Bangladesh</a:t>
            </a:r>
            <a:r>
              <a:rPr lang="en-US" sz="2000" dirty="0" smtClean="0">
                <a:solidFill>
                  <a:schemeClr val="tx1"/>
                </a:solidFill>
                <a:latin typeface="Arial" panose="020B0604020202020204" pitchFamily="34" charset="0"/>
                <a:cs typeface="Arial" panose="020B0604020202020204" pitchFamily="34" charset="0"/>
              </a:rPr>
              <a:t>.  </a:t>
            </a:r>
          </a:p>
        </p:txBody>
      </p:sp>
      <p:sp>
        <p:nvSpPr>
          <p:cNvPr id="12" name="Right Arrow 11"/>
          <p:cNvSpPr/>
          <p:nvPr/>
        </p:nvSpPr>
        <p:spPr>
          <a:xfrm>
            <a:off x="98475" y="4234375"/>
            <a:ext cx="3263704" cy="1434905"/>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Administrative Zone</a:t>
            </a:r>
            <a:endParaRPr lang="en-US" sz="20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98475" y="1301261"/>
            <a:ext cx="3263704" cy="210695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cs typeface="Arial" panose="020B0604020202020204" pitchFamily="34" charset="0"/>
              </a:rPr>
              <a:t>Determinants have influenced the reduction of Stunting in Bangladesh in the last two decades.</a:t>
            </a:r>
          </a:p>
        </p:txBody>
      </p:sp>
    </p:spTree>
    <p:extLst>
      <p:ext uri="{BB962C8B-B14F-4D97-AF65-F5344CB8AC3E}">
        <p14:creationId xmlns:p14="http://schemas.microsoft.com/office/powerpoint/2010/main" val="189719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084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normAutofit/>
          </a:bodyPr>
          <a:lstStyle/>
          <a:p>
            <a:pPr algn="ctr"/>
            <a:r>
              <a:rPr lang="en-US" sz="3200" b="1" dirty="0" smtClean="0">
                <a:latin typeface="Arial" panose="020B0604020202020204" pitchFamily="34" charset="0"/>
                <a:cs typeface="Arial" panose="020B0604020202020204" pitchFamily="34" charset="0"/>
              </a:rPr>
              <a:t>            RESULT</a:t>
            </a:r>
            <a:r>
              <a:rPr lang="en-US" sz="32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FINDINGS</a:t>
            </a:r>
            <a:r>
              <a:rPr lang="en-US" sz="3200" b="1" dirty="0">
                <a:latin typeface="Arial" panose="020B0604020202020204" pitchFamily="34" charset="0"/>
                <a:cs typeface="Arial" panose="020B0604020202020204" pitchFamily="34" charset="0"/>
              </a:rPr>
              <a:t> AND DISCUSION CONTINUE…</a:t>
            </a:r>
          </a:p>
        </p:txBody>
      </p:sp>
      <p:sp>
        <p:nvSpPr>
          <p:cNvPr id="3" name="Content Placeholder 2"/>
          <p:cNvSpPr>
            <a:spLocks noGrp="1"/>
          </p:cNvSpPr>
          <p:nvPr>
            <p:ph idx="1"/>
          </p:nvPr>
        </p:nvSpPr>
        <p:spPr>
          <a:xfrm>
            <a:off x="0" y="590842"/>
            <a:ext cx="12192000" cy="6267157"/>
          </a:xfrm>
        </p:spPr>
        <p:txBody>
          <a:bodyPr/>
          <a:lstStyle/>
          <a:p>
            <a:pPr marL="0" indent="0">
              <a:buNone/>
            </a:pPr>
            <a:r>
              <a:rPr lang="en-US" dirty="0" smtClean="0"/>
              <a:t>Place</a:t>
            </a:r>
            <a:endParaRPr lang="en-US" dirty="0"/>
          </a:p>
        </p:txBody>
      </p:sp>
      <p:sp>
        <p:nvSpPr>
          <p:cNvPr id="5" name="Right Arrow 4"/>
          <p:cNvSpPr/>
          <p:nvPr/>
        </p:nvSpPr>
        <p:spPr>
          <a:xfrm>
            <a:off x="-1" y="263236"/>
            <a:ext cx="3879273" cy="1425845"/>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Place of Residence</a:t>
            </a:r>
            <a:endParaRPr lang="en-US" sz="20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3165230" y="5040701"/>
            <a:ext cx="9026770" cy="181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Age at first </a:t>
            </a:r>
            <a:r>
              <a:rPr lang="en-US" sz="2400" b="1" dirty="0" smtClean="0">
                <a:solidFill>
                  <a:srgbClr val="0070C0"/>
                </a:solidFill>
                <a:latin typeface="Arial" panose="020B0604020202020204" pitchFamily="34" charset="0"/>
                <a:cs typeface="Arial" panose="020B0604020202020204" pitchFamily="34" charset="0"/>
              </a:rPr>
              <a:t>birth</a:t>
            </a:r>
            <a:r>
              <a:rPr lang="en-US" sz="2400" b="1" dirty="0">
                <a:solidFill>
                  <a:srgbClr val="0070C0"/>
                </a:solidFill>
                <a:latin typeface="Arial" panose="020B0604020202020204" pitchFamily="34" charset="0"/>
                <a:cs typeface="Arial" panose="020B0604020202020204" pitchFamily="34" charset="0"/>
              </a:rPr>
              <a:t> </a:t>
            </a:r>
            <a:r>
              <a:rPr lang="en-US" sz="2400" b="1" dirty="0" smtClean="0">
                <a:solidFill>
                  <a:srgbClr val="0070C0"/>
                </a:solidFill>
                <a:latin typeface="Arial" panose="020B0604020202020204" pitchFamily="34" charset="0"/>
                <a:cs typeface="Arial" panose="020B0604020202020204" pitchFamily="34" charset="0"/>
              </a:rPr>
              <a:t>less than 18 years mothers: </a:t>
            </a:r>
          </a:p>
          <a:p>
            <a:pPr algn="just"/>
            <a:r>
              <a:rPr lang="en-US" sz="2400" dirty="0" smtClean="0">
                <a:solidFill>
                  <a:schemeClr val="tx1"/>
                </a:solidFill>
                <a:latin typeface="Arial" panose="020B0604020202020204" pitchFamily="34" charset="0"/>
                <a:cs typeface="Arial" panose="020B0604020202020204" pitchFamily="34" charset="0"/>
              </a:rPr>
              <a:t>Stunted under 5 children: </a:t>
            </a:r>
          </a:p>
          <a:p>
            <a:pPr marL="342900" indent="-34290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51.7</a:t>
            </a:r>
            <a:r>
              <a:rPr lang="en-US" sz="2400" dirty="0">
                <a:solidFill>
                  <a:schemeClr val="tx1"/>
                </a:solidFill>
                <a:latin typeface="Arial" panose="020B0604020202020204" pitchFamily="34" charset="0"/>
                <a:cs typeface="Arial" panose="020B0604020202020204" pitchFamily="34" charset="0"/>
              </a:rPr>
              <a:t>% in 2004, </a:t>
            </a:r>
            <a:endParaRPr lang="en-US" sz="2400" dirty="0" smtClean="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33.5% in 2017-18    (</a:t>
            </a:r>
            <a:r>
              <a:rPr lang="en-US" sz="2400" dirty="0">
                <a:solidFill>
                  <a:schemeClr val="tx1"/>
                </a:solidFill>
                <a:latin typeface="Arial" panose="020B0604020202020204" pitchFamily="34" charset="0"/>
                <a:cs typeface="Arial" panose="020B0604020202020204" pitchFamily="34" charset="0"/>
              </a:rPr>
              <a:t>Difference -18.2%, p-value &lt;</a:t>
            </a:r>
            <a:r>
              <a:rPr lang="en-US" sz="2400" dirty="0" smtClean="0">
                <a:solidFill>
                  <a:schemeClr val="tx1"/>
                </a:solidFill>
                <a:latin typeface="Arial" panose="020B0604020202020204" pitchFamily="34" charset="0"/>
                <a:cs typeface="Arial" panose="020B0604020202020204" pitchFamily="34" charset="0"/>
              </a:rPr>
              <a:t>0.001). </a:t>
            </a:r>
            <a:endParaRPr lang="en-US" sz="2400" b="1" dirty="0" smtClean="0">
              <a:solidFill>
                <a:schemeClr val="tx1"/>
              </a:solidFill>
              <a:latin typeface="Arial" panose="020B0604020202020204" pitchFamily="34" charset="0"/>
              <a:cs typeface="Arial" panose="020B0604020202020204" pitchFamily="34" charset="0"/>
            </a:endParaRPr>
          </a:p>
        </p:txBody>
      </p:sp>
      <p:sp>
        <p:nvSpPr>
          <p:cNvPr id="7" name="Right Arrow 6"/>
          <p:cNvSpPr/>
          <p:nvPr/>
        </p:nvSpPr>
        <p:spPr>
          <a:xfrm>
            <a:off x="0" y="5407419"/>
            <a:ext cx="3263706" cy="146304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Mother’s Characteristics</a:t>
            </a:r>
            <a:endParaRPr lang="en-US" sz="2000" b="1" dirty="0">
              <a:solidFill>
                <a:schemeClr val="tx1"/>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49738035"/>
              </p:ext>
            </p:extLst>
          </p:nvPr>
        </p:nvGraphicFramePr>
        <p:xfrm>
          <a:off x="3879272" y="590841"/>
          <a:ext cx="8312728" cy="4437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0" y="1866736"/>
            <a:ext cx="3879273" cy="18980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Arial" panose="020B0604020202020204" pitchFamily="34" charset="0"/>
                <a:cs typeface="Arial" panose="020B0604020202020204" pitchFamily="34" charset="0"/>
              </a:rPr>
              <a:t>Both Urban and Rural places, Stunting of under 5 children is declining from 2004 to 2017/18. </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349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5016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no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 FINDINGS AND DISCUSION CONTINUE…</a:t>
            </a:r>
          </a:p>
        </p:txBody>
      </p:sp>
      <p:pic>
        <p:nvPicPr>
          <p:cNvPr id="4" name="Content Placeholder 3"/>
          <p:cNvPicPr>
            <a:picLocks noGrp="1" noChangeAspect="1"/>
          </p:cNvPicPr>
          <p:nvPr>
            <p:ph idx="1"/>
          </p:nvPr>
        </p:nvPicPr>
        <p:blipFill>
          <a:blip r:embed="rId2"/>
          <a:stretch>
            <a:fillRect/>
          </a:stretch>
        </p:blipFill>
        <p:spPr>
          <a:xfrm>
            <a:off x="0" y="2427457"/>
            <a:ext cx="5893508" cy="4430544"/>
          </a:xfrm>
          <a:prstGeom prst="rect">
            <a:avLst/>
          </a:prstGeom>
        </p:spPr>
      </p:pic>
      <p:sp>
        <p:nvSpPr>
          <p:cNvPr id="5" name="Rectangle 4"/>
          <p:cNvSpPr/>
          <p:nvPr/>
        </p:nvSpPr>
        <p:spPr>
          <a:xfrm>
            <a:off x="-1" y="1746171"/>
            <a:ext cx="2757055" cy="681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0070C0"/>
                </a:solidFill>
                <a:latin typeface="Arial" panose="020B0604020202020204" pitchFamily="34" charset="0"/>
                <a:cs typeface="Arial" panose="020B0604020202020204" pitchFamily="34" charset="0"/>
              </a:rPr>
              <a:t>Mother’s </a:t>
            </a:r>
            <a:r>
              <a:rPr lang="en-US" sz="2000" b="1" dirty="0" smtClean="0">
                <a:solidFill>
                  <a:srgbClr val="0070C0"/>
                </a:solidFill>
                <a:latin typeface="Arial" panose="020B0604020202020204" pitchFamily="34" charset="0"/>
                <a:cs typeface="Arial" panose="020B0604020202020204" pitchFamily="34" charset="0"/>
              </a:rPr>
              <a:t>Education:</a:t>
            </a:r>
          </a:p>
        </p:txBody>
      </p:sp>
      <p:sp>
        <p:nvSpPr>
          <p:cNvPr id="6" name="Right Arrow 5"/>
          <p:cNvSpPr/>
          <p:nvPr/>
        </p:nvSpPr>
        <p:spPr>
          <a:xfrm>
            <a:off x="0" y="758483"/>
            <a:ext cx="3727938" cy="132833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Mother’s Characteristics</a:t>
            </a:r>
            <a:endParaRPr lang="en-US" sz="2000" b="1"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893509" y="450167"/>
            <a:ext cx="6298491" cy="4314816"/>
          </a:xfrm>
          <a:prstGeom prst="rect">
            <a:avLst/>
          </a:prstGeom>
        </p:spPr>
      </p:pic>
      <p:sp>
        <p:nvSpPr>
          <p:cNvPr id="9" name="Rectangle 8"/>
          <p:cNvSpPr/>
          <p:nvPr/>
        </p:nvSpPr>
        <p:spPr>
          <a:xfrm>
            <a:off x="0" y="450167"/>
            <a:ext cx="2757053" cy="616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0070C0"/>
                </a:solidFill>
                <a:latin typeface="Arial" panose="020B0604020202020204" pitchFamily="34" charset="0"/>
                <a:cs typeface="Arial" panose="020B0604020202020204" pitchFamily="34" charset="0"/>
              </a:rPr>
              <a:t>Mother’s Low BMI</a:t>
            </a:r>
            <a:r>
              <a:rPr lang="en-US" dirty="0" smtClean="0">
                <a:solidFill>
                  <a:schemeClr val="tx1"/>
                </a:solidFill>
                <a:latin typeface="Arial" panose="020B0604020202020204" pitchFamily="34" charset="0"/>
                <a:cs typeface="Arial" panose="020B0604020202020204" pitchFamily="34" charset="0"/>
              </a:rPr>
              <a:t>:</a:t>
            </a:r>
          </a:p>
        </p:txBody>
      </p:sp>
      <p:sp>
        <p:nvSpPr>
          <p:cNvPr id="3" name="Rounded Rectangle 2"/>
          <p:cNvSpPr/>
          <p:nvPr/>
        </p:nvSpPr>
        <p:spPr>
          <a:xfrm>
            <a:off x="6179127" y="4946072"/>
            <a:ext cx="6012873" cy="1911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Arial" panose="020B0604020202020204" pitchFamily="34" charset="0"/>
                <a:cs typeface="Arial" panose="020B0604020202020204" pitchFamily="34" charset="0"/>
              </a:rPr>
              <a:t>Stunting rates for under-5 children of mothers with no education and low BMI have steadily declined since 2004</a:t>
            </a:r>
            <a:r>
              <a:rPr lang="en-US"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5578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0504"/>
          </a:xfrm>
          <a:gradFill>
            <a:gsLst>
              <a:gs pos="54834">
                <a:srgbClr val="C6DC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r"/>
            <a:r>
              <a:rPr lang="en-US" sz="2800" b="1" dirty="0">
                <a:latin typeface="Arial" panose="020B0604020202020204" pitchFamily="34" charset="0"/>
                <a:cs typeface="Arial" panose="020B0604020202020204" pitchFamily="34" charset="0"/>
              </a:rPr>
              <a:t>RESULT: FINDINGS AND DISCUSION CONTINUE…</a:t>
            </a:r>
          </a:p>
        </p:txBody>
      </p:sp>
      <p:pic>
        <p:nvPicPr>
          <p:cNvPr id="8" name="Content Placeholder 7"/>
          <p:cNvPicPr>
            <a:picLocks noGrp="1" noChangeAspect="1"/>
          </p:cNvPicPr>
          <p:nvPr>
            <p:ph idx="1"/>
          </p:nvPr>
        </p:nvPicPr>
        <p:blipFill>
          <a:blip r:embed="rId2"/>
          <a:stretch>
            <a:fillRect/>
          </a:stretch>
        </p:blipFill>
        <p:spPr>
          <a:xfrm>
            <a:off x="3685309" y="520505"/>
            <a:ext cx="8506691" cy="5617059"/>
          </a:xfrm>
          <a:prstGeom prst="rect">
            <a:avLst/>
          </a:prstGeom>
        </p:spPr>
      </p:pic>
      <p:sp>
        <p:nvSpPr>
          <p:cNvPr id="4" name="Rounded Rectangle 3"/>
          <p:cNvSpPr/>
          <p:nvPr/>
        </p:nvSpPr>
        <p:spPr>
          <a:xfrm>
            <a:off x="0" y="1247553"/>
            <a:ext cx="3685309" cy="2368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0070C0"/>
                </a:solidFill>
                <a:latin typeface="Arial" panose="020B0604020202020204" pitchFamily="34" charset="0"/>
                <a:cs typeface="Arial" panose="020B0604020202020204" pitchFamily="34" charset="0"/>
              </a:rPr>
              <a:t>Fathers </a:t>
            </a:r>
            <a:r>
              <a:rPr lang="en-US" sz="2000" b="1" dirty="0" smtClean="0">
                <a:solidFill>
                  <a:srgbClr val="0070C0"/>
                </a:solidFill>
                <a:latin typeface="Arial" panose="020B0604020202020204" pitchFamily="34" charset="0"/>
                <a:cs typeface="Arial" panose="020B0604020202020204" pitchFamily="34" charset="0"/>
              </a:rPr>
              <a:t>Education:</a:t>
            </a:r>
          </a:p>
          <a:p>
            <a:pPr algn="just"/>
            <a:r>
              <a:rPr lang="en-US" sz="2000" dirty="0" smtClean="0">
                <a:solidFill>
                  <a:schemeClr val="tx1"/>
                </a:solidFill>
                <a:latin typeface="Arial" panose="020B0604020202020204" pitchFamily="34" charset="0"/>
                <a:cs typeface="Arial" panose="020B0604020202020204" pitchFamily="34" charset="0"/>
              </a:rPr>
              <a:t>Stunting </a:t>
            </a:r>
            <a:r>
              <a:rPr lang="en-US" sz="2000" dirty="0">
                <a:solidFill>
                  <a:schemeClr val="tx1"/>
                </a:solidFill>
                <a:latin typeface="Arial" panose="020B0604020202020204" pitchFamily="34" charset="0"/>
                <a:cs typeface="Arial" panose="020B0604020202020204" pitchFamily="34" charset="0"/>
              </a:rPr>
              <a:t>prevalence was very high (p &lt;  0.001) among those fathers who did not attend school at any </a:t>
            </a:r>
            <a:r>
              <a:rPr lang="en-US" sz="2000" dirty="0" smtClean="0">
                <a:solidFill>
                  <a:schemeClr val="tx1"/>
                </a:solidFill>
                <a:latin typeface="Arial" panose="020B0604020202020204" pitchFamily="34" charset="0"/>
                <a:cs typeface="Arial" panose="020B0604020202020204" pitchFamily="34" charset="0"/>
              </a:rPr>
              <a:t>time. </a:t>
            </a:r>
            <a:endParaRPr lang="en-US" sz="2000" b="1" dirty="0">
              <a:solidFill>
                <a:schemeClr val="tx1"/>
              </a:solidFill>
              <a:latin typeface="Arial" panose="020B0604020202020204" pitchFamily="34" charset="0"/>
              <a:cs typeface="Arial" panose="020B0604020202020204" pitchFamily="34" charset="0"/>
            </a:endParaRPr>
          </a:p>
        </p:txBody>
      </p:sp>
      <p:sp>
        <p:nvSpPr>
          <p:cNvPr id="5" name="Right Arrow 4"/>
          <p:cNvSpPr/>
          <p:nvPr/>
        </p:nvSpPr>
        <p:spPr>
          <a:xfrm>
            <a:off x="0" y="-112542"/>
            <a:ext cx="4192172" cy="226490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Father’s Characteristics</a:t>
            </a:r>
            <a:endParaRPr lang="en-US" sz="2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3685309" y="6137563"/>
            <a:ext cx="8506691" cy="6536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latin typeface="Arial" panose="020B0604020202020204" pitchFamily="34" charset="0"/>
                <a:cs typeface="Arial" panose="020B0604020202020204" pitchFamily="34" charset="0"/>
              </a:rPr>
              <a:t>Figures: The Prevalence of Stunting of under 5 children whose fathers did not attend School from 2011 to 2019.</a:t>
            </a:r>
          </a:p>
        </p:txBody>
      </p:sp>
    </p:spTree>
    <p:extLst>
      <p:ext uri="{BB962C8B-B14F-4D97-AF65-F5344CB8AC3E}">
        <p14:creationId xmlns:p14="http://schemas.microsoft.com/office/powerpoint/2010/main" val="112107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863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noAutofit/>
          </a:bodyPr>
          <a:lstStyle/>
          <a:p>
            <a:pPr algn="ctr"/>
            <a:r>
              <a:rPr lang="en-US" sz="2800" b="1" dirty="0">
                <a:latin typeface="Arial" panose="020B0604020202020204" pitchFamily="34" charset="0"/>
                <a:cs typeface="Arial" panose="020B0604020202020204" pitchFamily="34" charset="0"/>
              </a:rPr>
              <a:t>RESULT: FINDINGS AND DISCUSION CONTINUE…</a:t>
            </a:r>
          </a:p>
        </p:txBody>
      </p:sp>
      <p:sp>
        <p:nvSpPr>
          <p:cNvPr id="3" name="Content Placeholder 2"/>
          <p:cNvSpPr>
            <a:spLocks noGrp="1"/>
          </p:cNvSpPr>
          <p:nvPr>
            <p:ph idx="1"/>
          </p:nvPr>
        </p:nvSpPr>
        <p:spPr>
          <a:xfrm>
            <a:off x="0" y="548640"/>
            <a:ext cx="12192000" cy="6309360"/>
          </a:xfrm>
        </p:spPr>
        <p:txBody>
          <a:bodyPr/>
          <a:lstStyle/>
          <a:p>
            <a:pPr marL="0" indent="0">
              <a:buNone/>
            </a:pPr>
            <a:endParaRPr lang="en-US" dirty="0"/>
          </a:p>
        </p:txBody>
      </p:sp>
      <p:sp>
        <p:nvSpPr>
          <p:cNvPr id="4" name="Rounded Rectangle 3"/>
          <p:cNvSpPr/>
          <p:nvPr/>
        </p:nvSpPr>
        <p:spPr>
          <a:xfrm>
            <a:off x="3038622" y="548639"/>
            <a:ext cx="9153378" cy="16599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Mother’s </a:t>
            </a:r>
            <a:r>
              <a:rPr lang="en-US" sz="2400" b="1" dirty="0" smtClean="0">
                <a:solidFill>
                  <a:srgbClr val="0070C0"/>
                </a:solidFill>
                <a:latin typeface="Arial" panose="020B0604020202020204" pitchFamily="34" charset="0"/>
                <a:cs typeface="Arial" panose="020B0604020202020204" pitchFamily="34" charset="0"/>
              </a:rPr>
              <a:t>working </a:t>
            </a:r>
            <a:r>
              <a:rPr lang="en-US" sz="2400" b="1" dirty="0">
                <a:solidFill>
                  <a:srgbClr val="0070C0"/>
                </a:solidFill>
                <a:latin typeface="Arial" panose="020B0604020202020204" pitchFamily="34" charset="0"/>
                <a:cs typeface="Arial" panose="020B0604020202020204" pitchFamily="34" charset="0"/>
              </a:rPr>
              <a:t>status</a:t>
            </a:r>
            <a:r>
              <a:rPr lang="en-US" sz="2400" b="1" dirty="0" smtClean="0">
                <a:solidFill>
                  <a:srgbClr val="0070C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Decreased stunting </a:t>
            </a:r>
            <a:r>
              <a:rPr lang="en-US" sz="2400" dirty="0">
                <a:solidFill>
                  <a:schemeClr val="tx1"/>
                </a:solidFill>
                <a:latin typeface="Arial" panose="020B0604020202020204" pitchFamily="34" charset="0"/>
                <a:cs typeface="Arial" panose="020B0604020202020204" pitchFamily="34" charset="0"/>
              </a:rPr>
              <a:t>in under-5 stunting </a:t>
            </a:r>
            <a:r>
              <a:rPr lang="en-US" sz="2400" dirty="0" smtClean="0">
                <a:solidFill>
                  <a:schemeClr val="tx1"/>
                </a:solidFill>
                <a:latin typeface="Arial" panose="020B0604020202020204" pitchFamily="34" charset="0"/>
                <a:cs typeface="Arial" panose="020B0604020202020204" pitchFamily="34" charset="0"/>
              </a:rPr>
              <a:t>children. </a:t>
            </a: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2004 : 49.5% </a:t>
            </a:r>
            <a:endParaRPr lang="en-US" sz="24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2017-18: 28.3</a:t>
            </a:r>
            <a:r>
              <a:rPr lang="en-US" sz="2400" dirty="0">
                <a:solidFill>
                  <a:schemeClr val="tx1"/>
                </a:solidFill>
                <a:latin typeface="Arial" panose="020B0604020202020204" pitchFamily="34" charset="0"/>
                <a:cs typeface="Arial" panose="020B0604020202020204" pitchFamily="34" charset="0"/>
              </a:rPr>
              <a:t>% (difference: 21.2%). </a:t>
            </a:r>
            <a:endParaRPr lang="en-US" sz="24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080825" y="2222694"/>
            <a:ext cx="9111175" cy="15664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Mother’s ANC visit Number</a:t>
            </a:r>
            <a:r>
              <a:rPr lang="en-US" sz="2400" b="1" dirty="0" smtClean="0">
                <a:solidFill>
                  <a:srgbClr val="0070C0"/>
                </a:solidFill>
                <a:latin typeface="Arial" panose="020B0604020202020204" pitchFamily="34" charset="0"/>
                <a:cs typeface="Arial" panose="020B0604020202020204" pitchFamily="34" charset="0"/>
              </a:rPr>
              <a:t>:</a:t>
            </a:r>
          </a:p>
          <a:p>
            <a:pPr algn="just"/>
            <a:endParaRPr lang="en-US" sz="6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M</a:t>
            </a:r>
            <a:r>
              <a:rPr lang="en-US" sz="2400" dirty="0" smtClean="0">
                <a:solidFill>
                  <a:schemeClr val="tx1"/>
                </a:solidFill>
                <a:latin typeface="Arial" panose="020B0604020202020204" pitchFamily="34" charset="0"/>
                <a:cs typeface="Arial" panose="020B0604020202020204" pitchFamily="34" charset="0"/>
              </a:rPr>
              <a:t>others </a:t>
            </a:r>
            <a:r>
              <a:rPr lang="en-US" sz="2400" dirty="0">
                <a:solidFill>
                  <a:schemeClr val="tx1"/>
                </a:solidFill>
                <a:latin typeface="Arial" panose="020B0604020202020204" pitchFamily="34" charset="0"/>
                <a:cs typeface="Arial" panose="020B0604020202020204" pitchFamily="34" charset="0"/>
              </a:rPr>
              <a:t>who had ANC visits &gt;4 in 2017–18 had less stunting in under-5 children (</a:t>
            </a:r>
            <a:r>
              <a:rPr lang="en-US" sz="2400" dirty="0" smtClean="0">
                <a:solidFill>
                  <a:schemeClr val="tx1"/>
                </a:solidFill>
                <a:latin typeface="Arial" panose="020B0604020202020204" pitchFamily="34" charset="0"/>
                <a:cs typeface="Arial" panose="020B0604020202020204" pitchFamily="34" charset="0"/>
              </a:rPr>
              <a:t>21.9%) compared </a:t>
            </a:r>
            <a:r>
              <a:rPr lang="en-US" sz="2400" dirty="0">
                <a:solidFill>
                  <a:schemeClr val="tx1"/>
                </a:solidFill>
                <a:latin typeface="Arial" panose="020B0604020202020204" pitchFamily="34" charset="0"/>
                <a:cs typeface="Arial" panose="020B0604020202020204" pitchFamily="34" charset="0"/>
              </a:rPr>
              <a:t>to those who did not have ANC visits (30.2</a:t>
            </a:r>
            <a:r>
              <a:rPr lang="en-US" sz="2400" dirty="0" smtClean="0">
                <a:solidFill>
                  <a:schemeClr val="tx1"/>
                </a:solidFill>
                <a:latin typeface="Arial" panose="020B0604020202020204" pitchFamily="34" charset="0"/>
                <a:cs typeface="Arial" panose="020B0604020202020204" pitchFamily="34" charset="0"/>
              </a:rPr>
              <a:t>%).</a:t>
            </a:r>
            <a:endParaRPr lang="en-US" sz="24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3061854" y="3796145"/>
            <a:ext cx="9130145" cy="18168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Maternal height</a:t>
            </a:r>
            <a:r>
              <a:rPr lang="en-US" sz="2400" b="1" dirty="0" smtClean="0">
                <a:solidFill>
                  <a:srgbClr val="0070C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a:t>
            </a:r>
            <a:r>
              <a:rPr lang="en-US" sz="2400" dirty="0" smtClean="0">
                <a:solidFill>
                  <a:schemeClr val="tx1"/>
                </a:solidFill>
                <a:latin typeface="Arial" panose="020B0604020202020204" pitchFamily="34" charset="0"/>
                <a:cs typeface="Arial" panose="020B0604020202020204" pitchFamily="34" charset="0"/>
              </a:rPr>
              <a:t>regnant </a:t>
            </a:r>
            <a:r>
              <a:rPr lang="en-US" sz="2400" dirty="0">
                <a:solidFill>
                  <a:schemeClr val="tx1"/>
                </a:solidFill>
                <a:latin typeface="Arial" panose="020B0604020202020204" pitchFamily="34" charset="0"/>
                <a:cs typeface="Arial" panose="020B0604020202020204" pitchFamily="34" charset="0"/>
              </a:rPr>
              <a:t>mothers with short stature (&lt;145 cm height) had 45.9% under-5 stunting children, which was 2.36 times more than pregnant mothers with height above 155 cm (RR 2.36, p</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value &lt;0.001 </a:t>
            </a:r>
            <a:r>
              <a:rPr lang="en-US" sz="2400" dirty="0" smtClean="0">
                <a:solidFill>
                  <a:schemeClr val="tx1"/>
                </a:solidFill>
                <a:latin typeface="Arial" panose="020B0604020202020204" pitchFamily="34" charset="0"/>
                <a:cs typeface="Arial" panose="020B0604020202020204" pitchFamily="34" charset="0"/>
              </a:rPr>
              <a:t>). </a:t>
            </a:r>
            <a:endParaRPr lang="en-US" sz="24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3038622" y="5620042"/>
            <a:ext cx="9153378" cy="1244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Experience with domestic violence and Child Stunting</a:t>
            </a:r>
            <a:r>
              <a:rPr lang="en-US" sz="2400" b="1" dirty="0" smtClean="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Stunting prevalence high </a:t>
            </a:r>
            <a:r>
              <a:rPr lang="en-US" sz="2400" dirty="0">
                <a:solidFill>
                  <a:schemeClr val="tx1"/>
                </a:solidFill>
                <a:latin typeface="Arial" panose="020B0604020202020204" pitchFamily="34" charset="0"/>
                <a:cs typeface="Arial" panose="020B0604020202020204" pitchFamily="34" charset="0"/>
              </a:rPr>
              <a:t>in children whose mothers had experienced domestic violence (OR: </a:t>
            </a:r>
            <a:r>
              <a:rPr lang="en-US" sz="2400" dirty="0" smtClean="0">
                <a:solidFill>
                  <a:schemeClr val="tx1"/>
                </a:solidFill>
                <a:latin typeface="Arial" panose="020B0604020202020204" pitchFamily="34" charset="0"/>
                <a:cs typeface="Arial" panose="020B0604020202020204" pitchFamily="34" charset="0"/>
              </a:rPr>
              <a:t>1.16). </a:t>
            </a:r>
            <a:endParaRPr lang="en-US" sz="24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0" y="548639"/>
            <a:ext cx="2883877" cy="6309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0" y="956603"/>
            <a:ext cx="2883877" cy="543012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Mother’s Characteristics</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119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 y="1"/>
            <a:ext cx="12177932" cy="47830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en-US" sz="2800" b="1" dirty="0">
                <a:latin typeface="Arial" panose="020B0604020202020204" pitchFamily="34" charset="0"/>
                <a:cs typeface="Arial" panose="020B0604020202020204" pitchFamily="34" charset="0"/>
              </a:rPr>
              <a:t>RESULT: FINDINGS AND DISCUSION CONTINUE…</a:t>
            </a:r>
          </a:p>
        </p:txBody>
      </p:sp>
      <p:sp>
        <p:nvSpPr>
          <p:cNvPr id="3" name="Content Placeholder 2"/>
          <p:cNvSpPr>
            <a:spLocks noGrp="1"/>
          </p:cNvSpPr>
          <p:nvPr>
            <p:ph idx="1"/>
          </p:nvPr>
        </p:nvSpPr>
        <p:spPr>
          <a:xfrm>
            <a:off x="0" y="590842"/>
            <a:ext cx="12192000" cy="6267157"/>
          </a:xfrm>
        </p:spPr>
        <p:txBody>
          <a:bodyPr/>
          <a:lstStyle/>
          <a:p>
            <a:pPr marL="0" indent="0">
              <a:buNone/>
            </a:pPr>
            <a:endParaRPr lang="en-US" dirty="0"/>
          </a:p>
        </p:txBody>
      </p:sp>
      <p:sp>
        <p:nvSpPr>
          <p:cNvPr id="5" name="Rounded Rectangle 4"/>
          <p:cNvSpPr/>
          <p:nvPr/>
        </p:nvSpPr>
        <p:spPr>
          <a:xfrm>
            <a:off x="4121834" y="590841"/>
            <a:ext cx="8070166" cy="3246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Children's age (in months</a:t>
            </a:r>
            <a:r>
              <a:rPr lang="en-US" sz="2400" b="1" dirty="0" smtClean="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prevalence of under-5 stunting is highest among children aged 23–47 months. </a:t>
            </a:r>
            <a:endParaRPr lang="en-US" sz="24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4135902" y="3837709"/>
            <a:ext cx="8084234" cy="28741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Children Sex</a:t>
            </a:r>
            <a:r>
              <a:rPr lang="en-US" sz="2400" b="1" dirty="0" smtClean="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Male </a:t>
            </a:r>
            <a:r>
              <a:rPr lang="en-US" sz="2400" dirty="0">
                <a:solidFill>
                  <a:schemeClr val="tx1"/>
                </a:solidFill>
                <a:latin typeface="Arial" panose="020B0604020202020204" pitchFamily="34" charset="0"/>
                <a:cs typeface="Arial" panose="020B0604020202020204" pitchFamily="34" charset="0"/>
              </a:rPr>
              <a:t>stunting decreased from 50.6% in 2004 to 30.8% in 2017-18 (a difference of -19.8%), </a:t>
            </a:r>
            <a:endParaRPr lang="en-US" sz="2400"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F</a:t>
            </a:r>
            <a:r>
              <a:rPr lang="en-US" sz="2400" dirty="0" smtClean="0">
                <a:solidFill>
                  <a:schemeClr val="tx1"/>
                </a:solidFill>
                <a:latin typeface="Arial" panose="020B0604020202020204" pitchFamily="34" charset="0"/>
                <a:cs typeface="Arial" panose="020B0604020202020204" pitchFamily="34" charset="0"/>
              </a:rPr>
              <a:t>emale </a:t>
            </a:r>
            <a:r>
              <a:rPr lang="en-US" sz="2400" dirty="0">
                <a:solidFill>
                  <a:schemeClr val="tx1"/>
                </a:solidFill>
                <a:latin typeface="Arial" panose="020B0604020202020204" pitchFamily="34" charset="0"/>
                <a:cs typeface="Arial" panose="020B0604020202020204" pitchFamily="34" charset="0"/>
              </a:rPr>
              <a:t>stunting decreased from 49.1% to 30.7% (a difference of -18.4</a:t>
            </a:r>
            <a:r>
              <a:rPr lang="en-US" sz="2400" dirty="0" smtClean="0">
                <a:solidFill>
                  <a:schemeClr val="tx1"/>
                </a:solidFill>
                <a:latin typeface="Arial" panose="020B0604020202020204" pitchFamily="34" charset="0"/>
                <a:cs typeface="Arial" panose="020B0604020202020204" pitchFamily="34" charset="0"/>
              </a:rPr>
              <a:t>%). </a:t>
            </a:r>
            <a:endParaRPr lang="en-US" sz="2400" b="1" dirty="0" smtClean="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0" y="590841"/>
            <a:ext cx="4107766" cy="29929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2400" dirty="0">
              <a:solidFill>
                <a:srgbClr val="0070C0"/>
              </a:solidFill>
              <a:latin typeface="Arial" panose="020B0604020202020204" pitchFamily="34" charset="0"/>
              <a:cs typeface="Arial" panose="020B0604020202020204" pitchFamily="34" charset="0"/>
            </a:endParaRPr>
          </a:p>
          <a:p>
            <a:pPr algn="just"/>
            <a:r>
              <a:rPr lang="en-US" sz="2400" b="1" dirty="0" smtClean="0">
                <a:solidFill>
                  <a:srgbClr val="0070C0"/>
                </a:solidFill>
                <a:latin typeface="Arial" panose="020B0604020202020204" pitchFamily="34" charset="0"/>
                <a:cs typeface="Arial" panose="020B0604020202020204" pitchFamily="34" charset="0"/>
              </a:rPr>
              <a:t>Low </a:t>
            </a:r>
            <a:r>
              <a:rPr lang="en-US" sz="2400" b="1" dirty="0">
                <a:solidFill>
                  <a:srgbClr val="0070C0"/>
                </a:solidFill>
                <a:latin typeface="Arial" panose="020B0604020202020204" pitchFamily="34" charset="0"/>
                <a:cs typeface="Arial" panose="020B0604020202020204" pitchFamily="34" charset="0"/>
              </a:rPr>
              <a:t>Birth Weight</a:t>
            </a:r>
            <a:r>
              <a:rPr lang="en-US" sz="2400" dirty="0" smtClean="0">
                <a:solidFill>
                  <a:srgbClr val="0070C0"/>
                </a:solidFill>
                <a:latin typeface="Arial" panose="020B0604020202020204" pitchFamily="34" charset="0"/>
                <a:cs typeface="Arial" panose="020B0604020202020204" pitchFamily="34" charset="0"/>
              </a:rPr>
              <a:t>:</a:t>
            </a:r>
          </a:p>
          <a:p>
            <a:pPr algn="just"/>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prevalence of stunting was noticeably higher in children with </a:t>
            </a:r>
            <a:r>
              <a:rPr lang="en-US" sz="2400" dirty="0" smtClean="0">
                <a:solidFill>
                  <a:schemeClr val="tx1"/>
                </a:solidFill>
                <a:latin typeface="Arial" panose="020B0604020202020204" pitchFamily="34" charset="0"/>
                <a:cs typeface="Arial" panose="020B0604020202020204" pitchFamily="34" charset="0"/>
              </a:rPr>
              <a:t>LBW (51%) </a:t>
            </a:r>
            <a:r>
              <a:rPr lang="en-US" sz="2400" dirty="0">
                <a:solidFill>
                  <a:schemeClr val="tx1"/>
                </a:solidFill>
                <a:latin typeface="Arial" panose="020B0604020202020204" pitchFamily="34" charset="0"/>
                <a:cs typeface="Arial" panose="020B0604020202020204" pitchFamily="34" charset="0"/>
              </a:rPr>
              <a:t>than those with Normal birth </a:t>
            </a:r>
            <a:r>
              <a:rPr lang="en-US" sz="2400" dirty="0" smtClean="0">
                <a:solidFill>
                  <a:schemeClr val="tx1"/>
                </a:solidFill>
                <a:latin typeface="Arial" panose="020B0604020202020204" pitchFamily="34" charset="0"/>
                <a:cs typeface="Arial" panose="020B0604020202020204" pitchFamily="34" charset="0"/>
              </a:rPr>
              <a:t>weights (39%). </a:t>
            </a:r>
            <a:endParaRPr lang="en-US" sz="2400" b="1" dirty="0" smtClean="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4068" y="3583744"/>
            <a:ext cx="4107766" cy="32742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Child Feeding Practice</a:t>
            </a:r>
            <a:r>
              <a:rPr lang="en-US" sz="2400" b="1" dirty="0" smtClean="0">
                <a:solidFill>
                  <a:srgbClr val="0070C0"/>
                </a:solidFill>
                <a:latin typeface="Arial" panose="020B0604020202020204" pitchFamily="34" charset="0"/>
                <a:cs typeface="Arial" panose="020B0604020202020204" pitchFamily="34" charset="0"/>
              </a:rPr>
              <a:t>:</a:t>
            </a:r>
          </a:p>
          <a:p>
            <a:pPr algn="just"/>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prevalence of </a:t>
            </a:r>
            <a:r>
              <a:rPr lang="en-US" sz="2400" dirty="0" smtClean="0">
                <a:solidFill>
                  <a:schemeClr val="tx1"/>
                </a:solidFill>
                <a:latin typeface="Arial" panose="020B0604020202020204" pitchFamily="34" charset="0"/>
                <a:cs typeface="Arial" panose="020B0604020202020204" pitchFamily="34" charset="0"/>
              </a:rPr>
              <a:t>stunting low (28.77%) in </a:t>
            </a:r>
            <a:r>
              <a:rPr lang="en-US" sz="2400" dirty="0">
                <a:solidFill>
                  <a:schemeClr val="tx1"/>
                </a:solidFill>
                <a:latin typeface="Arial" panose="020B0604020202020204" pitchFamily="34" charset="0"/>
                <a:cs typeface="Arial" panose="020B0604020202020204" pitchFamily="34" charset="0"/>
              </a:rPr>
              <a:t>the </a:t>
            </a:r>
            <a:r>
              <a:rPr lang="en-US" sz="2400" dirty="0" smtClean="0">
                <a:solidFill>
                  <a:schemeClr val="tx1"/>
                </a:solidFill>
                <a:latin typeface="Arial" panose="020B0604020202020204" pitchFamily="34" charset="0"/>
                <a:cs typeface="Arial" panose="020B0604020202020204" pitchFamily="34" charset="0"/>
              </a:rPr>
              <a:t>intervention </a:t>
            </a:r>
            <a:r>
              <a:rPr lang="en-US" sz="2400" dirty="0">
                <a:solidFill>
                  <a:schemeClr val="tx1"/>
                </a:solidFill>
                <a:latin typeface="Arial" panose="020B0604020202020204" pitchFamily="34" charset="0"/>
                <a:cs typeface="Arial" panose="020B0604020202020204" pitchFamily="34" charset="0"/>
              </a:rPr>
              <a:t>areas </a:t>
            </a:r>
            <a:r>
              <a:rPr lang="en-US" sz="2400" dirty="0" smtClean="0">
                <a:solidFill>
                  <a:schemeClr val="tx1"/>
                </a:solidFill>
                <a:latin typeface="Arial" panose="020B0604020202020204" pitchFamily="34" charset="0"/>
                <a:cs typeface="Arial" panose="020B0604020202020204" pitchFamily="34" charset="0"/>
              </a:rPr>
              <a:t>. </a:t>
            </a:r>
          </a:p>
          <a:p>
            <a:pPr algn="just"/>
            <a:endParaRPr lang="en-US" sz="1600" b="1" dirty="0">
              <a:solidFill>
                <a:schemeClr val="tx1"/>
              </a:solidFill>
              <a:latin typeface="Arial" panose="020B0604020202020204" pitchFamily="34" charset="0"/>
              <a:cs typeface="Arial" panose="020B0604020202020204" pitchFamily="34" charset="0"/>
            </a:endParaRPr>
          </a:p>
        </p:txBody>
      </p:sp>
      <p:sp>
        <p:nvSpPr>
          <p:cNvPr id="11" name="Down Arrow 10"/>
          <p:cNvSpPr/>
          <p:nvPr/>
        </p:nvSpPr>
        <p:spPr>
          <a:xfrm>
            <a:off x="14068" y="-2"/>
            <a:ext cx="4107766" cy="1191493"/>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Child</a:t>
            </a:r>
          </a:p>
          <a:p>
            <a:pPr algn="ctr"/>
            <a:r>
              <a:rPr lang="en-US" sz="2000" b="1" dirty="0" smtClean="0">
                <a:solidFill>
                  <a:schemeClr val="tx1"/>
                </a:solidFill>
                <a:latin typeface="Arial" panose="020B0604020202020204" pitchFamily="34" charset="0"/>
                <a:cs typeface="Arial" panose="020B0604020202020204" pitchFamily="34" charset="0"/>
              </a:rPr>
              <a:t>Characteristics</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277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1">
              <a:lumMod val="20000"/>
              <a:lumOff val="80000"/>
            </a:schemeClr>
          </a:solidFill>
          <a:effectLst>
            <a:outerShdw blurRad="50800" dist="38100" dir="16200000" rotWithShape="0">
              <a:prstClr val="black">
                <a:alpha val="40000"/>
              </a:prstClr>
            </a:outerShdw>
          </a:effectLst>
        </p:spPr>
        <p:txBody>
          <a:bodyPr>
            <a:normAutofit/>
          </a:bodyPr>
          <a:lstStyle/>
          <a:p>
            <a:pPr algn="just"/>
            <a:r>
              <a:rPr lang="en-US" sz="3200" b="1" dirty="0">
                <a:latin typeface="Arial" panose="020B0604020202020204" pitchFamily="34" charset="0"/>
                <a:cs typeface="Arial" panose="020B0604020202020204" pitchFamily="34" charset="0"/>
              </a:rPr>
              <a:t>A trend under 5 years stunted children for the last 2 decades in Bangladesh: A Systematic Review. </a:t>
            </a:r>
          </a:p>
        </p:txBody>
      </p:sp>
      <p:sp>
        <p:nvSpPr>
          <p:cNvPr id="3" name="Content Placeholder 2"/>
          <p:cNvSpPr>
            <a:spLocks noGrp="1"/>
          </p:cNvSpPr>
          <p:nvPr>
            <p:ph idx="1"/>
          </p:nvPr>
        </p:nvSpPr>
        <p:spPr>
          <a:xfrm>
            <a:off x="0" y="1690689"/>
            <a:ext cx="12192000" cy="5167311"/>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dirty="0" smtClean="0">
                <a:latin typeface="Arial" panose="020B0604020202020204" pitchFamily="34" charset="0"/>
                <a:cs typeface="Arial" panose="020B0604020202020204" pitchFamily="34" charset="0"/>
              </a:rPr>
              <a:t>   </a:t>
            </a:r>
          </a:p>
          <a:p>
            <a:pPr marL="0" indent="0" algn="ctr">
              <a:buNone/>
            </a:pPr>
            <a:r>
              <a:rPr lang="en-US" b="1" dirty="0" smtClean="0">
                <a:latin typeface="Arial" panose="020B0604020202020204" pitchFamily="34" charset="0"/>
                <a:cs typeface="Arial" panose="020B0604020202020204" pitchFamily="34" charset="0"/>
              </a:rPr>
              <a:t>Presented by      :  </a:t>
            </a:r>
            <a:r>
              <a:rPr lang="en-US" dirty="0" smtClean="0">
                <a:latin typeface="Arial" panose="020B0604020202020204" pitchFamily="34" charset="0"/>
                <a:cs typeface="Arial" panose="020B0604020202020204" pitchFamily="34" charset="0"/>
              </a:rPr>
              <a:t>Khalid Shams Choudhury</a:t>
            </a:r>
          </a:p>
          <a:p>
            <a:pPr marL="0" indent="0" algn="just">
              <a:buNone/>
            </a:pPr>
            <a:r>
              <a:rPr lang="en-US" b="1" dirty="0" smtClean="0">
                <a:latin typeface="Arial" panose="020B0604020202020204" pitchFamily="34" charset="0"/>
                <a:cs typeface="Arial" panose="020B0604020202020204" pitchFamily="34" charset="0"/>
              </a:rPr>
              <a:t>                             Student ID      : </a:t>
            </a:r>
            <a:r>
              <a:rPr lang="en-US" dirty="0" smtClean="0">
                <a:latin typeface="Arial" panose="020B0604020202020204" pitchFamily="34" charset="0"/>
                <a:cs typeface="Arial" panose="020B0604020202020204" pitchFamily="34" charset="0"/>
              </a:rPr>
              <a:t>2120680</a:t>
            </a:r>
            <a:endParaRPr lang="en-US" dirty="0">
              <a:latin typeface="Arial" panose="020B0604020202020204" pitchFamily="34" charset="0"/>
              <a:cs typeface="Arial" panose="020B0604020202020204" pitchFamily="34" charset="0"/>
            </a:endParaRPr>
          </a:p>
          <a:p>
            <a:pPr marL="0" indent="0" algn="ctr">
              <a:buNone/>
            </a:pPr>
            <a:endParaRPr lang="en-US" sz="24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School of Pharmacy and Public Health, Independent University, Bangladesh</a:t>
            </a:r>
          </a:p>
          <a:p>
            <a:pPr marL="0" indent="0" algn="just">
              <a:buNone/>
            </a:pPr>
            <a:endParaRPr lang="en-US" dirty="0" smtClean="0">
              <a:latin typeface="Arial" panose="020B0604020202020204" pitchFamily="34" charset="0"/>
              <a:cs typeface="Arial" panose="020B0604020202020204" pitchFamily="34" charset="0"/>
            </a:endParaRPr>
          </a:p>
          <a:p>
            <a:pPr marL="0" indent="0" algn="ctr">
              <a:buNone/>
            </a:pPr>
            <a:r>
              <a:rPr lang="en-US" sz="2400" dirty="0" smtClean="0">
                <a:latin typeface="Arial" panose="020B0604020202020204" pitchFamily="34" charset="0"/>
                <a:cs typeface="Arial" panose="020B0604020202020204" pitchFamily="34" charset="0"/>
              </a:rPr>
              <a:t>Date of Presentation: 10</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August, 2023. </a:t>
            </a:r>
            <a:endParaRPr lang="en-US" sz="2400" dirty="0">
              <a:latin typeface="Arial" panose="020B0604020202020204" pitchFamily="34" charset="0"/>
              <a:cs typeface="Arial" panose="020B0604020202020204" pitchFamily="34" charset="0"/>
            </a:endParaRPr>
          </a:p>
        </p:txBody>
      </p:sp>
      <p:sp>
        <p:nvSpPr>
          <p:cNvPr id="4" name="Rounded Rectangle 3"/>
          <p:cNvSpPr/>
          <p:nvPr/>
        </p:nvSpPr>
        <p:spPr>
          <a:xfrm>
            <a:off x="3394364" y="5237018"/>
            <a:ext cx="532014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Course ID: HSC575</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853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7830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normAutofit fontScale="90000"/>
          </a:bodyPr>
          <a:lstStyle/>
          <a:p>
            <a:pPr algn="ctr"/>
            <a:r>
              <a:rPr lang="en-US" sz="3200" b="1" dirty="0">
                <a:latin typeface="Arial" panose="020B0604020202020204" pitchFamily="34" charset="0"/>
                <a:cs typeface="Arial" panose="020B0604020202020204" pitchFamily="34" charset="0"/>
              </a:rPr>
              <a:t>RESULT: FINDINGS AND DISCUSION CONTINUE…</a:t>
            </a:r>
          </a:p>
        </p:txBody>
      </p:sp>
      <p:pic>
        <p:nvPicPr>
          <p:cNvPr id="8" name="Content Placeholder 7"/>
          <p:cNvPicPr>
            <a:picLocks noGrp="1" noChangeAspect="1"/>
          </p:cNvPicPr>
          <p:nvPr>
            <p:ph idx="1"/>
          </p:nvPr>
        </p:nvPicPr>
        <p:blipFill>
          <a:blip r:embed="rId2"/>
          <a:stretch>
            <a:fillRect/>
          </a:stretch>
        </p:blipFill>
        <p:spPr>
          <a:xfrm>
            <a:off x="5584874" y="478303"/>
            <a:ext cx="6607126" cy="3082316"/>
          </a:xfrm>
          <a:prstGeom prst="rect">
            <a:avLst/>
          </a:prstGeom>
          <a:ln>
            <a:solidFill>
              <a:srgbClr val="92D050"/>
            </a:solidFill>
          </a:ln>
        </p:spPr>
      </p:pic>
      <p:pic>
        <p:nvPicPr>
          <p:cNvPr id="9" name="Picture 8"/>
          <p:cNvPicPr>
            <a:picLocks noChangeAspect="1"/>
          </p:cNvPicPr>
          <p:nvPr/>
        </p:nvPicPr>
        <p:blipFill>
          <a:blip r:embed="rId3"/>
          <a:stretch>
            <a:fillRect/>
          </a:stretch>
        </p:blipFill>
        <p:spPr>
          <a:xfrm>
            <a:off x="0" y="3560618"/>
            <a:ext cx="6608637" cy="3297382"/>
          </a:xfrm>
          <a:prstGeom prst="rect">
            <a:avLst/>
          </a:prstGeom>
          <a:ln>
            <a:solidFill>
              <a:srgbClr val="92D050"/>
            </a:solidFill>
          </a:ln>
        </p:spPr>
      </p:pic>
      <p:sp>
        <p:nvSpPr>
          <p:cNvPr id="10" name="Rectangle 9"/>
          <p:cNvSpPr/>
          <p:nvPr/>
        </p:nvSpPr>
        <p:spPr>
          <a:xfrm>
            <a:off x="6608637" y="3560619"/>
            <a:ext cx="5583363" cy="3297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Birth </a:t>
            </a:r>
            <a:r>
              <a:rPr lang="en-US"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Order</a:t>
            </a:r>
            <a:r>
              <a:rPr lang="en-US" sz="24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T</a:t>
            </a:r>
            <a:r>
              <a:rPr lang="en-US" sz="2400" dirty="0" smtClean="0">
                <a:solidFill>
                  <a:schemeClr val="tx1"/>
                </a:solidFill>
                <a:latin typeface="Arial" panose="020B0604020202020204" pitchFamily="34" charset="0"/>
                <a:cs typeface="Arial" panose="020B0604020202020204" pitchFamily="34" charset="0"/>
              </a:rPr>
              <a:t>he </a:t>
            </a:r>
            <a:r>
              <a:rPr lang="en-US" sz="2400" dirty="0">
                <a:solidFill>
                  <a:schemeClr val="tx1"/>
                </a:solidFill>
                <a:latin typeface="Arial" panose="020B0604020202020204" pitchFamily="34" charset="0"/>
                <a:cs typeface="Arial" panose="020B0604020202020204" pitchFamily="34" charset="0"/>
              </a:rPr>
              <a:t>stunting rate is highest among 4th and above under-5 children, </a:t>
            </a:r>
          </a:p>
          <a:p>
            <a:pPr algn="just"/>
            <a:r>
              <a:rPr lang="en-US" sz="24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Child </a:t>
            </a:r>
            <a:r>
              <a:rPr lang="en-US"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Infections</a:t>
            </a:r>
            <a:r>
              <a:rPr lang="en-US" sz="24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Stunting </a:t>
            </a:r>
            <a:r>
              <a:rPr lang="en-US" sz="2400" dirty="0">
                <a:solidFill>
                  <a:schemeClr val="tx1"/>
                </a:solidFill>
                <a:latin typeface="Arial" panose="020B0604020202020204" pitchFamily="34" charset="0"/>
                <a:cs typeface="Arial" panose="020B0604020202020204" pitchFamily="34" charset="0"/>
              </a:rPr>
              <a:t>was associated with those babies who had recently experienced fever (39.59%, AOR: 1.19) and diarrhea (45.70%, AOR: 1.37), and ARI (38.17%, AOR: 1.01). </a:t>
            </a:r>
            <a:endParaRPr lang="en-US" sz="2400" b="1" dirty="0">
              <a:solidFill>
                <a:schemeClr val="tx1"/>
              </a:solidFill>
              <a:latin typeface="Arial" panose="020B0604020202020204" pitchFamily="34" charset="0"/>
              <a:cs typeface="Arial" panose="020B0604020202020204" pitchFamily="34" charset="0"/>
            </a:endParaRPr>
          </a:p>
        </p:txBody>
      </p:sp>
      <p:sp>
        <p:nvSpPr>
          <p:cNvPr id="12" name="Right Arrow 11"/>
          <p:cNvSpPr/>
          <p:nvPr/>
        </p:nvSpPr>
        <p:spPr>
          <a:xfrm>
            <a:off x="590843" y="379828"/>
            <a:ext cx="4994031" cy="1237957"/>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               Child Characteristics</a:t>
            </a:r>
            <a:endParaRPr lang="en-US" sz="2400" b="1" dirty="0">
              <a:solidFill>
                <a:schemeClr val="tx1"/>
              </a:solidFill>
              <a:latin typeface="Arial" panose="020B0604020202020204" pitchFamily="34" charset="0"/>
              <a:cs typeface="Arial" panose="020B0604020202020204" pitchFamily="34" charset="0"/>
            </a:endParaRPr>
          </a:p>
        </p:txBody>
      </p:sp>
      <p:sp>
        <p:nvSpPr>
          <p:cNvPr id="13" name="Down Arrow 12"/>
          <p:cNvSpPr/>
          <p:nvPr/>
        </p:nvSpPr>
        <p:spPr>
          <a:xfrm>
            <a:off x="1294227" y="1322363"/>
            <a:ext cx="4037427" cy="2030437"/>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Child</a:t>
            </a:r>
          </a:p>
          <a:p>
            <a:pPr algn="ctr"/>
            <a:r>
              <a:rPr lang="en-US" sz="2000" b="1" dirty="0" smtClean="0">
                <a:solidFill>
                  <a:schemeClr val="tx1"/>
                </a:solidFill>
                <a:latin typeface="Arial" panose="020B0604020202020204" pitchFamily="34" charset="0"/>
                <a:cs typeface="Arial" panose="020B0604020202020204" pitchFamily="34" charset="0"/>
              </a:rPr>
              <a:t>Characteristics</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186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6423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fontScale="90000"/>
          </a:bodyPr>
          <a:lstStyle/>
          <a:p>
            <a:pPr algn="r"/>
            <a:r>
              <a:rPr lang="en-US" sz="3200" b="1" dirty="0">
                <a:latin typeface="Arial" panose="020B0604020202020204" pitchFamily="34" charset="0"/>
                <a:cs typeface="Arial" panose="020B0604020202020204" pitchFamily="34" charset="0"/>
              </a:rPr>
              <a:t>RESULT: FINDINGS AND DISCUSION CONTINUE…</a:t>
            </a:r>
          </a:p>
        </p:txBody>
      </p:sp>
      <p:pic>
        <p:nvPicPr>
          <p:cNvPr id="7" name="Content Placeholder 6"/>
          <p:cNvPicPr>
            <a:picLocks noGrp="1" noChangeAspect="1"/>
          </p:cNvPicPr>
          <p:nvPr>
            <p:ph idx="1"/>
          </p:nvPr>
        </p:nvPicPr>
        <p:blipFill>
          <a:blip r:embed="rId2"/>
          <a:stretch>
            <a:fillRect/>
          </a:stretch>
        </p:blipFill>
        <p:spPr>
          <a:xfrm>
            <a:off x="495961" y="1239422"/>
            <a:ext cx="3612612" cy="2247900"/>
          </a:xfrm>
          <a:prstGeom prst="rect">
            <a:avLst/>
          </a:prstGeom>
        </p:spPr>
      </p:pic>
      <p:sp>
        <p:nvSpPr>
          <p:cNvPr id="4" name="Rounded Rectangle 3"/>
          <p:cNvSpPr/>
          <p:nvPr/>
        </p:nvSpPr>
        <p:spPr>
          <a:xfrm>
            <a:off x="4108572" y="590842"/>
            <a:ext cx="8083428" cy="3468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70C0"/>
                </a:solidFill>
                <a:latin typeface="Arial" panose="020B0604020202020204" pitchFamily="34" charset="0"/>
                <a:cs typeface="Arial" panose="020B0604020202020204" pitchFamily="34" charset="0"/>
              </a:rPr>
              <a:t>Water Source</a:t>
            </a:r>
            <a:r>
              <a:rPr lang="en-US" sz="2800" b="1" dirty="0" smtClean="0">
                <a:solidFill>
                  <a:srgbClr val="0070C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r>
              <a:rPr lang="en-US" sz="2800" dirty="0" smtClean="0">
                <a:solidFill>
                  <a:schemeClr val="tx1"/>
                </a:solidFill>
                <a:latin typeface="Arial" panose="020B0604020202020204" pitchFamily="34" charset="0"/>
                <a:cs typeface="Arial" panose="020B0604020202020204" pitchFamily="34" charset="0"/>
              </a:rPr>
              <a:t>2004</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children </a:t>
            </a:r>
            <a:r>
              <a:rPr lang="en-US" sz="2800" dirty="0">
                <a:solidFill>
                  <a:schemeClr val="tx1"/>
                </a:solidFill>
                <a:latin typeface="Arial" panose="020B0604020202020204" pitchFamily="34" charset="0"/>
                <a:cs typeface="Arial" panose="020B0604020202020204" pitchFamily="34" charset="0"/>
              </a:rPr>
              <a:t>using safe water sources had a stunting rate of 49.7%, compared to 55% of </a:t>
            </a:r>
            <a:r>
              <a:rPr lang="en-US" sz="2800" dirty="0" smtClean="0">
                <a:solidFill>
                  <a:schemeClr val="tx1"/>
                </a:solidFill>
                <a:latin typeface="Arial" panose="020B0604020202020204" pitchFamily="34" charset="0"/>
                <a:cs typeface="Arial" panose="020B0604020202020204" pitchFamily="34" charset="0"/>
              </a:rPr>
              <a:t>unsafe </a:t>
            </a:r>
            <a:r>
              <a:rPr lang="en-US" sz="2800" dirty="0">
                <a:solidFill>
                  <a:schemeClr val="tx1"/>
                </a:solidFill>
                <a:latin typeface="Arial" panose="020B0604020202020204" pitchFamily="34" charset="0"/>
                <a:cs typeface="Arial" panose="020B0604020202020204" pitchFamily="34" charset="0"/>
              </a:rPr>
              <a:t>water sources. </a:t>
            </a:r>
            <a:endParaRPr lang="en-US" sz="2800" dirty="0" smtClean="0">
              <a:solidFill>
                <a:schemeClr val="tx1"/>
              </a:solidFill>
              <a:latin typeface="Arial" panose="020B0604020202020204" pitchFamily="34" charset="0"/>
              <a:cs typeface="Arial" panose="020B0604020202020204" pitchFamily="34" charset="0"/>
            </a:endParaRPr>
          </a:p>
          <a:p>
            <a:pPr algn="just"/>
            <a:endParaRPr lang="en-US" sz="2800" dirty="0" smtClean="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800" dirty="0" smtClean="0">
                <a:solidFill>
                  <a:schemeClr val="tx1"/>
                </a:solidFill>
                <a:latin typeface="Arial" panose="020B0604020202020204" pitchFamily="34" charset="0"/>
                <a:cs typeface="Arial" panose="020B0604020202020204" pitchFamily="34" charset="0"/>
              </a:rPr>
              <a:t>2017-18</a:t>
            </a:r>
            <a:r>
              <a:rPr lang="en-US" sz="2800" dirty="0">
                <a:solidFill>
                  <a:schemeClr val="tx1"/>
                </a:solidFill>
                <a:latin typeface="Arial" panose="020B0604020202020204" pitchFamily="34" charset="0"/>
                <a:cs typeface="Arial" panose="020B0604020202020204" pitchFamily="34" charset="0"/>
              </a:rPr>
              <a:t>, the stunting rate in </a:t>
            </a:r>
            <a:r>
              <a:rPr lang="en-US" sz="2800" dirty="0" smtClean="0">
                <a:solidFill>
                  <a:schemeClr val="tx1"/>
                </a:solidFill>
                <a:latin typeface="Arial" panose="020B0604020202020204" pitchFamily="34" charset="0"/>
                <a:cs typeface="Arial" panose="020B0604020202020204" pitchFamily="34" charset="0"/>
              </a:rPr>
              <a:t>improved </a:t>
            </a:r>
            <a:r>
              <a:rPr lang="en-US" sz="2800" dirty="0">
                <a:solidFill>
                  <a:schemeClr val="tx1"/>
                </a:solidFill>
                <a:latin typeface="Arial" panose="020B0604020202020204" pitchFamily="34" charset="0"/>
                <a:cs typeface="Arial" panose="020B0604020202020204" pitchFamily="34" charset="0"/>
              </a:rPr>
              <a:t>water sources families was </a:t>
            </a:r>
            <a:r>
              <a:rPr lang="en-US" sz="2800" dirty="0" smtClean="0">
                <a:solidFill>
                  <a:schemeClr val="tx1"/>
                </a:solidFill>
                <a:latin typeface="Arial" panose="020B0604020202020204" pitchFamily="34" charset="0"/>
                <a:cs typeface="Arial" panose="020B0604020202020204" pitchFamily="34" charset="0"/>
              </a:rPr>
              <a:t>27.0% compared to unimproved 40%. </a:t>
            </a:r>
            <a:endParaRPr lang="en-US" sz="28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4108572" y="4059381"/>
            <a:ext cx="8083428" cy="2455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70C0"/>
                </a:solidFill>
                <a:latin typeface="Arial" panose="020B0604020202020204" pitchFamily="34" charset="0"/>
                <a:cs typeface="Arial" panose="020B0604020202020204" pitchFamily="34" charset="0"/>
              </a:rPr>
              <a:t>Toilet Facility</a:t>
            </a:r>
            <a:r>
              <a:rPr lang="en-US" sz="2800" b="1" dirty="0" smtClean="0">
                <a:solidFill>
                  <a:srgbClr val="0070C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r>
              <a:rPr lang="en-US" sz="2800" dirty="0" smtClean="0">
                <a:solidFill>
                  <a:schemeClr val="tx1"/>
                </a:solidFill>
                <a:latin typeface="Arial" panose="020B0604020202020204" pitchFamily="34" charset="0"/>
                <a:cs typeface="Arial" panose="020B0604020202020204" pitchFamily="34" charset="0"/>
              </a:rPr>
              <a:t>In 2004 :Stunting was found 56.9</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in </a:t>
            </a:r>
            <a:r>
              <a:rPr lang="en-US" sz="2800" dirty="0">
                <a:solidFill>
                  <a:schemeClr val="tx1"/>
                </a:solidFill>
                <a:latin typeface="Arial" panose="020B0604020202020204" pitchFamily="34" charset="0"/>
                <a:cs typeface="Arial" panose="020B0604020202020204" pitchFamily="34" charset="0"/>
              </a:rPr>
              <a:t>families with unhygienic sanitation. </a:t>
            </a:r>
            <a:endParaRPr lang="en-US" sz="2800" dirty="0" smtClean="0">
              <a:solidFill>
                <a:schemeClr val="tx1"/>
              </a:solidFill>
              <a:latin typeface="Arial" panose="020B0604020202020204" pitchFamily="34" charset="0"/>
              <a:cs typeface="Arial" panose="020B0604020202020204" pitchFamily="34" charset="0"/>
            </a:endParaRPr>
          </a:p>
          <a:p>
            <a:pPr algn="just"/>
            <a:endParaRPr lang="en-US" sz="2800" dirty="0" smtClean="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800" dirty="0" smtClean="0">
                <a:solidFill>
                  <a:schemeClr val="tx1"/>
                </a:solidFill>
                <a:latin typeface="Arial" panose="020B0604020202020204" pitchFamily="34" charset="0"/>
                <a:cs typeface="Arial" panose="020B0604020202020204" pitchFamily="34" charset="0"/>
              </a:rPr>
              <a:t>In 2017-18 : 34.15%</a:t>
            </a:r>
            <a:endParaRPr lang="en-US" sz="28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495960" y="3643531"/>
            <a:ext cx="3612612" cy="3120243"/>
          </a:xfrm>
          <a:prstGeom prst="rect">
            <a:avLst/>
          </a:prstGeom>
        </p:spPr>
      </p:pic>
      <p:sp>
        <p:nvSpPr>
          <p:cNvPr id="10" name="Right Arrow 9"/>
          <p:cNvSpPr/>
          <p:nvPr/>
        </p:nvSpPr>
        <p:spPr>
          <a:xfrm>
            <a:off x="0" y="281353"/>
            <a:ext cx="4294909" cy="113181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Household Characteristics</a:t>
            </a:r>
            <a:endParaRPr lang="en-US" sz="20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4108571" y="6608618"/>
            <a:ext cx="3656794" cy="249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rgbClr val="FF0000"/>
                </a:solidFill>
                <a:latin typeface="Arial" panose="020B0604020202020204" pitchFamily="34" charset="0"/>
                <a:cs typeface="Arial" panose="020B0604020202020204" pitchFamily="34" charset="0"/>
              </a:rPr>
              <a:t>Photo courtesy: </a:t>
            </a:r>
            <a:r>
              <a:rPr lang="en-US" sz="1200" b="1" dirty="0" smtClean="0">
                <a:solidFill>
                  <a:schemeClr val="tx1"/>
                </a:solidFill>
                <a:latin typeface="Arial" panose="020B0604020202020204" pitchFamily="34" charset="0"/>
                <a:cs typeface="Arial" panose="020B0604020202020204" pitchFamily="34" charset="0"/>
              </a:rPr>
              <a:t>Open Net Access, Bangladesh</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83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0643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90000"/>
          </a:bodyPr>
          <a:lstStyle/>
          <a:p>
            <a:pPr algn="ctr"/>
            <a:r>
              <a:rPr lang="en-US" sz="3200" b="1" dirty="0">
                <a:latin typeface="Arial" panose="020B0604020202020204" pitchFamily="34" charset="0"/>
                <a:cs typeface="Arial" panose="020B0604020202020204" pitchFamily="34" charset="0"/>
              </a:rPr>
              <a:t>RESULT: FINDINGS AND DISCUSION CONTINUE…</a:t>
            </a:r>
          </a:p>
        </p:txBody>
      </p:sp>
      <p:pic>
        <p:nvPicPr>
          <p:cNvPr id="4" name="Content Placeholder 3"/>
          <p:cNvPicPr>
            <a:picLocks noGrp="1" noChangeAspect="1"/>
          </p:cNvPicPr>
          <p:nvPr>
            <p:ph idx="1"/>
          </p:nvPr>
        </p:nvPicPr>
        <p:blipFill>
          <a:blip r:embed="rId2"/>
          <a:stretch>
            <a:fillRect/>
          </a:stretch>
        </p:blipFill>
        <p:spPr>
          <a:xfrm>
            <a:off x="3981157" y="2355274"/>
            <a:ext cx="8210842" cy="4502726"/>
          </a:xfrm>
          <a:prstGeom prst="rect">
            <a:avLst/>
          </a:prstGeom>
        </p:spPr>
      </p:pic>
      <p:sp>
        <p:nvSpPr>
          <p:cNvPr id="5" name="Rectangle 4"/>
          <p:cNvSpPr/>
          <p:nvPr/>
        </p:nvSpPr>
        <p:spPr>
          <a:xfrm>
            <a:off x="3981157" y="506438"/>
            <a:ext cx="8210843" cy="18488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0070C0"/>
                </a:solidFill>
                <a:latin typeface="Arial" panose="020B0604020202020204" pitchFamily="34" charset="0"/>
                <a:cs typeface="Arial" panose="020B0604020202020204" pitchFamily="34" charset="0"/>
              </a:rPr>
              <a:t>Wealth Index</a:t>
            </a:r>
            <a:r>
              <a:rPr lang="en-US" sz="2400" b="1" dirty="0" smtClean="0">
                <a:solidFill>
                  <a:srgbClr val="0070C0"/>
                </a:solidFill>
                <a:latin typeface="Arial" panose="020B0604020202020204" pitchFamily="34" charset="0"/>
                <a:cs typeface="Arial" panose="020B0604020202020204" pitchFamily="34" charset="0"/>
              </a:rPr>
              <a:t>:</a:t>
            </a:r>
          </a:p>
          <a:p>
            <a:pPr algn="just"/>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most stunting in wealth indexing was found in the poorest families. The wealth index is statistically significant (P </a:t>
            </a:r>
            <a:r>
              <a:rPr lang="en-US" sz="2400" dirty="0" smtClean="0">
                <a:solidFill>
                  <a:schemeClr val="tx1"/>
                </a:solidFill>
                <a:latin typeface="Arial" panose="020B0604020202020204" pitchFamily="34" charset="0"/>
                <a:cs typeface="Arial" panose="020B0604020202020204" pitchFamily="34" charset="0"/>
              </a:rPr>
              <a:t>&lt; 0.001</a:t>
            </a:r>
            <a:r>
              <a:rPr lang="en-US" sz="2400" dirty="0">
                <a:solidFill>
                  <a:schemeClr val="tx1"/>
                </a:solidFill>
                <a:latin typeface="Arial" panose="020B0604020202020204" pitchFamily="34" charset="0"/>
                <a:cs typeface="Arial" panose="020B0604020202020204" pitchFamily="34" charset="0"/>
              </a:rPr>
              <a:t>) in all classifications (Poorest, Poorer, Middle, Richer, and richest</a:t>
            </a:r>
            <a:r>
              <a:rPr lang="en-US" sz="2400" dirty="0" smtClean="0">
                <a:solidFill>
                  <a:schemeClr val="tx1"/>
                </a:solidFill>
                <a:latin typeface="Arial" panose="020B0604020202020204" pitchFamily="34" charset="0"/>
                <a:cs typeface="Arial" panose="020B0604020202020204" pitchFamily="34" charset="0"/>
              </a:rPr>
              <a:t>)</a:t>
            </a:r>
            <a:endParaRPr lang="en-US" sz="24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0" y="3916093"/>
            <a:ext cx="3981157" cy="2941907"/>
          </a:xfrm>
          <a:prstGeom prst="rect">
            <a:avLst/>
          </a:prstGeom>
        </p:spPr>
      </p:pic>
      <p:pic>
        <p:nvPicPr>
          <p:cNvPr id="9" name="Picture 8"/>
          <p:cNvPicPr>
            <a:picLocks noChangeAspect="1"/>
          </p:cNvPicPr>
          <p:nvPr/>
        </p:nvPicPr>
        <p:blipFill>
          <a:blip r:embed="rId4"/>
          <a:stretch>
            <a:fillRect/>
          </a:stretch>
        </p:blipFill>
        <p:spPr>
          <a:xfrm>
            <a:off x="0" y="506436"/>
            <a:ext cx="3981157" cy="3409657"/>
          </a:xfrm>
          <a:prstGeom prst="rect">
            <a:avLst/>
          </a:prstGeom>
        </p:spPr>
      </p:pic>
    </p:spTree>
    <p:extLst>
      <p:ext uri="{BB962C8B-B14F-4D97-AF65-F5344CB8AC3E}">
        <p14:creationId xmlns:p14="http://schemas.microsoft.com/office/powerpoint/2010/main" val="86787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3609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90000"/>
          </a:bodyPr>
          <a:lstStyle/>
          <a:p>
            <a:pPr algn="ctr"/>
            <a:r>
              <a:rPr lang="en-US" sz="3200" b="1" dirty="0">
                <a:latin typeface="Arial" panose="020B0604020202020204" pitchFamily="34" charset="0"/>
                <a:cs typeface="Arial" panose="020B0604020202020204" pitchFamily="34" charset="0"/>
              </a:rPr>
              <a:t>RESULT: FINDINGS AND DISCUSION CONTINUE…</a:t>
            </a:r>
          </a:p>
        </p:txBody>
      </p:sp>
      <p:sp>
        <p:nvSpPr>
          <p:cNvPr id="3" name="Content Placeholder 2"/>
          <p:cNvSpPr>
            <a:spLocks noGrp="1"/>
          </p:cNvSpPr>
          <p:nvPr>
            <p:ph idx="1"/>
          </p:nvPr>
        </p:nvSpPr>
        <p:spPr>
          <a:xfrm>
            <a:off x="0" y="436098"/>
            <a:ext cx="12192000" cy="6421902"/>
          </a:xfrm>
        </p:spPr>
        <p:txBody>
          <a:bodyPr/>
          <a:lstStyle/>
          <a:p>
            <a:pPr marL="0" indent="0">
              <a:buNone/>
            </a:pPr>
            <a:endParaRPr lang="en-US" dirty="0"/>
          </a:p>
        </p:txBody>
      </p:sp>
      <p:sp>
        <p:nvSpPr>
          <p:cNvPr id="6" name="Rectangle 5"/>
          <p:cNvSpPr/>
          <p:nvPr/>
        </p:nvSpPr>
        <p:spPr>
          <a:xfrm>
            <a:off x="0" y="436098"/>
            <a:ext cx="5978769" cy="6421902"/>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2400" b="1" dirty="0" smtClean="0">
                <a:solidFill>
                  <a:srgbClr val="0070C0"/>
                </a:solidFill>
                <a:latin typeface="Arial" panose="020B0604020202020204" pitchFamily="34" charset="0"/>
                <a:cs typeface="Arial" panose="020B0604020202020204" pitchFamily="34" charset="0"/>
              </a:rPr>
              <a:t>STRENGTH OF THIS SYSTEMATIC REVIEW : </a:t>
            </a:r>
          </a:p>
          <a:p>
            <a:pPr marL="285750" indent="-285750" algn="just">
              <a:buFont typeface="Wingdings" panose="05000000000000000000" pitchFamily="2" charset="2"/>
              <a:buChar char="v"/>
            </a:pPr>
            <a:r>
              <a:rPr lang="en-US" sz="2400" b="1" dirty="0" smtClean="0">
                <a:solidFill>
                  <a:schemeClr val="tx1"/>
                </a:solidFill>
                <a:latin typeface="Arial" panose="020B0604020202020204" pitchFamily="34" charset="0"/>
                <a:cs typeface="Arial" panose="020B0604020202020204" pitchFamily="34" charset="0"/>
              </a:rPr>
              <a:t>U</a:t>
            </a:r>
            <a:r>
              <a:rPr lang="en-US" sz="2400" dirty="0" smtClean="0">
                <a:solidFill>
                  <a:schemeClr val="tx1"/>
                </a:solidFill>
                <a:latin typeface="Arial" panose="020B0604020202020204" pitchFamily="34" charset="0"/>
                <a:cs typeface="Arial" panose="020B0604020202020204" pitchFamily="34" charset="0"/>
              </a:rPr>
              <a:t>sed well recognised database  (PubMed, Scopus, Cochrane). </a:t>
            </a:r>
          </a:p>
          <a:p>
            <a:pPr marL="285750" indent="-285750" algn="just">
              <a:buFont typeface="Wingdings" panose="05000000000000000000" pitchFamily="2" charset="2"/>
              <a:buChar char="v"/>
            </a:pPr>
            <a:r>
              <a:rPr lang="en-US" sz="2400" b="1" dirty="0" smtClean="0">
                <a:solidFill>
                  <a:schemeClr val="tx1"/>
                </a:solidFill>
                <a:latin typeface="Arial" panose="020B0604020202020204" pitchFamily="34" charset="0"/>
                <a:cs typeface="Arial" panose="020B0604020202020204" pitchFamily="34" charset="0"/>
              </a:rPr>
              <a:t>P</a:t>
            </a:r>
            <a:r>
              <a:rPr lang="en-US" sz="2400" dirty="0" smtClean="0">
                <a:solidFill>
                  <a:schemeClr val="tx1"/>
                </a:solidFill>
                <a:latin typeface="Arial" panose="020B0604020202020204" pitchFamily="34" charset="0"/>
                <a:cs typeface="Arial" panose="020B0604020202020204" pitchFamily="34" charset="0"/>
              </a:rPr>
              <a:t>ublished </a:t>
            </a:r>
            <a:r>
              <a:rPr lang="en-US" sz="2400" dirty="0">
                <a:solidFill>
                  <a:schemeClr val="tx1"/>
                </a:solidFill>
                <a:latin typeface="Arial" panose="020B0604020202020204" pitchFamily="34" charset="0"/>
                <a:cs typeface="Arial" panose="020B0604020202020204" pitchFamily="34" charset="0"/>
              </a:rPr>
              <a:t>papers in the most recognized peer-reviewed journals were analyzed</a:t>
            </a:r>
            <a:r>
              <a:rPr lang="en-US" sz="2400" dirty="0" smtClean="0">
                <a:solidFill>
                  <a:schemeClr val="tx1"/>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en-US" sz="2400" b="1" dirty="0" smtClean="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elected </a:t>
            </a:r>
            <a:r>
              <a:rPr lang="en-US" sz="2400" dirty="0">
                <a:solidFill>
                  <a:schemeClr val="tx1"/>
                </a:solidFill>
                <a:latin typeface="Arial" panose="020B0604020202020204" pitchFamily="34" charset="0"/>
                <a:cs typeface="Arial" panose="020B0604020202020204" pitchFamily="34" charset="0"/>
              </a:rPr>
              <a:t>all papers used national and international well-recognized data </a:t>
            </a:r>
            <a:r>
              <a:rPr lang="en-US" sz="2400" dirty="0" smtClean="0">
                <a:solidFill>
                  <a:schemeClr val="tx1"/>
                </a:solidFill>
                <a:latin typeface="Arial" panose="020B0604020202020204" pitchFamily="34" charset="0"/>
                <a:cs typeface="Arial" panose="020B0604020202020204" pitchFamily="34" charset="0"/>
              </a:rPr>
              <a:t>(BDHS, MICS, Survey by icddr,b. </a:t>
            </a:r>
            <a:r>
              <a:rPr lang="en-US" sz="2400" dirty="0">
                <a:solidFill>
                  <a:schemeClr val="tx1"/>
                </a:solidFill>
                <a:latin typeface="Arial" panose="020B0604020202020204" pitchFamily="34" charset="0"/>
                <a:cs typeface="Arial" panose="020B0604020202020204" pitchFamily="34" charset="0"/>
              </a:rPr>
              <a:t>BRAC, UHDSS ) </a:t>
            </a:r>
            <a:r>
              <a:rPr lang="en-US" sz="2400" dirty="0" smtClean="0">
                <a:solidFill>
                  <a:schemeClr val="tx1"/>
                </a:solidFill>
                <a:latin typeface="Arial" panose="020B0604020202020204" pitchFamily="34" charset="0"/>
                <a:cs typeface="Arial" panose="020B0604020202020204" pitchFamily="34" charset="0"/>
              </a:rPr>
              <a:t>which </a:t>
            </a:r>
            <a:r>
              <a:rPr lang="en-US" sz="2400" dirty="0">
                <a:solidFill>
                  <a:schemeClr val="tx1"/>
                </a:solidFill>
                <a:latin typeface="Arial" panose="020B0604020202020204" pitchFamily="34" charset="0"/>
                <a:cs typeface="Arial" panose="020B0604020202020204" pitchFamily="34" charset="0"/>
              </a:rPr>
              <a:t>represents generally whole Bangladeshi </a:t>
            </a:r>
            <a:r>
              <a:rPr lang="en-US" sz="2400" dirty="0" smtClean="0">
                <a:solidFill>
                  <a:schemeClr val="tx1"/>
                </a:solidFill>
                <a:latin typeface="Arial" panose="020B0604020202020204" pitchFamily="34" charset="0"/>
                <a:cs typeface="Arial" panose="020B0604020202020204" pitchFamily="34" charset="0"/>
              </a:rPr>
              <a:t>population. </a:t>
            </a:r>
          </a:p>
          <a:p>
            <a:pPr marL="285750" indent="-285750" algn="just">
              <a:buFont typeface="Wingdings" panose="05000000000000000000" pitchFamily="2" charset="2"/>
              <a:buChar char="v"/>
            </a:pPr>
            <a:r>
              <a:rPr lang="en-US" sz="2400" b="1" dirty="0" smtClean="0">
                <a:solidFill>
                  <a:schemeClr val="tx1"/>
                </a:solidFill>
                <a:latin typeface="Arial" panose="020B0604020202020204" pitchFamily="34" charset="0"/>
                <a:cs typeface="Arial" panose="020B0604020202020204" pitchFamily="34" charset="0"/>
              </a:rPr>
              <a:t>L</a:t>
            </a:r>
            <a:r>
              <a:rPr lang="en-US" sz="2400" dirty="0" smtClean="0">
                <a:solidFill>
                  <a:schemeClr val="tx1"/>
                </a:solidFill>
                <a:latin typeface="Arial" panose="020B0604020202020204" pitchFamily="34" charset="0"/>
                <a:cs typeface="Arial" panose="020B0604020202020204" pitchFamily="34" charset="0"/>
              </a:rPr>
              <a:t>arge data sample of all research </a:t>
            </a:r>
            <a:r>
              <a:rPr lang="en-US" sz="2400" dirty="0">
                <a:solidFill>
                  <a:schemeClr val="tx1"/>
                </a:solidFill>
                <a:latin typeface="Arial" panose="020B0604020202020204" pitchFamily="34" charset="0"/>
                <a:cs typeface="Arial" panose="020B0604020202020204" pitchFamily="34" charset="0"/>
              </a:rPr>
              <a:t>papers </a:t>
            </a:r>
            <a:endParaRPr lang="en-US" sz="2400"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2400" b="1" dirty="0" smtClean="0">
                <a:solidFill>
                  <a:schemeClr val="tx1"/>
                </a:solidFill>
                <a:latin typeface="Arial" panose="020B0604020202020204" pitchFamily="34" charset="0"/>
                <a:cs typeface="Arial" panose="020B0604020202020204" pitchFamily="34" charset="0"/>
              </a:rPr>
              <a:t>A</a:t>
            </a:r>
            <a:r>
              <a:rPr lang="en-US" sz="2400" dirty="0" smtClean="0">
                <a:solidFill>
                  <a:schemeClr val="tx1"/>
                </a:solidFill>
                <a:latin typeface="Arial" panose="020B0604020202020204" pitchFamily="34" charset="0"/>
                <a:cs typeface="Arial" panose="020B0604020202020204" pitchFamily="34" charset="0"/>
              </a:rPr>
              <a:t>ll </a:t>
            </a:r>
            <a:r>
              <a:rPr lang="en-US" sz="2400" dirty="0">
                <a:solidFill>
                  <a:schemeClr val="tx1"/>
                </a:solidFill>
                <a:latin typeface="Arial" panose="020B0604020202020204" pitchFamily="34" charset="0"/>
                <a:cs typeface="Arial" panose="020B0604020202020204" pitchFamily="34" charset="0"/>
              </a:rPr>
              <a:t>the research papers had good citation index</a:t>
            </a:r>
            <a:r>
              <a:rPr lang="en-US" sz="2400" dirty="0" smtClean="0">
                <a:solidFill>
                  <a:schemeClr val="tx1"/>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endParaRPr lang="en-US"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endParaRPr lang="en-US" dirty="0" smtClean="0">
              <a:solidFill>
                <a:schemeClr val="tx1"/>
              </a:solidFill>
              <a:latin typeface="Arial" panose="020B0604020202020204" pitchFamily="34" charset="0"/>
              <a:cs typeface="Arial" panose="020B0604020202020204" pitchFamily="34" charset="0"/>
            </a:endParaRPr>
          </a:p>
          <a:p>
            <a:pPr algn="just"/>
            <a:endParaRPr lang="en-US"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6096000" y="436098"/>
            <a:ext cx="6096000" cy="6421902"/>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0070C0"/>
                </a:solidFill>
                <a:latin typeface="Arial" panose="020B0604020202020204" pitchFamily="34" charset="0"/>
                <a:cs typeface="Arial" panose="020B0604020202020204" pitchFamily="34" charset="0"/>
              </a:rPr>
              <a:t>LIMITATIONS OF THIS SYSTEMATIC REVIEW:</a:t>
            </a: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No </a:t>
            </a:r>
            <a:r>
              <a:rPr lang="en-US" sz="2400" dirty="0">
                <a:solidFill>
                  <a:schemeClr val="tx1"/>
                </a:solidFill>
                <a:latin typeface="Arial" panose="020B0604020202020204" pitchFamily="34" charset="0"/>
                <a:cs typeface="Arial" panose="020B0604020202020204" pitchFamily="34" charset="0"/>
              </a:rPr>
              <a:t>relevant published papers were found on these topics in Paper </a:t>
            </a:r>
            <a:r>
              <a:rPr lang="en-US" sz="2400" dirty="0" smtClean="0">
                <a:solidFill>
                  <a:schemeClr val="tx1"/>
                </a:solidFill>
                <a:latin typeface="Arial" panose="020B0604020202020204" pitchFamily="34" charset="0"/>
                <a:cs typeface="Arial" panose="020B0604020202020204" pitchFamily="34" charset="0"/>
              </a:rPr>
              <a:t>Selection Years:  </a:t>
            </a:r>
            <a:r>
              <a:rPr lang="en-US" sz="2400" dirty="0">
                <a:solidFill>
                  <a:schemeClr val="tx1"/>
                </a:solidFill>
                <a:latin typeface="Arial" panose="020B0604020202020204" pitchFamily="34" charset="0"/>
                <a:cs typeface="Arial" panose="020B0604020202020204" pitchFamily="34" charset="0"/>
              </a:rPr>
              <a:t>2002–2003, 2005–2006, 2008–2010, 2012–13, and 2020–2022</a:t>
            </a:r>
            <a:r>
              <a:rPr lang="en-US" sz="2400" dirty="0" smtClean="0">
                <a:solidFill>
                  <a:schemeClr val="tx1"/>
                </a:solidFill>
                <a:latin typeface="Arial" panose="020B0604020202020204" pitchFamily="34" charset="0"/>
                <a:cs typeface="Arial" panose="020B0604020202020204" pitchFamily="34" charset="0"/>
              </a:rPr>
              <a:t>.</a:t>
            </a:r>
          </a:p>
          <a:p>
            <a:pPr algn="just"/>
            <a:endParaRPr lang="en-US" sz="2400"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This </a:t>
            </a:r>
            <a:r>
              <a:rPr lang="en-US" sz="2400" dirty="0">
                <a:solidFill>
                  <a:schemeClr val="tx1"/>
                </a:solidFill>
                <a:latin typeface="Arial" panose="020B0604020202020204" pitchFamily="34" charset="0"/>
                <a:cs typeface="Arial" panose="020B0604020202020204" pitchFamily="34" charset="0"/>
              </a:rPr>
              <a:t>research analysis used cross-sectional data where both exposure and outcome variables were measured at the same time frame. Therefore, no causal relationships can be </a:t>
            </a:r>
            <a:r>
              <a:rPr lang="en-US" sz="2400" dirty="0" smtClean="0">
                <a:solidFill>
                  <a:schemeClr val="tx1"/>
                </a:solidFill>
                <a:latin typeface="Arial" panose="020B0604020202020204" pitchFamily="34" charset="0"/>
                <a:cs typeface="Arial" panose="020B0604020202020204" pitchFamily="34" charset="0"/>
              </a:rPr>
              <a:t>inferred.</a:t>
            </a:r>
          </a:p>
          <a:p>
            <a:pPr algn="just"/>
            <a:endParaRPr lang="en-US" sz="2400"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determinants of the selected papers were not identical due to the authors' own interest in independent variables.</a:t>
            </a:r>
            <a:endParaRPr lang="en-US" sz="2400" dirty="0" smtClean="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5992837" y="436098"/>
            <a:ext cx="103163" cy="64219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668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050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pPr algn="ctr"/>
            <a:r>
              <a:rPr lang="en-US" sz="3200" b="1" dirty="0" smtClean="0">
                <a:latin typeface="Arial" panose="020B0604020202020204" pitchFamily="34" charset="0"/>
                <a:cs typeface="Arial" panose="020B0604020202020204" pitchFamily="34" charset="0"/>
              </a:rPr>
              <a:t>CONCLUSION</a:t>
            </a:r>
            <a:endParaRPr lang="en-US" sz="3200" b="1" dirty="0">
              <a:latin typeface="Arial" panose="020B0604020202020204" pitchFamily="34" charset="0"/>
              <a:cs typeface="Arial" panose="020B0604020202020204" pitchFamily="34" charset="0"/>
            </a:endParaRPr>
          </a:p>
        </p:txBody>
      </p:sp>
      <p:sp>
        <p:nvSpPr>
          <p:cNvPr id="8" name="Rounded Rectangle 7"/>
          <p:cNvSpPr/>
          <p:nvPr/>
        </p:nvSpPr>
        <p:spPr>
          <a:xfrm>
            <a:off x="3685310" y="520505"/>
            <a:ext cx="8506690" cy="63374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latin typeface="Arial" panose="020B0604020202020204" pitchFamily="34" charset="0"/>
                <a:cs typeface="Arial" panose="020B0604020202020204" pitchFamily="34" charset="0"/>
              </a:rPr>
              <a:t>This systematic review identified some important determinants which are significantly associated with under 5 stunting in Bangladesh,  such as</a:t>
            </a:r>
            <a:r>
              <a:rPr lang="en-US" dirty="0" smtClean="0">
                <a:solidFill>
                  <a:schemeClr val="tx1"/>
                </a:solidFill>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o parental education, </a:t>
            </a:r>
          </a:p>
          <a:p>
            <a:pPr marL="342900" indent="-342900" algn="jus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U</a:t>
            </a:r>
            <a:r>
              <a:rPr lang="en-US" sz="2000" dirty="0" smtClean="0">
                <a:solidFill>
                  <a:schemeClr val="tx1"/>
                </a:solidFill>
                <a:latin typeface="Arial" panose="020B0604020202020204" pitchFamily="34" charset="0"/>
                <a:cs typeface="Arial" panose="020B0604020202020204" pitchFamily="34" charset="0"/>
              </a:rPr>
              <a:t>nsafe drinking water, </a:t>
            </a:r>
          </a:p>
          <a:p>
            <a:pPr marL="342900" indent="-342900" algn="jus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U</a:t>
            </a:r>
            <a:r>
              <a:rPr lang="en-US" sz="2000" dirty="0" smtClean="0">
                <a:solidFill>
                  <a:schemeClr val="tx1"/>
                </a:solidFill>
                <a:latin typeface="Arial" panose="020B0604020202020204" pitchFamily="34" charset="0"/>
                <a:cs typeface="Arial" panose="020B0604020202020204" pitchFamily="34" charset="0"/>
              </a:rPr>
              <a:t>nhygienic toilet facilities,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Low birth weight, </a:t>
            </a:r>
          </a:p>
          <a:p>
            <a:pPr marL="342900" indent="-342900" algn="jus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L</a:t>
            </a:r>
            <a:r>
              <a:rPr lang="en-US" sz="2000" dirty="0" smtClean="0">
                <a:solidFill>
                  <a:schemeClr val="tx1"/>
                </a:solidFill>
                <a:latin typeface="Arial" panose="020B0604020202020204" pitchFamily="34" charset="0"/>
                <a:cs typeface="Arial" panose="020B0604020202020204" pitchFamily="34" charset="0"/>
              </a:rPr>
              <a:t>ow maternal BMI, </a:t>
            </a:r>
          </a:p>
          <a:p>
            <a:pPr marL="342900" indent="-342900" algn="jus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S</a:t>
            </a:r>
            <a:r>
              <a:rPr lang="en-US" sz="2000" dirty="0" smtClean="0">
                <a:solidFill>
                  <a:schemeClr val="tx1"/>
                </a:solidFill>
                <a:latin typeface="Arial" panose="020B0604020202020204" pitchFamily="34" charset="0"/>
                <a:cs typeface="Arial" panose="020B0604020202020204" pitchFamily="34" charset="0"/>
              </a:rPr>
              <a:t>hort birth interval,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4+ birth order, </a:t>
            </a:r>
          </a:p>
          <a:p>
            <a:pPr marL="342900" indent="-342900" algn="jus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R</a:t>
            </a:r>
            <a:r>
              <a:rPr lang="en-US" sz="2000" dirty="0" smtClean="0">
                <a:solidFill>
                  <a:schemeClr val="tx1"/>
                </a:solidFill>
                <a:latin typeface="Arial" panose="020B0604020202020204" pitchFamily="34" charset="0"/>
                <a:cs typeface="Arial" panose="020B0604020202020204" pitchFamily="34" charset="0"/>
              </a:rPr>
              <a:t>ecurrent respiratory infections, gastrointestinal infections, </a:t>
            </a:r>
          </a:p>
          <a:p>
            <a:pPr marL="342900" indent="-342900" algn="jus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E</a:t>
            </a:r>
            <a:r>
              <a:rPr lang="en-US" sz="2000" dirty="0" smtClean="0">
                <a:solidFill>
                  <a:schemeClr val="tx1"/>
                </a:solidFill>
                <a:latin typeface="Arial" panose="020B0604020202020204" pitchFamily="34" charset="0"/>
                <a:cs typeface="Arial" panose="020B0604020202020204" pitchFamily="34" charset="0"/>
              </a:rPr>
              <a:t>xclusive Breastfeeding Practices,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Child Age Between 36-47 Months,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Adolescent Nutrition and Health Care,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Parental Working Status,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ANC Service Coverage, Legal Age of Marriage,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Child Diet Diversity at Weaning, </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High Stunting Administrative Regions ( Rural, Sylhet)</a:t>
            </a:r>
          </a:p>
          <a:p>
            <a:pPr marL="342900" indent="-342900" algn="jus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Poorest Wealth Index </a:t>
            </a:r>
          </a:p>
        </p:txBody>
      </p:sp>
      <p:sp>
        <p:nvSpPr>
          <p:cNvPr id="11" name="Right Arrow 10"/>
          <p:cNvSpPr/>
          <p:nvPr/>
        </p:nvSpPr>
        <p:spPr>
          <a:xfrm>
            <a:off x="0" y="-28134"/>
            <a:ext cx="2940148" cy="2096086"/>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0070C0"/>
                </a:solidFill>
                <a:latin typeface="Arial" panose="020B0604020202020204" pitchFamily="34" charset="0"/>
                <a:cs typeface="Arial" panose="020B0604020202020204" pitchFamily="34" charset="0"/>
              </a:rPr>
              <a:t>CONCLUSION</a:t>
            </a:r>
            <a:endParaRPr lang="en-US" sz="2400" b="1" dirty="0">
              <a:solidFill>
                <a:srgbClr val="0070C0"/>
              </a:solidFill>
              <a:latin typeface="Arial" panose="020B0604020202020204" pitchFamily="34" charset="0"/>
              <a:cs typeface="Arial" panose="020B0604020202020204" pitchFamily="34" charset="0"/>
            </a:endParaRPr>
          </a:p>
        </p:txBody>
      </p:sp>
      <p:sp>
        <p:nvSpPr>
          <p:cNvPr id="4" name="Rounded Rectangle 3"/>
          <p:cNvSpPr/>
          <p:nvPr/>
        </p:nvSpPr>
        <p:spPr>
          <a:xfrm>
            <a:off x="1" y="2096086"/>
            <a:ext cx="3685308" cy="3445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Arial" panose="020B0604020202020204" pitchFamily="34" charset="0"/>
                <a:cs typeface="Arial" panose="020B0604020202020204" pitchFamily="34" charset="0"/>
              </a:rPr>
              <a:t>The trend of stunting in children under five years of age in Bangladesh has been reduced over the last two decades and currently lies at approximately 26% in 2019. </a:t>
            </a:r>
            <a:r>
              <a:rPr lang="en-US" b="1" dirty="0" smtClean="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677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3609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pPr algn="ctr"/>
            <a:r>
              <a:rPr lang="en-US" sz="3200" b="1" dirty="0" smtClean="0">
                <a:latin typeface="Arial" panose="020B0604020202020204" pitchFamily="34" charset="0"/>
                <a:cs typeface="Arial" panose="020B0604020202020204" pitchFamily="34" charset="0"/>
              </a:rPr>
              <a:t>RECOMMENDATION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436098"/>
            <a:ext cx="12192000" cy="6421902"/>
          </a:xfrm>
        </p:spPr>
        <p:txBody>
          <a:bodyPr/>
          <a:lstStyle/>
          <a:p>
            <a:pPr marL="0" indent="0">
              <a:buNone/>
            </a:pPr>
            <a:endParaRPr lang="en-US" dirty="0"/>
          </a:p>
        </p:txBody>
      </p:sp>
      <p:sp>
        <p:nvSpPr>
          <p:cNvPr id="4" name="Rounded Rectangle 3"/>
          <p:cNvSpPr/>
          <p:nvPr/>
        </p:nvSpPr>
        <p:spPr>
          <a:xfrm>
            <a:off x="3334045" y="436098"/>
            <a:ext cx="8857956" cy="126212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Arial" panose="020B0604020202020204" pitchFamily="34" charset="0"/>
                <a:cs typeface="Arial" panose="020B0604020202020204" pitchFamily="34" charset="0"/>
              </a:rPr>
              <a:t>Overall, the determinants of stunting are multi-sectoral. Multi-sectoral approaches will progress the further reduction of the stunting rate among </a:t>
            </a:r>
            <a:r>
              <a:rPr lang="en-US" sz="2000" b="1" dirty="0" smtClean="0">
                <a:solidFill>
                  <a:schemeClr val="tx1"/>
                </a:solidFill>
                <a:latin typeface="Arial" panose="020B0604020202020204" pitchFamily="34" charset="0"/>
                <a:cs typeface="Arial" panose="020B0604020202020204" pitchFamily="34" charset="0"/>
              </a:rPr>
              <a:t>under-five </a:t>
            </a:r>
            <a:r>
              <a:rPr lang="en-US" sz="2000" b="1" dirty="0">
                <a:solidFill>
                  <a:schemeClr val="tx1"/>
                </a:solidFill>
                <a:latin typeface="Arial" panose="020B0604020202020204" pitchFamily="34" charset="0"/>
                <a:cs typeface="Arial" panose="020B0604020202020204" pitchFamily="34" charset="0"/>
              </a:rPr>
              <a:t>children in Bangladesh.</a:t>
            </a:r>
          </a:p>
        </p:txBody>
      </p:sp>
      <p:sp>
        <p:nvSpPr>
          <p:cNvPr id="5" name="Rounded Rectangle 4"/>
          <p:cNvSpPr/>
          <p:nvPr/>
        </p:nvSpPr>
        <p:spPr>
          <a:xfrm>
            <a:off x="3319975" y="1742409"/>
            <a:ext cx="8872025" cy="293268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Arial" panose="020B0604020202020204" pitchFamily="34" charset="0"/>
                <a:cs typeface="Arial" panose="020B0604020202020204" pitchFamily="34" charset="0"/>
              </a:rPr>
              <a:t>For this, integrated planning by the government and development agencies and considering the results obtained in research studies in the last 2 decades, a strategy should be set up through a holistic approach where exclusive breast feeding programs will be strengthened, ANC services for pregnant mothers, adolescent-friendly health services, sanitation, and safe drinking water must be guaranteed at every community level. The stunting rate can be reduced by mobilizing the counseling unit at IMCI to reduce regular respiratory and diarrhea-related problems among under-5 children. </a:t>
            </a:r>
          </a:p>
        </p:txBody>
      </p:sp>
      <p:sp>
        <p:nvSpPr>
          <p:cNvPr id="6" name="Rounded Rectangle 5"/>
          <p:cNvSpPr/>
          <p:nvPr/>
        </p:nvSpPr>
        <p:spPr>
          <a:xfrm>
            <a:off x="3334045" y="4719279"/>
            <a:ext cx="8857955" cy="2138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Arial" panose="020B0604020202020204" pitchFamily="34" charset="0"/>
                <a:cs typeface="Arial" panose="020B0604020202020204" pitchFamily="34" charset="0"/>
              </a:rPr>
              <a:t>Above all, taking climate pollution control seriously, bringing extreme poverty to the zero line, and scaling up a high-protein rice mutation development project could ensure good nutrition for every child. A multi-sectoral approach involving the government and development partners will help achieve the Sustainable Development Goals by </a:t>
            </a:r>
            <a:r>
              <a:rPr lang="en-US" sz="2000" b="1" dirty="0" smtClean="0">
                <a:solidFill>
                  <a:schemeClr val="tx1"/>
                </a:solidFill>
                <a:latin typeface="Arial" panose="020B0604020202020204" pitchFamily="34" charset="0"/>
                <a:cs typeface="Arial" panose="020B0604020202020204" pitchFamily="34" charset="0"/>
              </a:rPr>
              <a:t>2030 </a:t>
            </a:r>
            <a:r>
              <a:rPr lang="en-US" sz="2000" b="1" dirty="0">
                <a:solidFill>
                  <a:schemeClr val="tx1"/>
                </a:solidFill>
                <a:latin typeface="Arial" panose="020B0604020202020204" pitchFamily="34" charset="0"/>
                <a:cs typeface="Arial" panose="020B0604020202020204" pitchFamily="34" charset="0"/>
              </a:rPr>
              <a:t>and further reduce stunting among under-5 children in Bangladesh </a:t>
            </a:r>
          </a:p>
        </p:txBody>
      </p:sp>
      <p:sp>
        <p:nvSpPr>
          <p:cNvPr id="7" name="Right Arrow 6"/>
          <p:cNvSpPr/>
          <p:nvPr/>
        </p:nvSpPr>
        <p:spPr>
          <a:xfrm>
            <a:off x="14068" y="-140677"/>
            <a:ext cx="3305908" cy="232116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RECOMMENDATIONS</a:t>
            </a:r>
            <a:endParaRPr 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8"/>
          <p:cNvSpPr/>
          <p:nvPr/>
        </p:nvSpPr>
        <p:spPr>
          <a:xfrm flipV="1">
            <a:off x="14068" y="2321170"/>
            <a:ext cx="3305906" cy="45368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4067" y="1978275"/>
            <a:ext cx="3291840" cy="1984196"/>
          </a:xfrm>
          <a:prstGeom prst="rect">
            <a:avLst/>
          </a:prstGeom>
        </p:spPr>
      </p:pic>
      <p:pic>
        <p:nvPicPr>
          <p:cNvPr id="13" name="Picture 12"/>
          <p:cNvPicPr>
            <a:picLocks noChangeAspect="1"/>
          </p:cNvPicPr>
          <p:nvPr/>
        </p:nvPicPr>
        <p:blipFill>
          <a:blip r:embed="rId3"/>
          <a:stretch>
            <a:fillRect/>
          </a:stretch>
        </p:blipFill>
        <p:spPr>
          <a:xfrm>
            <a:off x="28137" y="4006658"/>
            <a:ext cx="3305908" cy="2509318"/>
          </a:xfrm>
          <a:prstGeom prst="rect">
            <a:avLst/>
          </a:prstGeom>
        </p:spPr>
      </p:pic>
      <p:sp>
        <p:nvSpPr>
          <p:cNvPr id="14" name="Rectangle 13"/>
          <p:cNvSpPr/>
          <p:nvPr/>
        </p:nvSpPr>
        <p:spPr>
          <a:xfrm>
            <a:off x="0" y="6560163"/>
            <a:ext cx="3334041" cy="297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anose="020B0604020202020204" pitchFamily="34" charset="0"/>
                <a:cs typeface="Arial" panose="020B0604020202020204" pitchFamily="34" charset="0"/>
              </a:rPr>
              <a:t>Photo courtesy: Internet </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69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253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lstStyle/>
          <a:p>
            <a:pPr algn="ctr"/>
            <a:r>
              <a:rPr lang="en-US" dirty="0" smtClean="0">
                <a:latin typeface="Alcohol Licks" panose="020B0603050302020204" pitchFamily="34" charset="0"/>
              </a:rPr>
              <a:t>THE END</a:t>
            </a:r>
            <a:endParaRPr lang="en-US" dirty="0">
              <a:latin typeface="Alcohol Licks" panose="020B0603050302020204" pitchFamily="34" charset="0"/>
            </a:endParaRPr>
          </a:p>
        </p:txBody>
      </p:sp>
      <p:pic>
        <p:nvPicPr>
          <p:cNvPr id="4" name="Content Placeholder 3"/>
          <p:cNvPicPr>
            <a:picLocks noGrp="1" noChangeAspect="1"/>
          </p:cNvPicPr>
          <p:nvPr>
            <p:ph idx="1"/>
          </p:nvPr>
        </p:nvPicPr>
        <p:blipFill>
          <a:blip r:embed="rId2"/>
          <a:stretch>
            <a:fillRect/>
          </a:stretch>
        </p:blipFill>
        <p:spPr>
          <a:xfrm>
            <a:off x="3305908" y="1519311"/>
            <a:ext cx="5359790" cy="3910817"/>
          </a:xfrm>
          <a:prstGeom prst="rect">
            <a:avLst/>
          </a:prstGeom>
        </p:spPr>
      </p:pic>
    </p:spTree>
    <p:extLst>
      <p:ext uri="{BB962C8B-B14F-4D97-AF65-F5344CB8AC3E}">
        <p14:creationId xmlns:p14="http://schemas.microsoft.com/office/powerpoint/2010/main" val="1085966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2345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fontScale="90000"/>
          </a:bodyPr>
          <a:lstStyle/>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637309"/>
            <a:ext cx="12192000" cy="6234545"/>
          </a:xfrm>
        </p:spPr>
        <p:txBody>
          <a:bodyPr>
            <a:normAutofit/>
          </a:bodyPr>
          <a:lstStyle/>
          <a:p>
            <a:pPr algn="just">
              <a:buFont typeface="Wingdings" panose="05000000000000000000" pitchFamily="2" charset="2"/>
              <a:buChar char="q"/>
            </a:pPr>
            <a:r>
              <a:rPr lang="en-US" b="1" dirty="0" smtClean="0">
                <a:solidFill>
                  <a:srgbClr val="0070C0"/>
                </a:solidFill>
                <a:latin typeface="Arial" panose="020B0604020202020204" pitchFamily="34" charset="0"/>
                <a:cs typeface="Arial" panose="020B0604020202020204" pitchFamily="34" charset="0"/>
              </a:rPr>
              <a:t>Stunting </a:t>
            </a:r>
            <a:r>
              <a:rPr lang="en-US"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Consequence:   </a:t>
            </a:r>
            <a:r>
              <a:rPr lang="en-US" dirty="0" smtClean="0">
                <a:latin typeface="Arial" panose="020B0604020202020204" pitchFamily="34" charset="0"/>
                <a:cs typeface="Arial" panose="020B0604020202020204" pitchFamily="34" charset="0"/>
              </a:rPr>
              <a:t>Frequent </a:t>
            </a:r>
            <a:r>
              <a:rPr lang="en-US" dirty="0">
                <a:latin typeface="Arial" panose="020B0604020202020204" pitchFamily="34" charset="0"/>
                <a:cs typeface="Arial" panose="020B0604020202020204" pitchFamily="34" charset="0"/>
              </a:rPr>
              <a:t>illness and in extreme cases </a:t>
            </a:r>
            <a:r>
              <a:rPr lang="en-US" dirty="0" smtClean="0">
                <a:latin typeface="Arial" panose="020B0604020202020204" pitchFamily="34" charset="0"/>
                <a:cs typeface="Arial" panose="020B0604020202020204" pitchFamily="34" charset="0"/>
              </a:rPr>
              <a:t>death. </a:t>
            </a:r>
            <a:endParaRPr lang="en-US" sz="2400" b="1" dirty="0" smtClean="0">
              <a:latin typeface="Arial" panose="020B0604020202020204" pitchFamily="34" charset="0"/>
              <a:cs typeface="Arial" panose="020B0604020202020204" pitchFamily="34" charset="0"/>
            </a:endParaRPr>
          </a:p>
          <a:p>
            <a:pPr marL="0" indent="0" algn="just">
              <a:buNone/>
            </a:pPr>
            <a:endParaRPr lang="en-US" dirty="0"/>
          </a:p>
        </p:txBody>
      </p:sp>
      <p:sp>
        <p:nvSpPr>
          <p:cNvPr id="4" name="Rectangle 3"/>
          <p:cNvSpPr/>
          <p:nvPr/>
        </p:nvSpPr>
        <p:spPr>
          <a:xfrm>
            <a:off x="1552297" y="2774480"/>
            <a:ext cx="2762250" cy="917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Lack of essential food</a:t>
            </a:r>
          </a:p>
          <a:p>
            <a:pPr algn="ctr"/>
            <a:r>
              <a:rPr lang="en-US" b="1" dirty="0" smtClean="0">
                <a:solidFill>
                  <a:schemeClr val="tx1"/>
                </a:solidFill>
                <a:latin typeface="Arial" panose="020B0604020202020204" pitchFamily="34" charset="0"/>
                <a:cs typeface="Arial" panose="020B0604020202020204" pitchFamily="34" charset="0"/>
              </a:rPr>
              <a:t>Elements:</a:t>
            </a:r>
          </a:p>
          <a:p>
            <a:pPr algn="ctr"/>
            <a:r>
              <a:rPr lang="en-US" b="1" dirty="0" smtClean="0">
                <a:solidFill>
                  <a:schemeClr val="tx1"/>
                </a:solidFill>
                <a:latin typeface="Arial" panose="020B0604020202020204" pitchFamily="34" charset="0"/>
                <a:cs typeface="Arial" panose="020B0604020202020204" pitchFamily="34" charset="0"/>
              </a:rPr>
              <a:t>Undernutrition</a:t>
            </a:r>
            <a:endParaRPr lang="en-US" b="1" dirty="0">
              <a:solidFill>
                <a:schemeClr val="tx1"/>
              </a:solidFill>
              <a:latin typeface="Arial" panose="020B0604020202020204" pitchFamily="34" charset="0"/>
              <a:cs typeface="Arial" panose="020B0604020202020204" pitchFamily="34" charset="0"/>
            </a:endParaRPr>
          </a:p>
        </p:txBody>
      </p:sp>
      <p:sp>
        <p:nvSpPr>
          <p:cNvPr id="5" name="Oval 4"/>
          <p:cNvSpPr/>
          <p:nvPr/>
        </p:nvSpPr>
        <p:spPr>
          <a:xfrm>
            <a:off x="20488" y="4907967"/>
            <a:ext cx="1908463" cy="164176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Stunting</a:t>
            </a:r>
            <a:endParaRPr lang="en-US" sz="20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8371734" y="2690048"/>
            <a:ext cx="2715491" cy="1031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Excess food consumption</a:t>
            </a:r>
            <a:endParaRPr lang="en-US" b="1" dirty="0">
              <a:solidFill>
                <a:schemeClr val="tx1"/>
              </a:solidFill>
              <a:latin typeface="Arial" panose="020B0604020202020204" pitchFamily="34" charset="0"/>
              <a:cs typeface="Arial" panose="020B0604020202020204" pitchFamily="34" charset="0"/>
            </a:endParaRPr>
          </a:p>
        </p:txBody>
      </p:sp>
      <p:sp>
        <p:nvSpPr>
          <p:cNvPr id="7" name="Left-Right Arrow 6"/>
          <p:cNvSpPr/>
          <p:nvPr/>
        </p:nvSpPr>
        <p:spPr>
          <a:xfrm>
            <a:off x="4485719" y="2654558"/>
            <a:ext cx="3782291" cy="1156854"/>
          </a:xfrm>
          <a:prstGeom prst="lef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Imbalance of intake nutrients</a:t>
            </a:r>
            <a:endParaRPr lang="en-US" b="1" dirty="0">
              <a:solidFill>
                <a:schemeClr val="tx1"/>
              </a:solidFill>
              <a:latin typeface="Arial" panose="020B0604020202020204" pitchFamily="34" charset="0"/>
              <a:cs typeface="Arial" panose="020B0604020202020204" pitchFamily="34" charset="0"/>
            </a:endParaRPr>
          </a:p>
        </p:txBody>
      </p:sp>
      <p:sp>
        <p:nvSpPr>
          <p:cNvPr id="8" name="Oval 7"/>
          <p:cNvSpPr/>
          <p:nvPr/>
        </p:nvSpPr>
        <p:spPr>
          <a:xfrm>
            <a:off x="1996639" y="4918360"/>
            <a:ext cx="1859972" cy="162098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Wasting</a:t>
            </a:r>
            <a:endParaRPr lang="en-US" sz="2000" b="1"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3924299" y="4903800"/>
            <a:ext cx="2448792" cy="174567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Underweigh</a:t>
            </a:r>
            <a:r>
              <a:rPr lang="en-US" b="1" dirty="0" smtClean="0">
                <a:solidFill>
                  <a:schemeClr val="tx1"/>
                </a:solidFill>
                <a:latin typeface="Arial" panose="020B0604020202020204" pitchFamily="34" charset="0"/>
                <a:cs typeface="Arial" panose="020B0604020202020204" pitchFamily="34" charset="0"/>
              </a:rPr>
              <a:t>t</a:t>
            </a:r>
            <a:endParaRPr lang="en-US" b="1"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7656223" y="4890652"/>
            <a:ext cx="2370638" cy="160713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Overweight</a:t>
            </a:r>
            <a:endParaRPr lang="en-US"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10172702" y="4821380"/>
            <a:ext cx="1894607" cy="160713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Obesity</a:t>
            </a:r>
            <a:endParaRPr lang="en-US" sz="2000" b="1" dirty="0">
              <a:solidFill>
                <a:schemeClr val="tx1"/>
              </a:solidFill>
              <a:latin typeface="Arial" panose="020B0604020202020204" pitchFamily="34" charset="0"/>
              <a:cs typeface="Arial" panose="020B0604020202020204" pitchFamily="34" charset="0"/>
            </a:endParaRPr>
          </a:p>
        </p:txBody>
      </p:sp>
      <p:cxnSp>
        <p:nvCxnSpPr>
          <p:cNvPr id="20" name="Straight Arrow Connector 19"/>
          <p:cNvCxnSpPr>
            <a:stCxn id="6" idx="2"/>
            <a:endCxn id="10" idx="0"/>
          </p:cNvCxnSpPr>
          <p:nvPr/>
        </p:nvCxnSpPr>
        <p:spPr>
          <a:xfrm flipH="1">
            <a:off x="8841542" y="3721998"/>
            <a:ext cx="887938" cy="1168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11" idx="0"/>
          </p:cNvCxnSpPr>
          <p:nvPr/>
        </p:nvCxnSpPr>
        <p:spPr>
          <a:xfrm>
            <a:off x="9729480" y="3721998"/>
            <a:ext cx="1390526" cy="109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2"/>
            <a:endCxn id="5" idx="0"/>
          </p:cNvCxnSpPr>
          <p:nvPr/>
        </p:nvCxnSpPr>
        <p:spPr>
          <a:xfrm flipH="1">
            <a:off x="974720" y="3691489"/>
            <a:ext cx="1958702" cy="1216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 idx="2"/>
            <a:endCxn id="8" idx="0"/>
          </p:cNvCxnSpPr>
          <p:nvPr/>
        </p:nvCxnSpPr>
        <p:spPr>
          <a:xfrm flipH="1">
            <a:off x="2926625" y="3691489"/>
            <a:ext cx="6797" cy="1226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 idx="2"/>
            <a:endCxn id="9" idx="0"/>
          </p:cNvCxnSpPr>
          <p:nvPr/>
        </p:nvCxnSpPr>
        <p:spPr>
          <a:xfrm>
            <a:off x="2933422" y="3691489"/>
            <a:ext cx="2215273" cy="1212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774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084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a:bodyPr>
          <a:lstStyle/>
          <a:p>
            <a:pPr algn="ct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STUNTING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 CRISIS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590842"/>
            <a:ext cx="12192000" cy="6267157"/>
          </a:xfrm>
          <a:solidFill>
            <a:schemeClr val="bg1">
              <a:lumMod val="85000"/>
            </a:schemeClr>
          </a:solidFill>
        </p:spPr>
        <p:txBody>
          <a:bodyPr/>
          <a:lstStyle/>
          <a:p>
            <a:pPr marL="0" indent="0">
              <a:buNone/>
            </a:pPr>
            <a:endParaRPr lang="en-US" dirty="0"/>
          </a:p>
        </p:txBody>
      </p:sp>
      <p:sp>
        <p:nvSpPr>
          <p:cNvPr id="5" name="Rounded Rectangle 4"/>
          <p:cNvSpPr/>
          <p:nvPr/>
        </p:nvSpPr>
        <p:spPr>
          <a:xfrm>
            <a:off x="3241964" y="2615844"/>
            <a:ext cx="8950036" cy="2217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In developing countries, approximately 13 million under-five children die annually, where malnutrition is one of the leading causes of </a:t>
            </a:r>
            <a:r>
              <a:rPr lang="en-US" sz="2400" dirty="0" smtClean="0">
                <a:solidFill>
                  <a:schemeClr val="tx1"/>
                </a:solidFill>
                <a:latin typeface="Arial" panose="020B0604020202020204" pitchFamily="34" charset="0"/>
                <a:cs typeface="Arial" panose="020B0604020202020204" pitchFamily="34" charset="0"/>
              </a:rPr>
              <a:t>mortality.</a:t>
            </a:r>
          </a:p>
          <a:p>
            <a:pPr algn="just"/>
            <a:endParaRPr lang="en-US" sz="20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1" y="531055"/>
            <a:ext cx="8520546" cy="20847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In 2020, globally, 149.2 million children under the age of 5 were stunted. Whereas it is estimated that 1.2 million under-5 stunted children die globally every year. </a:t>
            </a:r>
            <a:endParaRPr lang="en-US" sz="2400" b="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0" y="4683262"/>
            <a:ext cx="9185565" cy="2174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Bangladesh is one of the countries that experienced a high prevalence of stunted children (71%) in 1974 due to frequent natural disasters, the possibility of childhood infectious diseases, and inadequate </a:t>
            </a:r>
            <a:r>
              <a:rPr lang="en-US" sz="2400" dirty="0" smtClean="0">
                <a:solidFill>
                  <a:schemeClr val="tx1"/>
                </a:solidFill>
                <a:latin typeface="Arial" panose="020B0604020202020204" pitchFamily="34" charset="0"/>
                <a:cs typeface="Arial" panose="020B0604020202020204" pitchFamily="34" charset="0"/>
              </a:rPr>
              <a:t>nutrition.  It </a:t>
            </a:r>
            <a:r>
              <a:rPr lang="en-US" sz="2400" dirty="0">
                <a:solidFill>
                  <a:schemeClr val="tx1"/>
                </a:solidFill>
                <a:latin typeface="Arial" panose="020B0604020202020204" pitchFamily="34" charset="0"/>
                <a:cs typeface="Arial" panose="020B0604020202020204" pitchFamily="34" charset="0"/>
              </a:rPr>
              <a:t>came down by 60% and 51.2% in 1996/97 and 1999/2000, </a:t>
            </a:r>
            <a:r>
              <a:rPr lang="en-US" sz="2400" dirty="0" smtClean="0">
                <a:solidFill>
                  <a:schemeClr val="tx1"/>
                </a:solidFill>
                <a:latin typeface="Arial" panose="020B0604020202020204" pitchFamily="34" charset="0"/>
                <a:cs typeface="Arial" panose="020B0604020202020204" pitchFamily="34" charset="0"/>
              </a:rPr>
              <a:t>respectively. </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881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8"/>
            <a:ext cx="12192000" cy="5818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QUESTION </a:t>
            </a:r>
          </a:p>
        </p:txBody>
      </p:sp>
      <p:sp>
        <p:nvSpPr>
          <p:cNvPr id="3" name="Content Placeholder 2"/>
          <p:cNvSpPr>
            <a:spLocks noGrp="1"/>
          </p:cNvSpPr>
          <p:nvPr>
            <p:ph idx="1"/>
          </p:nvPr>
        </p:nvSpPr>
        <p:spPr>
          <a:xfrm>
            <a:off x="0" y="595746"/>
            <a:ext cx="12192000" cy="6276107"/>
          </a:xfrm>
          <a:solidFill>
            <a:schemeClr val="bg1"/>
          </a:solidFill>
        </p:spPr>
        <p:txBody>
          <a:bodyPr>
            <a:normAutofit/>
          </a:bodyPr>
          <a:lstStyle/>
          <a:p>
            <a:pPr algn="just">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7" name="Picture 6"/>
          <p:cNvPicPr>
            <a:picLocks noChangeAspect="1"/>
          </p:cNvPicPr>
          <p:nvPr/>
        </p:nvPicPr>
        <p:blipFill>
          <a:blip r:embed="rId2"/>
          <a:stretch>
            <a:fillRect/>
          </a:stretch>
        </p:blipFill>
        <p:spPr>
          <a:xfrm>
            <a:off x="0" y="595746"/>
            <a:ext cx="4017818" cy="2230582"/>
          </a:xfrm>
          <a:prstGeom prst="rect">
            <a:avLst/>
          </a:prstGeom>
        </p:spPr>
      </p:pic>
      <p:sp>
        <p:nvSpPr>
          <p:cNvPr id="8" name="Horizontal Scroll 7"/>
          <p:cNvSpPr/>
          <p:nvPr/>
        </p:nvSpPr>
        <p:spPr>
          <a:xfrm>
            <a:off x="2119745" y="2715486"/>
            <a:ext cx="7952509" cy="3865420"/>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QUESTION? </a:t>
            </a:r>
          </a:p>
          <a:p>
            <a:pPr algn="just"/>
            <a:r>
              <a:rPr lang="en-US" sz="2800" dirty="0">
                <a:solidFill>
                  <a:schemeClr val="tx1"/>
                </a:solidFill>
                <a:latin typeface="Arial" panose="020B0604020202020204" pitchFamily="34" charset="0"/>
                <a:cs typeface="Arial" panose="020B0604020202020204" pitchFamily="34" charset="0"/>
              </a:rPr>
              <a:t>What are the significant changes that contributed to the reduction of Stunting among under-five children in Bangladesh in the last two decades?</a:t>
            </a:r>
          </a:p>
        </p:txBody>
      </p:sp>
    </p:spTree>
    <p:extLst>
      <p:ext uri="{BB962C8B-B14F-4D97-AF65-F5344CB8AC3E}">
        <p14:creationId xmlns:p14="http://schemas.microsoft.com/office/powerpoint/2010/main" val="362649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373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 OF THIS STUDY </a:t>
            </a:r>
          </a:p>
        </p:txBody>
      </p:sp>
      <p:sp>
        <p:nvSpPr>
          <p:cNvPr id="3" name="Content Placeholder 2"/>
          <p:cNvSpPr>
            <a:spLocks noGrp="1"/>
          </p:cNvSpPr>
          <p:nvPr>
            <p:ph idx="1"/>
          </p:nvPr>
        </p:nvSpPr>
        <p:spPr>
          <a:xfrm>
            <a:off x="0" y="637308"/>
            <a:ext cx="12192000" cy="6220691"/>
          </a:xfrm>
        </p:spPr>
        <p:txBody>
          <a:bodyPr/>
          <a:lstStyle/>
          <a:p>
            <a:pPr marL="0" indent="0">
              <a:buNone/>
            </a:pPr>
            <a:endParaRPr lang="en-US" dirty="0"/>
          </a:p>
        </p:txBody>
      </p:sp>
      <p:sp>
        <p:nvSpPr>
          <p:cNvPr id="5" name="Rounded Rectangle 4"/>
          <p:cNvSpPr/>
          <p:nvPr/>
        </p:nvSpPr>
        <p:spPr>
          <a:xfrm>
            <a:off x="4073236" y="637307"/>
            <a:ext cx="8118765" cy="26185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Arial" panose="020B0604020202020204" pitchFamily="34" charset="0"/>
                <a:cs typeface="Arial" panose="020B0604020202020204" pitchFamily="34" charset="0"/>
              </a:rPr>
              <a:t>GENERAL OBJECTIVE</a:t>
            </a:r>
          </a:p>
          <a:p>
            <a:pPr marL="457200" indent="-457200" algn="just">
              <a:buFont typeface="Wingdings" panose="05000000000000000000" pitchFamily="2" charset="2"/>
              <a:buChar char="q"/>
            </a:pPr>
            <a:r>
              <a:rPr lang="en-US" sz="2800" dirty="0" smtClean="0">
                <a:solidFill>
                  <a:schemeClr val="tx1"/>
                </a:solidFill>
                <a:latin typeface="Arial" panose="020B0604020202020204" pitchFamily="34" charset="0"/>
                <a:cs typeface="Arial" panose="020B0604020202020204" pitchFamily="34" charset="0"/>
              </a:rPr>
              <a:t>To </a:t>
            </a:r>
            <a:r>
              <a:rPr lang="en-US" sz="2800" dirty="0">
                <a:solidFill>
                  <a:schemeClr val="tx1"/>
                </a:solidFill>
                <a:latin typeface="Arial" panose="020B0604020202020204" pitchFamily="34" charset="0"/>
                <a:cs typeface="Arial" panose="020B0604020202020204" pitchFamily="34" charset="0"/>
              </a:rPr>
              <a:t>figure out the Stunting status of   under-5 children in Bangladesh in the last 20 years (2002–2022).</a:t>
            </a:r>
          </a:p>
        </p:txBody>
      </p:sp>
      <p:sp>
        <p:nvSpPr>
          <p:cNvPr id="6" name="Rounded Rectangle 5"/>
          <p:cNvSpPr/>
          <p:nvPr/>
        </p:nvSpPr>
        <p:spPr>
          <a:xfrm>
            <a:off x="4073235" y="3255818"/>
            <a:ext cx="8021783" cy="36021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Arial" panose="020B0604020202020204" pitchFamily="34" charset="0"/>
                <a:cs typeface="Arial" panose="020B0604020202020204" pitchFamily="34" charset="0"/>
              </a:rPr>
              <a:t>SPECIFIC </a:t>
            </a:r>
            <a:r>
              <a:rPr lang="en-US" sz="2800" b="1" dirty="0">
                <a:solidFill>
                  <a:srgbClr val="0070C0"/>
                </a:solidFill>
                <a:latin typeface="Arial" panose="020B0604020202020204" pitchFamily="34" charset="0"/>
                <a:cs typeface="Arial" panose="020B0604020202020204" pitchFamily="34" charset="0"/>
              </a:rPr>
              <a:t>OBJECTIVES</a:t>
            </a:r>
          </a:p>
          <a:p>
            <a:pPr marL="457200" indent="-457200" algn="just">
              <a:buFont typeface="Wingdings" panose="05000000000000000000" pitchFamily="2" charset="2"/>
              <a:buChar char="q"/>
            </a:pPr>
            <a:r>
              <a:rPr lang="en-US" sz="2800" dirty="0" smtClean="0">
                <a:solidFill>
                  <a:schemeClr val="tx1"/>
                </a:solidFill>
                <a:latin typeface="Arial" panose="020B0604020202020204" pitchFamily="34" charset="0"/>
                <a:cs typeface="Arial" panose="020B0604020202020204" pitchFamily="34" charset="0"/>
              </a:rPr>
              <a:t>To </a:t>
            </a:r>
            <a:r>
              <a:rPr lang="en-US" sz="2800" dirty="0">
                <a:solidFill>
                  <a:schemeClr val="tx1"/>
                </a:solidFill>
                <a:latin typeface="Arial" panose="020B0604020202020204" pitchFamily="34" charset="0"/>
                <a:cs typeface="Arial" panose="020B0604020202020204" pitchFamily="34" charset="0"/>
              </a:rPr>
              <a:t>identify the prevalence of stunting in    Bangladesh.</a:t>
            </a:r>
          </a:p>
          <a:p>
            <a:pPr marL="457200" indent="-457200" algn="just">
              <a:buFont typeface="Wingdings" panose="05000000000000000000" pitchFamily="2" charset="2"/>
              <a:buChar char="q"/>
            </a:pPr>
            <a:r>
              <a:rPr lang="en-US" sz="2800" dirty="0">
                <a:solidFill>
                  <a:schemeClr val="tx1"/>
                </a:solidFill>
                <a:latin typeface="Arial" panose="020B0604020202020204" pitchFamily="34" charset="0"/>
                <a:cs typeface="Arial" panose="020B0604020202020204" pitchFamily="34" charset="0"/>
              </a:rPr>
              <a:t>To identify the major contributing risk factors for stunting in Bangladesh.</a:t>
            </a:r>
          </a:p>
          <a:p>
            <a:pPr marL="457200" indent="-457200" algn="just">
              <a:buFont typeface="Wingdings" panose="05000000000000000000" pitchFamily="2" charset="2"/>
              <a:buChar char="q"/>
            </a:pPr>
            <a:r>
              <a:rPr lang="en-US" sz="2800" dirty="0">
                <a:solidFill>
                  <a:schemeClr val="tx1"/>
                </a:solidFill>
                <a:latin typeface="Arial" panose="020B0604020202020204" pitchFamily="34" charset="0"/>
                <a:cs typeface="Arial" panose="020B0604020202020204" pitchFamily="34" charset="0"/>
              </a:rPr>
              <a:t>To identify the association between the risk factors and stunting</a:t>
            </a:r>
            <a:r>
              <a:rPr lang="en-US" dirty="0">
                <a:solidFill>
                  <a:schemeClr val="tx1"/>
                </a:solidFill>
                <a:latin typeface="Arial" panose="020B0604020202020204" pitchFamily="34" charset="0"/>
                <a:cs typeface="Arial" panose="020B0604020202020204" pitchFamily="34" charset="0"/>
              </a:rPr>
              <a:t>.</a:t>
            </a:r>
          </a:p>
        </p:txBody>
      </p:sp>
      <p:sp>
        <p:nvSpPr>
          <p:cNvPr id="7" name="Right Arrow 6"/>
          <p:cNvSpPr/>
          <p:nvPr/>
        </p:nvSpPr>
        <p:spPr>
          <a:xfrm>
            <a:off x="0" y="1"/>
            <a:ext cx="4073236" cy="243839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Arial" panose="020B0604020202020204" pitchFamily="34" charset="0"/>
                <a:cs typeface="Arial" panose="020B0604020202020204" pitchFamily="34" charset="0"/>
              </a:rPr>
              <a:t>OBJECTIVES</a:t>
            </a: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72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511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fontScale="90000"/>
          </a:bodyPr>
          <a:lstStyle/>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651164"/>
            <a:ext cx="12192000" cy="6206836"/>
          </a:xfrm>
        </p:spPr>
        <p:txBody>
          <a:bodyPr/>
          <a:lstStyle/>
          <a:p>
            <a:pPr>
              <a:buFont typeface="Wingdings" panose="05000000000000000000" pitchFamily="2" charset="2"/>
              <a:buChar char="q"/>
            </a:pPr>
            <a:r>
              <a:rPr lang="en-US" b="1" dirty="0">
                <a:solidFill>
                  <a:srgbClr val="0070C0"/>
                </a:solidFill>
                <a:latin typeface="Arial" panose="020B0604020202020204" pitchFamily="34" charset="0"/>
                <a:cs typeface="Arial" panose="020B0604020202020204" pitchFamily="34" charset="0"/>
              </a:rPr>
              <a:t>Search Strategy </a:t>
            </a:r>
            <a:r>
              <a:rPr lang="en-US" b="1" dirty="0" smtClean="0">
                <a:solidFill>
                  <a:srgbClr val="0070C0"/>
                </a:solidFill>
                <a:latin typeface="Arial" panose="020B0604020202020204" pitchFamily="34" charset="0"/>
                <a:cs typeface="Arial" panose="020B0604020202020204" pitchFamily="34" charset="0"/>
              </a:rPr>
              <a:t>Formulation</a:t>
            </a:r>
            <a:r>
              <a:rPr lang="en-US" b="1" dirty="0" smtClean="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08832326"/>
              </p:ext>
            </p:extLst>
          </p:nvPr>
        </p:nvGraphicFramePr>
        <p:xfrm>
          <a:off x="0" y="4211781"/>
          <a:ext cx="12192000" cy="2646218"/>
        </p:xfrm>
        <a:graphic>
          <a:graphicData uri="http://schemas.openxmlformats.org/drawingml/2006/table">
            <a:tbl>
              <a:tblPr firstRow="1" firstCol="1" bandRow="1"/>
              <a:tblGrid>
                <a:gridCol w="3597640"/>
                <a:gridCol w="8594360"/>
              </a:tblGrid>
              <a:tr h="378031">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Database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Arial" panose="020B0604020202020204" pitchFamily="34" charset="0"/>
                          <a:ea typeface="Calibri" panose="020F0502020204030204" pitchFamily="34" charset="0"/>
                          <a:cs typeface="Arial" panose="020B0604020202020204" pitchFamily="34" charset="0"/>
                        </a:rPr>
                        <a:t>Searching Keywords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094">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PubMed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(("chronic malnutrition") OR (stunt*)) AND ( Bangladesh*)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((“chronic malnutrition”) OR (stunt*) AND ((under 5 child*))) AND (Bangladesh*)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((“chronic malnutrition”) OR (stunt*) AND ((under five child*))) AND (Bangladesh*)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31">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Cochrane library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Chronic malnutrition OR stunt* AND (under 5 child*) AND Bangladesh*</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31">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Scopus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"chronic malnutrition" OR stunt* AND ("under 5 child*) AND Bangladesh*</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31">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Google scholar ( Additional)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chronic malnutrition OR stunt* AND ("under 5 child*) AND Bangladesh*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7342909" y="554182"/>
            <a:ext cx="4849090" cy="3657598"/>
          </a:xfrm>
          <a:prstGeom prst="rect">
            <a:avLst/>
          </a:prstGeom>
        </p:spPr>
      </p:pic>
      <p:sp>
        <p:nvSpPr>
          <p:cNvPr id="6" name="Oval 5"/>
          <p:cNvSpPr/>
          <p:nvPr/>
        </p:nvSpPr>
        <p:spPr>
          <a:xfrm>
            <a:off x="0" y="2424545"/>
            <a:ext cx="2313709" cy="14270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PubMed</a:t>
            </a:r>
            <a:endParaRPr lang="en-US" sz="2800" b="1"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2376054" y="2327564"/>
            <a:ext cx="2279072" cy="15378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Scopus</a:t>
            </a:r>
            <a:endParaRPr lang="en-US" sz="2800" b="1" dirty="0">
              <a:solidFill>
                <a:schemeClr val="tx1"/>
              </a:solidFill>
              <a:latin typeface="Arial" panose="020B0604020202020204" pitchFamily="34" charset="0"/>
              <a:cs typeface="Arial" panose="020B0604020202020204" pitchFamily="34" charset="0"/>
            </a:endParaRPr>
          </a:p>
        </p:txBody>
      </p:sp>
      <p:sp>
        <p:nvSpPr>
          <p:cNvPr id="8" name="Oval 7"/>
          <p:cNvSpPr/>
          <p:nvPr/>
        </p:nvSpPr>
        <p:spPr>
          <a:xfrm>
            <a:off x="4717471" y="2327564"/>
            <a:ext cx="2597729" cy="14824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Cochrane</a:t>
            </a:r>
            <a:endParaRPr lang="en-US" sz="28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2376052" y="1195753"/>
            <a:ext cx="2251365" cy="1131809"/>
          </a:xfrm>
          <a:prstGeom prst="rect">
            <a:avLst/>
          </a:prstGeom>
        </p:spPr>
      </p:pic>
      <p:cxnSp>
        <p:nvCxnSpPr>
          <p:cNvPr id="15" name="Straight Arrow Connector 14"/>
          <p:cNvCxnSpPr>
            <a:stCxn id="9" idx="3"/>
          </p:cNvCxnSpPr>
          <p:nvPr/>
        </p:nvCxnSpPr>
        <p:spPr>
          <a:xfrm>
            <a:off x="4627417" y="1761658"/>
            <a:ext cx="1205347" cy="565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274618" y="1745672"/>
            <a:ext cx="1122218" cy="63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71055" y="3408218"/>
            <a:ext cx="1385454" cy="4017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N=338</a:t>
            </a:r>
            <a:endParaRPr lang="en-US" b="1" dirty="0">
              <a:solidFill>
                <a:schemeClr val="tx1"/>
              </a:solidFill>
            </a:endParaRPr>
          </a:p>
        </p:txBody>
      </p:sp>
      <p:sp>
        <p:nvSpPr>
          <p:cNvPr id="19" name="Oval 18"/>
          <p:cNvSpPr/>
          <p:nvPr/>
        </p:nvSpPr>
        <p:spPr>
          <a:xfrm>
            <a:off x="2964873" y="3408218"/>
            <a:ext cx="1039091"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N=16</a:t>
            </a:r>
            <a:endParaRPr lang="en-US" b="1" dirty="0">
              <a:solidFill>
                <a:schemeClr val="tx1"/>
              </a:solidFill>
            </a:endParaRPr>
          </a:p>
        </p:txBody>
      </p:sp>
      <p:sp>
        <p:nvSpPr>
          <p:cNvPr id="20" name="Oval 19"/>
          <p:cNvSpPr/>
          <p:nvPr/>
        </p:nvSpPr>
        <p:spPr>
          <a:xfrm>
            <a:off x="5417127" y="3366653"/>
            <a:ext cx="1108364" cy="443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N=22</a:t>
            </a:r>
            <a:endParaRPr lang="en-US" b="1" dirty="0">
              <a:solidFill>
                <a:schemeClr val="tx1"/>
              </a:solidFill>
            </a:endParaRPr>
          </a:p>
        </p:txBody>
      </p:sp>
    </p:spTree>
    <p:extLst>
      <p:ext uri="{BB962C8B-B14F-4D97-AF65-F5344CB8AC3E}">
        <p14:creationId xmlns:p14="http://schemas.microsoft.com/office/powerpoint/2010/main" val="2017394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568035"/>
          </a:xfrm>
        </p:spPr>
        <p:txBody>
          <a:bodyPr>
            <a:normAutofit fontScale="90000"/>
          </a:bodyPr>
          <a:lstStyle/>
          <a:p>
            <a:r>
              <a:rPr lang="en-US" b="1" dirty="0" smtClean="0">
                <a:latin typeface="Arial" panose="020B0604020202020204" pitchFamily="34" charset="0"/>
                <a:cs typeface="Arial" panose="020B0604020202020204" pitchFamily="34" charset="0"/>
              </a:rPr>
              <a:t>ELIGIBILITY</a:t>
            </a:r>
            <a:endParaRPr lang="en-US"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2208523"/>
              </p:ext>
            </p:extLst>
          </p:nvPr>
        </p:nvGraphicFramePr>
        <p:xfrm>
          <a:off x="3172692" y="-2"/>
          <a:ext cx="9019307" cy="6857999"/>
        </p:xfrm>
        <a:graphic>
          <a:graphicData uri="http://schemas.openxmlformats.org/drawingml/2006/table">
            <a:tbl>
              <a:tblPr firstRow="1" firstCol="1" bandRow="1"/>
              <a:tblGrid>
                <a:gridCol w="3026715"/>
                <a:gridCol w="2715659"/>
                <a:gridCol w="3276933"/>
              </a:tblGrid>
              <a:tr h="302620">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Traits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Inclusion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Exclusion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02620">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Population age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0 - ≤59 months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≥60months.  0-30 months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02620">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Country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Bangladesh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Other than Bangladesh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1310658">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Anthropometric measures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Height-for-age &lt;-2 SD of the WHO Child growth standards median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Excess nutrition/Obese/Obesity/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Wasting (low weight-for-height), and underweight (low weight-for-age)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605241">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Scope ( Search Engine)/ Data base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PubMed, Scopus, Cochrane Library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02620">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Language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English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Other than English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02620">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Research conducted in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Human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Animal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02620">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Publication year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2012  to 2022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Before 2012 and after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1310658">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Research paper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Full text, Peer reviewed.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Bangladesh or multi-country including Bangladesh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Non peered reviewed, Only Abstract, Irrelevant, Conference documents,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Reports, Narrative review article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1815722">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Data extraction types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Prevalence and Risk factors association/determinants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data between 2002 to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Data study period before 2002 and after 2022.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Data (Bangladesh) merged with multi-countries countries.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Joint estimation of the child undernutrition/Wasting.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pic>
        <p:nvPicPr>
          <p:cNvPr id="5" name="Picture 4"/>
          <p:cNvPicPr>
            <a:picLocks noChangeAspect="1"/>
          </p:cNvPicPr>
          <p:nvPr/>
        </p:nvPicPr>
        <p:blipFill>
          <a:blip r:embed="rId3"/>
          <a:stretch>
            <a:fillRect/>
          </a:stretch>
        </p:blipFill>
        <p:spPr>
          <a:xfrm>
            <a:off x="0" y="1945441"/>
            <a:ext cx="3172691" cy="2085975"/>
          </a:xfrm>
          <a:prstGeom prst="rect">
            <a:avLst/>
          </a:prstGeom>
        </p:spPr>
      </p:pic>
    </p:spTree>
    <p:extLst>
      <p:ext uri="{BB962C8B-B14F-4D97-AF65-F5344CB8AC3E}">
        <p14:creationId xmlns:p14="http://schemas.microsoft.com/office/powerpoint/2010/main" val="137782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376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r>
              <a:rPr lang="en-US" sz="2800" b="1" dirty="0" smtClean="0">
                <a:latin typeface="Arial" panose="020B0604020202020204" pitchFamily="34" charset="0"/>
                <a:cs typeface="Arial" panose="020B0604020202020204" pitchFamily="34" charset="0"/>
              </a:rPr>
              <a:t>RESULT</a:t>
            </a:r>
            <a:endParaRPr lang="en-US" sz="28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5771134" y="1"/>
            <a:ext cx="6420866" cy="6857999"/>
          </a:xfrm>
          <a:prstGeom prst="rect">
            <a:avLst/>
          </a:prstGeom>
          <a:solidFill>
            <a:schemeClr val="bg1"/>
          </a:solidFill>
        </p:spPr>
      </p:pic>
      <p:sp>
        <p:nvSpPr>
          <p:cNvPr id="3" name="Right Arrow 2"/>
          <p:cNvSpPr/>
          <p:nvPr/>
        </p:nvSpPr>
        <p:spPr>
          <a:xfrm>
            <a:off x="0" y="-124691"/>
            <a:ext cx="4350327" cy="1717964"/>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Arial" panose="020B0604020202020204" pitchFamily="34" charset="0"/>
                <a:cs typeface="Arial" panose="020B0604020202020204" pitchFamily="34" charset="0"/>
              </a:rPr>
              <a:t>DATA BASE SEARCH RESULT </a:t>
            </a:r>
            <a:endParaRPr lang="en-US" b="1" dirty="0">
              <a:solidFill>
                <a:srgbClr val="0070C0"/>
              </a:solidFill>
              <a:latin typeface="Arial" panose="020B0604020202020204" pitchFamily="34" charset="0"/>
              <a:cs typeface="Arial" panose="020B0604020202020204" pitchFamily="34" charset="0"/>
            </a:endParaRPr>
          </a:p>
        </p:txBody>
      </p:sp>
      <p:sp>
        <p:nvSpPr>
          <p:cNvPr id="8" name="8-Point Star 7"/>
          <p:cNvSpPr/>
          <p:nvPr/>
        </p:nvSpPr>
        <p:spPr>
          <a:xfrm>
            <a:off x="0" y="1162293"/>
            <a:ext cx="2923309" cy="1308444"/>
          </a:xfrm>
          <a:prstGeom prst="star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IDENTIFICATION</a:t>
            </a:r>
          </a:p>
          <a:p>
            <a:pPr algn="ctr"/>
            <a:r>
              <a:rPr lang="en-US" b="1" dirty="0" smtClean="0">
                <a:solidFill>
                  <a:schemeClr val="tx1"/>
                </a:solidFill>
                <a:latin typeface="Arial" panose="020B0604020202020204" pitchFamily="34" charset="0"/>
                <a:cs typeface="Arial" panose="020B0604020202020204" pitchFamily="34" charset="0"/>
              </a:rPr>
              <a:t>376</a:t>
            </a:r>
            <a:endParaRPr lang="en-US" b="1" dirty="0">
              <a:solidFill>
                <a:schemeClr val="tx1"/>
              </a:solidFill>
              <a:latin typeface="Arial" panose="020B0604020202020204" pitchFamily="34" charset="0"/>
              <a:cs typeface="Arial" panose="020B0604020202020204" pitchFamily="34" charset="0"/>
            </a:endParaRPr>
          </a:p>
        </p:txBody>
      </p:sp>
      <p:sp>
        <p:nvSpPr>
          <p:cNvPr id="9" name="10-Point Star 8"/>
          <p:cNvSpPr/>
          <p:nvPr/>
        </p:nvSpPr>
        <p:spPr>
          <a:xfrm>
            <a:off x="4076909" y="1593273"/>
            <a:ext cx="2735556" cy="2324481"/>
          </a:xfrm>
          <a:prstGeom prst="star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REPORTS</a:t>
            </a:r>
          </a:p>
          <a:p>
            <a:pPr algn="ctr"/>
            <a:r>
              <a:rPr lang="en-US" b="1" dirty="0" smtClean="0">
                <a:solidFill>
                  <a:schemeClr val="tx1"/>
                </a:solidFill>
                <a:latin typeface="Arial" panose="020B0604020202020204" pitchFamily="34" charset="0"/>
                <a:cs typeface="Arial" panose="020B0604020202020204" pitchFamily="34" charset="0"/>
              </a:rPr>
              <a:t>SCREENING</a:t>
            </a:r>
          </a:p>
          <a:p>
            <a:pPr algn="ctr"/>
            <a:r>
              <a:rPr lang="en-US" b="1" dirty="0" smtClean="0">
                <a:solidFill>
                  <a:schemeClr val="tx1"/>
                </a:solidFill>
                <a:latin typeface="Arial" panose="020B0604020202020204" pitchFamily="34" charset="0"/>
                <a:cs typeface="Arial" panose="020B0604020202020204" pitchFamily="34" charset="0"/>
              </a:rPr>
              <a:t>FOR ELIGIBILITY</a:t>
            </a:r>
          </a:p>
          <a:p>
            <a:pPr algn="ctr"/>
            <a:r>
              <a:rPr lang="en-US" b="1" dirty="0" smtClean="0">
                <a:solidFill>
                  <a:schemeClr val="tx1"/>
                </a:solidFill>
                <a:latin typeface="Arial" panose="020B0604020202020204" pitchFamily="34" charset="0"/>
                <a:cs typeface="Arial" panose="020B0604020202020204" pitchFamily="34" charset="0"/>
              </a:rPr>
              <a:t>72</a:t>
            </a:r>
            <a:endParaRPr lang="en-US" b="1" dirty="0">
              <a:solidFill>
                <a:schemeClr val="tx1"/>
              </a:solidFill>
              <a:latin typeface="Arial" panose="020B0604020202020204" pitchFamily="34" charset="0"/>
              <a:cs typeface="Arial" panose="020B0604020202020204" pitchFamily="34" charset="0"/>
            </a:endParaRPr>
          </a:p>
        </p:txBody>
      </p:sp>
      <p:sp>
        <p:nvSpPr>
          <p:cNvPr id="10" name="5-Point Star 9"/>
          <p:cNvSpPr/>
          <p:nvPr/>
        </p:nvSpPr>
        <p:spPr>
          <a:xfrm>
            <a:off x="3593044" y="3917755"/>
            <a:ext cx="4128655" cy="2940246"/>
          </a:xfrm>
          <a:prstGeom prst="star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STUDIES</a:t>
            </a:r>
          </a:p>
          <a:p>
            <a:pPr algn="ctr"/>
            <a:r>
              <a:rPr lang="en-US" b="1" dirty="0" smtClean="0">
                <a:solidFill>
                  <a:schemeClr val="tx1"/>
                </a:solidFill>
                <a:latin typeface="Arial" panose="020B0604020202020204" pitchFamily="34" charset="0"/>
                <a:cs typeface="Arial" panose="020B0604020202020204" pitchFamily="34" charset="0"/>
              </a:rPr>
              <a:t>INCLUDED</a:t>
            </a:r>
          </a:p>
          <a:p>
            <a:pPr algn="ctr"/>
            <a:r>
              <a:rPr lang="en-US" b="1" dirty="0" smtClean="0">
                <a:solidFill>
                  <a:schemeClr val="tx1"/>
                </a:solidFill>
                <a:latin typeface="Arial" panose="020B0604020202020204" pitchFamily="34" charset="0"/>
                <a:cs typeface="Arial" panose="020B0604020202020204" pitchFamily="34" charset="0"/>
              </a:rPr>
              <a:t>21</a:t>
            </a:r>
            <a:endParaRPr lang="en-US" b="1" dirty="0">
              <a:solidFill>
                <a:schemeClr val="tx1"/>
              </a:solidFill>
              <a:latin typeface="Arial" panose="020B0604020202020204" pitchFamily="34" charset="0"/>
              <a:cs typeface="Arial" panose="020B0604020202020204" pitchFamily="34" charset="0"/>
            </a:endParaRPr>
          </a:p>
        </p:txBody>
      </p:sp>
      <p:sp>
        <p:nvSpPr>
          <p:cNvPr id="5" name="7-Point Star 4"/>
          <p:cNvSpPr/>
          <p:nvPr/>
        </p:nvSpPr>
        <p:spPr>
          <a:xfrm>
            <a:off x="4077772" y="-32132"/>
            <a:ext cx="2610865" cy="1625405"/>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Duplication</a:t>
            </a:r>
          </a:p>
          <a:p>
            <a:pPr algn="ctr"/>
            <a:r>
              <a:rPr lang="en-US" b="1" dirty="0" smtClean="0">
                <a:solidFill>
                  <a:schemeClr val="tx1"/>
                </a:solidFill>
                <a:latin typeface="Arial" panose="020B0604020202020204" pitchFamily="34" charset="0"/>
                <a:cs typeface="Arial" panose="020B0604020202020204" pitchFamily="34" charset="0"/>
              </a:rPr>
              <a:t>11</a:t>
            </a:r>
            <a:endParaRPr lang="en-US" b="1" dirty="0">
              <a:solidFill>
                <a:schemeClr val="tx1"/>
              </a:solidFill>
              <a:latin typeface="Arial" panose="020B0604020202020204" pitchFamily="34" charset="0"/>
              <a:cs typeface="Arial" panose="020B0604020202020204" pitchFamily="34" charset="0"/>
            </a:endParaRPr>
          </a:p>
        </p:txBody>
      </p:sp>
      <p:sp>
        <p:nvSpPr>
          <p:cNvPr id="15" name="7-Point Star 14"/>
          <p:cNvSpPr/>
          <p:nvPr/>
        </p:nvSpPr>
        <p:spPr>
          <a:xfrm>
            <a:off x="1936532" y="5347855"/>
            <a:ext cx="2756340" cy="1510145"/>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REPORTS</a:t>
            </a:r>
          </a:p>
          <a:p>
            <a:pPr algn="ctr"/>
            <a:r>
              <a:rPr lang="en-US" b="1" dirty="0" smtClean="0">
                <a:solidFill>
                  <a:schemeClr val="tx1"/>
                </a:solidFill>
                <a:latin typeface="Arial" panose="020B0604020202020204" pitchFamily="34" charset="0"/>
                <a:cs typeface="Arial" panose="020B0604020202020204" pitchFamily="34" charset="0"/>
              </a:rPr>
              <a:t>EXCLUSION</a:t>
            </a:r>
          </a:p>
          <a:p>
            <a:pPr algn="ctr"/>
            <a:r>
              <a:rPr lang="en-US" b="1" dirty="0" smtClean="0">
                <a:solidFill>
                  <a:schemeClr val="tx1"/>
                </a:solidFill>
                <a:latin typeface="Arial" panose="020B0604020202020204" pitchFamily="34" charset="0"/>
                <a:cs typeface="Arial" panose="020B0604020202020204" pitchFamily="34" charset="0"/>
              </a:rPr>
              <a:t>51</a:t>
            </a:r>
            <a:endParaRPr lang="en-US" b="1" dirty="0">
              <a:solidFill>
                <a:schemeClr val="tx1"/>
              </a:solidFill>
              <a:latin typeface="Arial" panose="020B0604020202020204" pitchFamily="34" charset="0"/>
              <a:cs typeface="Arial" panose="020B0604020202020204" pitchFamily="34" charset="0"/>
            </a:endParaRPr>
          </a:p>
        </p:txBody>
      </p:sp>
      <p:sp>
        <p:nvSpPr>
          <p:cNvPr id="17" name="7-Point Star 16"/>
          <p:cNvSpPr/>
          <p:nvPr/>
        </p:nvSpPr>
        <p:spPr>
          <a:xfrm>
            <a:off x="1423078" y="2160869"/>
            <a:ext cx="2763266" cy="1372040"/>
          </a:xfrm>
          <a:prstGeom prst="star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solidFill>
                  <a:schemeClr val="tx1"/>
                </a:solidFill>
                <a:latin typeface="Arial" panose="020B0604020202020204" pitchFamily="34" charset="0"/>
                <a:cs typeface="Arial" panose="020B0604020202020204" pitchFamily="34" charset="0"/>
              </a:rPr>
              <a:t>RECORDS</a:t>
            </a:r>
          </a:p>
          <a:p>
            <a:pPr algn="ctr"/>
            <a:r>
              <a:rPr lang="en-US" b="1" dirty="0" smtClean="0">
                <a:solidFill>
                  <a:schemeClr val="tx1"/>
                </a:solidFill>
                <a:latin typeface="Arial" panose="020B0604020202020204" pitchFamily="34" charset="0"/>
                <a:cs typeface="Arial" panose="020B0604020202020204" pitchFamily="34" charset="0"/>
              </a:rPr>
              <a:t>SCREENED</a:t>
            </a:r>
          </a:p>
          <a:p>
            <a:pPr algn="ctr"/>
            <a:r>
              <a:rPr lang="en-US" b="1" dirty="0" smtClean="0">
                <a:solidFill>
                  <a:schemeClr val="tx1"/>
                </a:solidFill>
                <a:latin typeface="Arial" panose="020B0604020202020204" pitchFamily="34" charset="0"/>
                <a:cs typeface="Arial" panose="020B0604020202020204" pitchFamily="34" charset="0"/>
              </a:rPr>
              <a:t>365</a:t>
            </a:r>
          </a:p>
          <a:p>
            <a:pPr algn="ctr"/>
            <a:endParaRPr lang="en-US" dirty="0"/>
          </a:p>
        </p:txBody>
      </p:sp>
      <p:sp>
        <p:nvSpPr>
          <p:cNvPr id="18" name="6-Point Star 17"/>
          <p:cNvSpPr/>
          <p:nvPr/>
        </p:nvSpPr>
        <p:spPr>
          <a:xfrm>
            <a:off x="-1606" y="2466420"/>
            <a:ext cx="2175163" cy="2951459"/>
          </a:xfrm>
          <a:prstGeom prst="star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RECORDS</a:t>
            </a:r>
          </a:p>
          <a:p>
            <a:pPr algn="ctr"/>
            <a:r>
              <a:rPr lang="en-US" b="1" dirty="0" smtClean="0">
                <a:solidFill>
                  <a:schemeClr val="tx1"/>
                </a:solidFill>
                <a:latin typeface="Arial" panose="020B0604020202020204" pitchFamily="34" charset="0"/>
                <a:cs typeface="Arial" panose="020B0604020202020204" pitchFamily="34" charset="0"/>
              </a:rPr>
              <a:t>EXCLUDED</a:t>
            </a:r>
          </a:p>
          <a:p>
            <a:pPr algn="ctr"/>
            <a:r>
              <a:rPr lang="en-US" b="1" dirty="0" smtClean="0">
                <a:solidFill>
                  <a:schemeClr val="tx1"/>
                </a:solidFill>
                <a:latin typeface="Arial" panose="020B0604020202020204" pitchFamily="34" charset="0"/>
                <a:cs typeface="Arial" panose="020B0604020202020204" pitchFamily="34" charset="0"/>
              </a:rPr>
              <a:t>286</a:t>
            </a:r>
          </a:p>
          <a:p>
            <a:pPr algn="ctr"/>
            <a:endParaRPr lang="en-US" dirty="0"/>
          </a:p>
        </p:txBody>
      </p:sp>
      <p:sp>
        <p:nvSpPr>
          <p:cNvPr id="21" name="Explosion 1 20"/>
          <p:cNvSpPr/>
          <p:nvPr/>
        </p:nvSpPr>
        <p:spPr>
          <a:xfrm>
            <a:off x="-17317" y="4837037"/>
            <a:ext cx="2631647" cy="2331308"/>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RETRIEVAL</a:t>
            </a:r>
          </a:p>
          <a:p>
            <a:pPr algn="ctr"/>
            <a:r>
              <a:rPr lang="en-US" b="1" dirty="0" smtClean="0">
                <a:solidFill>
                  <a:schemeClr val="tx1"/>
                </a:solidFill>
                <a:latin typeface="Arial" panose="020B0604020202020204" pitchFamily="34" charset="0"/>
                <a:cs typeface="Arial" panose="020B0604020202020204" pitchFamily="34" charset="0"/>
              </a:rPr>
              <a:t>79</a:t>
            </a:r>
            <a:endParaRPr lang="en-US" b="1" dirty="0">
              <a:solidFill>
                <a:schemeClr val="tx1"/>
              </a:solidFill>
              <a:latin typeface="Arial" panose="020B0604020202020204" pitchFamily="34" charset="0"/>
              <a:cs typeface="Arial" panose="020B0604020202020204" pitchFamily="34" charset="0"/>
            </a:endParaRPr>
          </a:p>
        </p:txBody>
      </p:sp>
      <p:sp>
        <p:nvSpPr>
          <p:cNvPr id="22" name="Explosion 2 21"/>
          <p:cNvSpPr/>
          <p:nvPr/>
        </p:nvSpPr>
        <p:spPr>
          <a:xfrm>
            <a:off x="1695210" y="3003844"/>
            <a:ext cx="3423030" cy="2635573"/>
          </a:xfrm>
          <a:prstGeom prst="irregularSeal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NOT </a:t>
            </a:r>
          </a:p>
          <a:p>
            <a:pPr algn="ctr"/>
            <a:r>
              <a:rPr lang="en-US" b="1" dirty="0" smtClean="0">
                <a:solidFill>
                  <a:schemeClr val="tx1"/>
                </a:solidFill>
                <a:latin typeface="Arial" panose="020B0604020202020204" pitchFamily="34" charset="0"/>
                <a:cs typeface="Arial" panose="020B0604020202020204" pitchFamily="34" charset="0"/>
              </a:rPr>
              <a:t>RETRIEVAL</a:t>
            </a:r>
          </a:p>
          <a:p>
            <a:pPr algn="ctr"/>
            <a:r>
              <a:rPr lang="en-US" b="1" dirty="0">
                <a:solidFill>
                  <a:schemeClr val="tx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029815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2739</TotalTime>
  <Words>2553</Words>
  <Application>Microsoft Office PowerPoint</Application>
  <PresentationFormat>Widescreen</PresentationFormat>
  <Paragraphs>513</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Alcohol Licks</vt:lpstr>
      <vt:lpstr>Arial</vt:lpstr>
      <vt:lpstr>Calibri</vt:lpstr>
      <vt:lpstr>Calibri Light</vt:lpstr>
      <vt:lpstr>Times New Roman</vt:lpstr>
      <vt:lpstr>Wingdings</vt:lpstr>
      <vt:lpstr>Office Theme</vt:lpstr>
      <vt:lpstr>PowerPoint Presentation</vt:lpstr>
      <vt:lpstr>A trend under 5 years stunted children for the last 2 decades in Bangladesh: A Systematic Review. </vt:lpstr>
      <vt:lpstr>INTRODUCTION</vt:lpstr>
      <vt:lpstr>STUNTING : A GLOBAL CRISIS</vt:lpstr>
      <vt:lpstr>RESEARCH QUESTION </vt:lpstr>
      <vt:lpstr>OBJECTIVES OF THIS STUDY </vt:lpstr>
      <vt:lpstr>METHODS</vt:lpstr>
      <vt:lpstr>ELIGIBILITY</vt:lpstr>
      <vt:lpstr>RESULT</vt:lpstr>
      <vt:lpstr>RESULT  CONTINUE : DEMOGRAPHY OF  (1-5 ) SELECTED ARTICLES</vt:lpstr>
      <vt:lpstr>RESULT CONTINUE : METHODOLOGY OF ( 1-10) SELECTED ARTICLES</vt:lpstr>
      <vt:lpstr>RESULT :  METHODOLOGY  OF (10-15) SELECTED ARTICLES.</vt:lpstr>
      <vt:lpstr>RESULT: FINDINGS AND DISCUSIONS</vt:lpstr>
      <vt:lpstr>RESULT: FINDINGS AND DISCUSION CONTINUE…</vt:lpstr>
      <vt:lpstr>            RESULT: FINDINGS AND DISCUSION CONTINUE…</vt:lpstr>
      <vt:lpstr>RESULT: FINDINGS AND DISCUSION CONTINUE…</vt:lpstr>
      <vt:lpstr>RESULT: FINDINGS AND DISCUSION CONTINUE…</vt:lpstr>
      <vt:lpstr>RESULT: FINDINGS AND DISCUSION CONTINUE…</vt:lpstr>
      <vt:lpstr>RESULT: FINDINGS AND DISCUSION CONTINUE…</vt:lpstr>
      <vt:lpstr>RESULT: FINDINGS AND DISCUSION CONTINUE…</vt:lpstr>
      <vt:lpstr>RESULT: FINDINGS AND DISCUSION CONTINUE…</vt:lpstr>
      <vt:lpstr>RESULT: FINDINGS AND DISCUSION CONTINUE…</vt:lpstr>
      <vt:lpstr>RESULT: FINDINGS AND DISCUSION CONTINUE…</vt:lpstr>
      <vt:lpstr>CONCLUSION</vt:lpstr>
      <vt:lpstr>RECOMMENDATION</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479</cp:revision>
  <dcterms:created xsi:type="dcterms:W3CDTF">2023-07-29T14:33:41Z</dcterms:created>
  <dcterms:modified xsi:type="dcterms:W3CDTF">2023-08-09T05:11:10Z</dcterms:modified>
</cp:coreProperties>
</file>