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6" r:id="rId2"/>
    <p:sldId id="257" r:id="rId3"/>
    <p:sldId id="258" r:id="rId4"/>
    <p:sldId id="260" r:id="rId5"/>
    <p:sldId id="259" r:id="rId6"/>
    <p:sldId id="285" r:id="rId7"/>
    <p:sldId id="263" r:id="rId8"/>
    <p:sldId id="261" r:id="rId9"/>
    <p:sldId id="264" r:id="rId10"/>
    <p:sldId id="266" r:id="rId11"/>
    <p:sldId id="267" r:id="rId12"/>
    <p:sldId id="268" r:id="rId13"/>
    <p:sldId id="287" r:id="rId14"/>
    <p:sldId id="288" r:id="rId15"/>
    <p:sldId id="289" r:id="rId16"/>
    <p:sldId id="290" r:id="rId17"/>
    <p:sldId id="291" r:id="rId18"/>
    <p:sldId id="292" r:id="rId19"/>
    <p:sldId id="293" r:id="rId20"/>
    <p:sldId id="294" r:id="rId21"/>
    <p:sldId id="273" r:id="rId22"/>
    <p:sldId id="277" r:id="rId23"/>
    <p:sldId id="279"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ran.Baset" initials="K" lastIdx="3" clrIdx="0">
    <p:extLst>
      <p:ext uri="{19B8F6BF-5375-455C-9EA6-DF929625EA0E}">
        <p15:presenceInfo xmlns:p15="http://schemas.microsoft.com/office/powerpoint/2012/main" userId="Kamran.Bas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79A7D"/>
    <a:srgbClr val="500003"/>
    <a:srgbClr val="FEFCED"/>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rema\Desktop\T\16th%20june%202023\Found%20papers(16th%20June%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Prevelence of Poor MHM  of the selected studies (%)</a:t>
            </a:r>
          </a:p>
        </c:rich>
      </c:tx>
      <c:layout>
        <c:manualLayout>
          <c:xMode val="edge"/>
          <c:yMode val="edge"/>
          <c:x val="0.2509850985959986"/>
          <c:y val="5.572187330969408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003986834579176E-2"/>
          <c:y val="0.16942416621133538"/>
          <c:w val="0.9194945172012704"/>
          <c:h val="0.55828465024668217"/>
        </c:manualLayout>
      </c:layout>
      <c:barChart>
        <c:barDir val="col"/>
        <c:grouping val="clustered"/>
        <c:varyColors val="0"/>
        <c:ser>
          <c:idx val="0"/>
          <c:order val="0"/>
          <c:tx>
            <c:strRef>
              <c:f>'Prevelence of Poor  MHP '!$D$1</c:f>
              <c:strCache>
                <c:ptCount val="1"/>
                <c:pt idx="0">
                  <c:v>Poor MHM  practice (%)</c:v>
                </c:pt>
              </c:strCache>
            </c:strRef>
          </c:tx>
          <c:spPr>
            <a:solidFill>
              <a:schemeClr val="accent2">
                <a:lumMod val="60000"/>
                <a:lumOff val="40000"/>
              </a:schemeClr>
            </a:solidFill>
            <a:ln>
              <a:noFill/>
            </a:ln>
            <a:effectLst/>
          </c:spPr>
          <c:invertIfNegative val="0"/>
          <c:dPt>
            <c:idx val="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01-BDB0-4E35-B45B-1C82788C8681}"/>
              </c:ext>
            </c:extLst>
          </c:dPt>
          <c:dPt>
            <c:idx val="2"/>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3-BDB0-4E35-B45B-1C82788C8681}"/>
              </c:ext>
            </c:extLst>
          </c:dPt>
          <c:dPt>
            <c:idx val="5"/>
            <c:invertIfNegative val="0"/>
            <c:bubble3D val="0"/>
            <c:spPr>
              <a:solidFill>
                <a:schemeClr val="tx2">
                  <a:lumMod val="60000"/>
                  <a:lumOff val="40000"/>
                </a:schemeClr>
              </a:solidFill>
              <a:ln>
                <a:noFill/>
              </a:ln>
              <a:effectLst/>
            </c:spPr>
            <c:extLst xmlns:c16r2="http://schemas.microsoft.com/office/drawing/2015/06/chart">
              <c:ext xmlns:c16="http://schemas.microsoft.com/office/drawing/2014/chart" uri="{C3380CC4-5D6E-409C-BE32-E72D297353CC}">
                <c16:uniqueId val="{00000005-BDB0-4E35-B45B-1C82788C8681}"/>
              </c:ext>
            </c:extLst>
          </c:dPt>
          <c:dPt>
            <c:idx val="6"/>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7-BDB0-4E35-B45B-1C82788C8681}"/>
              </c:ext>
            </c:extLst>
          </c:dPt>
          <c:dPt>
            <c:idx val="7"/>
            <c:invertIfNegative val="0"/>
            <c:bubble3D val="0"/>
            <c:spPr>
              <a:solidFill>
                <a:schemeClr val="bg2">
                  <a:lumMod val="25000"/>
                </a:schemeClr>
              </a:solidFill>
              <a:ln>
                <a:noFill/>
              </a:ln>
              <a:effectLst/>
            </c:spPr>
            <c:extLst xmlns:c16r2="http://schemas.microsoft.com/office/drawing/2015/06/chart">
              <c:ext xmlns:c16="http://schemas.microsoft.com/office/drawing/2014/chart" uri="{C3380CC4-5D6E-409C-BE32-E72D297353CC}">
                <c16:uniqueId val="{00000009-BDB0-4E35-B45B-1C82788C8681}"/>
              </c:ext>
            </c:extLst>
          </c:dPt>
          <c:dLbls>
            <c:dLbl>
              <c:idx val="0"/>
              <c:layout>
                <c:manualLayout>
                  <c:x val="2.1367521367521358E-2"/>
                  <c:y val="0"/>
                </c:manualLayout>
              </c:layout>
              <c:tx>
                <c:rich>
                  <a:bodyPr/>
                  <a:lstStyle/>
                  <a:p>
                    <a:fld id="{78F9AD64-38AF-4226-8D29-95A6F6E3225F}" type="CELLREF">
                      <a:rPr lang="en-US"/>
                      <a:pPr/>
                      <a:t>[CELLREF]</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DB0-4E35-B45B-1C82788C8681}"/>
                </c:ext>
                <c:ext xmlns:c15="http://schemas.microsoft.com/office/drawing/2012/chart" uri="{CE6537A1-D6FC-4f65-9D91-7224C49458BB}">
                  <c15:layout/>
                  <c15:dlblFieldTable>
                    <c15:dlblFTEntry>
                      <c15:txfldGUID>{78F9AD64-38AF-4226-8D29-95A6F6E3225F}</c15:txfldGUID>
                      <c15:f>'Prevelence of Poor  MHP '!$B$2</c15:f>
                      <c15:dlblFieldTableCache>
                        <c:ptCount val="1"/>
                        <c:pt idx="0">
                          <c:v>Deriba et al., 2022</c:v>
                        </c:pt>
                      </c15:dlblFieldTableCache>
                    </c15:dlblFTEntry>
                  </c15:dlblFieldTable>
                  <c15:showDataLabelsRange val="0"/>
                </c:ext>
              </c:extLst>
            </c:dLbl>
            <c:dLbl>
              <c:idx val="1"/>
              <c:layout/>
              <c:tx>
                <c:rich>
                  <a:bodyPr/>
                  <a:lstStyle/>
                  <a:p>
                    <a:r>
                      <a:rPr lang="en-US"/>
                      <a:t>Habtegiorgis et al., 2021</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BDB0-4E35-B45B-1C82788C8681}"/>
                </c:ext>
                <c:ext xmlns:c15="http://schemas.microsoft.com/office/drawing/2012/chart" uri="{CE6537A1-D6FC-4f65-9D91-7224C49458BB}">
                  <c15:layout/>
                </c:ext>
              </c:extLst>
            </c:dLbl>
            <c:dLbl>
              <c:idx val="2"/>
              <c:layout>
                <c:manualLayout>
                  <c:x val="0"/>
                  <c:y val="-1.2678286321626514E-2"/>
                </c:manualLayout>
              </c:layout>
              <c:tx>
                <c:rich>
                  <a:bodyPr/>
                  <a:lstStyle/>
                  <a:p>
                    <a:fld id="{7BB5B051-683F-419C-80C7-8B86A9929C00}" type="CELLREF">
                      <a:rPr lang="en-US"/>
                      <a:pPr/>
                      <a:t>[CELLREF]</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DB0-4E35-B45B-1C82788C8681}"/>
                </c:ext>
                <c:ext xmlns:c15="http://schemas.microsoft.com/office/drawing/2012/chart" uri="{CE6537A1-D6FC-4f65-9D91-7224C49458BB}">
                  <c15:dlblFieldTable>
                    <c15:dlblFTEntry>
                      <c15:txfldGUID>{7BB5B051-683F-419C-80C7-8B86A9929C00}</c15:txfldGUID>
                      <c15:f>'Prevelence of Poor  MHP '!$B$5</c15:f>
                      <c15:dlblFieldTableCache>
                        <c:ptCount val="1"/>
                        <c:pt idx="0">
                          <c:v>Wasan et al., 2022</c:v>
                        </c:pt>
                      </c15:dlblFieldTableCache>
                    </c15:dlblFTEntry>
                  </c15:dlblFieldTable>
                  <c15:showDataLabelsRange val="0"/>
                </c:ext>
              </c:extLst>
            </c:dLbl>
            <c:dLbl>
              <c:idx val="3"/>
              <c:layout/>
              <c:tx>
                <c:rich>
                  <a:bodyPr/>
                  <a:lstStyle/>
                  <a:p>
                    <a:fld id="{F2EAADC2-7DE4-49EC-955D-1FCF8518352E}" type="CELLREF">
                      <a:rPr lang="en-US"/>
                      <a:pPr/>
                      <a:t>[CELLREF]</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DB0-4E35-B45B-1C82788C8681}"/>
                </c:ext>
                <c:ext xmlns:c15="http://schemas.microsoft.com/office/drawing/2012/chart" uri="{CE6537A1-D6FC-4f65-9D91-7224C49458BB}">
                  <c15:layout/>
                  <c15:dlblFieldTable>
                    <c15:dlblFTEntry>
                      <c15:txfldGUID>{F2EAADC2-7DE4-49EC-955D-1FCF8518352E}</c15:txfldGUID>
                      <c15:f>'Prevelence of Poor  MHP '!$B$5</c15:f>
                      <c15:dlblFieldTableCache>
                        <c:ptCount val="1"/>
                        <c:pt idx="0">
                          <c:v>Wasan et al., 2022</c:v>
                        </c:pt>
                      </c15:dlblFieldTableCache>
                    </c15:dlblFTEntry>
                  </c15:dlblFieldTable>
                  <c15:showDataLabelsRange val="0"/>
                </c:ext>
              </c:extLst>
            </c:dLbl>
            <c:dLbl>
              <c:idx val="5"/>
              <c:layout>
                <c:manualLayout>
                  <c:x val="-1.155752199996598E-16"/>
                  <c:y val="-0.11410457689463847"/>
                </c:manualLayout>
              </c:layout>
              <c:tx>
                <c:rich>
                  <a:bodyPr/>
                  <a:lstStyle/>
                  <a:p>
                    <a:fld id="{C4DBFAF2-C0A3-4E1D-A04F-F5EB08799ECF}" type="CELLREF">
                      <a:rPr lang="en-US"/>
                      <a:pPr/>
                      <a:t>[CELLREF]</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DB0-4E35-B45B-1C82788C8681}"/>
                </c:ext>
                <c:ext xmlns:c15="http://schemas.microsoft.com/office/drawing/2012/chart" uri="{CE6537A1-D6FC-4f65-9D91-7224C49458BB}">
                  <c15:dlblFieldTable>
                    <c15:dlblFTEntry>
                      <c15:txfldGUID>{C4DBFAF2-C0A3-4E1D-A04F-F5EB08799ECF}</c15:txfldGUID>
                      <c15:f>'Prevelence of Poor  MHP '!$B$8</c15:f>
                      <c15:dlblFieldTableCache>
                        <c:ptCount val="1"/>
                        <c:pt idx="0">
                          <c:v>Davis et al., 2018</c:v>
                        </c:pt>
                      </c15:dlblFieldTableCache>
                    </c15:dlblFTEntry>
                  </c15:dlblFieldTable>
                  <c15:showDataLabelsRange val="0"/>
                </c:ext>
              </c:extLst>
            </c:dLbl>
            <c:dLbl>
              <c:idx val="6"/>
              <c:layout>
                <c:manualLayout>
                  <c:x val="1.576043933651777E-3"/>
                  <c:y val="-8.4521908810843302E-2"/>
                </c:manualLayout>
              </c:layout>
              <c:tx>
                <c:rich>
                  <a:bodyPr/>
                  <a:lstStyle/>
                  <a:p>
                    <a:fld id="{78251353-8CD4-49B9-B2E1-7C3A649A181F}" type="CELLREF">
                      <a:rPr lang="en-US"/>
                      <a:pPr/>
                      <a:t>[CELLREF]</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DB0-4E35-B45B-1C82788C8681}"/>
                </c:ext>
                <c:ext xmlns:c15="http://schemas.microsoft.com/office/drawing/2012/chart" uri="{CE6537A1-D6FC-4f65-9D91-7224C49458BB}">
                  <c15:layout/>
                  <c15:dlblFieldTable>
                    <c15:dlblFTEntry>
                      <c15:txfldGUID>{78251353-8CD4-49B9-B2E1-7C3A649A181F}</c15:txfldGUID>
                      <c15:f>'Prevelence of Poor  MHP '!$B$8</c15:f>
                      <c15:dlblFieldTableCache>
                        <c:ptCount val="1"/>
                        <c:pt idx="0">
                          <c:v>Davis et al., 2018</c:v>
                        </c:pt>
                      </c15:dlblFieldTableCache>
                    </c15:dlblFTEntry>
                  </c15:dlblFieldTable>
                  <c15:showDataLabelsRange val="0"/>
                </c:ext>
              </c:extLst>
            </c:dLbl>
            <c:dLbl>
              <c:idx val="7"/>
              <c:layout>
                <c:manualLayout>
                  <c:x val="-5.6077124974762769E-4"/>
                  <c:y val="-7.1839533850278886E-2"/>
                </c:manualLayout>
              </c:layout>
              <c:tx>
                <c:rich>
                  <a:bodyPr/>
                  <a:lstStyle/>
                  <a:p>
                    <a:fld id="{B509C1D1-9511-4802-B5EC-BBF07536A461}" type="CELLREF">
                      <a:rPr lang="en-US"/>
                      <a:pPr/>
                      <a:t>[CELLREF]</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DB0-4E35-B45B-1C82788C8681}"/>
                </c:ext>
                <c:ext xmlns:c15="http://schemas.microsoft.com/office/drawing/2012/chart" uri="{CE6537A1-D6FC-4f65-9D91-7224C49458BB}">
                  <c15:layout/>
                  <c15:dlblFieldTable>
                    <c15:dlblFTEntry>
                      <c15:txfldGUID>{B509C1D1-9511-4802-B5EC-BBF07536A461}</c15:txfldGUID>
                      <c15:f>'Prevelence of Poor  MHP '!$B$9</c15:f>
                      <c15:dlblFieldTableCache>
                        <c:ptCount val="1"/>
                        <c:pt idx="0">
                          <c:v>Mohammed &amp; Larsen-Reindorf, 2020</c:v>
                        </c:pt>
                      </c15:dlblFieldTableCache>
                    </c15:dlblFTEntry>
                  </c15:dlblFieldTable>
                  <c15:showDataLabelsRange val="0"/>
                </c:ext>
              </c:extLst>
            </c:dLbl>
            <c:dLbl>
              <c:idx val="8"/>
              <c:layout>
                <c:manualLayout>
                  <c:x val="-1.1557520565701397E-16"/>
                  <c:y val="1.2678286321626495E-2"/>
                </c:manualLayout>
              </c:layout>
              <c:tx>
                <c:rich>
                  <a:bodyPr/>
                  <a:lstStyle/>
                  <a:p>
                    <a:fld id="{48D0553E-4FF9-41C2-B6AD-7E4164F366B4}" type="CELLREF">
                      <a:rPr lang="en-US"/>
                      <a:pPr/>
                      <a:t>[CELLREF]</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BDB0-4E35-B45B-1C82788C8681}"/>
                </c:ext>
                <c:ext xmlns:c15="http://schemas.microsoft.com/office/drawing/2012/chart" uri="{CE6537A1-D6FC-4f65-9D91-7224C49458BB}">
                  <c15:layout/>
                  <c15:dlblFieldTable>
                    <c15:dlblFTEntry>
                      <c15:txfldGUID>{48D0553E-4FF9-41C2-B6AD-7E4164F366B4}</c15:txfldGUID>
                      <c15:f>'Prevelence of Poor  MHP '!$B$10</c15:f>
                      <c15:dlblFieldTableCache>
                        <c:ptCount val="1"/>
                        <c:pt idx="0">
                          <c:v>Korir et al., 2018</c:v>
                        </c:pt>
                      </c15:dlblFieldTableCache>
                    </c15:dlblFTEntry>
                  </c15:dlblFieldTable>
                  <c15:showDataLabelsRange val="0"/>
                </c:ext>
              </c:extLst>
            </c:dLbl>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'Prevelence of Poor  MHP '!$F$2:$F$10</c:f>
              <c:strCache>
                <c:ptCount val="9"/>
                <c:pt idx="0">
                  <c:v>Central Ethiopia</c:v>
                </c:pt>
                <c:pt idx="1">
                  <c:v>Northeastern Ethiopia</c:v>
                </c:pt>
                <c:pt idx="2">
                  <c:v>Ghana</c:v>
                </c:pt>
                <c:pt idx="3">
                  <c:v>Pakistan</c:v>
                </c:pt>
                <c:pt idx="4">
                  <c:v>Uganda</c:v>
                </c:pt>
                <c:pt idx="5">
                  <c:v>Uttar Pradesh, India,</c:v>
                </c:pt>
                <c:pt idx="6">
                  <c:v>Indonesia</c:v>
                </c:pt>
                <c:pt idx="7">
                  <c:v>Ghana</c:v>
                </c:pt>
                <c:pt idx="8">
                  <c:v>Kenya.</c:v>
                </c:pt>
              </c:strCache>
            </c:strRef>
          </c:cat>
          <c:val>
            <c:numRef>
              <c:f>'Prevelence of Poor  MHP '!$D$2:$D$10</c:f>
              <c:numCache>
                <c:formatCode>0.00%</c:formatCode>
                <c:ptCount val="9"/>
                <c:pt idx="0">
                  <c:v>0.71799999999999997</c:v>
                </c:pt>
                <c:pt idx="1">
                  <c:v>0.46100000000000002</c:v>
                </c:pt>
                <c:pt idx="3" formatCode="0%">
                  <c:v>0.75</c:v>
                </c:pt>
                <c:pt idx="6">
                  <c:v>0.64100000000000001</c:v>
                </c:pt>
                <c:pt idx="7">
                  <c:v>0.53600000000000003</c:v>
                </c:pt>
                <c:pt idx="8">
                  <c:v>0.45500000000000002</c:v>
                </c:pt>
              </c:numCache>
            </c:numRef>
          </c:val>
          <c:extLst xmlns:c16r2="http://schemas.microsoft.com/office/drawing/2015/06/chart">
            <c:ext xmlns:c16="http://schemas.microsoft.com/office/drawing/2014/chart" uri="{C3380CC4-5D6E-409C-BE32-E72D297353CC}">
              <c16:uniqueId val="{0000000D-BDB0-4E35-B45B-1C82788C8681}"/>
            </c:ext>
          </c:extLst>
        </c:ser>
        <c:dLbls>
          <c:dLblPos val="outEnd"/>
          <c:showLegendKey val="0"/>
          <c:showVal val="1"/>
          <c:showCatName val="0"/>
          <c:showSerName val="0"/>
          <c:showPercent val="0"/>
          <c:showBubbleSize val="0"/>
        </c:dLbls>
        <c:gapWidth val="219"/>
        <c:overlap val="-27"/>
        <c:axId val="354130248"/>
        <c:axId val="354130640"/>
      </c:barChart>
      <c:catAx>
        <c:axId val="354130248"/>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Study Location</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4130640"/>
        <c:crosses val="autoZero"/>
        <c:auto val="1"/>
        <c:lblAlgn val="ctr"/>
        <c:lblOffset val="100"/>
        <c:noMultiLvlLbl val="0"/>
      </c:catAx>
      <c:valAx>
        <c:axId val="35413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i="0" baseline="0">
                    <a:effectLst/>
                  </a:rPr>
                  <a:t>Prevelence of Poor MHM</a:t>
                </a:r>
                <a:endParaRPr lang="en-US" sz="2000">
                  <a:effectLst/>
                </a:endParaRP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4130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'STROBE Checklist'!$E$59</c:f>
              <c:strCache>
                <c:ptCount val="1"/>
                <c:pt idx="0">
                  <c:v>Quality Rating of the study</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'STROBE Checklist'!$D$60:$D$67</c:f>
              <c:strCache>
                <c:ptCount val="8"/>
                <c:pt idx="0">
                  <c:v>Paper 1</c:v>
                </c:pt>
                <c:pt idx="1">
                  <c:v>Paper 2</c:v>
                </c:pt>
                <c:pt idx="2">
                  <c:v>Paper 3</c:v>
                </c:pt>
                <c:pt idx="3">
                  <c:v>Paper 4</c:v>
                </c:pt>
                <c:pt idx="4">
                  <c:v>Paper 5</c:v>
                </c:pt>
                <c:pt idx="5">
                  <c:v>Paper 6</c:v>
                </c:pt>
                <c:pt idx="6">
                  <c:v>Paper 7</c:v>
                </c:pt>
                <c:pt idx="7">
                  <c:v>Paper 8</c:v>
                </c:pt>
              </c:strCache>
            </c:strRef>
          </c:cat>
          <c:val>
            <c:numRef>
              <c:f>'STROBE Checklist'!$E$60:$E$67</c:f>
              <c:numCache>
                <c:formatCode>0%</c:formatCode>
                <c:ptCount val="8"/>
                <c:pt idx="0">
                  <c:v>0.48</c:v>
                </c:pt>
                <c:pt idx="1">
                  <c:v>0.74</c:v>
                </c:pt>
                <c:pt idx="2">
                  <c:v>0.68</c:v>
                </c:pt>
                <c:pt idx="3">
                  <c:v>0.62</c:v>
                </c:pt>
                <c:pt idx="4">
                  <c:v>0.51</c:v>
                </c:pt>
                <c:pt idx="5">
                  <c:v>0.71</c:v>
                </c:pt>
                <c:pt idx="6">
                  <c:v>0.54</c:v>
                </c:pt>
                <c:pt idx="7">
                  <c:v>0.65</c:v>
                </c:pt>
              </c:numCache>
            </c:numRef>
          </c:val>
          <c:extLst xmlns:c16r2="http://schemas.microsoft.com/office/drawing/2015/06/chart">
            <c:ext xmlns:c16="http://schemas.microsoft.com/office/drawing/2014/chart" uri="{C3380CC4-5D6E-409C-BE32-E72D297353CC}">
              <c16:uniqueId val="{00000000-F904-440E-8A80-6EB6AD49AABB}"/>
            </c:ext>
          </c:extLst>
        </c:ser>
        <c:dLbls>
          <c:dLblPos val="outEnd"/>
          <c:showLegendKey val="0"/>
          <c:showVal val="1"/>
          <c:showCatName val="0"/>
          <c:showSerName val="0"/>
          <c:showPercent val="0"/>
          <c:showBubbleSize val="0"/>
        </c:dLbls>
        <c:gapWidth val="164"/>
        <c:overlap val="-22"/>
        <c:axId val="339272472"/>
        <c:axId val="339056928"/>
      </c:barChart>
      <c:catAx>
        <c:axId val="33927247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056928"/>
        <c:crosses val="autoZero"/>
        <c:auto val="1"/>
        <c:lblAlgn val="ctr"/>
        <c:lblOffset val="100"/>
        <c:noMultiLvlLbl val="0"/>
      </c:catAx>
      <c:valAx>
        <c:axId val="339056928"/>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272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png"/></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9.jpe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0449B-E297-4CDE-BE5B-733D7BDDEBAE}" type="doc">
      <dgm:prSet loTypeId="urn:microsoft.com/office/officeart/2008/layout/HexagonCluster" loCatId="picture" qsTypeId="urn:microsoft.com/office/officeart/2005/8/quickstyle/simple1" qsCatId="simple" csTypeId="urn:microsoft.com/office/officeart/2005/8/colors/accent2_1" csCatId="accent2" phldr="1"/>
      <dgm:spPr/>
    </dgm:pt>
    <dgm:pt modelId="{A1DBD91C-E8A7-4B94-BCB1-0ECF2449C932}">
      <dgm:prSet phldrT="[Text]" custT="1"/>
      <dgm:spPr/>
      <dgm:t>
        <a:bodyPr/>
        <a:lstStyle/>
        <a:p>
          <a:r>
            <a:rPr lang="en-US" sz="2000" b="0" dirty="0" smtClean="0"/>
            <a:t>Through the WHO/UNICEF Joint Monitoring</a:t>
          </a:r>
        </a:p>
        <a:p>
          <a:r>
            <a:rPr lang="en-US" sz="2000" b="0" dirty="0" err="1" smtClean="0"/>
            <a:t>Programme</a:t>
          </a:r>
          <a:r>
            <a:rPr lang="en-US" sz="2000" b="0" dirty="0" smtClean="0"/>
            <a:t> for Drinking Water, Sanitation, and Hygiene (JMP) defined MHM as</a:t>
          </a:r>
          <a:endParaRPr lang="en-US" sz="2000" b="0" dirty="0" smtClean="0"/>
        </a:p>
      </dgm:t>
    </dgm:pt>
    <dgm:pt modelId="{FBCFB2C0-E61F-4F4B-B108-EB17A8D3C782}" type="parTrans" cxnId="{9E4E60A0-0F35-4D34-8647-E8EA80F0E922}">
      <dgm:prSet/>
      <dgm:spPr/>
      <dgm:t>
        <a:bodyPr/>
        <a:lstStyle/>
        <a:p>
          <a:endParaRPr lang="en-US"/>
        </a:p>
      </dgm:t>
    </dgm:pt>
    <dgm:pt modelId="{873C8FAC-355A-4DF9-812E-65CEA5623A92}" type="sibTrans" cxnId="{9E4E60A0-0F35-4D34-8647-E8EA80F0E92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t>
        <a:bodyPr/>
        <a:lstStyle/>
        <a:p>
          <a:endParaRPr lang="en-US"/>
        </a:p>
      </dgm:t>
    </dgm:pt>
    <dgm:pt modelId="{C51A9B2E-DFD1-4F5F-9A73-6AB953DDC347}">
      <dgm:prSet phldrT="[Text]" custT="1"/>
      <dgm:spPr/>
      <dgm:t>
        <a:bodyPr/>
        <a:lstStyle/>
        <a:p>
          <a:pPr algn="ctr"/>
          <a:r>
            <a:rPr lang="en-US" sz="2000" b="0" dirty="0" smtClean="0"/>
            <a:t>“Women and adolescent girls are using a clean menstrual management material to absorb or collect menstrual blood, that can be changed in privacy as often as necessary for the duration of a menstrual period, using soap and water for washing the body as required, and having access to facilities to dispose of used menstrual management materials.”</a:t>
          </a:r>
          <a:endParaRPr lang="en-US" sz="2000" b="0" dirty="0"/>
        </a:p>
      </dgm:t>
    </dgm:pt>
    <dgm:pt modelId="{B52B3F7F-F771-4F1B-BFC5-78C7EB388417}" type="parTrans" cxnId="{D0E1838D-8B14-4FDA-884B-E644CAECB655}">
      <dgm:prSet/>
      <dgm:spPr/>
      <dgm:t>
        <a:bodyPr/>
        <a:lstStyle/>
        <a:p>
          <a:endParaRPr lang="en-US"/>
        </a:p>
      </dgm:t>
    </dgm:pt>
    <dgm:pt modelId="{13F44E2B-DB38-4582-BC03-97DFFFF23CAF}" type="sibTrans" cxnId="{D0E1838D-8B14-4FDA-884B-E644CAECB65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t>
        <a:bodyPr/>
        <a:lstStyle/>
        <a:p>
          <a:endParaRPr lang="en-US"/>
        </a:p>
      </dgm:t>
    </dgm:pt>
    <dgm:pt modelId="{81D7D9EE-7DDB-45A3-B115-B5B314A29011}" type="pres">
      <dgm:prSet presAssocID="{E280449B-E297-4CDE-BE5B-733D7BDDEBAE}" presName="Name0" presStyleCnt="0">
        <dgm:presLayoutVars>
          <dgm:chMax val="21"/>
          <dgm:chPref val="21"/>
        </dgm:presLayoutVars>
      </dgm:prSet>
      <dgm:spPr/>
    </dgm:pt>
    <dgm:pt modelId="{7EF25FB7-FEB9-40D9-9300-D3EC1552ED9C}" type="pres">
      <dgm:prSet presAssocID="{A1DBD91C-E8A7-4B94-BCB1-0ECF2449C932}" presName="text1" presStyleCnt="0"/>
      <dgm:spPr/>
    </dgm:pt>
    <dgm:pt modelId="{C09B87D6-0CA0-48DB-BB49-4DAFC07C0519}" type="pres">
      <dgm:prSet presAssocID="{A1DBD91C-E8A7-4B94-BCB1-0ECF2449C932}" presName="textRepeatNode" presStyleLbl="alignNode1" presStyleIdx="0" presStyleCnt="2" custScaleX="106687" custScaleY="106680" custLinFactNeighborX="-14136" custLinFactNeighborY="26039">
        <dgm:presLayoutVars>
          <dgm:chMax val="0"/>
          <dgm:chPref val="0"/>
          <dgm:bulletEnabled val="1"/>
        </dgm:presLayoutVars>
      </dgm:prSet>
      <dgm:spPr/>
      <dgm:t>
        <a:bodyPr/>
        <a:lstStyle/>
        <a:p>
          <a:endParaRPr lang="en-US"/>
        </a:p>
      </dgm:t>
    </dgm:pt>
    <dgm:pt modelId="{62CE19B1-49E7-483C-9C86-8CC12FFF9B17}" type="pres">
      <dgm:prSet presAssocID="{A1DBD91C-E8A7-4B94-BCB1-0ECF2449C932}" presName="textaccent1" presStyleCnt="0"/>
      <dgm:spPr/>
    </dgm:pt>
    <dgm:pt modelId="{9E7B8295-AA90-4A67-B902-E8F3314C3975}" type="pres">
      <dgm:prSet presAssocID="{A1DBD91C-E8A7-4B94-BCB1-0ECF2449C932}" presName="accentRepeatNode" presStyleLbl="solidAlignAcc1" presStyleIdx="0" presStyleCnt="4" custLinFactX="-78163" custLinFactY="200000" custLinFactNeighborX="-100000" custLinFactNeighborY="255690"/>
      <dgm:spPr/>
    </dgm:pt>
    <dgm:pt modelId="{085975DF-03FF-4388-83A9-9535EE6C9C56}" type="pres">
      <dgm:prSet presAssocID="{873C8FAC-355A-4DF9-812E-65CEA5623A92}" presName="image1" presStyleCnt="0"/>
      <dgm:spPr/>
    </dgm:pt>
    <dgm:pt modelId="{1E7B7F7E-AC8F-4716-91A9-7D218F1D36BF}" type="pres">
      <dgm:prSet presAssocID="{873C8FAC-355A-4DF9-812E-65CEA5623A92}" presName="imageRepeatNode" presStyleLbl="alignAcc1" presStyleIdx="0" presStyleCnt="2"/>
      <dgm:spPr/>
      <dgm:t>
        <a:bodyPr/>
        <a:lstStyle/>
        <a:p>
          <a:endParaRPr lang="en-US"/>
        </a:p>
      </dgm:t>
    </dgm:pt>
    <dgm:pt modelId="{7018D5E3-CAA5-467B-8C0E-137B0CC2ADD7}" type="pres">
      <dgm:prSet presAssocID="{873C8FAC-355A-4DF9-812E-65CEA5623A92}" presName="imageaccent1" presStyleCnt="0"/>
      <dgm:spPr/>
    </dgm:pt>
    <dgm:pt modelId="{7427939D-639A-4D4A-B41B-BF5735805F3C}" type="pres">
      <dgm:prSet presAssocID="{873C8FAC-355A-4DF9-812E-65CEA5623A92}" presName="accentRepeatNode" presStyleLbl="solidAlignAcc1" presStyleIdx="1" presStyleCnt="4"/>
      <dgm:spPr/>
    </dgm:pt>
    <dgm:pt modelId="{5A2CB787-275D-470E-AD43-B34F6AF3D311}" type="pres">
      <dgm:prSet presAssocID="{C51A9B2E-DFD1-4F5F-9A73-6AB953DDC347}" presName="text2" presStyleCnt="0"/>
      <dgm:spPr/>
    </dgm:pt>
    <dgm:pt modelId="{E5FAFAD5-82E4-400D-B99A-889E5FDEC7D8}" type="pres">
      <dgm:prSet presAssocID="{C51A9B2E-DFD1-4F5F-9A73-6AB953DDC347}" presName="textRepeatNode" presStyleLbl="alignNode1" presStyleIdx="1" presStyleCnt="2" custScaleX="161704" custScaleY="130060" custLinFactNeighborX="1966">
        <dgm:presLayoutVars>
          <dgm:chMax val="0"/>
          <dgm:chPref val="0"/>
          <dgm:bulletEnabled val="1"/>
        </dgm:presLayoutVars>
      </dgm:prSet>
      <dgm:spPr/>
      <dgm:t>
        <a:bodyPr/>
        <a:lstStyle/>
        <a:p>
          <a:endParaRPr lang="en-US"/>
        </a:p>
      </dgm:t>
    </dgm:pt>
    <dgm:pt modelId="{013A75F0-8DCA-4DA3-A022-6499767D949D}" type="pres">
      <dgm:prSet presAssocID="{C51A9B2E-DFD1-4F5F-9A73-6AB953DDC347}" presName="textaccent2" presStyleCnt="0"/>
      <dgm:spPr/>
    </dgm:pt>
    <dgm:pt modelId="{23AFDD74-AE0F-440F-A6DB-F0BF8948C3C6}" type="pres">
      <dgm:prSet presAssocID="{C51A9B2E-DFD1-4F5F-9A73-6AB953DDC347}" presName="accentRepeatNode" presStyleLbl="solidAlignAcc1" presStyleIdx="2" presStyleCnt="4" custLinFactX="200000" custLinFactY="-300000" custLinFactNeighborX="216834" custLinFactNeighborY="-373797"/>
      <dgm:spPr/>
    </dgm:pt>
    <dgm:pt modelId="{B0DB3F5D-477C-46A6-A9D7-CC2A61018339}" type="pres">
      <dgm:prSet presAssocID="{13F44E2B-DB38-4582-BC03-97DFFFF23CAF}" presName="image2" presStyleCnt="0"/>
      <dgm:spPr/>
    </dgm:pt>
    <dgm:pt modelId="{455EE358-B7BB-4F11-B708-BC84C4AE9BF4}" type="pres">
      <dgm:prSet presAssocID="{13F44E2B-DB38-4582-BC03-97DFFFF23CAF}" presName="imageRepeatNode" presStyleLbl="alignAcc1" presStyleIdx="1" presStyleCnt="2" custLinFactNeighborX="393" custLinFactNeighborY="31655"/>
      <dgm:spPr>
        <a:prstGeom prst="pentagon">
          <a:avLst/>
        </a:prstGeom>
      </dgm:spPr>
      <dgm:t>
        <a:bodyPr/>
        <a:lstStyle/>
        <a:p>
          <a:endParaRPr lang="en-US"/>
        </a:p>
      </dgm:t>
    </dgm:pt>
    <dgm:pt modelId="{85949412-402F-4CE2-A4FD-8469F10563D0}" type="pres">
      <dgm:prSet presAssocID="{13F44E2B-DB38-4582-BC03-97DFFFF23CAF}" presName="imageaccent2" presStyleCnt="0"/>
      <dgm:spPr/>
    </dgm:pt>
    <dgm:pt modelId="{F77981C5-BCFA-474E-BEAE-B163E774E1CC}" type="pres">
      <dgm:prSet presAssocID="{13F44E2B-DB38-4582-BC03-97DFFFF23CAF}" presName="accentRepeatNode" presStyleLbl="solidAlignAcc1" presStyleIdx="3" presStyleCnt="4" custLinFactY="200000" custLinFactNeighborX="-40339" custLinFactNeighborY="228427"/>
      <dgm:spPr/>
    </dgm:pt>
  </dgm:ptLst>
  <dgm:cxnLst>
    <dgm:cxn modelId="{9E4E60A0-0F35-4D34-8647-E8EA80F0E922}" srcId="{E280449B-E297-4CDE-BE5B-733D7BDDEBAE}" destId="{A1DBD91C-E8A7-4B94-BCB1-0ECF2449C932}" srcOrd="0" destOrd="0" parTransId="{FBCFB2C0-E61F-4F4B-B108-EB17A8D3C782}" sibTransId="{873C8FAC-355A-4DF9-812E-65CEA5623A92}"/>
    <dgm:cxn modelId="{F8B18532-4D5F-4F4F-B355-A37D383F05C8}" type="presOf" srcId="{E280449B-E297-4CDE-BE5B-733D7BDDEBAE}" destId="{81D7D9EE-7DDB-45A3-B115-B5B314A29011}" srcOrd="0" destOrd="0" presId="urn:microsoft.com/office/officeart/2008/layout/HexagonCluster"/>
    <dgm:cxn modelId="{B0AC346D-869D-497B-9507-504BA98EF3E2}" type="presOf" srcId="{C51A9B2E-DFD1-4F5F-9A73-6AB953DDC347}" destId="{E5FAFAD5-82E4-400D-B99A-889E5FDEC7D8}" srcOrd="0" destOrd="0" presId="urn:microsoft.com/office/officeart/2008/layout/HexagonCluster"/>
    <dgm:cxn modelId="{19F92D00-014D-45D9-911B-FA9C30964473}" type="presOf" srcId="{873C8FAC-355A-4DF9-812E-65CEA5623A92}" destId="{1E7B7F7E-AC8F-4716-91A9-7D218F1D36BF}" srcOrd="0" destOrd="0" presId="urn:microsoft.com/office/officeart/2008/layout/HexagonCluster"/>
    <dgm:cxn modelId="{D0E1838D-8B14-4FDA-884B-E644CAECB655}" srcId="{E280449B-E297-4CDE-BE5B-733D7BDDEBAE}" destId="{C51A9B2E-DFD1-4F5F-9A73-6AB953DDC347}" srcOrd="1" destOrd="0" parTransId="{B52B3F7F-F771-4F1B-BFC5-78C7EB388417}" sibTransId="{13F44E2B-DB38-4582-BC03-97DFFFF23CAF}"/>
    <dgm:cxn modelId="{42EFE202-9148-41B9-A150-8F851128D367}" type="presOf" srcId="{A1DBD91C-E8A7-4B94-BCB1-0ECF2449C932}" destId="{C09B87D6-0CA0-48DB-BB49-4DAFC07C0519}" srcOrd="0" destOrd="0" presId="urn:microsoft.com/office/officeart/2008/layout/HexagonCluster"/>
    <dgm:cxn modelId="{7F0B42EC-BBCC-4359-83A8-B3B547DB7946}" type="presOf" srcId="{13F44E2B-DB38-4582-BC03-97DFFFF23CAF}" destId="{455EE358-B7BB-4F11-B708-BC84C4AE9BF4}" srcOrd="0" destOrd="0" presId="urn:microsoft.com/office/officeart/2008/layout/HexagonCluster"/>
    <dgm:cxn modelId="{655A90B9-FF61-42FD-8C51-794FA6EC4EA0}" type="presParOf" srcId="{81D7D9EE-7DDB-45A3-B115-B5B314A29011}" destId="{7EF25FB7-FEB9-40D9-9300-D3EC1552ED9C}" srcOrd="0" destOrd="0" presId="urn:microsoft.com/office/officeart/2008/layout/HexagonCluster"/>
    <dgm:cxn modelId="{BEE85186-AFCA-494D-8F08-7A0A21BB8B93}" type="presParOf" srcId="{7EF25FB7-FEB9-40D9-9300-D3EC1552ED9C}" destId="{C09B87D6-0CA0-48DB-BB49-4DAFC07C0519}" srcOrd="0" destOrd="0" presId="urn:microsoft.com/office/officeart/2008/layout/HexagonCluster"/>
    <dgm:cxn modelId="{A6E8F8EA-0BEA-414E-850A-88FBAB0A0DC8}" type="presParOf" srcId="{81D7D9EE-7DDB-45A3-B115-B5B314A29011}" destId="{62CE19B1-49E7-483C-9C86-8CC12FFF9B17}" srcOrd="1" destOrd="0" presId="urn:microsoft.com/office/officeart/2008/layout/HexagonCluster"/>
    <dgm:cxn modelId="{2040879B-FD54-4F95-B8B0-4E63EF8ABACA}" type="presParOf" srcId="{62CE19B1-49E7-483C-9C86-8CC12FFF9B17}" destId="{9E7B8295-AA90-4A67-B902-E8F3314C3975}" srcOrd="0" destOrd="0" presId="urn:microsoft.com/office/officeart/2008/layout/HexagonCluster"/>
    <dgm:cxn modelId="{E8E4CCDC-7099-4323-AD45-95351EF1E2AA}" type="presParOf" srcId="{81D7D9EE-7DDB-45A3-B115-B5B314A29011}" destId="{085975DF-03FF-4388-83A9-9535EE6C9C56}" srcOrd="2" destOrd="0" presId="urn:microsoft.com/office/officeart/2008/layout/HexagonCluster"/>
    <dgm:cxn modelId="{EEF3DCDE-3F6C-4DFE-955C-DBC19085516E}" type="presParOf" srcId="{085975DF-03FF-4388-83A9-9535EE6C9C56}" destId="{1E7B7F7E-AC8F-4716-91A9-7D218F1D36BF}" srcOrd="0" destOrd="0" presId="urn:microsoft.com/office/officeart/2008/layout/HexagonCluster"/>
    <dgm:cxn modelId="{5897BD3D-61F7-409E-91D4-822F043850E2}" type="presParOf" srcId="{81D7D9EE-7DDB-45A3-B115-B5B314A29011}" destId="{7018D5E3-CAA5-467B-8C0E-137B0CC2ADD7}" srcOrd="3" destOrd="0" presId="urn:microsoft.com/office/officeart/2008/layout/HexagonCluster"/>
    <dgm:cxn modelId="{BFF0DBCC-CA79-4E29-BCBD-18CC11360B32}" type="presParOf" srcId="{7018D5E3-CAA5-467B-8C0E-137B0CC2ADD7}" destId="{7427939D-639A-4D4A-B41B-BF5735805F3C}" srcOrd="0" destOrd="0" presId="urn:microsoft.com/office/officeart/2008/layout/HexagonCluster"/>
    <dgm:cxn modelId="{ADBDA927-8741-40BE-A204-4D29FF97683D}" type="presParOf" srcId="{81D7D9EE-7DDB-45A3-B115-B5B314A29011}" destId="{5A2CB787-275D-470E-AD43-B34F6AF3D311}" srcOrd="4" destOrd="0" presId="urn:microsoft.com/office/officeart/2008/layout/HexagonCluster"/>
    <dgm:cxn modelId="{1C0441F5-3BDF-42B0-970A-E2CE6A3CE4FD}" type="presParOf" srcId="{5A2CB787-275D-470E-AD43-B34F6AF3D311}" destId="{E5FAFAD5-82E4-400D-B99A-889E5FDEC7D8}" srcOrd="0" destOrd="0" presId="urn:microsoft.com/office/officeart/2008/layout/HexagonCluster"/>
    <dgm:cxn modelId="{E8FB1FC2-CE63-4433-A5FA-1FB3BEE44FFD}" type="presParOf" srcId="{81D7D9EE-7DDB-45A3-B115-B5B314A29011}" destId="{013A75F0-8DCA-4DA3-A022-6499767D949D}" srcOrd="5" destOrd="0" presId="urn:microsoft.com/office/officeart/2008/layout/HexagonCluster"/>
    <dgm:cxn modelId="{15D68797-9CD9-4728-BC59-4A4ABB03F28B}" type="presParOf" srcId="{013A75F0-8DCA-4DA3-A022-6499767D949D}" destId="{23AFDD74-AE0F-440F-A6DB-F0BF8948C3C6}" srcOrd="0" destOrd="0" presId="urn:microsoft.com/office/officeart/2008/layout/HexagonCluster"/>
    <dgm:cxn modelId="{56C42034-8D07-4AB8-804C-9CC51426EC12}" type="presParOf" srcId="{81D7D9EE-7DDB-45A3-B115-B5B314A29011}" destId="{B0DB3F5D-477C-46A6-A9D7-CC2A61018339}" srcOrd="6" destOrd="0" presId="urn:microsoft.com/office/officeart/2008/layout/HexagonCluster"/>
    <dgm:cxn modelId="{D9F3A531-386D-4851-ABD7-00B5BDAD026F}" type="presParOf" srcId="{B0DB3F5D-477C-46A6-A9D7-CC2A61018339}" destId="{455EE358-B7BB-4F11-B708-BC84C4AE9BF4}" srcOrd="0" destOrd="0" presId="urn:microsoft.com/office/officeart/2008/layout/HexagonCluster"/>
    <dgm:cxn modelId="{C872BAD3-4DFD-4828-BAF0-9E43F4F97CCF}" type="presParOf" srcId="{81D7D9EE-7DDB-45A3-B115-B5B314A29011}" destId="{85949412-402F-4CE2-A4FD-8469F10563D0}" srcOrd="7" destOrd="0" presId="urn:microsoft.com/office/officeart/2008/layout/HexagonCluster"/>
    <dgm:cxn modelId="{DE9EB53B-EF29-4E57-8FCE-0A294295166F}" type="presParOf" srcId="{85949412-402F-4CE2-A4FD-8469F10563D0}" destId="{F77981C5-BCFA-474E-BEAE-B163E774E1C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078A6D-E07D-4713-B44C-33BE87688765}" type="doc">
      <dgm:prSet loTypeId="urn:microsoft.com/office/officeart/2008/layout/AccentedPicture" loCatId="picture" qsTypeId="urn:microsoft.com/office/officeart/2005/8/quickstyle/3d3" qsCatId="3D" csTypeId="urn:microsoft.com/office/officeart/2005/8/colors/accent1_2" csCatId="accent1" phldr="1"/>
      <dgm:spPr/>
      <dgm:t>
        <a:bodyPr/>
        <a:lstStyle/>
        <a:p>
          <a:endParaRPr lang="en-US"/>
        </a:p>
      </dgm:t>
    </dgm:pt>
    <dgm:pt modelId="{0AFFE1C7-8B77-4B2C-9807-B1624633B1F6}">
      <dgm:prSet custT="1"/>
      <dgm:spPr/>
      <dgm:t>
        <a:bodyPr/>
        <a:lstStyle/>
        <a:p>
          <a:r>
            <a:rPr lang="en-US" sz="1600" dirty="0" smtClean="0"/>
            <a:t>Menstruation is a natural fact of life and a monthly occurrence for the </a:t>
          </a:r>
          <a:r>
            <a:rPr lang="en-US" sz="1600" b="1" dirty="0" smtClean="0"/>
            <a:t>1.8 billion </a:t>
          </a:r>
          <a:r>
            <a:rPr lang="en-US" sz="1600" dirty="0" smtClean="0"/>
            <a:t>girls, women, transgender men and non-binary persons of reproductive age.</a:t>
          </a:r>
          <a:endParaRPr lang="en-US" sz="1600" dirty="0"/>
        </a:p>
      </dgm:t>
    </dgm:pt>
    <dgm:pt modelId="{FF3CB280-BB8C-45F6-BED0-98BE662B376C}" type="parTrans" cxnId="{B3FA2E22-F1AF-4C9A-B0C9-8F1BCD0FCA8B}">
      <dgm:prSet/>
      <dgm:spPr/>
      <dgm:t>
        <a:bodyPr/>
        <a:lstStyle/>
        <a:p>
          <a:endParaRPr lang="en-US"/>
        </a:p>
      </dgm:t>
    </dgm:pt>
    <dgm:pt modelId="{2CB232BA-7479-4F87-B207-2A4A22148575}" type="sibTrans" cxnId="{B3FA2E22-F1AF-4C9A-B0C9-8F1BCD0FCA8B}">
      <dgm:prSet/>
      <dgm:spPr/>
      <dgm:t>
        <a:bodyPr/>
        <a:lstStyle/>
        <a:p>
          <a:endParaRPr lang="en-US"/>
        </a:p>
      </dgm:t>
    </dgm:pt>
    <dgm:pt modelId="{44462B97-F0D4-4DE5-8164-E45576BF6465}">
      <dgm:prSet/>
      <dgm:spPr/>
      <dgm:t>
        <a:bodyPr/>
        <a:lstStyle/>
        <a:p>
          <a:r>
            <a:rPr lang="en-US" dirty="0" smtClean="0"/>
            <a:t>Adolescent girls may face stigma, harassment and social exclusion during menstruation.</a:t>
          </a:r>
          <a:endParaRPr lang="en-US" dirty="0"/>
        </a:p>
      </dgm:t>
    </dgm:pt>
    <dgm:pt modelId="{ED8A32EE-AEC5-4FC4-8179-26842AA2C4C0}" type="parTrans" cxnId="{6B31C0EB-FB81-479D-BAC6-668CA41F9609}">
      <dgm:prSet/>
      <dgm:spPr/>
      <dgm:t>
        <a:bodyPr/>
        <a:lstStyle/>
        <a:p>
          <a:endParaRPr lang="en-US"/>
        </a:p>
      </dgm:t>
    </dgm:pt>
    <dgm:pt modelId="{2B414356-968C-40F0-8BA7-2CCBAC0AC234}" type="sibTrans" cxnId="{6B31C0EB-FB81-479D-BAC6-668CA41F9609}">
      <dgm:prSet/>
      <dgm:spPr/>
      <dgm:t>
        <a:bodyPr/>
        <a:lstStyle/>
        <a:p>
          <a:endParaRPr lang="en-US"/>
        </a:p>
      </dgm:t>
    </dgm:pt>
    <dgm:pt modelId="{8404E65F-7DD1-47D7-9E0E-E660231AC8D3}">
      <dgm:prSet/>
      <dgm:spPr/>
      <dgm:t>
        <a:bodyPr/>
        <a:lstStyle/>
        <a:p>
          <a:r>
            <a:rPr lang="en-US" dirty="0" smtClean="0"/>
            <a:t>Improving menstrual hygiene management aligns with several of the United Nations' Sustainable Development  Goals, including Goal 3 (Good Health and Well-Being), Goal 4 (Quality Education), Goal 5 (Gender Equality), and Goal 6 (Clean Water and Sanitation)</a:t>
          </a:r>
          <a:endParaRPr lang="en-US" dirty="0"/>
        </a:p>
      </dgm:t>
    </dgm:pt>
    <dgm:pt modelId="{56953C61-15CE-4D92-8D28-E974ED6E47BC}" type="parTrans" cxnId="{4F8A3572-6796-4B72-B4BA-049B42D5B30E}">
      <dgm:prSet/>
      <dgm:spPr/>
      <dgm:t>
        <a:bodyPr/>
        <a:lstStyle/>
        <a:p>
          <a:endParaRPr lang="en-US"/>
        </a:p>
      </dgm:t>
    </dgm:pt>
    <dgm:pt modelId="{04A69897-D5AC-430B-96A8-27E635FD7AED}" type="sibTrans" cxnId="{4F8A3572-6796-4B72-B4BA-049B42D5B30E}">
      <dgm:prSet/>
      <dgm:spPr/>
      <dgm:t>
        <a:bodyPr/>
        <a:lstStyle/>
        <a:p>
          <a:endParaRPr lang="en-US"/>
        </a:p>
      </dgm:t>
    </dgm:pt>
    <dgm:pt modelId="{604D20A3-5AFE-484C-AE08-5B52459099BA}">
      <dgm:prSet phldrT="[Text]"/>
      <dgm:spPr/>
      <dgm:t>
        <a:bodyPr/>
        <a:lstStyle/>
        <a:p>
          <a:endParaRPr lang="en-US" dirty="0">
            <a:solidFill>
              <a:schemeClr val="tx1"/>
            </a:solidFill>
          </a:endParaRPr>
        </a:p>
      </dgm:t>
    </dgm:pt>
    <dgm:pt modelId="{2BA1E364-F613-4C45-94F9-967E514793FD}" type="sibTrans" cxnId="{3549075B-42C2-4FF6-8708-0A0F4DB58EA7}">
      <dgm:prSet>
        <dgm:style>
          <a:lnRef idx="1">
            <a:schemeClr val="accent2"/>
          </a:lnRef>
          <a:fillRef idx="2">
            <a:schemeClr val="accent2"/>
          </a:fillRef>
          <a:effectRef idx="1">
            <a:schemeClr val="accent2"/>
          </a:effectRef>
          <a:fontRef idx="minor">
            <a:schemeClr val="dk1"/>
          </a:fontRef>
        </dgm:style>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FE8CD4E7-3066-4D1E-9DA3-CC82B7B8A9F7}" type="parTrans" cxnId="{3549075B-42C2-4FF6-8708-0A0F4DB58EA7}">
      <dgm:prSet/>
      <dgm:spPr/>
      <dgm:t>
        <a:bodyPr/>
        <a:lstStyle/>
        <a:p>
          <a:endParaRPr lang="en-US"/>
        </a:p>
      </dgm:t>
    </dgm:pt>
    <dgm:pt modelId="{B4D2E2E1-1917-4F87-B4C1-7C74E323C965}" type="pres">
      <dgm:prSet presAssocID="{0E078A6D-E07D-4713-B44C-33BE87688765}" presName="Name0" presStyleCnt="0">
        <dgm:presLayoutVars>
          <dgm:dir/>
        </dgm:presLayoutVars>
      </dgm:prSet>
      <dgm:spPr/>
      <dgm:t>
        <a:bodyPr/>
        <a:lstStyle/>
        <a:p>
          <a:endParaRPr lang="en-US"/>
        </a:p>
      </dgm:t>
    </dgm:pt>
    <dgm:pt modelId="{6C499850-0A97-4FB9-9183-353D747ADA1C}" type="pres">
      <dgm:prSet presAssocID="{2BA1E364-F613-4C45-94F9-967E514793FD}" presName="picture_1" presStyleLbl="bgImgPlace1" presStyleIdx="0" presStyleCnt="1" custLinFactNeighborX="-23449" custLinFactNeighborY="297"/>
      <dgm:spPr/>
      <dgm:t>
        <a:bodyPr/>
        <a:lstStyle/>
        <a:p>
          <a:endParaRPr lang="en-US"/>
        </a:p>
      </dgm:t>
    </dgm:pt>
    <dgm:pt modelId="{920DB4BA-EFB0-4E6B-9788-F3F9328B97A9}" type="pres">
      <dgm:prSet presAssocID="{604D20A3-5AFE-484C-AE08-5B52459099BA}" presName="text_1" presStyleLbl="node1" presStyleIdx="0" presStyleCnt="0">
        <dgm:presLayoutVars>
          <dgm:bulletEnabled val="1"/>
        </dgm:presLayoutVars>
      </dgm:prSet>
      <dgm:spPr/>
      <dgm:t>
        <a:bodyPr/>
        <a:lstStyle/>
        <a:p>
          <a:endParaRPr lang="en-US"/>
        </a:p>
      </dgm:t>
    </dgm:pt>
    <dgm:pt modelId="{FE69A60E-4289-4B02-874A-B82C9A3DD0C8}" type="pres">
      <dgm:prSet presAssocID="{0E078A6D-E07D-4713-B44C-33BE87688765}" presName="linV" presStyleCnt="0"/>
      <dgm:spPr/>
    </dgm:pt>
    <dgm:pt modelId="{BD69D78C-AA9B-44A8-93BE-6B7D1472F65C}" type="pres">
      <dgm:prSet presAssocID="{0AFFE1C7-8B77-4B2C-9807-B1624633B1F6}" presName="pair" presStyleCnt="0"/>
      <dgm:spPr/>
    </dgm:pt>
    <dgm:pt modelId="{B4CE5984-74BD-4DC0-9264-5F079C218CEC}" type="pres">
      <dgm:prSet presAssocID="{0AFFE1C7-8B77-4B2C-9807-B1624633B1F6}" presName="spaceH" presStyleLbl="node1" presStyleIdx="0" presStyleCnt="0"/>
      <dgm:spPr/>
    </dgm:pt>
    <dgm:pt modelId="{80804B08-A62F-4856-905A-7799D325A044}" type="pres">
      <dgm:prSet presAssocID="{0AFFE1C7-8B77-4B2C-9807-B1624633B1F6}" presName="desPictures" presStyleLbl="alignImgPlace1" presStyleIdx="0" presStyleCnt="3" custScaleX="87052" custScaleY="84705" custLinFactNeighborX="-49353" custLinFactNeighborY="14307">
        <dgm:style>
          <a:lnRef idx="0">
            <a:schemeClr val="accent2"/>
          </a:lnRef>
          <a:fillRef idx="3">
            <a:schemeClr val="accent2"/>
          </a:fillRef>
          <a:effectRef idx="3">
            <a:schemeClr val="accent2"/>
          </a:effectRef>
          <a:fontRef idx="minor">
            <a:schemeClr val="lt1"/>
          </a:fontRef>
        </dgm:style>
      </dgm:prSet>
      <dgm:spPr>
        <a:blipFill>
          <a:blip xmlns:r="http://schemas.openxmlformats.org/officeDocument/2006/relationships" r:embed="rId2"/>
          <a:stretch>
            <a:fillRect/>
          </a:stretch>
        </a:blipFill>
      </dgm:spPr>
    </dgm:pt>
    <dgm:pt modelId="{BCE38424-E2EA-4B00-9B90-2E17AC7C1F75}" type="pres">
      <dgm:prSet presAssocID="{0AFFE1C7-8B77-4B2C-9807-B1624633B1F6}" presName="desTextWrapper" presStyleCnt="0"/>
      <dgm:spPr/>
    </dgm:pt>
    <dgm:pt modelId="{5D4DB109-C45F-4DD8-8A86-4273E49F37F1}" type="pres">
      <dgm:prSet presAssocID="{0AFFE1C7-8B77-4B2C-9807-B1624633B1F6}" presName="desText" presStyleLbl="revTx" presStyleIdx="0" presStyleCnt="3" custScaleX="139169">
        <dgm:presLayoutVars>
          <dgm:bulletEnabled val="1"/>
        </dgm:presLayoutVars>
      </dgm:prSet>
      <dgm:spPr/>
      <dgm:t>
        <a:bodyPr/>
        <a:lstStyle/>
        <a:p>
          <a:endParaRPr lang="en-US"/>
        </a:p>
      </dgm:t>
    </dgm:pt>
    <dgm:pt modelId="{53B2B27A-C75E-44E9-AE7B-4257ABFADA08}" type="pres">
      <dgm:prSet presAssocID="{2CB232BA-7479-4F87-B207-2A4A22148575}" presName="spaceV" presStyleCnt="0"/>
      <dgm:spPr/>
    </dgm:pt>
    <dgm:pt modelId="{3176310E-4E63-4761-ACCB-909546D9DF9C}" type="pres">
      <dgm:prSet presAssocID="{44462B97-F0D4-4DE5-8164-E45576BF6465}" presName="pair" presStyleCnt="0"/>
      <dgm:spPr/>
    </dgm:pt>
    <dgm:pt modelId="{3F660A90-A311-46E2-8BBA-0925F080ABE1}" type="pres">
      <dgm:prSet presAssocID="{44462B97-F0D4-4DE5-8164-E45576BF6465}" presName="spaceH" presStyleLbl="node1" presStyleIdx="0" presStyleCnt="0"/>
      <dgm:spPr/>
    </dgm:pt>
    <dgm:pt modelId="{A65443BF-4A54-4A26-9C34-D0A6A40B0B9B}" type="pres">
      <dgm:prSet presAssocID="{44462B97-F0D4-4DE5-8164-E45576BF6465}" presName="desPictures" presStyleLbl="alignImgPlace1" presStyleIdx="1" presStyleCnt="3" custScaleX="96005" custScaleY="88730" custLinFactNeighborX="-45671" custLinFactNeighborY="8814">
        <dgm:style>
          <a:lnRef idx="0">
            <a:schemeClr val="accent2"/>
          </a:lnRef>
          <a:fillRef idx="3">
            <a:schemeClr val="accent2"/>
          </a:fillRef>
          <a:effectRef idx="3">
            <a:schemeClr val="accent2"/>
          </a:effectRef>
          <a:fontRef idx="minor">
            <a:schemeClr val="lt1"/>
          </a:fontRef>
        </dgm:style>
      </dgm:prSet>
      <dgm:spPr>
        <a:blipFill>
          <a:blip xmlns:r="http://schemas.openxmlformats.org/officeDocument/2006/relationships" r:embed="rId3"/>
          <a:stretch>
            <a:fillRect/>
          </a:stretch>
        </a:blipFill>
      </dgm:spPr>
    </dgm:pt>
    <dgm:pt modelId="{28229ECC-C5D1-4DD7-A73A-608BDBEC7CB5}" type="pres">
      <dgm:prSet presAssocID="{44462B97-F0D4-4DE5-8164-E45576BF6465}" presName="desTextWrapper" presStyleCnt="0"/>
      <dgm:spPr/>
    </dgm:pt>
    <dgm:pt modelId="{161425B5-DB22-4996-814A-949C115EF8C4}" type="pres">
      <dgm:prSet presAssocID="{44462B97-F0D4-4DE5-8164-E45576BF6465}" presName="desText" presStyleLbl="revTx" presStyleIdx="1" presStyleCnt="3" custScaleX="152167">
        <dgm:presLayoutVars>
          <dgm:bulletEnabled val="1"/>
        </dgm:presLayoutVars>
      </dgm:prSet>
      <dgm:spPr/>
      <dgm:t>
        <a:bodyPr/>
        <a:lstStyle/>
        <a:p>
          <a:endParaRPr lang="en-US"/>
        </a:p>
      </dgm:t>
    </dgm:pt>
    <dgm:pt modelId="{E3E8F788-FE7E-4254-BFC7-697F5E38FEAB}" type="pres">
      <dgm:prSet presAssocID="{2B414356-968C-40F0-8BA7-2CCBAC0AC234}" presName="spaceV" presStyleCnt="0"/>
      <dgm:spPr/>
    </dgm:pt>
    <dgm:pt modelId="{33B768DA-D7D7-4B8F-B536-109D7D8C78CA}" type="pres">
      <dgm:prSet presAssocID="{8404E65F-7DD1-47D7-9E0E-E660231AC8D3}" presName="pair" presStyleCnt="0"/>
      <dgm:spPr/>
    </dgm:pt>
    <dgm:pt modelId="{3A44820E-8465-4941-B37E-4C551700AF93}" type="pres">
      <dgm:prSet presAssocID="{8404E65F-7DD1-47D7-9E0E-E660231AC8D3}" presName="spaceH" presStyleLbl="node1" presStyleIdx="0" presStyleCnt="0"/>
      <dgm:spPr/>
    </dgm:pt>
    <dgm:pt modelId="{305210C7-7871-45DC-8B2D-D1EAE1B7032D}" type="pres">
      <dgm:prSet presAssocID="{8404E65F-7DD1-47D7-9E0E-E660231AC8D3}" presName="desPictures" presStyleLbl="alignImgPlace1" presStyleIdx="2" presStyleCnt="3" custScaleX="109604" custScaleY="92124" custLinFactNeighborX="-42974" custLinFactNeighborY="18730">
        <dgm:style>
          <a:lnRef idx="0">
            <a:schemeClr val="accent2"/>
          </a:lnRef>
          <a:fillRef idx="3">
            <a:schemeClr val="accent2"/>
          </a:fillRef>
          <a:effectRef idx="3">
            <a:schemeClr val="accent2"/>
          </a:effectRef>
          <a:fontRef idx="minor">
            <a:schemeClr val="lt1"/>
          </a:fontRef>
        </dgm:style>
      </dgm:prSet>
      <dgm:spPr>
        <a:blipFill>
          <a:blip xmlns:r="http://schemas.openxmlformats.org/officeDocument/2006/relationships" r:embed="rId4"/>
          <a:stretch>
            <a:fillRect/>
          </a:stretch>
        </a:blipFill>
      </dgm:spPr>
    </dgm:pt>
    <dgm:pt modelId="{60D18B10-6E4E-46C1-96AA-503082EF564E}" type="pres">
      <dgm:prSet presAssocID="{8404E65F-7DD1-47D7-9E0E-E660231AC8D3}" presName="desTextWrapper" presStyleCnt="0"/>
      <dgm:spPr/>
    </dgm:pt>
    <dgm:pt modelId="{98DE8767-8FDF-4C97-9442-7F42A7AB3419}" type="pres">
      <dgm:prSet presAssocID="{8404E65F-7DD1-47D7-9E0E-E660231AC8D3}" presName="desText" presStyleLbl="revTx" presStyleIdx="2" presStyleCnt="3" custScaleX="130388">
        <dgm:presLayoutVars>
          <dgm:bulletEnabled val="1"/>
        </dgm:presLayoutVars>
      </dgm:prSet>
      <dgm:spPr/>
      <dgm:t>
        <a:bodyPr/>
        <a:lstStyle/>
        <a:p>
          <a:endParaRPr lang="en-US"/>
        </a:p>
      </dgm:t>
    </dgm:pt>
    <dgm:pt modelId="{EF8BE138-EB12-46E4-B18F-66B0EE85FA19}" type="pres">
      <dgm:prSet presAssocID="{0E078A6D-E07D-4713-B44C-33BE87688765}" presName="maxNode" presStyleCnt="0"/>
      <dgm:spPr/>
    </dgm:pt>
    <dgm:pt modelId="{9DCE22A6-D1F1-4C96-8FE8-1F0558099FCB}" type="pres">
      <dgm:prSet presAssocID="{0E078A6D-E07D-4713-B44C-33BE87688765}" presName="Name33" presStyleCnt="0"/>
      <dgm:spPr/>
    </dgm:pt>
  </dgm:ptLst>
  <dgm:cxnLst>
    <dgm:cxn modelId="{4004C7CE-0B4E-449B-9B53-BD0812869F63}" type="presOf" srcId="{604D20A3-5AFE-484C-AE08-5B52459099BA}" destId="{920DB4BA-EFB0-4E6B-9788-F3F9328B97A9}" srcOrd="0" destOrd="0" presId="urn:microsoft.com/office/officeart/2008/layout/AccentedPicture"/>
    <dgm:cxn modelId="{6B31C0EB-FB81-479D-BAC6-668CA41F9609}" srcId="{0E078A6D-E07D-4713-B44C-33BE87688765}" destId="{44462B97-F0D4-4DE5-8164-E45576BF6465}" srcOrd="2" destOrd="0" parTransId="{ED8A32EE-AEC5-4FC4-8179-26842AA2C4C0}" sibTransId="{2B414356-968C-40F0-8BA7-2CCBAC0AC234}"/>
    <dgm:cxn modelId="{8AB7804D-D668-4C45-A533-D57B992F6177}" type="presOf" srcId="{8404E65F-7DD1-47D7-9E0E-E660231AC8D3}" destId="{98DE8767-8FDF-4C97-9442-7F42A7AB3419}" srcOrd="0" destOrd="0" presId="urn:microsoft.com/office/officeart/2008/layout/AccentedPicture"/>
    <dgm:cxn modelId="{68E6A3FB-47F0-4A58-80A0-F22C88CA67E3}" type="presOf" srcId="{44462B97-F0D4-4DE5-8164-E45576BF6465}" destId="{161425B5-DB22-4996-814A-949C115EF8C4}" srcOrd="0" destOrd="0" presId="urn:microsoft.com/office/officeart/2008/layout/AccentedPicture"/>
    <dgm:cxn modelId="{4F8A3572-6796-4B72-B4BA-049B42D5B30E}" srcId="{0E078A6D-E07D-4713-B44C-33BE87688765}" destId="{8404E65F-7DD1-47D7-9E0E-E660231AC8D3}" srcOrd="3" destOrd="0" parTransId="{56953C61-15CE-4D92-8D28-E974ED6E47BC}" sibTransId="{04A69897-D5AC-430B-96A8-27E635FD7AED}"/>
    <dgm:cxn modelId="{5661A0FA-6388-472D-A4FD-92B69741BA8F}" type="presOf" srcId="{0AFFE1C7-8B77-4B2C-9807-B1624633B1F6}" destId="{5D4DB109-C45F-4DD8-8A86-4273E49F37F1}" srcOrd="0" destOrd="0" presId="urn:microsoft.com/office/officeart/2008/layout/AccentedPicture"/>
    <dgm:cxn modelId="{DE577D96-7166-428A-96AD-C9446C0D69BE}" type="presOf" srcId="{2BA1E364-F613-4C45-94F9-967E514793FD}" destId="{6C499850-0A97-4FB9-9183-353D747ADA1C}" srcOrd="0" destOrd="0" presId="urn:microsoft.com/office/officeart/2008/layout/AccentedPicture"/>
    <dgm:cxn modelId="{B3FA2E22-F1AF-4C9A-B0C9-8F1BCD0FCA8B}" srcId="{0E078A6D-E07D-4713-B44C-33BE87688765}" destId="{0AFFE1C7-8B77-4B2C-9807-B1624633B1F6}" srcOrd="1" destOrd="0" parTransId="{FF3CB280-BB8C-45F6-BED0-98BE662B376C}" sibTransId="{2CB232BA-7479-4F87-B207-2A4A22148575}"/>
    <dgm:cxn modelId="{FF0B53D6-AF92-4F12-B0E1-0049C054AE1B}" type="presOf" srcId="{0E078A6D-E07D-4713-B44C-33BE87688765}" destId="{B4D2E2E1-1917-4F87-B4C1-7C74E323C965}" srcOrd="0" destOrd="0" presId="urn:microsoft.com/office/officeart/2008/layout/AccentedPicture"/>
    <dgm:cxn modelId="{3549075B-42C2-4FF6-8708-0A0F4DB58EA7}" srcId="{0E078A6D-E07D-4713-B44C-33BE87688765}" destId="{604D20A3-5AFE-484C-AE08-5B52459099BA}" srcOrd="0" destOrd="0" parTransId="{FE8CD4E7-3066-4D1E-9DA3-CC82B7B8A9F7}" sibTransId="{2BA1E364-F613-4C45-94F9-967E514793FD}"/>
    <dgm:cxn modelId="{BBE772B9-ACE3-4C1B-AF67-B4DC2F3C2B5C}" type="presParOf" srcId="{B4D2E2E1-1917-4F87-B4C1-7C74E323C965}" destId="{6C499850-0A97-4FB9-9183-353D747ADA1C}" srcOrd="0" destOrd="0" presId="urn:microsoft.com/office/officeart/2008/layout/AccentedPicture"/>
    <dgm:cxn modelId="{E803646C-F0E1-4775-A3B1-FC474BD7270C}" type="presParOf" srcId="{B4D2E2E1-1917-4F87-B4C1-7C74E323C965}" destId="{920DB4BA-EFB0-4E6B-9788-F3F9328B97A9}" srcOrd="1" destOrd="0" presId="urn:microsoft.com/office/officeart/2008/layout/AccentedPicture"/>
    <dgm:cxn modelId="{BEE476F5-532D-4174-812A-4ED7C61747FF}" type="presParOf" srcId="{B4D2E2E1-1917-4F87-B4C1-7C74E323C965}" destId="{FE69A60E-4289-4B02-874A-B82C9A3DD0C8}" srcOrd="2" destOrd="0" presId="urn:microsoft.com/office/officeart/2008/layout/AccentedPicture"/>
    <dgm:cxn modelId="{626897AB-3A0D-4B9B-9A78-E04B77A2491B}" type="presParOf" srcId="{FE69A60E-4289-4B02-874A-B82C9A3DD0C8}" destId="{BD69D78C-AA9B-44A8-93BE-6B7D1472F65C}" srcOrd="0" destOrd="0" presId="urn:microsoft.com/office/officeart/2008/layout/AccentedPicture"/>
    <dgm:cxn modelId="{4E6A07DD-EDF3-46E5-9020-EC0E16388181}" type="presParOf" srcId="{BD69D78C-AA9B-44A8-93BE-6B7D1472F65C}" destId="{B4CE5984-74BD-4DC0-9264-5F079C218CEC}" srcOrd="0" destOrd="0" presId="urn:microsoft.com/office/officeart/2008/layout/AccentedPicture"/>
    <dgm:cxn modelId="{72CCBD7C-7985-40DC-ADED-70F884CAA7CC}" type="presParOf" srcId="{BD69D78C-AA9B-44A8-93BE-6B7D1472F65C}" destId="{80804B08-A62F-4856-905A-7799D325A044}" srcOrd="1" destOrd="0" presId="urn:microsoft.com/office/officeart/2008/layout/AccentedPicture"/>
    <dgm:cxn modelId="{233049B2-0A9F-4077-AEBA-E023E20A6F42}" type="presParOf" srcId="{BD69D78C-AA9B-44A8-93BE-6B7D1472F65C}" destId="{BCE38424-E2EA-4B00-9B90-2E17AC7C1F75}" srcOrd="2" destOrd="0" presId="urn:microsoft.com/office/officeart/2008/layout/AccentedPicture"/>
    <dgm:cxn modelId="{39C1A774-A714-4C7D-9C29-D011C8D5939E}" type="presParOf" srcId="{BCE38424-E2EA-4B00-9B90-2E17AC7C1F75}" destId="{5D4DB109-C45F-4DD8-8A86-4273E49F37F1}" srcOrd="0" destOrd="0" presId="urn:microsoft.com/office/officeart/2008/layout/AccentedPicture"/>
    <dgm:cxn modelId="{E796D821-2FA8-41EF-8265-2A2A8ECAA202}" type="presParOf" srcId="{FE69A60E-4289-4B02-874A-B82C9A3DD0C8}" destId="{53B2B27A-C75E-44E9-AE7B-4257ABFADA08}" srcOrd="1" destOrd="0" presId="urn:microsoft.com/office/officeart/2008/layout/AccentedPicture"/>
    <dgm:cxn modelId="{DC47E9DB-8548-4066-9B77-E5B026CA3AB9}" type="presParOf" srcId="{FE69A60E-4289-4B02-874A-B82C9A3DD0C8}" destId="{3176310E-4E63-4761-ACCB-909546D9DF9C}" srcOrd="2" destOrd="0" presId="urn:microsoft.com/office/officeart/2008/layout/AccentedPicture"/>
    <dgm:cxn modelId="{A4BC8833-AAE2-4F82-8598-BA56BBFB42E9}" type="presParOf" srcId="{3176310E-4E63-4761-ACCB-909546D9DF9C}" destId="{3F660A90-A311-46E2-8BBA-0925F080ABE1}" srcOrd="0" destOrd="0" presId="urn:microsoft.com/office/officeart/2008/layout/AccentedPicture"/>
    <dgm:cxn modelId="{D4B90F4D-B064-4BB5-BEFD-4AAA37401BDB}" type="presParOf" srcId="{3176310E-4E63-4761-ACCB-909546D9DF9C}" destId="{A65443BF-4A54-4A26-9C34-D0A6A40B0B9B}" srcOrd="1" destOrd="0" presId="urn:microsoft.com/office/officeart/2008/layout/AccentedPicture"/>
    <dgm:cxn modelId="{6F520D45-0528-474D-9743-389CB1BCB8FE}" type="presParOf" srcId="{3176310E-4E63-4761-ACCB-909546D9DF9C}" destId="{28229ECC-C5D1-4DD7-A73A-608BDBEC7CB5}" srcOrd="2" destOrd="0" presId="urn:microsoft.com/office/officeart/2008/layout/AccentedPicture"/>
    <dgm:cxn modelId="{EFB3D0F8-F555-405E-B98A-B5A6A6F92926}" type="presParOf" srcId="{28229ECC-C5D1-4DD7-A73A-608BDBEC7CB5}" destId="{161425B5-DB22-4996-814A-949C115EF8C4}" srcOrd="0" destOrd="0" presId="urn:microsoft.com/office/officeart/2008/layout/AccentedPicture"/>
    <dgm:cxn modelId="{90FFD8BD-ACDB-4BF6-95E1-13C670F4B383}" type="presParOf" srcId="{FE69A60E-4289-4B02-874A-B82C9A3DD0C8}" destId="{E3E8F788-FE7E-4254-BFC7-697F5E38FEAB}" srcOrd="3" destOrd="0" presId="urn:microsoft.com/office/officeart/2008/layout/AccentedPicture"/>
    <dgm:cxn modelId="{30DDCBA5-29B6-4A91-A9C5-67CC79259FE5}" type="presParOf" srcId="{FE69A60E-4289-4B02-874A-B82C9A3DD0C8}" destId="{33B768DA-D7D7-4B8F-B536-109D7D8C78CA}" srcOrd="4" destOrd="0" presId="urn:microsoft.com/office/officeart/2008/layout/AccentedPicture"/>
    <dgm:cxn modelId="{1D5D3541-DF8E-439E-AEAF-32676ECCC851}" type="presParOf" srcId="{33B768DA-D7D7-4B8F-B536-109D7D8C78CA}" destId="{3A44820E-8465-4941-B37E-4C551700AF93}" srcOrd="0" destOrd="0" presId="urn:microsoft.com/office/officeart/2008/layout/AccentedPicture"/>
    <dgm:cxn modelId="{2452F9D5-0752-404A-8A7B-B985A98CF8A2}" type="presParOf" srcId="{33B768DA-D7D7-4B8F-B536-109D7D8C78CA}" destId="{305210C7-7871-45DC-8B2D-D1EAE1B7032D}" srcOrd="1" destOrd="0" presId="urn:microsoft.com/office/officeart/2008/layout/AccentedPicture"/>
    <dgm:cxn modelId="{77B4B6F6-5036-4E9D-B0B9-7B612B1066E4}" type="presParOf" srcId="{33B768DA-D7D7-4B8F-B536-109D7D8C78CA}" destId="{60D18B10-6E4E-46C1-96AA-503082EF564E}" srcOrd="2" destOrd="0" presId="urn:microsoft.com/office/officeart/2008/layout/AccentedPicture"/>
    <dgm:cxn modelId="{C865EE56-6EFD-4713-8F3B-0144E7C1C241}" type="presParOf" srcId="{60D18B10-6E4E-46C1-96AA-503082EF564E}" destId="{98DE8767-8FDF-4C97-9442-7F42A7AB3419}" srcOrd="0" destOrd="0" presId="urn:microsoft.com/office/officeart/2008/layout/AccentedPicture"/>
    <dgm:cxn modelId="{F5049196-5C43-4389-8860-97A67A9E0DDB}" type="presParOf" srcId="{B4D2E2E1-1917-4F87-B4C1-7C74E323C965}" destId="{EF8BE138-EB12-46E4-B18F-66B0EE85FA19}" srcOrd="3" destOrd="0" presId="urn:microsoft.com/office/officeart/2008/layout/AccentedPicture"/>
    <dgm:cxn modelId="{04D80A21-0A69-4C5A-9115-8B0846623E0F}" type="presParOf" srcId="{EF8BE138-EB12-46E4-B18F-66B0EE85FA19}" destId="{9DCE22A6-D1F1-4C96-8FE8-1F0558099FCB}" srcOrd="0" destOrd="0" presId="urn:microsoft.com/office/officeart/2008/layout/AccentedPicture"/>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2EDF37-D079-4DE8-9F19-5A5D9FD0607E}" type="doc">
      <dgm:prSet loTypeId="urn:microsoft.com/office/officeart/2008/layout/PictureStrips" loCatId="list" qsTypeId="urn:microsoft.com/office/officeart/2005/8/quickstyle/simple1" qsCatId="simple" csTypeId="urn:microsoft.com/office/officeart/2005/8/colors/accent1_2" csCatId="accent1" phldr="1"/>
      <dgm:spPr/>
    </dgm:pt>
    <dgm:pt modelId="{10203EF5-3E54-49CD-A79A-C08821F33167}">
      <dgm:prSet phldrT="[Text]"/>
      <dgm:spPr/>
      <dgm:t>
        <a:bodyPr/>
        <a:lstStyle/>
        <a:p>
          <a:pPr algn="r"/>
          <a:r>
            <a:rPr lang="en-US" b="0" cap="none" spc="0" dirty="0" smtClean="0">
              <a:ln w="0">
                <a:noFill/>
              </a:ln>
              <a:solidFill>
                <a:schemeClr val="tx1"/>
              </a:solidFill>
              <a:effectLst/>
              <a:latin typeface="Adobe Arabic" panose="02040503050201020203" pitchFamily="18" charset="-78"/>
              <a:cs typeface="Adobe Arabic" panose="02040503050201020203" pitchFamily="18" charset="-78"/>
            </a:rPr>
            <a:t>What are the prevailing Menstrual Hygiene Management (MHM) practices, beliefs, and behaviors along with the main challenges, barriers, and cultural factors that hinder the adoption of proper MHM practices among adolescent girls in LMICs? </a:t>
          </a:r>
          <a:endParaRPr lang="en-US" dirty="0">
            <a:latin typeface="Adobe Arabic" panose="02040503050201020203" pitchFamily="18" charset="-78"/>
            <a:cs typeface="Adobe Arabic" panose="02040503050201020203" pitchFamily="18" charset="-78"/>
          </a:endParaRPr>
        </a:p>
      </dgm:t>
    </dgm:pt>
    <dgm:pt modelId="{E72A1A3F-D0BB-40D5-AF1A-026E6D0B71BB}" type="parTrans" cxnId="{06D6683E-210F-49FD-824A-CCEBC7FDE807}">
      <dgm:prSet/>
      <dgm:spPr/>
      <dgm:t>
        <a:bodyPr/>
        <a:lstStyle/>
        <a:p>
          <a:endParaRPr lang="en-US"/>
        </a:p>
      </dgm:t>
    </dgm:pt>
    <dgm:pt modelId="{303B6F5B-82B3-4BFD-B6DD-4C30D0DD2E4E}" type="sibTrans" cxnId="{06D6683E-210F-49FD-824A-CCEBC7FDE807}">
      <dgm:prSet/>
      <dgm:spPr/>
      <dgm:t>
        <a:bodyPr/>
        <a:lstStyle/>
        <a:p>
          <a:endParaRPr lang="en-US"/>
        </a:p>
      </dgm:t>
    </dgm:pt>
    <dgm:pt modelId="{D72FC850-DE77-4DD0-B811-161A58981B75}" type="pres">
      <dgm:prSet presAssocID="{F22EDF37-D079-4DE8-9F19-5A5D9FD0607E}" presName="Name0" presStyleCnt="0">
        <dgm:presLayoutVars>
          <dgm:dir/>
          <dgm:resizeHandles val="exact"/>
        </dgm:presLayoutVars>
      </dgm:prSet>
      <dgm:spPr/>
    </dgm:pt>
    <dgm:pt modelId="{EFC26781-F92B-442E-AA4E-0F27E89271B8}" type="pres">
      <dgm:prSet presAssocID="{10203EF5-3E54-49CD-A79A-C08821F33167}" presName="composite" presStyleCnt="0"/>
      <dgm:spPr/>
    </dgm:pt>
    <dgm:pt modelId="{5FE3C303-BC91-4EE0-BB10-B66B9C9CCB75}" type="pres">
      <dgm:prSet presAssocID="{10203EF5-3E54-49CD-A79A-C08821F33167}" presName="rect1" presStyleLbl="trAlignAcc1" presStyleIdx="0" presStyleCnt="1" custScaleX="107540">
        <dgm:presLayoutVars>
          <dgm:bulletEnabled val="1"/>
        </dgm:presLayoutVars>
      </dgm:prSet>
      <dgm:spPr/>
      <dgm:t>
        <a:bodyPr/>
        <a:lstStyle/>
        <a:p>
          <a:endParaRPr lang="en-US"/>
        </a:p>
      </dgm:t>
    </dgm:pt>
    <dgm:pt modelId="{7FB1CC11-E358-446F-9DB9-05651FB3D3DC}" type="pres">
      <dgm:prSet presAssocID="{10203EF5-3E54-49CD-A79A-C08821F33167}"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Lst>
  <dgm:cxnLst>
    <dgm:cxn modelId="{06D6683E-210F-49FD-824A-CCEBC7FDE807}" srcId="{F22EDF37-D079-4DE8-9F19-5A5D9FD0607E}" destId="{10203EF5-3E54-49CD-A79A-C08821F33167}" srcOrd="0" destOrd="0" parTransId="{E72A1A3F-D0BB-40D5-AF1A-026E6D0B71BB}" sibTransId="{303B6F5B-82B3-4BFD-B6DD-4C30D0DD2E4E}"/>
    <dgm:cxn modelId="{6D3CAB06-B880-4F81-872A-D89612B22902}" type="presOf" srcId="{10203EF5-3E54-49CD-A79A-C08821F33167}" destId="{5FE3C303-BC91-4EE0-BB10-B66B9C9CCB75}" srcOrd="0" destOrd="0" presId="urn:microsoft.com/office/officeart/2008/layout/PictureStrips"/>
    <dgm:cxn modelId="{FA6EDCA5-2601-4FBB-BDEA-F914D82CCB9D}" type="presOf" srcId="{F22EDF37-D079-4DE8-9F19-5A5D9FD0607E}" destId="{D72FC850-DE77-4DD0-B811-161A58981B75}" srcOrd="0" destOrd="0" presId="urn:microsoft.com/office/officeart/2008/layout/PictureStrips"/>
    <dgm:cxn modelId="{24F62A00-36C3-4D75-8528-0C0D7DEDEFAA}" type="presParOf" srcId="{D72FC850-DE77-4DD0-B811-161A58981B75}" destId="{EFC26781-F92B-442E-AA4E-0F27E89271B8}" srcOrd="0" destOrd="0" presId="urn:microsoft.com/office/officeart/2008/layout/PictureStrips"/>
    <dgm:cxn modelId="{F090E3E3-6991-4A46-8DCF-08E6D833BF21}" type="presParOf" srcId="{EFC26781-F92B-442E-AA4E-0F27E89271B8}" destId="{5FE3C303-BC91-4EE0-BB10-B66B9C9CCB75}" srcOrd="0" destOrd="0" presId="urn:microsoft.com/office/officeart/2008/layout/PictureStrips"/>
    <dgm:cxn modelId="{7266F654-8542-4A2D-99A5-9D77DAF570B8}" type="presParOf" srcId="{EFC26781-F92B-442E-AA4E-0F27E89271B8}" destId="{7FB1CC11-E358-446F-9DB9-05651FB3D3D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7B5C6-21F3-4A10-9AB4-6F72D970C709}" type="doc">
      <dgm:prSet loTypeId="urn:microsoft.com/office/officeart/2005/8/layout/hList7" loCatId="process" qsTypeId="urn:microsoft.com/office/officeart/2005/8/quickstyle/simple1" qsCatId="simple" csTypeId="urn:microsoft.com/office/officeart/2005/8/colors/accent0_1" csCatId="mainScheme" phldr="1"/>
      <dgm:spPr/>
      <dgm:t>
        <a:bodyPr/>
        <a:lstStyle/>
        <a:p>
          <a:endParaRPr lang="en-US"/>
        </a:p>
      </dgm:t>
    </dgm:pt>
    <dgm:pt modelId="{0E155511-9E0A-49D4-8CBD-B2E11653CF66}">
      <dgm:prSet phldrT="[Text]" custT="1"/>
      <dgm:spPr/>
      <dgm:t>
        <a:bodyPr/>
        <a:lstStyle/>
        <a:p>
          <a:r>
            <a:rPr lang="en-US" sz="1800" b="1" cap="none" spc="0" dirty="0" smtClean="0">
              <a:ln w="0"/>
              <a:effectLst/>
            </a:rPr>
            <a:t>General Objective </a:t>
          </a:r>
        </a:p>
        <a:p>
          <a:r>
            <a:rPr lang="en-US" sz="1800" b="0" cap="none" spc="0" dirty="0" smtClean="0">
              <a:ln w="0"/>
              <a:effectLst/>
            </a:rPr>
            <a:t>The primary objective of this systematic review is to comprehensively assess the current status of menstrual hygiene management (MHM) practices among adolescent girls in low and middle-income countries (LMICs) and identify the unmet needs in terms of menstrual hygiene support, resources, and interventions. </a:t>
          </a:r>
          <a:endParaRPr lang="en-US" sz="1400" b="0" cap="none" spc="0" dirty="0">
            <a:ln w="0"/>
            <a:effectLst/>
            <a:latin typeface="+mn-lt"/>
            <a:cs typeface="Adobe Devanagari" panose="02040503050201020203" pitchFamily="18" charset="0"/>
          </a:endParaRPr>
        </a:p>
      </dgm:t>
    </dgm:pt>
    <dgm:pt modelId="{E67DD5E2-D992-40C3-B1A6-F77518FB9F47}" type="parTrans" cxnId="{EAFE3E35-7AAE-4BA5-8532-13697EBB56D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9A355F4-72C5-4D3F-B570-0423EE7BA59E}" type="sibTrans" cxnId="{EAFE3E35-7AAE-4BA5-8532-13697EBB56D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77F688A-CCF3-4B27-A936-E55412F095B6}">
      <dgm:prSet phldrT="[Text]" custT="1"/>
      <dgm:spPr/>
      <dgm:t>
        <a:bodyPr/>
        <a:lstStyle/>
        <a:p>
          <a:pPr algn="ctr"/>
          <a:r>
            <a:rPr lang="en-US" sz="1800" b="1" smtClean="0"/>
            <a:t>Specific Objectives </a:t>
          </a:r>
        </a:p>
        <a:p>
          <a:pPr algn="l"/>
          <a:r>
            <a:rPr lang="en-US" sz="1600" smtClean="0"/>
            <a:t>1. To examine the prevailing menstrual hygiene practices, beliefs, and behaviors among adolescent girls in LMICs</a:t>
          </a:r>
        </a:p>
        <a:p>
          <a:pPr algn="l"/>
          <a:r>
            <a:rPr lang="en-US" sz="1600" smtClean="0"/>
            <a:t>2. To identify the challenges, barriers, and cultural factors that hinder the adoption of proper MHM practices among adolescent girls in LMICs.</a:t>
          </a:r>
        </a:p>
        <a:p>
          <a:pPr algn="l"/>
          <a:r>
            <a:rPr lang="en-US" sz="1600" smtClean="0"/>
            <a:t>3. To evaluate the impact of inadequate MHM practices on the educational experiences of adolescent girls in LMICs by assessing the availability, accessibility, and adequacy of menstrual hygiene resources, including sanitary products, sanitation facilities, and water supply, in educational institutions and communities in LMICs.</a:t>
          </a:r>
          <a:endParaRPr lang="en-US" sz="1200" b="0" cap="none" spc="0" dirty="0">
            <a:ln w="0"/>
            <a:effectLst/>
          </a:endParaRPr>
        </a:p>
      </dgm:t>
    </dgm:pt>
    <dgm:pt modelId="{5E89E766-CDFF-4B47-902C-490FC6296F94}" type="parTrans" cxnId="{925F05B7-0652-4FD3-9B34-F11B5CA8C21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DFDD8D1-F9A5-4B2B-ADA9-151EAABC4F81}" type="sibTrans" cxnId="{925F05B7-0652-4FD3-9B34-F11B5CA8C21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3AA5165-CA6D-4330-979D-4D0B54D72128}" type="pres">
      <dgm:prSet presAssocID="{3D87B5C6-21F3-4A10-9AB4-6F72D970C709}" presName="Name0" presStyleCnt="0">
        <dgm:presLayoutVars>
          <dgm:dir/>
          <dgm:resizeHandles val="exact"/>
        </dgm:presLayoutVars>
      </dgm:prSet>
      <dgm:spPr/>
      <dgm:t>
        <a:bodyPr/>
        <a:lstStyle/>
        <a:p>
          <a:endParaRPr lang="en-US"/>
        </a:p>
      </dgm:t>
    </dgm:pt>
    <dgm:pt modelId="{CA860BDB-261A-4038-A79A-8D32F03D4EEB}" type="pres">
      <dgm:prSet presAssocID="{3D87B5C6-21F3-4A10-9AB4-6F72D970C709}" presName="fgShape" presStyleLbl="fgShp" presStyleIdx="0" presStyleCnt="1" custLinFactNeighborY="16416">
        <dgm:style>
          <a:lnRef idx="3">
            <a:schemeClr val="lt1"/>
          </a:lnRef>
          <a:fillRef idx="1">
            <a:schemeClr val="accent2"/>
          </a:fillRef>
          <a:effectRef idx="1">
            <a:schemeClr val="accent2"/>
          </a:effectRef>
          <a:fontRef idx="minor">
            <a:schemeClr val="lt1"/>
          </a:fontRef>
        </dgm:style>
      </dgm:prSet>
      <dgm:spPr>
        <a:solidFill>
          <a:srgbClr val="FF7C80"/>
        </a:solidFill>
      </dgm:spPr>
      <dgm:t>
        <a:bodyPr/>
        <a:lstStyle/>
        <a:p>
          <a:endParaRPr lang="en-US"/>
        </a:p>
      </dgm:t>
    </dgm:pt>
    <dgm:pt modelId="{EB8B62AC-E746-483D-B5D4-761D0BA497B5}" type="pres">
      <dgm:prSet presAssocID="{3D87B5C6-21F3-4A10-9AB4-6F72D970C709}" presName="linComp" presStyleCnt="0"/>
      <dgm:spPr/>
      <dgm:t>
        <a:bodyPr/>
        <a:lstStyle/>
        <a:p>
          <a:endParaRPr lang="en-US"/>
        </a:p>
      </dgm:t>
    </dgm:pt>
    <dgm:pt modelId="{67E518A7-6812-4618-9DA7-E9C507123ACC}" type="pres">
      <dgm:prSet presAssocID="{0E155511-9E0A-49D4-8CBD-B2E11653CF66}" presName="compNode" presStyleCnt="0"/>
      <dgm:spPr/>
      <dgm:t>
        <a:bodyPr/>
        <a:lstStyle/>
        <a:p>
          <a:endParaRPr lang="en-US"/>
        </a:p>
      </dgm:t>
    </dgm:pt>
    <dgm:pt modelId="{16C348E2-E54B-4BF8-BA16-48F323F280BE}" type="pres">
      <dgm:prSet presAssocID="{0E155511-9E0A-49D4-8CBD-B2E11653CF66}" presName="bkgdShape" presStyleLbl="node1" presStyleIdx="0" presStyleCnt="2"/>
      <dgm:spPr/>
      <dgm:t>
        <a:bodyPr/>
        <a:lstStyle/>
        <a:p>
          <a:endParaRPr lang="en-US"/>
        </a:p>
      </dgm:t>
    </dgm:pt>
    <dgm:pt modelId="{9938AE46-2724-494C-B28A-DF74AD5307B3}" type="pres">
      <dgm:prSet presAssocID="{0E155511-9E0A-49D4-8CBD-B2E11653CF66}" presName="nodeTx" presStyleLbl="node1" presStyleIdx="0" presStyleCnt="2">
        <dgm:presLayoutVars>
          <dgm:bulletEnabled val="1"/>
        </dgm:presLayoutVars>
      </dgm:prSet>
      <dgm:spPr/>
      <dgm:t>
        <a:bodyPr/>
        <a:lstStyle/>
        <a:p>
          <a:endParaRPr lang="en-US"/>
        </a:p>
      </dgm:t>
    </dgm:pt>
    <dgm:pt modelId="{DAAA2932-F1DA-44A1-800F-43458F0CC3FB}" type="pres">
      <dgm:prSet presAssocID="{0E155511-9E0A-49D4-8CBD-B2E11653CF66}" presName="invisiNode" presStyleLbl="node1" presStyleIdx="0" presStyleCnt="2"/>
      <dgm:spPr/>
      <dgm:t>
        <a:bodyPr/>
        <a:lstStyle/>
        <a:p>
          <a:endParaRPr lang="en-US"/>
        </a:p>
      </dgm:t>
    </dgm:pt>
    <dgm:pt modelId="{42CC2F87-C4A6-4C4E-BC30-420D5109D986}" type="pres">
      <dgm:prSet presAssocID="{0E155511-9E0A-49D4-8CBD-B2E11653CF66}" presName="imagNode" presStyleLbl="fgImgPlace1" presStyleIdx="0" presStyleCnt="2" custLinFactNeighborY="-3588"/>
      <dgm:spPr>
        <a:blipFill>
          <a:blip xmlns:r="http://schemas.openxmlformats.org/officeDocument/2006/relationships" r:embed="rId1">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n-US"/>
        </a:p>
      </dgm:t>
    </dgm:pt>
    <dgm:pt modelId="{CCDDBC54-8890-442E-8028-262C54D2EC0A}" type="pres">
      <dgm:prSet presAssocID="{29A355F4-72C5-4D3F-B570-0423EE7BA59E}" presName="sibTrans" presStyleLbl="sibTrans2D1" presStyleIdx="0" presStyleCnt="0"/>
      <dgm:spPr/>
      <dgm:t>
        <a:bodyPr/>
        <a:lstStyle/>
        <a:p>
          <a:endParaRPr lang="en-US"/>
        </a:p>
      </dgm:t>
    </dgm:pt>
    <dgm:pt modelId="{0E172A9F-DB8B-492D-87F4-D7722CD296BC}" type="pres">
      <dgm:prSet presAssocID="{C77F688A-CCF3-4B27-A936-E55412F095B6}" presName="compNode" presStyleCnt="0"/>
      <dgm:spPr/>
      <dgm:t>
        <a:bodyPr/>
        <a:lstStyle/>
        <a:p>
          <a:endParaRPr lang="en-US"/>
        </a:p>
      </dgm:t>
    </dgm:pt>
    <dgm:pt modelId="{537BAEE2-081F-4C58-A980-F4202C8A5073}" type="pres">
      <dgm:prSet presAssocID="{C77F688A-CCF3-4B27-A936-E55412F095B6}" presName="bkgdShape" presStyleLbl="node1" presStyleIdx="1" presStyleCnt="2"/>
      <dgm:spPr/>
      <dgm:t>
        <a:bodyPr/>
        <a:lstStyle/>
        <a:p>
          <a:endParaRPr lang="en-US"/>
        </a:p>
      </dgm:t>
    </dgm:pt>
    <dgm:pt modelId="{A1C1044E-2C5E-47BA-BD1F-E27586DEA23F}" type="pres">
      <dgm:prSet presAssocID="{C77F688A-CCF3-4B27-A936-E55412F095B6}" presName="nodeTx" presStyleLbl="node1" presStyleIdx="1" presStyleCnt="2">
        <dgm:presLayoutVars>
          <dgm:bulletEnabled val="1"/>
        </dgm:presLayoutVars>
      </dgm:prSet>
      <dgm:spPr/>
      <dgm:t>
        <a:bodyPr/>
        <a:lstStyle/>
        <a:p>
          <a:endParaRPr lang="en-US"/>
        </a:p>
      </dgm:t>
    </dgm:pt>
    <dgm:pt modelId="{5EE7808A-E3AC-43F9-B9F1-0FC4518DE890}" type="pres">
      <dgm:prSet presAssocID="{C77F688A-CCF3-4B27-A936-E55412F095B6}" presName="invisiNode" presStyleLbl="node1" presStyleIdx="1" presStyleCnt="2"/>
      <dgm:spPr/>
      <dgm:t>
        <a:bodyPr/>
        <a:lstStyle/>
        <a:p>
          <a:endParaRPr lang="en-US"/>
        </a:p>
      </dgm:t>
    </dgm:pt>
    <dgm:pt modelId="{A1811334-33F1-42EC-9256-E84DD81FF600}" type="pres">
      <dgm:prSet presAssocID="{C77F688A-CCF3-4B27-A936-E55412F095B6}" presName="imagNode" presStyleLbl="fgImgPlace1" presStyleIdx="1" presStyleCnt="2" custLinFactNeighborY="-6578"/>
      <dgm:spPr>
        <a:blipFill>
          <a:blip xmlns:r="http://schemas.openxmlformats.org/officeDocument/2006/relationships" r:embed="rId1">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925F05B7-0652-4FD3-9B34-F11B5CA8C217}" srcId="{3D87B5C6-21F3-4A10-9AB4-6F72D970C709}" destId="{C77F688A-CCF3-4B27-A936-E55412F095B6}" srcOrd="1" destOrd="0" parTransId="{5E89E766-CDFF-4B47-902C-490FC6296F94}" sibTransId="{1DFDD8D1-F9A5-4B2B-ADA9-151EAABC4F81}"/>
    <dgm:cxn modelId="{4A3BDE2A-1A18-401C-A080-3D5333418236}" type="presOf" srcId="{0E155511-9E0A-49D4-8CBD-B2E11653CF66}" destId="{16C348E2-E54B-4BF8-BA16-48F323F280BE}" srcOrd="0" destOrd="0" presId="urn:microsoft.com/office/officeart/2005/8/layout/hList7"/>
    <dgm:cxn modelId="{0351750D-24DA-4F73-BE44-DE2BC353F1CA}" type="presOf" srcId="{3D87B5C6-21F3-4A10-9AB4-6F72D970C709}" destId="{13AA5165-CA6D-4330-979D-4D0B54D72128}" srcOrd="0" destOrd="0" presId="urn:microsoft.com/office/officeart/2005/8/layout/hList7"/>
    <dgm:cxn modelId="{C9DEB634-750D-4632-9B59-A04E3C06CCB6}" type="presOf" srcId="{C77F688A-CCF3-4B27-A936-E55412F095B6}" destId="{537BAEE2-081F-4C58-A980-F4202C8A5073}" srcOrd="0" destOrd="0" presId="urn:microsoft.com/office/officeart/2005/8/layout/hList7"/>
    <dgm:cxn modelId="{EAFE3E35-7AAE-4BA5-8532-13697EBB56D8}" srcId="{3D87B5C6-21F3-4A10-9AB4-6F72D970C709}" destId="{0E155511-9E0A-49D4-8CBD-B2E11653CF66}" srcOrd="0" destOrd="0" parTransId="{E67DD5E2-D992-40C3-B1A6-F77518FB9F47}" sibTransId="{29A355F4-72C5-4D3F-B570-0423EE7BA59E}"/>
    <dgm:cxn modelId="{91245ACC-FE5A-462A-AD9F-0274CBD3D47F}" type="presOf" srcId="{0E155511-9E0A-49D4-8CBD-B2E11653CF66}" destId="{9938AE46-2724-494C-B28A-DF74AD5307B3}" srcOrd="1" destOrd="0" presId="urn:microsoft.com/office/officeart/2005/8/layout/hList7"/>
    <dgm:cxn modelId="{E33B7D01-805C-4402-8323-EEEA733CB6A9}" type="presOf" srcId="{29A355F4-72C5-4D3F-B570-0423EE7BA59E}" destId="{CCDDBC54-8890-442E-8028-262C54D2EC0A}" srcOrd="0" destOrd="0" presId="urn:microsoft.com/office/officeart/2005/8/layout/hList7"/>
    <dgm:cxn modelId="{4E77D111-3910-4066-808E-498FC3CE039D}" type="presOf" srcId="{C77F688A-CCF3-4B27-A936-E55412F095B6}" destId="{A1C1044E-2C5E-47BA-BD1F-E27586DEA23F}" srcOrd="1" destOrd="0" presId="urn:microsoft.com/office/officeart/2005/8/layout/hList7"/>
    <dgm:cxn modelId="{4C30C3D5-D274-4F49-9442-56EE1E49CC33}" type="presParOf" srcId="{13AA5165-CA6D-4330-979D-4D0B54D72128}" destId="{CA860BDB-261A-4038-A79A-8D32F03D4EEB}" srcOrd="0" destOrd="0" presId="urn:microsoft.com/office/officeart/2005/8/layout/hList7"/>
    <dgm:cxn modelId="{D2C4D516-C50E-4938-9E2C-C5ED38856777}" type="presParOf" srcId="{13AA5165-CA6D-4330-979D-4D0B54D72128}" destId="{EB8B62AC-E746-483D-B5D4-761D0BA497B5}" srcOrd="1" destOrd="0" presId="urn:microsoft.com/office/officeart/2005/8/layout/hList7"/>
    <dgm:cxn modelId="{DBFB1BBF-FD59-4E00-B132-26D66D2D0B91}" type="presParOf" srcId="{EB8B62AC-E746-483D-B5D4-761D0BA497B5}" destId="{67E518A7-6812-4618-9DA7-E9C507123ACC}" srcOrd="0" destOrd="0" presId="urn:microsoft.com/office/officeart/2005/8/layout/hList7"/>
    <dgm:cxn modelId="{92EDB020-6EEE-4000-A63D-A277BCAE49CE}" type="presParOf" srcId="{67E518A7-6812-4618-9DA7-E9C507123ACC}" destId="{16C348E2-E54B-4BF8-BA16-48F323F280BE}" srcOrd="0" destOrd="0" presId="urn:microsoft.com/office/officeart/2005/8/layout/hList7"/>
    <dgm:cxn modelId="{0D7B9551-5D79-43F1-A65E-73AD91AF3D8C}" type="presParOf" srcId="{67E518A7-6812-4618-9DA7-E9C507123ACC}" destId="{9938AE46-2724-494C-B28A-DF74AD5307B3}" srcOrd="1" destOrd="0" presId="urn:microsoft.com/office/officeart/2005/8/layout/hList7"/>
    <dgm:cxn modelId="{AD14C903-A700-44CB-8136-9A89C5CA8FC5}" type="presParOf" srcId="{67E518A7-6812-4618-9DA7-E9C507123ACC}" destId="{DAAA2932-F1DA-44A1-800F-43458F0CC3FB}" srcOrd="2" destOrd="0" presId="urn:microsoft.com/office/officeart/2005/8/layout/hList7"/>
    <dgm:cxn modelId="{412CF79C-35CA-449F-AC76-2A1E00C68C40}" type="presParOf" srcId="{67E518A7-6812-4618-9DA7-E9C507123ACC}" destId="{42CC2F87-C4A6-4C4E-BC30-420D5109D986}" srcOrd="3" destOrd="0" presId="urn:microsoft.com/office/officeart/2005/8/layout/hList7"/>
    <dgm:cxn modelId="{45F2B5A4-81DA-41F4-97DE-F3A6C071E54C}" type="presParOf" srcId="{EB8B62AC-E746-483D-B5D4-761D0BA497B5}" destId="{CCDDBC54-8890-442E-8028-262C54D2EC0A}" srcOrd="1" destOrd="0" presId="urn:microsoft.com/office/officeart/2005/8/layout/hList7"/>
    <dgm:cxn modelId="{B5AB60D7-1180-4DCB-9A8D-BAC827866C89}" type="presParOf" srcId="{EB8B62AC-E746-483D-B5D4-761D0BA497B5}" destId="{0E172A9F-DB8B-492D-87F4-D7722CD296BC}" srcOrd="2" destOrd="0" presId="urn:microsoft.com/office/officeart/2005/8/layout/hList7"/>
    <dgm:cxn modelId="{712B973A-9B7C-450D-A727-489EE163F1E0}" type="presParOf" srcId="{0E172A9F-DB8B-492D-87F4-D7722CD296BC}" destId="{537BAEE2-081F-4C58-A980-F4202C8A5073}" srcOrd="0" destOrd="0" presId="urn:microsoft.com/office/officeart/2005/8/layout/hList7"/>
    <dgm:cxn modelId="{9017E633-01BB-491A-AB7E-54BDAE6B378C}" type="presParOf" srcId="{0E172A9F-DB8B-492D-87F4-D7722CD296BC}" destId="{A1C1044E-2C5E-47BA-BD1F-E27586DEA23F}" srcOrd="1" destOrd="0" presId="urn:microsoft.com/office/officeart/2005/8/layout/hList7"/>
    <dgm:cxn modelId="{81569EE5-0F05-43DB-9664-830580A9867C}" type="presParOf" srcId="{0E172A9F-DB8B-492D-87F4-D7722CD296BC}" destId="{5EE7808A-E3AC-43F9-B9F1-0FC4518DE890}" srcOrd="2" destOrd="0" presId="urn:microsoft.com/office/officeart/2005/8/layout/hList7"/>
    <dgm:cxn modelId="{9815FCD1-6F50-4413-9673-B1A544529B74}" type="presParOf" srcId="{0E172A9F-DB8B-492D-87F4-D7722CD296BC}" destId="{A1811334-33F1-42EC-9256-E84DD81FF600}" srcOrd="3" destOrd="0" presId="urn:microsoft.com/office/officeart/2005/8/layout/hList7"/>
  </dgm:cxnLst>
  <dgm:bg>
    <a:solidFill>
      <a:srgbClr val="FF7C80">
        <a:alpha val="93000"/>
      </a:srgbClr>
    </a:solid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97A0802-E1F0-43AB-BA80-4D39A8BF8DD8}"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B8E534B3-4093-462F-88B7-3BCC337FBE9D}">
      <dgm:prSet/>
      <dgm:spPr/>
      <dgm:t>
        <a:bodyPr/>
        <a:lstStyle/>
        <a:p>
          <a:endParaRPr lang="en-US"/>
        </a:p>
      </dgm:t>
    </dgm:pt>
    <dgm:pt modelId="{51870D1D-1780-43A8-838E-B8B2536790CD}" type="parTrans" cxnId="{EE4B91E9-A34B-4BC4-8C2A-C34243585FEB}">
      <dgm:prSet/>
      <dgm:spPr/>
      <dgm:t>
        <a:bodyPr/>
        <a:lstStyle/>
        <a:p>
          <a:endParaRPr lang="en-US"/>
        </a:p>
      </dgm:t>
    </dgm:pt>
    <dgm:pt modelId="{D9B2AD54-37E0-4B65-B609-5697C02096D8}" type="sibTrans" cxnId="{EE4B91E9-A34B-4BC4-8C2A-C34243585FEB}">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7E1547C3-1954-4A5A-86AF-CBA6DBD37B5F}">
      <dgm:prSet phldrT="[Text]" custT="1"/>
      <dgm:spPr/>
      <dgm:t>
        <a:bodyPr/>
        <a:lstStyle/>
        <a:p>
          <a:r>
            <a:rPr lang="en-US" sz="2000" b="1" u="sng" dirty="0" smtClean="0"/>
            <a:t>Search Engines </a:t>
          </a:r>
          <a:r>
            <a:rPr lang="en-US" sz="2000" dirty="0" smtClean="0"/>
            <a:t/>
          </a:r>
          <a:br>
            <a:rPr lang="en-US" sz="2000" dirty="0" smtClean="0"/>
          </a:br>
          <a:r>
            <a:rPr lang="en-US" sz="1800" dirty="0" smtClean="0"/>
            <a:t>1. Cochrane </a:t>
          </a:r>
          <a:r>
            <a:rPr lang="en-US" sz="1800" dirty="0" smtClean="0"/>
            <a:t/>
          </a:r>
          <a:br>
            <a:rPr lang="en-US" sz="1800" dirty="0" smtClean="0"/>
          </a:br>
          <a:r>
            <a:rPr lang="en-US" sz="1800" dirty="0" smtClean="0"/>
            <a:t>2. Springer</a:t>
          </a:r>
          <a:r>
            <a:rPr lang="en-US" sz="1800" dirty="0" smtClean="0"/>
            <a:t/>
          </a:r>
          <a:br>
            <a:rPr lang="en-US" sz="1800" dirty="0" smtClean="0"/>
          </a:br>
          <a:r>
            <a:rPr lang="en-US" sz="1800" dirty="0" smtClean="0"/>
            <a:t>3. hand </a:t>
          </a:r>
          <a:r>
            <a:rPr lang="en-US" sz="1800" dirty="0" smtClean="0"/>
            <a:t>search using PubMed</a:t>
          </a:r>
          <a:br>
            <a:rPr lang="en-US" sz="1800" dirty="0" smtClean="0"/>
          </a:br>
          <a:r>
            <a:rPr lang="en-US" sz="1800" dirty="0" smtClean="0"/>
            <a:t>4. hand search </a:t>
          </a:r>
          <a:r>
            <a:rPr lang="en-US" sz="1800" dirty="0" smtClean="0"/>
            <a:t>using Google Scholar</a:t>
          </a:r>
          <a:r>
            <a:rPr lang="en-US" sz="1600" dirty="0" smtClean="0"/>
            <a:t> </a:t>
          </a:r>
        </a:p>
        <a:p>
          <a:endParaRPr lang="en-US" sz="2000" dirty="0" smtClean="0"/>
        </a:p>
        <a:p>
          <a:endParaRPr lang="en-US" sz="2000" dirty="0"/>
        </a:p>
      </dgm:t>
    </dgm:pt>
    <dgm:pt modelId="{24BEBD57-FD4B-43FC-A7CD-652F2C788DF7}" type="parTrans" cxnId="{F7A3BF7B-C64B-4C74-AC82-577F8E5D0A9F}">
      <dgm:prSet/>
      <dgm:spPr/>
      <dgm:t>
        <a:bodyPr/>
        <a:lstStyle/>
        <a:p>
          <a:endParaRPr lang="en-US"/>
        </a:p>
      </dgm:t>
    </dgm:pt>
    <dgm:pt modelId="{77378989-52B4-4875-AEA5-D742EF2AAAC1}" type="sibTrans" cxnId="{F7A3BF7B-C64B-4C74-AC82-577F8E5D0A9F}">
      <dgm:prSet/>
      <dgm:spPr/>
      <dgm:t>
        <a:bodyPr/>
        <a:lstStyle/>
        <a:p>
          <a:endParaRPr lang="en-US"/>
        </a:p>
      </dgm:t>
    </dgm:pt>
    <dgm:pt modelId="{0C21F566-1E3B-4A11-99E1-5FBC5B5D971A}">
      <dgm:prSet phldrT="[Text]" custT="1"/>
      <dgm:spPr/>
      <dgm:t>
        <a:bodyPr/>
        <a:lstStyle/>
        <a:p>
          <a:r>
            <a:rPr lang="en-US" sz="1800" b="1" u="sng" dirty="0" smtClean="0"/>
            <a:t>Information Management </a:t>
          </a:r>
          <a:r>
            <a:rPr lang="en-US" sz="2400" dirty="0" smtClean="0"/>
            <a:t/>
          </a:r>
          <a:br>
            <a:rPr lang="en-US" sz="2400" dirty="0" smtClean="0"/>
          </a:br>
          <a:r>
            <a:rPr lang="en-US" sz="1800" dirty="0" smtClean="0"/>
            <a:t>Microsoft Excel</a:t>
          </a:r>
          <a:br>
            <a:rPr lang="en-US" sz="1800" dirty="0" smtClean="0"/>
          </a:br>
          <a:r>
            <a:rPr lang="en-US" sz="1800" dirty="0" err="1" smtClean="0"/>
            <a:t>Mendeley</a:t>
          </a:r>
          <a:endParaRPr lang="en-US" sz="2400" dirty="0"/>
        </a:p>
      </dgm:t>
    </dgm:pt>
    <dgm:pt modelId="{19E2A62D-E3E4-4159-8F85-59B6BA1AA2DA}" type="parTrans" cxnId="{52CA511A-EC59-4146-A094-1DDCCE59EF3C}">
      <dgm:prSet/>
      <dgm:spPr/>
      <dgm:t>
        <a:bodyPr/>
        <a:lstStyle/>
        <a:p>
          <a:endParaRPr lang="en-US"/>
        </a:p>
      </dgm:t>
    </dgm:pt>
    <dgm:pt modelId="{722106BC-DEA4-45E1-96D1-A2D2EC59CE2D}" type="sibTrans" cxnId="{52CA511A-EC59-4146-A094-1DDCCE59EF3C}">
      <dgm:prSet/>
      <dgm:spPr/>
      <dgm:t>
        <a:bodyPr/>
        <a:lstStyle/>
        <a:p>
          <a:endParaRPr lang="en-US"/>
        </a:p>
      </dgm:t>
    </dgm:pt>
    <dgm:pt modelId="{4D060200-7B65-4117-A471-0CE4CBF653CF}">
      <dgm:prSet phldrT="[Text]" custT="1"/>
      <dgm:spPr/>
      <dgm:t>
        <a:bodyPr/>
        <a:lstStyle/>
        <a:p>
          <a:r>
            <a:rPr lang="en-US" sz="1800" b="1" u="sng" dirty="0" smtClean="0"/>
            <a:t>Study Quality Assessment</a:t>
          </a:r>
          <a:br>
            <a:rPr lang="en-US" sz="1800" b="1" u="sng" dirty="0" smtClean="0"/>
          </a:br>
          <a:r>
            <a:rPr lang="en-US" sz="1800" b="0" u="none" dirty="0" smtClean="0"/>
            <a:t>STROBE</a:t>
          </a:r>
          <a:r>
            <a:rPr lang="en-US" sz="1800" b="1" u="sng" dirty="0" smtClean="0"/>
            <a:t> </a:t>
          </a:r>
          <a:endParaRPr lang="en-US" sz="1800" b="1" u="sng" dirty="0"/>
        </a:p>
      </dgm:t>
    </dgm:pt>
    <dgm:pt modelId="{C7A5F4FA-9896-473C-8743-1CFAEFD90588}" type="parTrans" cxnId="{4DFA4DF6-CD4A-460E-8949-831C0596A7B5}">
      <dgm:prSet/>
      <dgm:spPr/>
      <dgm:t>
        <a:bodyPr/>
        <a:lstStyle/>
        <a:p>
          <a:endParaRPr lang="en-US"/>
        </a:p>
      </dgm:t>
    </dgm:pt>
    <dgm:pt modelId="{68B584F3-7F1E-4B49-8FAB-28F58A058D93}" type="sibTrans" cxnId="{4DFA4DF6-CD4A-460E-8949-831C0596A7B5}">
      <dgm:prSet/>
      <dgm:spPr/>
      <dgm:t>
        <a:bodyPr/>
        <a:lstStyle/>
        <a:p>
          <a:endParaRPr lang="en-US"/>
        </a:p>
      </dgm:t>
    </dgm:pt>
    <dgm:pt modelId="{3FA122F5-3589-44D1-9BCF-99D3EE76BAE9}" type="pres">
      <dgm:prSet presAssocID="{297A0802-E1F0-43AB-BA80-4D39A8BF8DD8}" presName="Name0" presStyleCnt="0">
        <dgm:presLayoutVars>
          <dgm:dir/>
        </dgm:presLayoutVars>
      </dgm:prSet>
      <dgm:spPr/>
      <dgm:t>
        <a:bodyPr/>
        <a:lstStyle/>
        <a:p>
          <a:endParaRPr lang="en-US"/>
        </a:p>
      </dgm:t>
    </dgm:pt>
    <dgm:pt modelId="{3230827A-3F95-43C8-BB0C-70E79D841601}" type="pres">
      <dgm:prSet presAssocID="{D9B2AD54-37E0-4B65-B609-5697C02096D8}" presName="picture_1" presStyleLbl="bgImgPlace1" presStyleIdx="0" presStyleCnt="1" custScaleX="93242" custScaleY="91797" custLinFactNeighborX="-2731" custLinFactNeighborY="-7582"/>
      <dgm:spPr/>
      <dgm:t>
        <a:bodyPr/>
        <a:lstStyle/>
        <a:p>
          <a:endParaRPr lang="en-US"/>
        </a:p>
      </dgm:t>
    </dgm:pt>
    <dgm:pt modelId="{BA3CE775-3C9E-4D69-A743-06080199D759}" type="pres">
      <dgm:prSet presAssocID="{B8E534B3-4093-462F-88B7-3BCC337FBE9D}" presName="text_1" presStyleLbl="node1" presStyleIdx="0" presStyleCnt="0">
        <dgm:presLayoutVars>
          <dgm:bulletEnabled val="1"/>
        </dgm:presLayoutVars>
      </dgm:prSet>
      <dgm:spPr/>
      <dgm:t>
        <a:bodyPr/>
        <a:lstStyle/>
        <a:p>
          <a:endParaRPr lang="en-US"/>
        </a:p>
      </dgm:t>
    </dgm:pt>
    <dgm:pt modelId="{F8615606-3C2C-4393-A64D-C2C08B4FF46F}" type="pres">
      <dgm:prSet presAssocID="{297A0802-E1F0-43AB-BA80-4D39A8BF8DD8}" presName="linV" presStyleCnt="0"/>
      <dgm:spPr/>
    </dgm:pt>
    <dgm:pt modelId="{5A4D1E54-0695-4839-B770-86ECA92A12F3}" type="pres">
      <dgm:prSet presAssocID="{7E1547C3-1954-4A5A-86AF-CBA6DBD37B5F}" presName="pair" presStyleCnt="0"/>
      <dgm:spPr/>
    </dgm:pt>
    <dgm:pt modelId="{E68AF07B-F190-4029-8C00-F056230586A4}" type="pres">
      <dgm:prSet presAssocID="{7E1547C3-1954-4A5A-86AF-CBA6DBD37B5F}" presName="spaceH" presStyleLbl="node1" presStyleIdx="0" presStyleCnt="0"/>
      <dgm:spPr/>
    </dgm:pt>
    <dgm:pt modelId="{DC75FF96-441A-47A4-A0AA-31D5ED3292B1}" type="pres">
      <dgm:prSet presAssocID="{7E1547C3-1954-4A5A-86AF-CBA6DBD37B5F}" presName="desPictures" presStyleLbl="alignImgPlace1" presStyleIdx="0" presStyleCnt="3" custScaleX="61762" custScaleY="65649" custLinFactNeighborX="-32796" custLinFactNeighborY="-8531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DDAB045-B895-4769-A54C-2EEC551991B0}" type="pres">
      <dgm:prSet presAssocID="{7E1547C3-1954-4A5A-86AF-CBA6DBD37B5F}" presName="desTextWrapper" presStyleCnt="0"/>
      <dgm:spPr/>
    </dgm:pt>
    <dgm:pt modelId="{1D267C67-CB74-438F-BB1E-47B4E84503DB}" type="pres">
      <dgm:prSet presAssocID="{7E1547C3-1954-4A5A-86AF-CBA6DBD37B5F}" presName="desText" presStyleLbl="revTx" presStyleIdx="0" presStyleCnt="3" custScaleX="116800" custScaleY="122413" custLinFactNeighborX="-13046" custLinFactNeighborY="35049">
        <dgm:presLayoutVars>
          <dgm:bulletEnabled val="1"/>
        </dgm:presLayoutVars>
      </dgm:prSet>
      <dgm:spPr/>
      <dgm:t>
        <a:bodyPr/>
        <a:lstStyle/>
        <a:p>
          <a:endParaRPr lang="en-US"/>
        </a:p>
      </dgm:t>
    </dgm:pt>
    <dgm:pt modelId="{FDE5FC96-E878-4EF2-9375-A6418FC04445}" type="pres">
      <dgm:prSet presAssocID="{77378989-52B4-4875-AEA5-D742EF2AAAC1}" presName="spaceV" presStyleCnt="0"/>
      <dgm:spPr/>
    </dgm:pt>
    <dgm:pt modelId="{749C0EEF-D917-4D25-A08D-A97302439221}" type="pres">
      <dgm:prSet presAssocID="{0C21F566-1E3B-4A11-99E1-5FBC5B5D971A}" presName="pair" presStyleCnt="0"/>
      <dgm:spPr/>
    </dgm:pt>
    <dgm:pt modelId="{439F82CA-7C4A-4B71-99DF-B93B7357D893}" type="pres">
      <dgm:prSet presAssocID="{0C21F566-1E3B-4A11-99E1-5FBC5B5D971A}" presName="spaceH" presStyleLbl="node1" presStyleIdx="0" presStyleCnt="0"/>
      <dgm:spPr/>
    </dgm:pt>
    <dgm:pt modelId="{5A1A143F-8F11-430B-A2F5-372ABB04727B}" type="pres">
      <dgm:prSet presAssocID="{0C21F566-1E3B-4A11-99E1-5FBC5B5D971A}" presName="desPictures" presStyleLbl="alignImgPlace1" presStyleIdx="1" presStyleCnt="3" custScaleX="63318" custScaleY="59405" custLinFactNeighborX="-16023" custLinFactNeighborY="293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B8F2EAD-11A2-4CB3-8DC4-4E68E9F525DB}" type="pres">
      <dgm:prSet presAssocID="{0C21F566-1E3B-4A11-99E1-5FBC5B5D971A}" presName="desTextWrapper" presStyleCnt="0"/>
      <dgm:spPr/>
    </dgm:pt>
    <dgm:pt modelId="{AB7E14B5-F3EF-4447-BE5F-D1910826D794}" type="pres">
      <dgm:prSet presAssocID="{0C21F566-1E3B-4A11-99E1-5FBC5B5D971A}" presName="desText" presStyleLbl="revTx" presStyleIdx="1" presStyleCnt="3" custScaleX="129474" custLinFactNeighborX="-12591" custLinFactNeighborY="79257">
        <dgm:presLayoutVars>
          <dgm:bulletEnabled val="1"/>
        </dgm:presLayoutVars>
      </dgm:prSet>
      <dgm:spPr/>
      <dgm:t>
        <a:bodyPr/>
        <a:lstStyle/>
        <a:p>
          <a:endParaRPr lang="en-US"/>
        </a:p>
      </dgm:t>
    </dgm:pt>
    <dgm:pt modelId="{10E60A10-7EBC-4EA8-BFB9-BF3E7F55E0BE}" type="pres">
      <dgm:prSet presAssocID="{722106BC-DEA4-45E1-96D1-A2D2EC59CE2D}" presName="spaceV" presStyleCnt="0"/>
      <dgm:spPr/>
    </dgm:pt>
    <dgm:pt modelId="{3FA4D6A1-FFC1-44F6-B419-07B8BE132A10}" type="pres">
      <dgm:prSet presAssocID="{4D060200-7B65-4117-A471-0CE4CBF653CF}" presName="pair" presStyleCnt="0"/>
      <dgm:spPr/>
    </dgm:pt>
    <dgm:pt modelId="{404D9E25-477D-438F-8288-3EADFD906C16}" type="pres">
      <dgm:prSet presAssocID="{4D060200-7B65-4117-A471-0CE4CBF653CF}" presName="spaceH" presStyleLbl="node1" presStyleIdx="0" presStyleCnt="0"/>
      <dgm:spPr/>
    </dgm:pt>
    <dgm:pt modelId="{B6F34276-C031-410C-BFB7-F698CE35FCAD}" type="pres">
      <dgm:prSet presAssocID="{4D060200-7B65-4117-A471-0CE4CBF653CF}" presName="desPictures" presStyleLbl="alignImgPlace1" presStyleIdx="2" presStyleCnt="3" custScaleX="54693" custScaleY="65526" custLinFactNeighborX="-16695" custLinFactNeighborY="6348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020B6CC-7A2D-4408-958D-0B92179CA83C}" type="pres">
      <dgm:prSet presAssocID="{4D060200-7B65-4117-A471-0CE4CBF653CF}" presName="desTextWrapper" presStyleCnt="0"/>
      <dgm:spPr/>
    </dgm:pt>
    <dgm:pt modelId="{E586714C-3D89-4F99-9827-EE7B6386E69A}" type="pres">
      <dgm:prSet presAssocID="{4D060200-7B65-4117-A471-0CE4CBF653CF}" presName="desText" presStyleLbl="revTx" presStyleIdx="2" presStyleCnt="3" custLinFactNeighborX="-11382" custLinFactNeighborY="92659">
        <dgm:presLayoutVars>
          <dgm:bulletEnabled val="1"/>
        </dgm:presLayoutVars>
      </dgm:prSet>
      <dgm:spPr/>
      <dgm:t>
        <a:bodyPr/>
        <a:lstStyle/>
        <a:p>
          <a:endParaRPr lang="en-US"/>
        </a:p>
      </dgm:t>
    </dgm:pt>
    <dgm:pt modelId="{698B59AC-FCD1-4C82-A7DC-9489B42E5E74}" type="pres">
      <dgm:prSet presAssocID="{297A0802-E1F0-43AB-BA80-4D39A8BF8DD8}" presName="maxNode" presStyleCnt="0"/>
      <dgm:spPr/>
    </dgm:pt>
    <dgm:pt modelId="{8AAF4D7D-D914-429B-8DA9-1A51F610C0FD}" type="pres">
      <dgm:prSet presAssocID="{297A0802-E1F0-43AB-BA80-4D39A8BF8DD8}" presName="Name33" presStyleCnt="0"/>
      <dgm:spPr/>
    </dgm:pt>
  </dgm:ptLst>
  <dgm:cxnLst>
    <dgm:cxn modelId="{4DFA4DF6-CD4A-460E-8949-831C0596A7B5}" srcId="{297A0802-E1F0-43AB-BA80-4D39A8BF8DD8}" destId="{4D060200-7B65-4117-A471-0CE4CBF653CF}" srcOrd="3" destOrd="0" parTransId="{C7A5F4FA-9896-473C-8743-1CFAEFD90588}" sibTransId="{68B584F3-7F1E-4B49-8FAB-28F58A058D93}"/>
    <dgm:cxn modelId="{F7A3BF7B-C64B-4C74-AC82-577F8E5D0A9F}" srcId="{297A0802-E1F0-43AB-BA80-4D39A8BF8DD8}" destId="{7E1547C3-1954-4A5A-86AF-CBA6DBD37B5F}" srcOrd="1" destOrd="0" parTransId="{24BEBD57-FD4B-43FC-A7CD-652F2C788DF7}" sibTransId="{77378989-52B4-4875-AEA5-D742EF2AAAC1}"/>
    <dgm:cxn modelId="{97CEE1F3-B24C-4C0C-93FD-62EE8182E47A}" type="presOf" srcId="{4D060200-7B65-4117-A471-0CE4CBF653CF}" destId="{E586714C-3D89-4F99-9827-EE7B6386E69A}" srcOrd="0" destOrd="0" presId="urn:microsoft.com/office/officeart/2008/layout/AccentedPicture"/>
    <dgm:cxn modelId="{52CA511A-EC59-4146-A094-1DDCCE59EF3C}" srcId="{297A0802-E1F0-43AB-BA80-4D39A8BF8DD8}" destId="{0C21F566-1E3B-4A11-99E1-5FBC5B5D971A}" srcOrd="2" destOrd="0" parTransId="{19E2A62D-E3E4-4159-8F85-59B6BA1AA2DA}" sibTransId="{722106BC-DEA4-45E1-96D1-A2D2EC59CE2D}"/>
    <dgm:cxn modelId="{EE4B91E9-A34B-4BC4-8C2A-C34243585FEB}" srcId="{297A0802-E1F0-43AB-BA80-4D39A8BF8DD8}" destId="{B8E534B3-4093-462F-88B7-3BCC337FBE9D}" srcOrd="0" destOrd="0" parTransId="{51870D1D-1780-43A8-838E-B8B2536790CD}" sibTransId="{D9B2AD54-37E0-4B65-B609-5697C02096D8}"/>
    <dgm:cxn modelId="{6913DB14-C982-4B1E-BC74-81E8033C77E1}" type="presOf" srcId="{0C21F566-1E3B-4A11-99E1-5FBC5B5D971A}" destId="{AB7E14B5-F3EF-4447-BE5F-D1910826D794}" srcOrd="0" destOrd="0" presId="urn:microsoft.com/office/officeart/2008/layout/AccentedPicture"/>
    <dgm:cxn modelId="{430EFB11-E7C4-4578-89E8-2445E86FDB6B}" type="presOf" srcId="{7E1547C3-1954-4A5A-86AF-CBA6DBD37B5F}" destId="{1D267C67-CB74-438F-BB1E-47B4E84503DB}" srcOrd="0" destOrd="0" presId="urn:microsoft.com/office/officeart/2008/layout/AccentedPicture"/>
    <dgm:cxn modelId="{40C35F52-98B9-4114-B6EB-CF928C444227}" type="presOf" srcId="{D9B2AD54-37E0-4B65-B609-5697C02096D8}" destId="{3230827A-3F95-43C8-BB0C-70E79D841601}" srcOrd="0" destOrd="0" presId="urn:microsoft.com/office/officeart/2008/layout/AccentedPicture"/>
    <dgm:cxn modelId="{83400F54-CB4E-4492-AC06-D23727A88DA3}" type="presOf" srcId="{297A0802-E1F0-43AB-BA80-4D39A8BF8DD8}" destId="{3FA122F5-3589-44D1-9BCF-99D3EE76BAE9}" srcOrd="0" destOrd="0" presId="urn:microsoft.com/office/officeart/2008/layout/AccentedPicture"/>
    <dgm:cxn modelId="{37866919-4E12-4D48-BBEF-9D20E8F14830}" type="presOf" srcId="{B8E534B3-4093-462F-88B7-3BCC337FBE9D}" destId="{BA3CE775-3C9E-4D69-A743-06080199D759}" srcOrd="0" destOrd="0" presId="urn:microsoft.com/office/officeart/2008/layout/AccentedPicture"/>
    <dgm:cxn modelId="{F175DCB9-001C-41CD-B489-6E4527AD5563}" type="presParOf" srcId="{3FA122F5-3589-44D1-9BCF-99D3EE76BAE9}" destId="{3230827A-3F95-43C8-BB0C-70E79D841601}" srcOrd="0" destOrd="0" presId="urn:microsoft.com/office/officeart/2008/layout/AccentedPicture"/>
    <dgm:cxn modelId="{74821042-A690-4457-8F81-0AB44750277C}" type="presParOf" srcId="{3FA122F5-3589-44D1-9BCF-99D3EE76BAE9}" destId="{BA3CE775-3C9E-4D69-A743-06080199D759}" srcOrd="1" destOrd="0" presId="urn:microsoft.com/office/officeart/2008/layout/AccentedPicture"/>
    <dgm:cxn modelId="{1E219956-6930-4B52-B7EA-507BDABAB2E3}" type="presParOf" srcId="{3FA122F5-3589-44D1-9BCF-99D3EE76BAE9}" destId="{F8615606-3C2C-4393-A64D-C2C08B4FF46F}" srcOrd="2" destOrd="0" presId="urn:microsoft.com/office/officeart/2008/layout/AccentedPicture"/>
    <dgm:cxn modelId="{ECEFF1A5-AB59-402E-AD8E-56C4179DE163}" type="presParOf" srcId="{F8615606-3C2C-4393-A64D-C2C08B4FF46F}" destId="{5A4D1E54-0695-4839-B770-86ECA92A12F3}" srcOrd="0" destOrd="0" presId="urn:microsoft.com/office/officeart/2008/layout/AccentedPicture"/>
    <dgm:cxn modelId="{71AB3B6F-4EBC-4CD3-88EA-407282AFDF89}" type="presParOf" srcId="{5A4D1E54-0695-4839-B770-86ECA92A12F3}" destId="{E68AF07B-F190-4029-8C00-F056230586A4}" srcOrd="0" destOrd="0" presId="urn:microsoft.com/office/officeart/2008/layout/AccentedPicture"/>
    <dgm:cxn modelId="{95B20C33-F1C7-460D-8D6F-C85E1A993408}" type="presParOf" srcId="{5A4D1E54-0695-4839-B770-86ECA92A12F3}" destId="{DC75FF96-441A-47A4-A0AA-31D5ED3292B1}" srcOrd="1" destOrd="0" presId="urn:microsoft.com/office/officeart/2008/layout/AccentedPicture"/>
    <dgm:cxn modelId="{27DF5AFF-A794-426E-A6FE-5CB4BDC33F70}" type="presParOf" srcId="{5A4D1E54-0695-4839-B770-86ECA92A12F3}" destId="{6DDAB045-B895-4769-A54C-2EEC551991B0}" srcOrd="2" destOrd="0" presId="urn:microsoft.com/office/officeart/2008/layout/AccentedPicture"/>
    <dgm:cxn modelId="{DF65BCD6-3A6D-4E6F-A87A-00A6B2FCC14D}" type="presParOf" srcId="{6DDAB045-B895-4769-A54C-2EEC551991B0}" destId="{1D267C67-CB74-438F-BB1E-47B4E84503DB}" srcOrd="0" destOrd="0" presId="urn:microsoft.com/office/officeart/2008/layout/AccentedPicture"/>
    <dgm:cxn modelId="{79E687FA-DA2D-4B83-AE1A-0E8F4A27FA95}" type="presParOf" srcId="{F8615606-3C2C-4393-A64D-C2C08B4FF46F}" destId="{FDE5FC96-E878-4EF2-9375-A6418FC04445}" srcOrd="1" destOrd="0" presId="urn:microsoft.com/office/officeart/2008/layout/AccentedPicture"/>
    <dgm:cxn modelId="{03C557B9-E0F7-49BA-BFEE-AF65EBE59AB9}" type="presParOf" srcId="{F8615606-3C2C-4393-A64D-C2C08B4FF46F}" destId="{749C0EEF-D917-4D25-A08D-A97302439221}" srcOrd="2" destOrd="0" presId="urn:microsoft.com/office/officeart/2008/layout/AccentedPicture"/>
    <dgm:cxn modelId="{13E055FC-B31D-46EB-989D-CD74CABB05AA}" type="presParOf" srcId="{749C0EEF-D917-4D25-A08D-A97302439221}" destId="{439F82CA-7C4A-4B71-99DF-B93B7357D893}" srcOrd="0" destOrd="0" presId="urn:microsoft.com/office/officeart/2008/layout/AccentedPicture"/>
    <dgm:cxn modelId="{8858B3B2-38C8-407B-B2AD-A0A2A01B24BC}" type="presParOf" srcId="{749C0EEF-D917-4D25-A08D-A97302439221}" destId="{5A1A143F-8F11-430B-A2F5-372ABB04727B}" srcOrd="1" destOrd="0" presId="urn:microsoft.com/office/officeart/2008/layout/AccentedPicture"/>
    <dgm:cxn modelId="{456EAC1A-55A9-4236-84D6-C71FB09BA126}" type="presParOf" srcId="{749C0EEF-D917-4D25-A08D-A97302439221}" destId="{CB8F2EAD-11A2-4CB3-8DC4-4E68E9F525DB}" srcOrd="2" destOrd="0" presId="urn:microsoft.com/office/officeart/2008/layout/AccentedPicture"/>
    <dgm:cxn modelId="{8AF4A136-A3A8-46D0-BECD-132B61B35FB2}" type="presParOf" srcId="{CB8F2EAD-11A2-4CB3-8DC4-4E68E9F525DB}" destId="{AB7E14B5-F3EF-4447-BE5F-D1910826D794}" srcOrd="0" destOrd="0" presId="urn:microsoft.com/office/officeart/2008/layout/AccentedPicture"/>
    <dgm:cxn modelId="{A9321954-7260-4E5E-BF73-6D2AC179377D}" type="presParOf" srcId="{F8615606-3C2C-4393-A64D-C2C08B4FF46F}" destId="{10E60A10-7EBC-4EA8-BFB9-BF3E7F55E0BE}" srcOrd="3" destOrd="0" presId="urn:microsoft.com/office/officeart/2008/layout/AccentedPicture"/>
    <dgm:cxn modelId="{CC46F03C-C351-4CDC-AAA1-BE7F4C0FD4CB}" type="presParOf" srcId="{F8615606-3C2C-4393-A64D-C2C08B4FF46F}" destId="{3FA4D6A1-FFC1-44F6-B419-07B8BE132A10}" srcOrd="4" destOrd="0" presId="urn:microsoft.com/office/officeart/2008/layout/AccentedPicture"/>
    <dgm:cxn modelId="{71794AB1-DD78-4D96-A016-135FCC953589}" type="presParOf" srcId="{3FA4D6A1-FFC1-44F6-B419-07B8BE132A10}" destId="{404D9E25-477D-438F-8288-3EADFD906C16}" srcOrd="0" destOrd="0" presId="urn:microsoft.com/office/officeart/2008/layout/AccentedPicture"/>
    <dgm:cxn modelId="{7E3946AA-F8F6-4790-AB78-CEE47D8A5F20}" type="presParOf" srcId="{3FA4D6A1-FFC1-44F6-B419-07B8BE132A10}" destId="{B6F34276-C031-410C-BFB7-F698CE35FCAD}" srcOrd="1" destOrd="0" presId="urn:microsoft.com/office/officeart/2008/layout/AccentedPicture"/>
    <dgm:cxn modelId="{7A14CB02-3245-4E96-A5CD-611A0E0590A3}" type="presParOf" srcId="{3FA4D6A1-FFC1-44F6-B419-07B8BE132A10}" destId="{E020B6CC-7A2D-4408-958D-0B92179CA83C}" srcOrd="2" destOrd="0" presId="urn:microsoft.com/office/officeart/2008/layout/AccentedPicture"/>
    <dgm:cxn modelId="{CF24FBB8-5D79-4DC5-91E7-4DE5E1D202DB}" type="presParOf" srcId="{E020B6CC-7A2D-4408-958D-0B92179CA83C}" destId="{E586714C-3D89-4F99-9827-EE7B6386E69A}" srcOrd="0" destOrd="0" presId="urn:microsoft.com/office/officeart/2008/layout/AccentedPicture"/>
    <dgm:cxn modelId="{EB247D74-522B-4840-9EC8-D4978C12FE54}" type="presParOf" srcId="{3FA122F5-3589-44D1-9BCF-99D3EE76BAE9}" destId="{698B59AC-FCD1-4C82-A7DC-9489B42E5E74}" srcOrd="3" destOrd="0" presId="urn:microsoft.com/office/officeart/2008/layout/AccentedPicture"/>
    <dgm:cxn modelId="{C20572FE-82FA-46E3-AD77-BCBC981F12F7}" type="presParOf" srcId="{698B59AC-FCD1-4C82-A7DC-9489B42E5E74}" destId="{8AAF4D7D-D914-429B-8DA9-1A51F610C0FD}"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17B70A-8E88-4E08-99D1-9F14F47353CF}" type="doc">
      <dgm:prSet loTypeId="urn:microsoft.com/office/officeart/2005/8/layout/bProcess3" loCatId="process" qsTypeId="urn:microsoft.com/office/officeart/2005/8/quickstyle/simple3" qsCatId="simple" csTypeId="urn:microsoft.com/office/officeart/2005/8/colors/accent2_4" csCatId="accent2" phldr="1"/>
      <dgm:spPr/>
    </dgm:pt>
    <dgm:pt modelId="{7AD77D01-9F38-4CA7-AA66-79D99659728F}">
      <dgm:prSet phldrT="[Text]" custT="1"/>
      <dgm:spPr/>
      <dgm:t>
        <a:bodyPr/>
        <a:lstStyle/>
        <a:p>
          <a:pPr algn="ctr"/>
          <a:r>
            <a:rPr lang="en-US" sz="1600" dirty="0"/>
            <a:t>Listing Literature for literature searching</a:t>
          </a:r>
        </a:p>
      </dgm:t>
    </dgm:pt>
    <dgm:pt modelId="{947D2113-9CE3-40C6-A884-CEFAD2BFE8B7}" type="parTrans" cxnId="{C641E33F-5334-483D-A2ED-E716A47340D2}">
      <dgm:prSet/>
      <dgm:spPr/>
      <dgm:t>
        <a:bodyPr/>
        <a:lstStyle/>
        <a:p>
          <a:endParaRPr lang="en-US"/>
        </a:p>
      </dgm:t>
    </dgm:pt>
    <dgm:pt modelId="{33C40ABE-D92A-45EA-9AAE-2C61088E8EB9}" type="sibTrans" cxnId="{C641E33F-5334-483D-A2ED-E716A47340D2}">
      <dgm:prSet custT="1"/>
      <dgm:spPr/>
      <dgm:t>
        <a:bodyPr/>
        <a:lstStyle/>
        <a:p>
          <a:endParaRPr lang="en-US" sz="1600"/>
        </a:p>
      </dgm:t>
    </dgm:pt>
    <dgm:pt modelId="{550B47AF-73F8-4FE0-9652-DC6D8B074012}">
      <dgm:prSet phldrT="[Text]" custT="1"/>
      <dgm:spPr/>
      <dgm:t>
        <a:bodyPr/>
        <a:lstStyle/>
        <a:p>
          <a:pPr algn="ctr"/>
          <a:r>
            <a:rPr lang="en-US" sz="1600"/>
            <a:t>Choosing suitable search engine </a:t>
          </a:r>
        </a:p>
      </dgm:t>
    </dgm:pt>
    <dgm:pt modelId="{D0255711-6E04-4B97-83D3-A93B89A311C3}" type="parTrans" cxnId="{367F13FC-EF73-4116-93EE-657506171C6B}">
      <dgm:prSet/>
      <dgm:spPr/>
      <dgm:t>
        <a:bodyPr/>
        <a:lstStyle/>
        <a:p>
          <a:endParaRPr lang="en-US"/>
        </a:p>
      </dgm:t>
    </dgm:pt>
    <dgm:pt modelId="{DF8C18BB-B0B5-423C-B087-C97D57BAC9B0}" type="sibTrans" cxnId="{367F13FC-EF73-4116-93EE-657506171C6B}">
      <dgm:prSet custT="1"/>
      <dgm:spPr/>
      <dgm:t>
        <a:bodyPr/>
        <a:lstStyle/>
        <a:p>
          <a:endParaRPr lang="en-US" sz="1600"/>
        </a:p>
      </dgm:t>
    </dgm:pt>
    <dgm:pt modelId="{3D4FD1E6-335F-432A-9625-3FCD24491D8D}">
      <dgm:prSet phldrT="[Text]" custT="1"/>
      <dgm:spPr/>
      <dgm:t>
        <a:bodyPr/>
        <a:lstStyle/>
        <a:p>
          <a:pPr algn="ctr"/>
          <a:r>
            <a:rPr lang="en-US" sz="1600"/>
            <a:t>Searching literature using different combination of keywords</a:t>
          </a:r>
        </a:p>
      </dgm:t>
    </dgm:pt>
    <dgm:pt modelId="{1B169FFF-72F9-4643-A7F4-8B3F36081F4B}" type="parTrans" cxnId="{3AFAF0B8-64E5-45C8-93B9-E69FC38564F3}">
      <dgm:prSet/>
      <dgm:spPr/>
      <dgm:t>
        <a:bodyPr/>
        <a:lstStyle/>
        <a:p>
          <a:endParaRPr lang="en-US"/>
        </a:p>
      </dgm:t>
    </dgm:pt>
    <dgm:pt modelId="{F6962C06-7459-4C99-8A78-D0E5DEB835D8}" type="sibTrans" cxnId="{3AFAF0B8-64E5-45C8-93B9-E69FC38564F3}">
      <dgm:prSet custT="1"/>
      <dgm:spPr/>
      <dgm:t>
        <a:bodyPr/>
        <a:lstStyle/>
        <a:p>
          <a:endParaRPr lang="en-US" sz="1600"/>
        </a:p>
      </dgm:t>
    </dgm:pt>
    <dgm:pt modelId="{33968DAB-265A-4F2A-9E7D-94D56AD5B80F}">
      <dgm:prSet custT="1"/>
      <dgm:spPr/>
      <dgm:t>
        <a:bodyPr/>
        <a:lstStyle/>
        <a:p>
          <a:pPr algn="ctr"/>
          <a:r>
            <a:rPr lang="en-US" sz="1600"/>
            <a:t>Artile title screening</a:t>
          </a:r>
        </a:p>
      </dgm:t>
    </dgm:pt>
    <dgm:pt modelId="{0FA18F6F-9728-4AB8-8D2E-2A4EE5169227}" type="parTrans" cxnId="{F4549592-AE12-489B-9725-085CF6DF6E7B}">
      <dgm:prSet/>
      <dgm:spPr/>
      <dgm:t>
        <a:bodyPr/>
        <a:lstStyle/>
        <a:p>
          <a:endParaRPr lang="en-US"/>
        </a:p>
      </dgm:t>
    </dgm:pt>
    <dgm:pt modelId="{527CFF4D-AFFA-4D54-8642-9B2DF7D570E6}" type="sibTrans" cxnId="{F4549592-AE12-489B-9725-085CF6DF6E7B}">
      <dgm:prSet custT="1"/>
      <dgm:spPr/>
      <dgm:t>
        <a:bodyPr/>
        <a:lstStyle/>
        <a:p>
          <a:endParaRPr lang="en-US" sz="1600"/>
        </a:p>
      </dgm:t>
    </dgm:pt>
    <dgm:pt modelId="{46060874-A2AB-465B-ADAF-313A1C56EA23}">
      <dgm:prSet custT="1"/>
      <dgm:spPr/>
      <dgm:t>
        <a:bodyPr/>
        <a:lstStyle/>
        <a:p>
          <a:pPr algn="ctr"/>
          <a:r>
            <a:rPr lang="en-US" sz="1600"/>
            <a:t>Selecting relevent articles for further work</a:t>
          </a:r>
        </a:p>
      </dgm:t>
    </dgm:pt>
    <dgm:pt modelId="{CA3B5E27-BC5A-4F7C-B2C7-C4221ECC52D5}" type="parTrans" cxnId="{5EB55984-CEFC-4973-A840-B76D99FDDD02}">
      <dgm:prSet/>
      <dgm:spPr/>
      <dgm:t>
        <a:bodyPr/>
        <a:lstStyle/>
        <a:p>
          <a:endParaRPr lang="en-US"/>
        </a:p>
      </dgm:t>
    </dgm:pt>
    <dgm:pt modelId="{49F82118-521B-4A1A-82BB-918213DE7C2F}" type="sibTrans" cxnId="{5EB55984-CEFC-4973-A840-B76D99FDDD02}">
      <dgm:prSet custT="1"/>
      <dgm:spPr/>
      <dgm:t>
        <a:bodyPr/>
        <a:lstStyle/>
        <a:p>
          <a:endParaRPr lang="en-US" sz="1600"/>
        </a:p>
      </dgm:t>
    </dgm:pt>
    <dgm:pt modelId="{B6EEB31C-8E68-4F55-A462-FDA15BC5C019}">
      <dgm:prSet custT="1"/>
      <dgm:spPr/>
      <dgm:t>
        <a:bodyPr/>
        <a:lstStyle/>
        <a:p>
          <a:pPr algn="ctr"/>
          <a:r>
            <a:rPr lang="en-US" sz="1600" dirty="0"/>
            <a:t>Organizing articles in a reference manager software like </a:t>
          </a:r>
          <a:r>
            <a:rPr lang="en-US" sz="1600" dirty="0" err="1" smtClean="0"/>
            <a:t>Mendeley</a:t>
          </a:r>
          <a:r>
            <a:rPr lang="en-US" sz="1600" dirty="0" smtClean="0"/>
            <a:t> and in an Excel sheet </a:t>
          </a:r>
          <a:endParaRPr lang="en-US" sz="1600" dirty="0"/>
        </a:p>
      </dgm:t>
    </dgm:pt>
    <dgm:pt modelId="{C3CDF287-8B33-451D-952A-D235E81DAD2E}" type="parTrans" cxnId="{65548139-AAFF-4558-B049-30CDBF20262A}">
      <dgm:prSet/>
      <dgm:spPr/>
      <dgm:t>
        <a:bodyPr/>
        <a:lstStyle/>
        <a:p>
          <a:endParaRPr lang="en-US"/>
        </a:p>
      </dgm:t>
    </dgm:pt>
    <dgm:pt modelId="{2EA4AE15-D7E6-4119-9AE3-1C24790B0359}" type="sibTrans" cxnId="{65548139-AAFF-4558-B049-30CDBF20262A}">
      <dgm:prSet custT="1"/>
      <dgm:spPr/>
      <dgm:t>
        <a:bodyPr/>
        <a:lstStyle/>
        <a:p>
          <a:endParaRPr lang="en-US" sz="1600"/>
        </a:p>
      </dgm:t>
    </dgm:pt>
    <dgm:pt modelId="{99A70878-39F0-42DC-806D-66A61348B040}">
      <dgm:prSet custT="1"/>
      <dgm:spPr/>
      <dgm:t>
        <a:bodyPr/>
        <a:lstStyle/>
        <a:p>
          <a:pPr algn="ctr"/>
          <a:r>
            <a:rPr lang="en-US" sz="1600"/>
            <a:t>Reviewing artile abstract</a:t>
          </a:r>
        </a:p>
      </dgm:t>
    </dgm:pt>
    <dgm:pt modelId="{7F6F9395-9F7E-4F6D-A897-363086FCDB9E}" type="parTrans" cxnId="{08B12FAC-CFF1-4949-BF8A-98C73BF1F270}">
      <dgm:prSet/>
      <dgm:spPr/>
      <dgm:t>
        <a:bodyPr/>
        <a:lstStyle/>
        <a:p>
          <a:endParaRPr lang="en-US"/>
        </a:p>
      </dgm:t>
    </dgm:pt>
    <dgm:pt modelId="{AA442959-71C3-4265-B515-0CCC226FD195}" type="sibTrans" cxnId="{08B12FAC-CFF1-4949-BF8A-98C73BF1F270}">
      <dgm:prSet custT="1"/>
      <dgm:spPr/>
      <dgm:t>
        <a:bodyPr/>
        <a:lstStyle/>
        <a:p>
          <a:endParaRPr lang="en-US" sz="1600"/>
        </a:p>
      </dgm:t>
    </dgm:pt>
    <dgm:pt modelId="{15A394A6-791E-4B81-AE55-56E016EC08EE}">
      <dgm:prSet custT="1"/>
      <dgm:spPr/>
      <dgm:t>
        <a:bodyPr/>
        <a:lstStyle/>
        <a:p>
          <a:pPr algn="ctr"/>
          <a:r>
            <a:rPr lang="en-US" sz="1600" dirty="0"/>
            <a:t>Creating a more details Excel database </a:t>
          </a:r>
          <a:r>
            <a:rPr lang="en-US" sz="1600" dirty="0" err="1"/>
            <a:t>extrecting</a:t>
          </a:r>
          <a:r>
            <a:rPr lang="en-US" sz="1600" dirty="0"/>
            <a:t> specific features from the </a:t>
          </a:r>
          <a:r>
            <a:rPr lang="en-US" sz="1600" dirty="0" err="1"/>
            <a:t>choosen</a:t>
          </a:r>
          <a:r>
            <a:rPr lang="en-US" sz="1600" dirty="0"/>
            <a:t> articles</a:t>
          </a:r>
        </a:p>
      </dgm:t>
    </dgm:pt>
    <dgm:pt modelId="{17EA0C06-621C-4CBB-B6FF-386D0C9C4C66}" type="parTrans" cxnId="{83A5DB5B-DA46-4599-82AF-1F6CA16BF5DB}">
      <dgm:prSet/>
      <dgm:spPr/>
      <dgm:t>
        <a:bodyPr/>
        <a:lstStyle/>
        <a:p>
          <a:endParaRPr lang="en-US"/>
        </a:p>
      </dgm:t>
    </dgm:pt>
    <dgm:pt modelId="{D4701F06-2F4B-4C42-B8F4-F659F4C9406A}" type="sibTrans" cxnId="{83A5DB5B-DA46-4599-82AF-1F6CA16BF5DB}">
      <dgm:prSet custT="1"/>
      <dgm:spPr/>
      <dgm:t>
        <a:bodyPr/>
        <a:lstStyle/>
        <a:p>
          <a:endParaRPr lang="en-US" sz="1600"/>
        </a:p>
      </dgm:t>
    </dgm:pt>
    <dgm:pt modelId="{AF920A2E-0318-4C0E-9644-F5BB5165DE92}">
      <dgm:prSet custT="1"/>
      <dgm:spPr/>
      <dgm:t>
        <a:bodyPr/>
        <a:lstStyle/>
        <a:p>
          <a:pPr algn="ctr"/>
          <a:r>
            <a:rPr lang="en-US" sz="1600"/>
            <a:t>Study Quality assesment Using STROBE guideline</a:t>
          </a:r>
        </a:p>
      </dgm:t>
    </dgm:pt>
    <dgm:pt modelId="{AC7BAC38-E9B4-42C2-9FA1-CFD6206B96D0}" type="parTrans" cxnId="{EF480509-92CB-4CB9-ADEF-B55F9449FE69}">
      <dgm:prSet/>
      <dgm:spPr/>
      <dgm:t>
        <a:bodyPr/>
        <a:lstStyle/>
        <a:p>
          <a:endParaRPr lang="en-US"/>
        </a:p>
      </dgm:t>
    </dgm:pt>
    <dgm:pt modelId="{A3214A81-3E4D-440E-ACD8-E100F4EA0A3B}" type="sibTrans" cxnId="{EF480509-92CB-4CB9-ADEF-B55F9449FE69}">
      <dgm:prSet/>
      <dgm:spPr/>
      <dgm:t>
        <a:bodyPr/>
        <a:lstStyle/>
        <a:p>
          <a:endParaRPr lang="en-US"/>
        </a:p>
      </dgm:t>
    </dgm:pt>
    <dgm:pt modelId="{A95BD2B5-AF09-48EF-BE84-851F6DEC7CB3}">
      <dgm:prSet custT="1"/>
      <dgm:spPr/>
      <dgm:t>
        <a:bodyPr/>
        <a:lstStyle/>
        <a:p>
          <a:r>
            <a:rPr lang="en-US" sz="1600"/>
            <a:t>Selecting articles according to the inclusion and exclusion criteria</a:t>
          </a:r>
        </a:p>
      </dgm:t>
    </dgm:pt>
    <dgm:pt modelId="{64F5776B-A819-4388-AC32-A50495F73BD9}" type="parTrans" cxnId="{45B4DB3C-AE31-4819-A813-2AB3DD3BB223}">
      <dgm:prSet/>
      <dgm:spPr/>
      <dgm:t>
        <a:bodyPr/>
        <a:lstStyle/>
        <a:p>
          <a:endParaRPr lang="en-US"/>
        </a:p>
      </dgm:t>
    </dgm:pt>
    <dgm:pt modelId="{BDFBAFF6-FEB9-418A-BD16-0F53A904EFD8}" type="sibTrans" cxnId="{45B4DB3C-AE31-4819-A813-2AB3DD3BB223}">
      <dgm:prSet custT="1"/>
      <dgm:spPr/>
      <dgm:t>
        <a:bodyPr/>
        <a:lstStyle/>
        <a:p>
          <a:endParaRPr lang="en-US" sz="1600"/>
        </a:p>
      </dgm:t>
    </dgm:pt>
    <dgm:pt modelId="{E1A50BB6-3D92-407A-BE59-A7BE4661081D}">
      <dgm:prSet custT="1"/>
      <dgm:spPr/>
      <dgm:t>
        <a:bodyPr/>
        <a:lstStyle/>
        <a:p>
          <a:r>
            <a:rPr lang="en-US" sz="1600"/>
            <a:t>Descreptive annalysis of the extrected Data</a:t>
          </a:r>
        </a:p>
      </dgm:t>
    </dgm:pt>
    <dgm:pt modelId="{7FCD46E8-81DD-482A-83BC-00E7F254AFFA}" type="parTrans" cxnId="{FB3A816E-95F6-490C-8E76-2FE7B940F381}">
      <dgm:prSet/>
      <dgm:spPr/>
      <dgm:t>
        <a:bodyPr/>
        <a:lstStyle/>
        <a:p>
          <a:endParaRPr lang="en-US"/>
        </a:p>
      </dgm:t>
    </dgm:pt>
    <dgm:pt modelId="{B1417B8F-6D95-42FD-B4EB-9F35F37D9927}" type="sibTrans" cxnId="{FB3A816E-95F6-490C-8E76-2FE7B940F381}">
      <dgm:prSet custT="1"/>
      <dgm:spPr/>
      <dgm:t>
        <a:bodyPr/>
        <a:lstStyle/>
        <a:p>
          <a:endParaRPr lang="en-US" sz="1600"/>
        </a:p>
      </dgm:t>
    </dgm:pt>
    <dgm:pt modelId="{AB58A747-5835-47E9-8EC7-9BACA6A407E7}" type="pres">
      <dgm:prSet presAssocID="{9217B70A-8E88-4E08-99D1-9F14F47353CF}" presName="Name0" presStyleCnt="0">
        <dgm:presLayoutVars>
          <dgm:dir/>
          <dgm:resizeHandles val="exact"/>
        </dgm:presLayoutVars>
      </dgm:prSet>
      <dgm:spPr/>
    </dgm:pt>
    <dgm:pt modelId="{74BE43F4-799C-4AB2-ADD3-8D60FDC77F5E}" type="pres">
      <dgm:prSet presAssocID="{7AD77D01-9F38-4CA7-AA66-79D99659728F}" presName="node" presStyleLbl="node1" presStyleIdx="0" presStyleCnt="11">
        <dgm:presLayoutVars>
          <dgm:bulletEnabled val="1"/>
        </dgm:presLayoutVars>
      </dgm:prSet>
      <dgm:spPr/>
      <dgm:t>
        <a:bodyPr/>
        <a:lstStyle/>
        <a:p>
          <a:endParaRPr lang="en-US"/>
        </a:p>
      </dgm:t>
    </dgm:pt>
    <dgm:pt modelId="{B4E5838B-9E6C-46BE-98EE-4AB3D8E97D33}" type="pres">
      <dgm:prSet presAssocID="{33C40ABE-D92A-45EA-9AAE-2C61088E8EB9}" presName="sibTrans" presStyleLbl="sibTrans1D1" presStyleIdx="0" presStyleCnt="10"/>
      <dgm:spPr/>
      <dgm:t>
        <a:bodyPr/>
        <a:lstStyle/>
        <a:p>
          <a:endParaRPr lang="en-US"/>
        </a:p>
      </dgm:t>
    </dgm:pt>
    <dgm:pt modelId="{7C087F3C-74D2-4C89-A2F0-E45FC8059DFC}" type="pres">
      <dgm:prSet presAssocID="{33C40ABE-D92A-45EA-9AAE-2C61088E8EB9}" presName="connectorText" presStyleLbl="sibTrans1D1" presStyleIdx="0" presStyleCnt="10"/>
      <dgm:spPr/>
      <dgm:t>
        <a:bodyPr/>
        <a:lstStyle/>
        <a:p>
          <a:endParaRPr lang="en-US"/>
        </a:p>
      </dgm:t>
    </dgm:pt>
    <dgm:pt modelId="{E46428C8-83B7-42A9-9A5C-BF31624A554B}" type="pres">
      <dgm:prSet presAssocID="{550B47AF-73F8-4FE0-9652-DC6D8B074012}" presName="node" presStyleLbl="node1" presStyleIdx="1" presStyleCnt="11">
        <dgm:presLayoutVars>
          <dgm:bulletEnabled val="1"/>
        </dgm:presLayoutVars>
      </dgm:prSet>
      <dgm:spPr/>
      <dgm:t>
        <a:bodyPr/>
        <a:lstStyle/>
        <a:p>
          <a:endParaRPr lang="en-US"/>
        </a:p>
      </dgm:t>
    </dgm:pt>
    <dgm:pt modelId="{B8AC597D-0CC0-4EC3-AF11-39274409146E}" type="pres">
      <dgm:prSet presAssocID="{DF8C18BB-B0B5-423C-B087-C97D57BAC9B0}" presName="sibTrans" presStyleLbl="sibTrans1D1" presStyleIdx="1" presStyleCnt="10"/>
      <dgm:spPr/>
      <dgm:t>
        <a:bodyPr/>
        <a:lstStyle/>
        <a:p>
          <a:endParaRPr lang="en-US"/>
        </a:p>
      </dgm:t>
    </dgm:pt>
    <dgm:pt modelId="{60C8C86B-6DC2-4776-886C-A489CD481B81}" type="pres">
      <dgm:prSet presAssocID="{DF8C18BB-B0B5-423C-B087-C97D57BAC9B0}" presName="connectorText" presStyleLbl="sibTrans1D1" presStyleIdx="1" presStyleCnt="10"/>
      <dgm:spPr/>
      <dgm:t>
        <a:bodyPr/>
        <a:lstStyle/>
        <a:p>
          <a:endParaRPr lang="en-US"/>
        </a:p>
      </dgm:t>
    </dgm:pt>
    <dgm:pt modelId="{2D4F9325-60A3-43B3-A1F7-C35AFA28155E}" type="pres">
      <dgm:prSet presAssocID="{3D4FD1E6-335F-432A-9625-3FCD24491D8D}" presName="node" presStyleLbl="node1" presStyleIdx="2" presStyleCnt="11">
        <dgm:presLayoutVars>
          <dgm:bulletEnabled val="1"/>
        </dgm:presLayoutVars>
      </dgm:prSet>
      <dgm:spPr/>
      <dgm:t>
        <a:bodyPr/>
        <a:lstStyle/>
        <a:p>
          <a:endParaRPr lang="en-US"/>
        </a:p>
      </dgm:t>
    </dgm:pt>
    <dgm:pt modelId="{AACC8ECE-12EC-4204-8C96-96B6017F4513}" type="pres">
      <dgm:prSet presAssocID="{F6962C06-7459-4C99-8A78-D0E5DEB835D8}" presName="sibTrans" presStyleLbl="sibTrans1D1" presStyleIdx="2" presStyleCnt="10"/>
      <dgm:spPr/>
      <dgm:t>
        <a:bodyPr/>
        <a:lstStyle/>
        <a:p>
          <a:endParaRPr lang="en-US"/>
        </a:p>
      </dgm:t>
    </dgm:pt>
    <dgm:pt modelId="{6EB5E1E3-4E37-4C11-BC47-A888CBBDA5CF}" type="pres">
      <dgm:prSet presAssocID="{F6962C06-7459-4C99-8A78-D0E5DEB835D8}" presName="connectorText" presStyleLbl="sibTrans1D1" presStyleIdx="2" presStyleCnt="10"/>
      <dgm:spPr/>
      <dgm:t>
        <a:bodyPr/>
        <a:lstStyle/>
        <a:p>
          <a:endParaRPr lang="en-US"/>
        </a:p>
      </dgm:t>
    </dgm:pt>
    <dgm:pt modelId="{E5A837C3-9446-4BFF-96B9-0A2D4FDD2C90}" type="pres">
      <dgm:prSet presAssocID="{33968DAB-265A-4F2A-9E7D-94D56AD5B80F}" presName="node" presStyleLbl="node1" presStyleIdx="3" presStyleCnt="11">
        <dgm:presLayoutVars>
          <dgm:bulletEnabled val="1"/>
        </dgm:presLayoutVars>
      </dgm:prSet>
      <dgm:spPr/>
      <dgm:t>
        <a:bodyPr/>
        <a:lstStyle/>
        <a:p>
          <a:endParaRPr lang="en-US"/>
        </a:p>
      </dgm:t>
    </dgm:pt>
    <dgm:pt modelId="{C1E7C75E-06D7-40E9-8033-6B5765815497}" type="pres">
      <dgm:prSet presAssocID="{527CFF4D-AFFA-4D54-8642-9B2DF7D570E6}" presName="sibTrans" presStyleLbl="sibTrans1D1" presStyleIdx="3" presStyleCnt="10"/>
      <dgm:spPr/>
      <dgm:t>
        <a:bodyPr/>
        <a:lstStyle/>
        <a:p>
          <a:endParaRPr lang="en-US"/>
        </a:p>
      </dgm:t>
    </dgm:pt>
    <dgm:pt modelId="{E5AAA8CD-4D49-4F85-82BF-32D9EFEF99BA}" type="pres">
      <dgm:prSet presAssocID="{527CFF4D-AFFA-4D54-8642-9B2DF7D570E6}" presName="connectorText" presStyleLbl="sibTrans1D1" presStyleIdx="3" presStyleCnt="10"/>
      <dgm:spPr/>
      <dgm:t>
        <a:bodyPr/>
        <a:lstStyle/>
        <a:p>
          <a:endParaRPr lang="en-US"/>
        </a:p>
      </dgm:t>
    </dgm:pt>
    <dgm:pt modelId="{85CA0D33-F7C2-4532-929F-CE5E086FA179}" type="pres">
      <dgm:prSet presAssocID="{46060874-A2AB-465B-ADAF-313A1C56EA23}" presName="node" presStyleLbl="node1" presStyleIdx="4" presStyleCnt="11">
        <dgm:presLayoutVars>
          <dgm:bulletEnabled val="1"/>
        </dgm:presLayoutVars>
      </dgm:prSet>
      <dgm:spPr/>
      <dgm:t>
        <a:bodyPr/>
        <a:lstStyle/>
        <a:p>
          <a:endParaRPr lang="en-US"/>
        </a:p>
      </dgm:t>
    </dgm:pt>
    <dgm:pt modelId="{F1F7E770-CA22-46D9-8259-3364025E48F9}" type="pres">
      <dgm:prSet presAssocID="{49F82118-521B-4A1A-82BB-918213DE7C2F}" presName="sibTrans" presStyleLbl="sibTrans1D1" presStyleIdx="4" presStyleCnt="10"/>
      <dgm:spPr/>
      <dgm:t>
        <a:bodyPr/>
        <a:lstStyle/>
        <a:p>
          <a:endParaRPr lang="en-US"/>
        </a:p>
      </dgm:t>
    </dgm:pt>
    <dgm:pt modelId="{E53F21AB-E98E-4F10-82B5-DB4803CABB7B}" type="pres">
      <dgm:prSet presAssocID="{49F82118-521B-4A1A-82BB-918213DE7C2F}" presName="connectorText" presStyleLbl="sibTrans1D1" presStyleIdx="4" presStyleCnt="10"/>
      <dgm:spPr/>
      <dgm:t>
        <a:bodyPr/>
        <a:lstStyle/>
        <a:p>
          <a:endParaRPr lang="en-US"/>
        </a:p>
      </dgm:t>
    </dgm:pt>
    <dgm:pt modelId="{9F639BFC-7FA5-4248-8ECE-9B7DCE1B1019}" type="pres">
      <dgm:prSet presAssocID="{B6EEB31C-8E68-4F55-A462-FDA15BC5C019}" presName="node" presStyleLbl="node1" presStyleIdx="5" presStyleCnt="11">
        <dgm:presLayoutVars>
          <dgm:bulletEnabled val="1"/>
        </dgm:presLayoutVars>
      </dgm:prSet>
      <dgm:spPr/>
      <dgm:t>
        <a:bodyPr/>
        <a:lstStyle/>
        <a:p>
          <a:endParaRPr lang="en-US"/>
        </a:p>
      </dgm:t>
    </dgm:pt>
    <dgm:pt modelId="{D5BE0A9C-0211-4A14-A5E3-13DDF2B53293}" type="pres">
      <dgm:prSet presAssocID="{2EA4AE15-D7E6-4119-9AE3-1C24790B0359}" presName="sibTrans" presStyleLbl="sibTrans1D1" presStyleIdx="5" presStyleCnt="10"/>
      <dgm:spPr/>
      <dgm:t>
        <a:bodyPr/>
        <a:lstStyle/>
        <a:p>
          <a:endParaRPr lang="en-US"/>
        </a:p>
      </dgm:t>
    </dgm:pt>
    <dgm:pt modelId="{3ACCA05B-F875-4C65-A126-39F3C1A593B8}" type="pres">
      <dgm:prSet presAssocID="{2EA4AE15-D7E6-4119-9AE3-1C24790B0359}" presName="connectorText" presStyleLbl="sibTrans1D1" presStyleIdx="5" presStyleCnt="10"/>
      <dgm:spPr/>
      <dgm:t>
        <a:bodyPr/>
        <a:lstStyle/>
        <a:p>
          <a:endParaRPr lang="en-US"/>
        </a:p>
      </dgm:t>
    </dgm:pt>
    <dgm:pt modelId="{49C3B6D5-9437-4572-BA1A-5FDA3C74DAA2}" type="pres">
      <dgm:prSet presAssocID="{99A70878-39F0-42DC-806D-66A61348B040}" presName="node" presStyleLbl="node1" presStyleIdx="6" presStyleCnt="11">
        <dgm:presLayoutVars>
          <dgm:bulletEnabled val="1"/>
        </dgm:presLayoutVars>
      </dgm:prSet>
      <dgm:spPr/>
      <dgm:t>
        <a:bodyPr/>
        <a:lstStyle/>
        <a:p>
          <a:endParaRPr lang="en-US"/>
        </a:p>
      </dgm:t>
    </dgm:pt>
    <dgm:pt modelId="{59F015F6-C543-4636-92E0-098890FA9E8F}" type="pres">
      <dgm:prSet presAssocID="{AA442959-71C3-4265-B515-0CCC226FD195}" presName="sibTrans" presStyleLbl="sibTrans1D1" presStyleIdx="6" presStyleCnt="10"/>
      <dgm:spPr/>
      <dgm:t>
        <a:bodyPr/>
        <a:lstStyle/>
        <a:p>
          <a:endParaRPr lang="en-US"/>
        </a:p>
      </dgm:t>
    </dgm:pt>
    <dgm:pt modelId="{660A6FEB-CE14-4C20-9E91-A50613A63CB2}" type="pres">
      <dgm:prSet presAssocID="{AA442959-71C3-4265-B515-0CCC226FD195}" presName="connectorText" presStyleLbl="sibTrans1D1" presStyleIdx="6" presStyleCnt="10"/>
      <dgm:spPr/>
      <dgm:t>
        <a:bodyPr/>
        <a:lstStyle/>
        <a:p>
          <a:endParaRPr lang="en-US"/>
        </a:p>
      </dgm:t>
    </dgm:pt>
    <dgm:pt modelId="{2BB19A61-C0C3-4EEC-92CB-E2558F41EC2B}" type="pres">
      <dgm:prSet presAssocID="{A95BD2B5-AF09-48EF-BE84-851F6DEC7CB3}" presName="node" presStyleLbl="node1" presStyleIdx="7" presStyleCnt="11">
        <dgm:presLayoutVars>
          <dgm:bulletEnabled val="1"/>
        </dgm:presLayoutVars>
      </dgm:prSet>
      <dgm:spPr/>
      <dgm:t>
        <a:bodyPr/>
        <a:lstStyle/>
        <a:p>
          <a:endParaRPr lang="en-US"/>
        </a:p>
      </dgm:t>
    </dgm:pt>
    <dgm:pt modelId="{12856A5A-6A6F-4BBD-B659-857DDA4EB5F4}" type="pres">
      <dgm:prSet presAssocID="{BDFBAFF6-FEB9-418A-BD16-0F53A904EFD8}" presName="sibTrans" presStyleLbl="sibTrans1D1" presStyleIdx="7" presStyleCnt="10"/>
      <dgm:spPr/>
      <dgm:t>
        <a:bodyPr/>
        <a:lstStyle/>
        <a:p>
          <a:endParaRPr lang="en-US"/>
        </a:p>
      </dgm:t>
    </dgm:pt>
    <dgm:pt modelId="{4354E56F-0628-4D0A-BCFE-4531115A1A0E}" type="pres">
      <dgm:prSet presAssocID="{BDFBAFF6-FEB9-418A-BD16-0F53A904EFD8}" presName="connectorText" presStyleLbl="sibTrans1D1" presStyleIdx="7" presStyleCnt="10"/>
      <dgm:spPr/>
      <dgm:t>
        <a:bodyPr/>
        <a:lstStyle/>
        <a:p>
          <a:endParaRPr lang="en-US"/>
        </a:p>
      </dgm:t>
    </dgm:pt>
    <dgm:pt modelId="{3F49E23F-96A7-41AA-87C7-A00B4EE3AFD1}" type="pres">
      <dgm:prSet presAssocID="{15A394A6-791E-4B81-AE55-56E016EC08EE}" presName="node" presStyleLbl="node1" presStyleIdx="8" presStyleCnt="11">
        <dgm:presLayoutVars>
          <dgm:bulletEnabled val="1"/>
        </dgm:presLayoutVars>
      </dgm:prSet>
      <dgm:spPr/>
      <dgm:t>
        <a:bodyPr/>
        <a:lstStyle/>
        <a:p>
          <a:endParaRPr lang="en-US"/>
        </a:p>
      </dgm:t>
    </dgm:pt>
    <dgm:pt modelId="{BD361FCE-5EB5-4EEA-A48B-D3633DE05C5D}" type="pres">
      <dgm:prSet presAssocID="{D4701F06-2F4B-4C42-B8F4-F659F4C9406A}" presName="sibTrans" presStyleLbl="sibTrans1D1" presStyleIdx="8" presStyleCnt="10"/>
      <dgm:spPr/>
      <dgm:t>
        <a:bodyPr/>
        <a:lstStyle/>
        <a:p>
          <a:endParaRPr lang="en-US"/>
        </a:p>
      </dgm:t>
    </dgm:pt>
    <dgm:pt modelId="{AF3FDE81-7A29-4F1D-A239-2348FC332F9C}" type="pres">
      <dgm:prSet presAssocID="{D4701F06-2F4B-4C42-B8F4-F659F4C9406A}" presName="connectorText" presStyleLbl="sibTrans1D1" presStyleIdx="8" presStyleCnt="10"/>
      <dgm:spPr/>
      <dgm:t>
        <a:bodyPr/>
        <a:lstStyle/>
        <a:p>
          <a:endParaRPr lang="en-US"/>
        </a:p>
      </dgm:t>
    </dgm:pt>
    <dgm:pt modelId="{F53B64AB-4D3A-445B-9D4C-BFCC94BB4459}" type="pres">
      <dgm:prSet presAssocID="{E1A50BB6-3D92-407A-BE59-A7BE4661081D}" presName="node" presStyleLbl="node1" presStyleIdx="9" presStyleCnt="11">
        <dgm:presLayoutVars>
          <dgm:bulletEnabled val="1"/>
        </dgm:presLayoutVars>
      </dgm:prSet>
      <dgm:spPr/>
      <dgm:t>
        <a:bodyPr/>
        <a:lstStyle/>
        <a:p>
          <a:endParaRPr lang="en-US"/>
        </a:p>
      </dgm:t>
    </dgm:pt>
    <dgm:pt modelId="{BC66C62B-5989-4C62-80FF-C8649BAF2881}" type="pres">
      <dgm:prSet presAssocID="{B1417B8F-6D95-42FD-B4EB-9F35F37D9927}" presName="sibTrans" presStyleLbl="sibTrans1D1" presStyleIdx="9" presStyleCnt="10"/>
      <dgm:spPr/>
      <dgm:t>
        <a:bodyPr/>
        <a:lstStyle/>
        <a:p>
          <a:endParaRPr lang="en-US"/>
        </a:p>
      </dgm:t>
    </dgm:pt>
    <dgm:pt modelId="{69518877-434F-4D51-A30C-22B437B04A3F}" type="pres">
      <dgm:prSet presAssocID="{B1417B8F-6D95-42FD-B4EB-9F35F37D9927}" presName="connectorText" presStyleLbl="sibTrans1D1" presStyleIdx="9" presStyleCnt="10"/>
      <dgm:spPr/>
      <dgm:t>
        <a:bodyPr/>
        <a:lstStyle/>
        <a:p>
          <a:endParaRPr lang="en-US"/>
        </a:p>
      </dgm:t>
    </dgm:pt>
    <dgm:pt modelId="{8A5DAB04-131A-4227-8173-47363A050857}" type="pres">
      <dgm:prSet presAssocID="{AF920A2E-0318-4C0E-9644-F5BB5165DE92}" presName="node" presStyleLbl="node1" presStyleIdx="10" presStyleCnt="11">
        <dgm:presLayoutVars>
          <dgm:bulletEnabled val="1"/>
        </dgm:presLayoutVars>
      </dgm:prSet>
      <dgm:spPr/>
      <dgm:t>
        <a:bodyPr/>
        <a:lstStyle/>
        <a:p>
          <a:endParaRPr lang="en-US"/>
        </a:p>
      </dgm:t>
    </dgm:pt>
  </dgm:ptLst>
  <dgm:cxnLst>
    <dgm:cxn modelId="{F4549592-AE12-489B-9725-085CF6DF6E7B}" srcId="{9217B70A-8E88-4E08-99D1-9F14F47353CF}" destId="{33968DAB-265A-4F2A-9E7D-94D56AD5B80F}" srcOrd="3" destOrd="0" parTransId="{0FA18F6F-9728-4AB8-8D2E-2A4EE5169227}" sibTransId="{527CFF4D-AFFA-4D54-8642-9B2DF7D570E6}"/>
    <dgm:cxn modelId="{B6E293AF-2947-45ED-BDAA-6CA6D511C40A}" type="presOf" srcId="{33C40ABE-D92A-45EA-9AAE-2C61088E8EB9}" destId="{B4E5838B-9E6C-46BE-98EE-4AB3D8E97D33}" srcOrd="0" destOrd="0" presId="urn:microsoft.com/office/officeart/2005/8/layout/bProcess3"/>
    <dgm:cxn modelId="{6FE0C9AF-7D21-487E-BA5D-47EBD9DC4AF0}" type="presOf" srcId="{F6962C06-7459-4C99-8A78-D0E5DEB835D8}" destId="{6EB5E1E3-4E37-4C11-BC47-A888CBBDA5CF}" srcOrd="1" destOrd="0" presId="urn:microsoft.com/office/officeart/2005/8/layout/bProcess3"/>
    <dgm:cxn modelId="{A83171C1-05E7-4223-AC04-4273ABF7D7C3}" type="presOf" srcId="{B6EEB31C-8E68-4F55-A462-FDA15BC5C019}" destId="{9F639BFC-7FA5-4248-8ECE-9B7DCE1B1019}" srcOrd="0" destOrd="0" presId="urn:microsoft.com/office/officeart/2005/8/layout/bProcess3"/>
    <dgm:cxn modelId="{FB3A816E-95F6-490C-8E76-2FE7B940F381}" srcId="{9217B70A-8E88-4E08-99D1-9F14F47353CF}" destId="{E1A50BB6-3D92-407A-BE59-A7BE4661081D}" srcOrd="9" destOrd="0" parTransId="{7FCD46E8-81DD-482A-83BC-00E7F254AFFA}" sibTransId="{B1417B8F-6D95-42FD-B4EB-9F35F37D9927}"/>
    <dgm:cxn modelId="{10DD52D1-6CC1-4A3C-88D0-CF169ADE7CC0}" type="presOf" srcId="{B1417B8F-6D95-42FD-B4EB-9F35F37D9927}" destId="{69518877-434F-4D51-A30C-22B437B04A3F}" srcOrd="1" destOrd="0" presId="urn:microsoft.com/office/officeart/2005/8/layout/bProcess3"/>
    <dgm:cxn modelId="{14823C7F-942E-474E-AECC-043B3BB5A65D}" type="presOf" srcId="{33968DAB-265A-4F2A-9E7D-94D56AD5B80F}" destId="{E5A837C3-9446-4BFF-96B9-0A2D4FDD2C90}" srcOrd="0" destOrd="0" presId="urn:microsoft.com/office/officeart/2005/8/layout/bProcess3"/>
    <dgm:cxn modelId="{DBCBBB6F-BC88-498F-9561-267FB91F551C}" type="presOf" srcId="{BDFBAFF6-FEB9-418A-BD16-0F53A904EFD8}" destId="{4354E56F-0628-4D0A-BCFE-4531115A1A0E}" srcOrd="1" destOrd="0" presId="urn:microsoft.com/office/officeart/2005/8/layout/bProcess3"/>
    <dgm:cxn modelId="{D2F75F3A-3166-4D30-A732-EBBF6EE2CBF0}" type="presOf" srcId="{E1A50BB6-3D92-407A-BE59-A7BE4661081D}" destId="{F53B64AB-4D3A-445B-9D4C-BFCC94BB4459}" srcOrd="0" destOrd="0" presId="urn:microsoft.com/office/officeart/2005/8/layout/bProcess3"/>
    <dgm:cxn modelId="{F542FD0C-8C0E-454A-8442-B3311E0A10C8}" type="presOf" srcId="{DF8C18BB-B0B5-423C-B087-C97D57BAC9B0}" destId="{60C8C86B-6DC2-4776-886C-A489CD481B81}" srcOrd="1" destOrd="0" presId="urn:microsoft.com/office/officeart/2005/8/layout/bProcess3"/>
    <dgm:cxn modelId="{CFC2FD39-AFEA-445C-ACEB-D4ECEE009A3E}" type="presOf" srcId="{550B47AF-73F8-4FE0-9652-DC6D8B074012}" destId="{E46428C8-83B7-42A9-9A5C-BF31624A554B}" srcOrd="0" destOrd="0" presId="urn:microsoft.com/office/officeart/2005/8/layout/bProcess3"/>
    <dgm:cxn modelId="{ED8EB54F-5AE8-4C30-ACFA-60E9DB9FB39D}" type="presOf" srcId="{B1417B8F-6D95-42FD-B4EB-9F35F37D9927}" destId="{BC66C62B-5989-4C62-80FF-C8649BAF2881}" srcOrd="0" destOrd="0" presId="urn:microsoft.com/office/officeart/2005/8/layout/bProcess3"/>
    <dgm:cxn modelId="{2220BD3B-5845-4D2F-B197-6C128F49BBB7}" type="presOf" srcId="{F6962C06-7459-4C99-8A78-D0E5DEB835D8}" destId="{AACC8ECE-12EC-4204-8C96-96B6017F4513}" srcOrd="0" destOrd="0" presId="urn:microsoft.com/office/officeart/2005/8/layout/bProcess3"/>
    <dgm:cxn modelId="{3AFAF0B8-64E5-45C8-93B9-E69FC38564F3}" srcId="{9217B70A-8E88-4E08-99D1-9F14F47353CF}" destId="{3D4FD1E6-335F-432A-9625-3FCD24491D8D}" srcOrd="2" destOrd="0" parTransId="{1B169FFF-72F9-4643-A7F4-8B3F36081F4B}" sibTransId="{F6962C06-7459-4C99-8A78-D0E5DEB835D8}"/>
    <dgm:cxn modelId="{EF480509-92CB-4CB9-ADEF-B55F9449FE69}" srcId="{9217B70A-8E88-4E08-99D1-9F14F47353CF}" destId="{AF920A2E-0318-4C0E-9644-F5BB5165DE92}" srcOrd="10" destOrd="0" parTransId="{AC7BAC38-E9B4-42C2-9FA1-CFD6206B96D0}" sibTransId="{A3214A81-3E4D-440E-ACD8-E100F4EA0A3B}"/>
    <dgm:cxn modelId="{5D9EFA7C-ED96-4039-B35F-B8247E885BDA}" type="presOf" srcId="{BDFBAFF6-FEB9-418A-BD16-0F53A904EFD8}" destId="{12856A5A-6A6F-4BBD-B659-857DDA4EB5F4}" srcOrd="0" destOrd="0" presId="urn:microsoft.com/office/officeart/2005/8/layout/bProcess3"/>
    <dgm:cxn modelId="{08B12FAC-CFF1-4949-BF8A-98C73BF1F270}" srcId="{9217B70A-8E88-4E08-99D1-9F14F47353CF}" destId="{99A70878-39F0-42DC-806D-66A61348B040}" srcOrd="6" destOrd="0" parTransId="{7F6F9395-9F7E-4F6D-A897-363086FCDB9E}" sibTransId="{AA442959-71C3-4265-B515-0CCC226FD195}"/>
    <dgm:cxn modelId="{45B4DB3C-AE31-4819-A813-2AB3DD3BB223}" srcId="{9217B70A-8E88-4E08-99D1-9F14F47353CF}" destId="{A95BD2B5-AF09-48EF-BE84-851F6DEC7CB3}" srcOrd="7" destOrd="0" parTransId="{64F5776B-A819-4388-AC32-A50495F73BD9}" sibTransId="{BDFBAFF6-FEB9-418A-BD16-0F53A904EFD8}"/>
    <dgm:cxn modelId="{A9CB0AFC-4B0C-4976-A699-4B1CF6D5C9BA}" type="presOf" srcId="{15A394A6-791E-4B81-AE55-56E016EC08EE}" destId="{3F49E23F-96A7-41AA-87C7-A00B4EE3AFD1}" srcOrd="0" destOrd="0" presId="urn:microsoft.com/office/officeart/2005/8/layout/bProcess3"/>
    <dgm:cxn modelId="{88668B2B-B363-4FCE-B851-3A7D6A571345}" type="presOf" srcId="{527CFF4D-AFFA-4D54-8642-9B2DF7D570E6}" destId="{E5AAA8CD-4D49-4F85-82BF-32D9EFEF99BA}" srcOrd="1" destOrd="0" presId="urn:microsoft.com/office/officeart/2005/8/layout/bProcess3"/>
    <dgm:cxn modelId="{56ED7930-9FB8-413B-ABD3-C647E166A27A}" type="presOf" srcId="{2EA4AE15-D7E6-4119-9AE3-1C24790B0359}" destId="{D5BE0A9C-0211-4A14-A5E3-13DDF2B53293}" srcOrd="0" destOrd="0" presId="urn:microsoft.com/office/officeart/2005/8/layout/bProcess3"/>
    <dgm:cxn modelId="{5A7E5924-BB53-408E-B18B-758EC331FF06}" type="presOf" srcId="{99A70878-39F0-42DC-806D-66A61348B040}" destId="{49C3B6D5-9437-4572-BA1A-5FDA3C74DAA2}" srcOrd="0" destOrd="0" presId="urn:microsoft.com/office/officeart/2005/8/layout/bProcess3"/>
    <dgm:cxn modelId="{65548139-AAFF-4558-B049-30CDBF20262A}" srcId="{9217B70A-8E88-4E08-99D1-9F14F47353CF}" destId="{B6EEB31C-8E68-4F55-A462-FDA15BC5C019}" srcOrd="5" destOrd="0" parTransId="{C3CDF287-8B33-451D-952A-D235E81DAD2E}" sibTransId="{2EA4AE15-D7E6-4119-9AE3-1C24790B0359}"/>
    <dgm:cxn modelId="{2C64B7E5-FC91-4886-8576-AC95936C8E8D}" type="presOf" srcId="{AA442959-71C3-4265-B515-0CCC226FD195}" destId="{59F015F6-C543-4636-92E0-098890FA9E8F}" srcOrd="0" destOrd="0" presId="urn:microsoft.com/office/officeart/2005/8/layout/bProcess3"/>
    <dgm:cxn modelId="{5AD25F8E-182D-492B-9358-0933A245746A}" type="presOf" srcId="{46060874-A2AB-465B-ADAF-313A1C56EA23}" destId="{85CA0D33-F7C2-4532-929F-CE5E086FA179}" srcOrd="0" destOrd="0" presId="urn:microsoft.com/office/officeart/2005/8/layout/bProcess3"/>
    <dgm:cxn modelId="{C641E33F-5334-483D-A2ED-E716A47340D2}" srcId="{9217B70A-8E88-4E08-99D1-9F14F47353CF}" destId="{7AD77D01-9F38-4CA7-AA66-79D99659728F}" srcOrd="0" destOrd="0" parTransId="{947D2113-9CE3-40C6-A884-CEFAD2BFE8B7}" sibTransId="{33C40ABE-D92A-45EA-9AAE-2C61088E8EB9}"/>
    <dgm:cxn modelId="{367F13FC-EF73-4116-93EE-657506171C6B}" srcId="{9217B70A-8E88-4E08-99D1-9F14F47353CF}" destId="{550B47AF-73F8-4FE0-9652-DC6D8B074012}" srcOrd="1" destOrd="0" parTransId="{D0255711-6E04-4B97-83D3-A93B89A311C3}" sibTransId="{DF8C18BB-B0B5-423C-B087-C97D57BAC9B0}"/>
    <dgm:cxn modelId="{F35AFBA7-EBB1-49EC-BD66-2C9CFBCE564B}" type="presOf" srcId="{3D4FD1E6-335F-432A-9625-3FCD24491D8D}" destId="{2D4F9325-60A3-43B3-A1F7-C35AFA28155E}" srcOrd="0" destOrd="0" presId="urn:microsoft.com/office/officeart/2005/8/layout/bProcess3"/>
    <dgm:cxn modelId="{03BA1F67-E6D1-49C1-B913-C718738F1D42}" type="presOf" srcId="{7AD77D01-9F38-4CA7-AA66-79D99659728F}" destId="{74BE43F4-799C-4AB2-ADD3-8D60FDC77F5E}" srcOrd="0" destOrd="0" presId="urn:microsoft.com/office/officeart/2005/8/layout/bProcess3"/>
    <dgm:cxn modelId="{CAE43E3C-43A8-4A01-8A33-4A97113A6181}" type="presOf" srcId="{9217B70A-8E88-4E08-99D1-9F14F47353CF}" destId="{AB58A747-5835-47E9-8EC7-9BACA6A407E7}" srcOrd="0" destOrd="0" presId="urn:microsoft.com/office/officeart/2005/8/layout/bProcess3"/>
    <dgm:cxn modelId="{459386FC-B397-40E8-9247-DA1A9F06563E}" type="presOf" srcId="{AA442959-71C3-4265-B515-0CCC226FD195}" destId="{660A6FEB-CE14-4C20-9E91-A50613A63CB2}" srcOrd="1" destOrd="0" presId="urn:microsoft.com/office/officeart/2005/8/layout/bProcess3"/>
    <dgm:cxn modelId="{5EB55984-CEFC-4973-A840-B76D99FDDD02}" srcId="{9217B70A-8E88-4E08-99D1-9F14F47353CF}" destId="{46060874-A2AB-465B-ADAF-313A1C56EA23}" srcOrd="4" destOrd="0" parTransId="{CA3B5E27-BC5A-4F7C-B2C7-C4221ECC52D5}" sibTransId="{49F82118-521B-4A1A-82BB-918213DE7C2F}"/>
    <dgm:cxn modelId="{17401493-CD0F-4ACF-B431-85E1E7496115}" type="presOf" srcId="{D4701F06-2F4B-4C42-B8F4-F659F4C9406A}" destId="{BD361FCE-5EB5-4EEA-A48B-D3633DE05C5D}" srcOrd="0" destOrd="0" presId="urn:microsoft.com/office/officeart/2005/8/layout/bProcess3"/>
    <dgm:cxn modelId="{DF8A7F14-BD00-49A7-B190-A10C1AC9E578}" type="presOf" srcId="{49F82118-521B-4A1A-82BB-918213DE7C2F}" destId="{E53F21AB-E98E-4F10-82B5-DB4803CABB7B}" srcOrd="1" destOrd="0" presId="urn:microsoft.com/office/officeart/2005/8/layout/bProcess3"/>
    <dgm:cxn modelId="{E14910A3-E5F8-4CF2-A850-8C6AF819DBA7}" type="presOf" srcId="{33C40ABE-D92A-45EA-9AAE-2C61088E8EB9}" destId="{7C087F3C-74D2-4C89-A2F0-E45FC8059DFC}" srcOrd="1" destOrd="0" presId="urn:microsoft.com/office/officeart/2005/8/layout/bProcess3"/>
    <dgm:cxn modelId="{00D1D0AA-0529-41DB-8FBB-92B28310C2BE}" type="presOf" srcId="{D4701F06-2F4B-4C42-B8F4-F659F4C9406A}" destId="{AF3FDE81-7A29-4F1D-A239-2348FC332F9C}" srcOrd="1" destOrd="0" presId="urn:microsoft.com/office/officeart/2005/8/layout/bProcess3"/>
    <dgm:cxn modelId="{61D9390B-542C-490E-BEF5-0F849F706502}" type="presOf" srcId="{A95BD2B5-AF09-48EF-BE84-851F6DEC7CB3}" destId="{2BB19A61-C0C3-4EEC-92CB-E2558F41EC2B}" srcOrd="0" destOrd="0" presId="urn:microsoft.com/office/officeart/2005/8/layout/bProcess3"/>
    <dgm:cxn modelId="{0A646388-FBCF-4873-9037-DBFB6AF9FA7F}" type="presOf" srcId="{2EA4AE15-D7E6-4119-9AE3-1C24790B0359}" destId="{3ACCA05B-F875-4C65-A126-39F3C1A593B8}" srcOrd="1" destOrd="0" presId="urn:microsoft.com/office/officeart/2005/8/layout/bProcess3"/>
    <dgm:cxn modelId="{83A5DB5B-DA46-4599-82AF-1F6CA16BF5DB}" srcId="{9217B70A-8E88-4E08-99D1-9F14F47353CF}" destId="{15A394A6-791E-4B81-AE55-56E016EC08EE}" srcOrd="8" destOrd="0" parTransId="{17EA0C06-621C-4CBB-B6FF-386D0C9C4C66}" sibTransId="{D4701F06-2F4B-4C42-B8F4-F659F4C9406A}"/>
    <dgm:cxn modelId="{B756153F-C072-4712-9DAC-A474D6E1A63F}" type="presOf" srcId="{DF8C18BB-B0B5-423C-B087-C97D57BAC9B0}" destId="{B8AC597D-0CC0-4EC3-AF11-39274409146E}" srcOrd="0" destOrd="0" presId="urn:microsoft.com/office/officeart/2005/8/layout/bProcess3"/>
    <dgm:cxn modelId="{3AA61F17-F1BD-4AA7-851B-11792F5A9C6B}" type="presOf" srcId="{AF920A2E-0318-4C0E-9644-F5BB5165DE92}" destId="{8A5DAB04-131A-4227-8173-47363A050857}" srcOrd="0" destOrd="0" presId="urn:microsoft.com/office/officeart/2005/8/layout/bProcess3"/>
    <dgm:cxn modelId="{7F5463D6-A4E8-47FC-8A80-B96B43CDBE33}" type="presOf" srcId="{527CFF4D-AFFA-4D54-8642-9B2DF7D570E6}" destId="{C1E7C75E-06D7-40E9-8033-6B5765815497}" srcOrd="0" destOrd="0" presId="urn:microsoft.com/office/officeart/2005/8/layout/bProcess3"/>
    <dgm:cxn modelId="{F12CC5E6-DCB5-4449-9605-A322290C03A9}" type="presOf" srcId="{49F82118-521B-4A1A-82BB-918213DE7C2F}" destId="{F1F7E770-CA22-46D9-8259-3364025E48F9}" srcOrd="0" destOrd="0" presId="urn:microsoft.com/office/officeart/2005/8/layout/bProcess3"/>
    <dgm:cxn modelId="{422F5313-E866-472B-94D6-3FE73EE70753}" type="presParOf" srcId="{AB58A747-5835-47E9-8EC7-9BACA6A407E7}" destId="{74BE43F4-799C-4AB2-ADD3-8D60FDC77F5E}" srcOrd="0" destOrd="0" presId="urn:microsoft.com/office/officeart/2005/8/layout/bProcess3"/>
    <dgm:cxn modelId="{5F7A5DEB-139C-42AB-B2F6-FA52F5995559}" type="presParOf" srcId="{AB58A747-5835-47E9-8EC7-9BACA6A407E7}" destId="{B4E5838B-9E6C-46BE-98EE-4AB3D8E97D33}" srcOrd="1" destOrd="0" presId="urn:microsoft.com/office/officeart/2005/8/layout/bProcess3"/>
    <dgm:cxn modelId="{406FFF3B-1865-42A8-B11B-0700FD5735C4}" type="presParOf" srcId="{B4E5838B-9E6C-46BE-98EE-4AB3D8E97D33}" destId="{7C087F3C-74D2-4C89-A2F0-E45FC8059DFC}" srcOrd="0" destOrd="0" presId="urn:microsoft.com/office/officeart/2005/8/layout/bProcess3"/>
    <dgm:cxn modelId="{9384A52F-FE7C-40D5-BD33-C0230E79D4CF}" type="presParOf" srcId="{AB58A747-5835-47E9-8EC7-9BACA6A407E7}" destId="{E46428C8-83B7-42A9-9A5C-BF31624A554B}" srcOrd="2" destOrd="0" presId="urn:microsoft.com/office/officeart/2005/8/layout/bProcess3"/>
    <dgm:cxn modelId="{D0F96799-BB66-4102-A05A-ED65B91C715F}" type="presParOf" srcId="{AB58A747-5835-47E9-8EC7-9BACA6A407E7}" destId="{B8AC597D-0CC0-4EC3-AF11-39274409146E}" srcOrd="3" destOrd="0" presId="urn:microsoft.com/office/officeart/2005/8/layout/bProcess3"/>
    <dgm:cxn modelId="{628D6E4F-4781-48B9-9D77-7BB1067D7CD0}" type="presParOf" srcId="{B8AC597D-0CC0-4EC3-AF11-39274409146E}" destId="{60C8C86B-6DC2-4776-886C-A489CD481B81}" srcOrd="0" destOrd="0" presId="urn:microsoft.com/office/officeart/2005/8/layout/bProcess3"/>
    <dgm:cxn modelId="{38D46F02-6D01-4399-B905-F6FE2885DCD1}" type="presParOf" srcId="{AB58A747-5835-47E9-8EC7-9BACA6A407E7}" destId="{2D4F9325-60A3-43B3-A1F7-C35AFA28155E}" srcOrd="4" destOrd="0" presId="urn:microsoft.com/office/officeart/2005/8/layout/bProcess3"/>
    <dgm:cxn modelId="{B7DE6A60-8C3B-48B8-9CC5-E3009E8DEB45}" type="presParOf" srcId="{AB58A747-5835-47E9-8EC7-9BACA6A407E7}" destId="{AACC8ECE-12EC-4204-8C96-96B6017F4513}" srcOrd="5" destOrd="0" presId="urn:microsoft.com/office/officeart/2005/8/layout/bProcess3"/>
    <dgm:cxn modelId="{CC7339B6-7E26-4438-BD02-7689D49B3CEB}" type="presParOf" srcId="{AACC8ECE-12EC-4204-8C96-96B6017F4513}" destId="{6EB5E1E3-4E37-4C11-BC47-A888CBBDA5CF}" srcOrd="0" destOrd="0" presId="urn:microsoft.com/office/officeart/2005/8/layout/bProcess3"/>
    <dgm:cxn modelId="{49B38A8D-33C5-49FE-A986-8E885B3A5DAD}" type="presParOf" srcId="{AB58A747-5835-47E9-8EC7-9BACA6A407E7}" destId="{E5A837C3-9446-4BFF-96B9-0A2D4FDD2C90}" srcOrd="6" destOrd="0" presId="urn:microsoft.com/office/officeart/2005/8/layout/bProcess3"/>
    <dgm:cxn modelId="{CA6289AF-06AF-47F7-8EEF-237DDF223398}" type="presParOf" srcId="{AB58A747-5835-47E9-8EC7-9BACA6A407E7}" destId="{C1E7C75E-06D7-40E9-8033-6B5765815497}" srcOrd="7" destOrd="0" presId="urn:microsoft.com/office/officeart/2005/8/layout/bProcess3"/>
    <dgm:cxn modelId="{74751C56-8BB4-4C04-9DE8-08063F075261}" type="presParOf" srcId="{C1E7C75E-06D7-40E9-8033-6B5765815497}" destId="{E5AAA8CD-4D49-4F85-82BF-32D9EFEF99BA}" srcOrd="0" destOrd="0" presId="urn:microsoft.com/office/officeart/2005/8/layout/bProcess3"/>
    <dgm:cxn modelId="{AB78FCB4-EE1A-4533-8C5C-B44FEB43520F}" type="presParOf" srcId="{AB58A747-5835-47E9-8EC7-9BACA6A407E7}" destId="{85CA0D33-F7C2-4532-929F-CE5E086FA179}" srcOrd="8" destOrd="0" presId="urn:microsoft.com/office/officeart/2005/8/layout/bProcess3"/>
    <dgm:cxn modelId="{B2EF5F17-B8CA-4C61-B9B8-14234A34D634}" type="presParOf" srcId="{AB58A747-5835-47E9-8EC7-9BACA6A407E7}" destId="{F1F7E770-CA22-46D9-8259-3364025E48F9}" srcOrd="9" destOrd="0" presId="urn:microsoft.com/office/officeart/2005/8/layout/bProcess3"/>
    <dgm:cxn modelId="{E1DFB7D8-72BE-4337-8320-C3BCF45005CA}" type="presParOf" srcId="{F1F7E770-CA22-46D9-8259-3364025E48F9}" destId="{E53F21AB-E98E-4F10-82B5-DB4803CABB7B}" srcOrd="0" destOrd="0" presId="urn:microsoft.com/office/officeart/2005/8/layout/bProcess3"/>
    <dgm:cxn modelId="{B949876E-0472-4B42-84BC-B696FE2D19FE}" type="presParOf" srcId="{AB58A747-5835-47E9-8EC7-9BACA6A407E7}" destId="{9F639BFC-7FA5-4248-8ECE-9B7DCE1B1019}" srcOrd="10" destOrd="0" presId="urn:microsoft.com/office/officeart/2005/8/layout/bProcess3"/>
    <dgm:cxn modelId="{B7C564EF-4496-4628-98E9-8B971D84AA64}" type="presParOf" srcId="{AB58A747-5835-47E9-8EC7-9BACA6A407E7}" destId="{D5BE0A9C-0211-4A14-A5E3-13DDF2B53293}" srcOrd="11" destOrd="0" presId="urn:microsoft.com/office/officeart/2005/8/layout/bProcess3"/>
    <dgm:cxn modelId="{A5728B20-D2F3-4FE5-ADE6-F8B19FEEE1A0}" type="presParOf" srcId="{D5BE0A9C-0211-4A14-A5E3-13DDF2B53293}" destId="{3ACCA05B-F875-4C65-A126-39F3C1A593B8}" srcOrd="0" destOrd="0" presId="urn:microsoft.com/office/officeart/2005/8/layout/bProcess3"/>
    <dgm:cxn modelId="{F7D5E004-D431-4038-9FD5-4F435CA741EA}" type="presParOf" srcId="{AB58A747-5835-47E9-8EC7-9BACA6A407E7}" destId="{49C3B6D5-9437-4572-BA1A-5FDA3C74DAA2}" srcOrd="12" destOrd="0" presId="urn:microsoft.com/office/officeart/2005/8/layout/bProcess3"/>
    <dgm:cxn modelId="{DA6C68D8-14E0-493B-9FED-69E0F36D9D14}" type="presParOf" srcId="{AB58A747-5835-47E9-8EC7-9BACA6A407E7}" destId="{59F015F6-C543-4636-92E0-098890FA9E8F}" srcOrd="13" destOrd="0" presId="urn:microsoft.com/office/officeart/2005/8/layout/bProcess3"/>
    <dgm:cxn modelId="{9C811E33-5B92-4E86-8A2B-FE6804B1D3D9}" type="presParOf" srcId="{59F015F6-C543-4636-92E0-098890FA9E8F}" destId="{660A6FEB-CE14-4C20-9E91-A50613A63CB2}" srcOrd="0" destOrd="0" presId="urn:microsoft.com/office/officeart/2005/8/layout/bProcess3"/>
    <dgm:cxn modelId="{3637D717-6A87-4D4F-999F-16D298462227}" type="presParOf" srcId="{AB58A747-5835-47E9-8EC7-9BACA6A407E7}" destId="{2BB19A61-C0C3-4EEC-92CB-E2558F41EC2B}" srcOrd="14" destOrd="0" presId="urn:microsoft.com/office/officeart/2005/8/layout/bProcess3"/>
    <dgm:cxn modelId="{F9518EB4-31BF-4E30-B116-ECFECAC7AF7D}" type="presParOf" srcId="{AB58A747-5835-47E9-8EC7-9BACA6A407E7}" destId="{12856A5A-6A6F-4BBD-B659-857DDA4EB5F4}" srcOrd="15" destOrd="0" presId="urn:microsoft.com/office/officeart/2005/8/layout/bProcess3"/>
    <dgm:cxn modelId="{0CE4093E-F623-463D-B7DB-C1BA6908D352}" type="presParOf" srcId="{12856A5A-6A6F-4BBD-B659-857DDA4EB5F4}" destId="{4354E56F-0628-4D0A-BCFE-4531115A1A0E}" srcOrd="0" destOrd="0" presId="urn:microsoft.com/office/officeart/2005/8/layout/bProcess3"/>
    <dgm:cxn modelId="{CA0B2318-C828-4CA8-B23A-3FCF251CA23F}" type="presParOf" srcId="{AB58A747-5835-47E9-8EC7-9BACA6A407E7}" destId="{3F49E23F-96A7-41AA-87C7-A00B4EE3AFD1}" srcOrd="16" destOrd="0" presId="urn:microsoft.com/office/officeart/2005/8/layout/bProcess3"/>
    <dgm:cxn modelId="{CB4AA5AD-FC22-46FB-B70B-A2D8C6528329}" type="presParOf" srcId="{AB58A747-5835-47E9-8EC7-9BACA6A407E7}" destId="{BD361FCE-5EB5-4EEA-A48B-D3633DE05C5D}" srcOrd="17" destOrd="0" presId="urn:microsoft.com/office/officeart/2005/8/layout/bProcess3"/>
    <dgm:cxn modelId="{322E87EB-7C17-46AD-8D8E-82493FEEE230}" type="presParOf" srcId="{BD361FCE-5EB5-4EEA-A48B-D3633DE05C5D}" destId="{AF3FDE81-7A29-4F1D-A239-2348FC332F9C}" srcOrd="0" destOrd="0" presId="urn:microsoft.com/office/officeart/2005/8/layout/bProcess3"/>
    <dgm:cxn modelId="{FFA20BFB-4AAE-49CF-811E-F54DDC595398}" type="presParOf" srcId="{AB58A747-5835-47E9-8EC7-9BACA6A407E7}" destId="{F53B64AB-4D3A-445B-9D4C-BFCC94BB4459}" srcOrd="18" destOrd="0" presId="urn:microsoft.com/office/officeart/2005/8/layout/bProcess3"/>
    <dgm:cxn modelId="{0CE1585C-5ABC-41C8-85A9-5900572812E8}" type="presParOf" srcId="{AB58A747-5835-47E9-8EC7-9BACA6A407E7}" destId="{BC66C62B-5989-4C62-80FF-C8649BAF2881}" srcOrd="19" destOrd="0" presId="urn:microsoft.com/office/officeart/2005/8/layout/bProcess3"/>
    <dgm:cxn modelId="{7800C39A-3354-4FFD-90F5-A6503E6BDD4F}" type="presParOf" srcId="{BC66C62B-5989-4C62-80FF-C8649BAF2881}" destId="{69518877-434F-4D51-A30C-22B437B04A3F}" srcOrd="0" destOrd="0" presId="urn:microsoft.com/office/officeart/2005/8/layout/bProcess3"/>
    <dgm:cxn modelId="{279EB3EE-126F-4C3D-8366-A87A6835887B}" type="presParOf" srcId="{AB58A747-5835-47E9-8EC7-9BACA6A407E7}" destId="{8A5DAB04-131A-4227-8173-47363A050857}" srcOrd="2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7CEE6F-D07A-4485-8DE4-376BADDADF4A}" type="doc">
      <dgm:prSet loTypeId="urn:microsoft.com/office/officeart/2005/8/layout/target2" loCatId="relationship" qsTypeId="urn:microsoft.com/office/officeart/2005/8/quickstyle/simple1" qsCatId="simple" csTypeId="urn:microsoft.com/office/officeart/2005/8/colors/accent2_3" csCatId="accent2" phldr="1"/>
      <dgm:spPr/>
      <dgm:t>
        <a:bodyPr/>
        <a:lstStyle/>
        <a:p>
          <a:endParaRPr lang="en-US"/>
        </a:p>
      </dgm:t>
    </dgm:pt>
    <dgm:pt modelId="{BD81CA54-3569-45CF-9C85-D3ACFFDB9F32}">
      <dgm:prSet phldrT="[Text]"/>
      <dgm:spPr>
        <a:solidFill>
          <a:srgbClr val="FF7C80"/>
        </a:solidFill>
      </dgm:spPr>
      <dgm:t>
        <a:bodyPr/>
        <a:lstStyle/>
        <a:p>
          <a:r>
            <a:rPr lang="en-US" dirty="0" smtClean="0">
              <a:solidFill>
                <a:schemeClr val="tx1"/>
              </a:solidFill>
            </a:rPr>
            <a:t>The studies represent prevalence of the use of sanitary pad, which are not showing the prevalence of the use of sanitary pad is not up to the mark, except one study from Central Ethiopia and another one from Indonesia represents 89.6% and 98.3%. Which are quite </a:t>
          </a:r>
          <a:endParaRPr lang="en-US" dirty="0">
            <a:solidFill>
              <a:schemeClr val="tx1"/>
            </a:solidFill>
          </a:endParaRPr>
        </a:p>
      </dgm:t>
    </dgm:pt>
    <dgm:pt modelId="{7307124A-9F5A-4819-A380-E04E75330758}" type="parTrans" cxnId="{CF2838FD-E973-4292-8995-F47BDB709350}">
      <dgm:prSet/>
      <dgm:spPr/>
      <dgm:t>
        <a:bodyPr/>
        <a:lstStyle/>
        <a:p>
          <a:endParaRPr lang="en-US"/>
        </a:p>
      </dgm:t>
    </dgm:pt>
    <dgm:pt modelId="{E42B6D1C-A197-4C76-B5F7-6E4E710CA443}" type="sibTrans" cxnId="{CF2838FD-E973-4292-8995-F47BDB709350}">
      <dgm:prSet/>
      <dgm:spPr/>
      <dgm:t>
        <a:bodyPr/>
        <a:lstStyle/>
        <a:p>
          <a:endParaRPr lang="en-US"/>
        </a:p>
      </dgm:t>
    </dgm:pt>
    <dgm:pt modelId="{D59CA052-4F8F-4C2A-A069-25A9F9686896}">
      <dgm:prSet phldrT="[Text]"/>
      <dgm:spPr>
        <a:solidFill>
          <a:srgbClr val="FF0000"/>
        </a:solidFill>
      </dgm:spPr>
      <dgm:t>
        <a:bodyPr/>
        <a:lstStyle/>
        <a:p>
          <a:endParaRPr lang="en-US" dirty="0" smtClean="0"/>
        </a:p>
        <a:p>
          <a:r>
            <a:rPr lang="en-US" dirty="0" smtClean="0"/>
            <a:t>In terms of practice we get a prevalence  of changing absorbent per day, Washing genitalia per day, taking regular showers, practice of disposal,  where most of them are alarming and any of them are not up to the mark. </a:t>
          </a:r>
          <a:endParaRPr lang="en-US" dirty="0"/>
        </a:p>
      </dgm:t>
    </dgm:pt>
    <dgm:pt modelId="{AFDCE898-66F2-4A79-88EA-A405DE06B317}" type="parTrans" cxnId="{0D2AD473-E949-4E8A-B418-93F2DAAA0D96}">
      <dgm:prSet/>
      <dgm:spPr/>
      <dgm:t>
        <a:bodyPr/>
        <a:lstStyle/>
        <a:p>
          <a:endParaRPr lang="en-US"/>
        </a:p>
      </dgm:t>
    </dgm:pt>
    <dgm:pt modelId="{D50C6CE1-1919-4B59-B5DA-CCD6F4EF9A36}" type="sibTrans" cxnId="{0D2AD473-E949-4E8A-B418-93F2DAAA0D96}">
      <dgm:prSet/>
      <dgm:spPr/>
      <dgm:t>
        <a:bodyPr/>
        <a:lstStyle/>
        <a:p>
          <a:endParaRPr lang="en-US"/>
        </a:p>
      </dgm:t>
    </dgm:pt>
    <dgm:pt modelId="{9F4C7B0E-FDD5-4975-B730-9C4032AD1DE8}">
      <dgm:prSet phldrT="[Text]"/>
      <dgm:spPr>
        <a:solidFill>
          <a:srgbClr val="F79A7D"/>
        </a:solidFill>
      </dgm:spPr>
      <dgm:t>
        <a:bodyPr/>
        <a:lstStyle/>
        <a:p>
          <a:endParaRPr lang="en-US" dirty="0" smtClean="0">
            <a:solidFill>
              <a:schemeClr val="tx1"/>
            </a:solidFill>
          </a:endParaRPr>
        </a:p>
        <a:p>
          <a:r>
            <a:rPr lang="en-US" dirty="0" smtClean="0">
              <a:solidFill>
                <a:schemeClr val="tx1"/>
              </a:solidFill>
            </a:rPr>
            <a:t>In terms of getting information about menstruation young girls mostly get ideas from their mother,  though in one study from Kenya It was 69.1% from the teachers.</a:t>
          </a:r>
          <a:endParaRPr lang="en-US" dirty="0">
            <a:solidFill>
              <a:schemeClr val="tx1"/>
            </a:solidFill>
          </a:endParaRPr>
        </a:p>
      </dgm:t>
    </dgm:pt>
    <dgm:pt modelId="{1B94DCC7-E65E-4921-8BFF-27DE5A030392}" type="parTrans" cxnId="{26FCB844-6909-4C22-90E3-982E1EFED323}">
      <dgm:prSet/>
      <dgm:spPr/>
      <dgm:t>
        <a:bodyPr/>
        <a:lstStyle/>
        <a:p>
          <a:endParaRPr lang="en-US"/>
        </a:p>
      </dgm:t>
    </dgm:pt>
    <dgm:pt modelId="{BE1FD13A-1C1E-4A2A-A4BD-91EB2EF72667}" type="sibTrans" cxnId="{26FCB844-6909-4C22-90E3-982E1EFED323}">
      <dgm:prSet/>
      <dgm:spPr/>
      <dgm:t>
        <a:bodyPr/>
        <a:lstStyle/>
        <a:p>
          <a:endParaRPr lang="en-US"/>
        </a:p>
      </dgm:t>
    </dgm:pt>
    <dgm:pt modelId="{61AD47F6-C9BA-435B-B13B-A38769110CCF}" type="pres">
      <dgm:prSet presAssocID="{1E7CEE6F-D07A-4485-8DE4-376BADDADF4A}" presName="Name0" presStyleCnt="0">
        <dgm:presLayoutVars>
          <dgm:chMax val="3"/>
          <dgm:chPref val="1"/>
          <dgm:dir/>
          <dgm:animLvl val="lvl"/>
          <dgm:resizeHandles/>
        </dgm:presLayoutVars>
      </dgm:prSet>
      <dgm:spPr/>
    </dgm:pt>
    <dgm:pt modelId="{5AD03D43-6513-4BB9-8A8D-51BAC9FFE4FE}" type="pres">
      <dgm:prSet presAssocID="{1E7CEE6F-D07A-4485-8DE4-376BADDADF4A}" presName="outerBox" presStyleCnt="0"/>
      <dgm:spPr/>
    </dgm:pt>
    <dgm:pt modelId="{118AA9A7-069C-47A2-B17A-D2062CE8318A}" type="pres">
      <dgm:prSet presAssocID="{1E7CEE6F-D07A-4485-8DE4-376BADDADF4A}" presName="outerBoxParent" presStyleLbl="node1" presStyleIdx="0" presStyleCnt="3"/>
      <dgm:spPr/>
    </dgm:pt>
    <dgm:pt modelId="{82740FBD-6AED-4E3E-873B-CACAFC625ADC}" type="pres">
      <dgm:prSet presAssocID="{1E7CEE6F-D07A-4485-8DE4-376BADDADF4A}" presName="outerBoxChildren" presStyleCnt="0"/>
      <dgm:spPr/>
    </dgm:pt>
    <dgm:pt modelId="{68CD0D92-3AE7-471D-BD4C-EA8FE6FC1943}" type="pres">
      <dgm:prSet presAssocID="{1E7CEE6F-D07A-4485-8DE4-376BADDADF4A}" presName="middleBox" presStyleCnt="0"/>
      <dgm:spPr/>
    </dgm:pt>
    <dgm:pt modelId="{22029F9E-F1E1-4770-A6E6-80C075E1B1F7}" type="pres">
      <dgm:prSet presAssocID="{1E7CEE6F-D07A-4485-8DE4-376BADDADF4A}" presName="middleBoxParent" presStyleLbl="node1" presStyleIdx="1" presStyleCnt="3"/>
      <dgm:spPr/>
    </dgm:pt>
    <dgm:pt modelId="{1C17FA57-3011-4AD5-A099-E36D90FDB874}" type="pres">
      <dgm:prSet presAssocID="{1E7CEE6F-D07A-4485-8DE4-376BADDADF4A}" presName="middleBoxChildren" presStyleCnt="0"/>
      <dgm:spPr/>
    </dgm:pt>
    <dgm:pt modelId="{A796FDF4-9952-40CF-877A-9AD9F622B145}" type="pres">
      <dgm:prSet presAssocID="{1E7CEE6F-D07A-4485-8DE4-376BADDADF4A}" presName="centerBox" presStyleCnt="0"/>
      <dgm:spPr/>
    </dgm:pt>
    <dgm:pt modelId="{1E34388E-0F49-40B1-B5E0-05708C8F25CC}" type="pres">
      <dgm:prSet presAssocID="{1E7CEE6F-D07A-4485-8DE4-376BADDADF4A}" presName="centerBoxParent" presStyleLbl="node1" presStyleIdx="2" presStyleCnt="3"/>
      <dgm:spPr/>
    </dgm:pt>
  </dgm:ptLst>
  <dgm:cxnLst>
    <dgm:cxn modelId="{26FCB844-6909-4C22-90E3-982E1EFED323}" srcId="{1E7CEE6F-D07A-4485-8DE4-376BADDADF4A}" destId="{9F4C7B0E-FDD5-4975-B730-9C4032AD1DE8}" srcOrd="2" destOrd="0" parTransId="{1B94DCC7-E65E-4921-8BFF-27DE5A030392}" sibTransId="{BE1FD13A-1C1E-4A2A-A4BD-91EB2EF72667}"/>
    <dgm:cxn modelId="{E6E8A092-2C2F-493B-8F16-C23321180741}" type="presOf" srcId="{BD81CA54-3569-45CF-9C85-D3ACFFDB9F32}" destId="{118AA9A7-069C-47A2-B17A-D2062CE8318A}" srcOrd="0" destOrd="0" presId="urn:microsoft.com/office/officeart/2005/8/layout/target2"/>
    <dgm:cxn modelId="{C25CCBCF-FE8D-4FF3-BDAC-C57F9F5F624A}" type="presOf" srcId="{D59CA052-4F8F-4C2A-A069-25A9F9686896}" destId="{22029F9E-F1E1-4770-A6E6-80C075E1B1F7}" srcOrd="0" destOrd="0" presId="urn:microsoft.com/office/officeart/2005/8/layout/target2"/>
    <dgm:cxn modelId="{CF2838FD-E973-4292-8995-F47BDB709350}" srcId="{1E7CEE6F-D07A-4485-8DE4-376BADDADF4A}" destId="{BD81CA54-3569-45CF-9C85-D3ACFFDB9F32}" srcOrd="0" destOrd="0" parTransId="{7307124A-9F5A-4819-A380-E04E75330758}" sibTransId="{E42B6D1C-A197-4C76-B5F7-6E4E710CA443}"/>
    <dgm:cxn modelId="{A90C6419-5167-4560-96BF-AF53877C6267}" type="presOf" srcId="{9F4C7B0E-FDD5-4975-B730-9C4032AD1DE8}" destId="{1E34388E-0F49-40B1-B5E0-05708C8F25CC}" srcOrd="0" destOrd="0" presId="urn:microsoft.com/office/officeart/2005/8/layout/target2"/>
    <dgm:cxn modelId="{0D2AD473-E949-4E8A-B418-93F2DAAA0D96}" srcId="{1E7CEE6F-D07A-4485-8DE4-376BADDADF4A}" destId="{D59CA052-4F8F-4C2A-A069-25A9F9686896}" srcOrd="1" destOrd="0" parTransId="{AFDCE898-66F2-4A79-88EA-A405DE06B317}" sibTransId="{D50C6CE1-1919-4B59-B5DA-CCD6F4EF9A36}"/>
    <dgm:cxn modelId="{06F1A91C-56B1-4335-85AA-3AA773AD11B7}" type="presOf" srcId="{1E7CEE6F-D07A-4485-8DE4-376BADDADF4A}" destId="{61AD47F6-C9BA-435B-B13B-A38769110CCF}" srcOrd="0" destOrd="0" presId="urn:microsoft.com/office/officeart/2005/8/layout/target2"/>
    <dgm:cxn modelId="{601642CB-6AD3-4B96-9CE8-FE8217D4A95F}" type="presParOf" srcId="{61AD47F6-C9BA-435B-B13B-A38769110CCF}" destId="{5AD03D43-6513-4BB9-8A8D-51BAC9FFE4FE}" srcOrd="0" destOrd="0" presId="urn:microsoft.com/office/officeart/2005/8/layout/target2"/>
    <dgm:cxn modelId="{6471617B-DA9D-4820-936D-4E2ACBCD5D14}" type="presParOf" srcId="{5AD03D43-6513-4BB9-8A8D-51BAC9FFE4FE}" destId="{118AA9A7-069C-47A2-B17A-D2062CE8318A}" srcOrd="0" destOrd="0" presId="urn:microsoft.com/office/officeart/2005/8/layout/target2"/>
    <dgm:cxn modelId="{EC423683-D4B6-4BF8-AA5A-92A6F29BC79B}" type="presParOf" srcId="{5AD03D43-6513-4BB9-8A8D-51BAC9FFE4FE}" destId="{82740FBD-6AED-4E3E-873B-CACAFC625ADC}" srcOrd="1" destOrd="0" presId="urn:microsoft.com/office/officeart/2005/8/layout/target2"/>
    <dgm:cxn modelId="{33BB7C66-9312-4CFC-9921-D9D8E5B6B037}" type="presParOf" srcId="{61AD47F6-C9BA-435B-B13B-A38769110CCF}" destId="{68CD0D92-3AE7-471D-BD4C-EA8FE6FC1943}" srcOrd="1" destOrd="0" presId="urn:microsoft.com/office/officeart/2005/8/layout/target2"/>
    <dgm:cxn modelId="{D1C89BE9-385A-4355-8AF5-879D02B1A11E}" type="presParOf" srcId="{68CD0D92-3AE7-471D-BD4C-EA8FE6FC1943}" destId="{22029F9E-F1E1-4770-A6E6-80C075E1B1F7}" srcOrd="0" destOrd="0" presId="urn:microsoft.com/office/officeart/2005/8/layout/target2"/>
    <dgm:cxn modelId="{B0758A4A-DABC-459E-9ABF-CD86A00EFE77}" type="presParOf" srcId="{68CD0D92-3AE7-471D-BD4C-EA8FE6FC1943}" destId="{1C17FA57-3011-4AD5-A099-E36D90FDB874}" srcOrd="1" destOrd="0" presId="urn:microsoft.com/office/officeart/2005/8/layout/target2"/>
    <dgm:cxn modelId="{3EE45615-C99D-4930-87F7-09C0889EE360}" type="presParOf" srcId="{61AD47F6-C9BA-435B-B13B-A38769110CCF}" destId="{A796FDF4-9952-40CF-877A-9AD9F622B145}" srcOrd="2" destOrd="0" presId="urn:microsoft.com/office/officeart/2005/8/layout/target2"/>
    <dgm:cxn modelId="{DE655719-F8E7-4183-BDAA-1F5CBC955900}" type="presParOf" srcId="{A796FDF4-9952-40CF-877A-9AD9F622B145}" destId="{1E34388E-0F49-40B1-B5E0-05708C8F25CC}"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47FE509-680A-4315-843D-DC87EE40DAD1}"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n-US"/>
        </a:p>
      </dgm:t>
    </dgm:pt>
    <dgm:pt modelId="{D3E27C33-DF23-4787-B2E3-B1B5A61835D1}">
      <dgm:prSet phldrT="[Text]"/>
      <dgm:spPr/>
      <dgm:t>
        <a:bodyPr/>
        <a:lstStyle/>
        <a:p>
          <a:r>
            <a:rPr lang="en-US" dirty="0" smtClean="0">
              <a:solidFill>
                <a:schemeClr val="tx1"/>
              </a:solidFill>
            </a:rPr>
            <a:t>-Integrate </a:t>
          </a:r>
          <a:r>
            <a:rPr lang="en-US" dirty="0" smtClean="0">
              <a:solidFill>
                <a:schemeClr val="tx1"/>
              </a:solidFill>
            </a:rPr>
            <a:t>qualitative methods (interviews, focus groups) for deeper understanding of decision-making and experiences</a:t>
          </a:r>
          <a:br>
            <a:rPr lang="en-US" dirty="0" smtClean="0">
              <a:solidFill>
                <a:schemeClr val="tx1"/>
              </a:solidFill>
            </a:rPr>
          </a:br>
          <a:r>
            <a:rPr lang="en-US" dirty="0" smtClean="0">
              <a:solidFill>
                <a:schemeClr val="tx1"/>
              </a:solidFill>
            </a:rPr>
            <a:t>- Use various recruitment methods, including community-based approaches, to mitigate bias.</a:t>
          </a:r>
          <a:endParaRPr lang="en-US" dirty="0">
            <a:solidFill>
              <a:schemeClr val="tx1"/>
            </a:solidFill>
          </a:endParaRPr>
        </a:p>
      </dgm:t>
    </dgm:pt>
    <dgm:pt modelId="{8229D2C5-2056-437C-B15A-920E3CFEDF78}" type="parTrans" cxnId="{5441F0E5-C16C-4CCB-AF62-773EF2C780AB}">
      <dgm:prSet/>
      <dgm:spPr/>
      <dgm:t>
        <a:bodyPr/>
        <a:lstStyle/>
        <a:p>
          <a:endParaRPr lang="en-US"/>
        </a:p>
      </dgm:t>
    </dgm:pt>
    <dgm:pt modelId="{851F02B7-D727-4207-BAA3-76EAEE94EBEF}" type="sibTrans" cxnId="{5441F0E5-C16C-4CCB-AF62-773EF2C780AB}">
      <dgm:prSet/>
      <dgm:spPr/>
      <dgm:t>
        <a:bodyPr/>
        <a:lstStyle/>
        <a:p>
          <a:endParaRPr lang="en-US">
            <a:solidFill>
              <a:schemeClr val="tx1"/>
            </a:solidFill>
          </a:endParaRPr>
        </a:p>
      </dgm:t>
    </dgm:pt>
    <dgm:pt modelId="{8ACCEC1B-110D-49F1-9DDF-699D54B0D4C7}">
      <dgm:prSet phldrT="[Text]"/>
      <dgm:spPr/>
      <dgm:t>
        <a:bodyPr/>
        <a:lstStyle/>
        <a:p>
          <a:r>
            <a:rPr lang="en-US" dirty="0" smtClean="0">
              <a:solidFill>
                <a:schemeClr val="tx1"/>
              </a:solidFill>
            </a:rPr>
            <a:t>- Involve health managers and market suppliers to assess menstrual hygiene material availability.</a:t>
          </a:r>
        </a:p>
        <a:p>
          <a:r>
            <a:rPr lang="en-US" dirty="0" smtClean="0">
              <a:solidFill>
                <a:schemeClr val="tx1"/>
              </a:solidFill>
            </a:rPr>
            <a:t>- Engage communities, parents, and schools for comprehensive insights.</a:t>
          </a:r>
          <a:endParaRPr lang="en-US" dirty="0">
            <a:solidFill>
              <a:schemeClr val="tx1"/>
            </a:solidFill>
          </a:endParaRPr>
        </a:p>
      </dgm:t>
    </dgm:pt>
    <dgm:pt modelId="{4B7D0F79-1F29-4A8A-B75B-F2D827AB617D}" type="parTrans" cxnId="{F76FE56D-581B-4A87-BB09-997A0BB9ECBA}">
      <dgm:prSet/>
      <dgm:spPr/>
      <dgm:t>
        <a:bodyPr/>
        <a:lstStyle/>
        <a:p>
          <a:endParaRPr lang="en-US"/>
        </a:p>
      </dgm:t>
    </dgm:pt>
    <dgm:pt modelId="{6928058A-D08F-4479-990E-2FB6B81CBDAC}" type="sibTrans" cxnId="{F76FE56D-581B-4A87-BB09-997A0BB9ECBA}">
      <dgm:prSet/>
      <dgm:spPr/>
      <dgm:t>
        <a:bodyPr/>
        <a:lstStyle/>
        <a:p>
          <a:endParaRPr lang="en-US"/>
        </a:p>
      </dgm:t>
    </dgm:pt>
    <dgm:pt modelId="{0CB0B2F0-A299-485E-BD6C-841E13001E3E}">
      <dgm:prSet phldrT="[Text]"/>
      <dgm:spPr/>
      <dgm:t>
        <a:bodyPr/>
        <a:lstStyle/>
        <a:p>
          <a:r>
            <a:rPr lang="en-US" dirty="0" smtClean="0">
              <a:solidFill>
                <a:schemeClr val="tx1"/>
              </a:solidFill>
            </a:rPr>
            <a:t>- Aim for larger, more representative sample sizes to enhance generalizability.</a:t>
          </a:r>
        </a:p>
        <a:p>
          <a:r>
            <a:rPr lang="en-US" dirty="0" smtClean="0">
              <a:solidFill>
                <a:schemeClr val="tx1"/>
              </a:solidFill>
            </a:rPr>
            <a:t>- Include diverse regions and population groups to broaden applicability.</a:t>
          </a:r>
          <a:endParaRPr lang="en-US" dirty="0">
            <a:solidFill>
              <a:schemeClr val="tx1"/>
            </a:solidFill>
          </a:endParaRPr>
        </a:p>
      </dgm:t>
    </dgm:pt>
    <dgm:pt modelId="{8046209E-73F6-478A-B71D-FE725BDCDCEB}" type="parTrans" cxnId="{301A304E-0AE4-4F05-B697-9F5BBD75E3F0}">
      <dgm:prSet/>
      <dgm:spPr/>
      <dgm:t>
        <a:bodyPr/>
        <a:lstStyle/>
        <a:p>
          <a:endParaRPr lang="en-US"/>
        </a:p>
      </dgm:t>
    </dgm:pt>
    <dgm:pt modelId="{75CFD77E-C7BA-452D-B8E7-45AF4D36DCAC}" type="sibTrans" cxnId="{301A304E-0AE4-4F05-B697-9F5BBD75E3F0}">
      <dgm:prSet/>
      <dgm:spPr/>
      <dgm:t>
        <a:bodyPr/>
        <a:lstStyle/>
        <a:p>
          <a:endParaRPr lang="en-US"/>
        </a:p>
      </dgm:t>
    </dgm:pt>
    <dgm:pt modelId="{A25B04B5-5C43-4706-95C1-D00B212C2861}" type="pres">
      <dgm:prSet presAssocID="{A47FE509-680A-4315-843D-DC87EE40DAD1}" presName="Name0" presStyleCnt="0">
        <dgm:presLayoutVars>
          <dgm:chMax val="7"/>
          <dgm:chPref val="7"/>
          <dgm:dir/>
        </dgm:presLayoutVars>
      </dgm:prSet>
      <dgm:spPr/>
      <dgm:t>
        <a:bodyPr/>
        <a:lstStyle/>
        <a:p>
          <a:endParaRPr lang="en-US"/>
        </a:p>
      </dgm:t>
    </dgm:pt>
    <dgm:pt modelId="{C45C72E6-E823-46E8-BA08-070A8EEB28C0}" type="pres">
      <dgm:prSet presAssocID="{A47FE509-680A-4315-843D-DC87EE40DAD1}" presName="Name1" presStyleCnt="0"/>
      <dgm:spPr/>
    </dgm:pt>
    <dgm:pt modelId="{396A161A-9EB6-4D7E-A9A1-E6CBB9ACA673}" type="pres">
      <dgm:prSet presAssocID="{A47FE509-680A-4315-843D-DC87EE40DAD1}" presName="cycle" presStyleCnt="0"/>
      <dgm:spPr/>
    </dgm:pt>
    <dgm:pt modelId="{667B0611-B8A0-47EB-B50C-583565CBA7D9}" type="pres">
      <dgm:prSet presAssocID="{A47FE509-680A-4315-843D-DC87EE40DAD1}" presName="srcNode" presStyleLbl="node1" presStyleIdx="0" presStyleCnt="3"/>
      <dgm:spPr/>
    </dgm:pt>
    <dgm:pt modelId="{7F78AAE7-09CE-442F-869E-F8DB56A0BF1E}" type="pres">
      <dgm:prSet presAssocID="{A47FE509-680A-4315-843D-DC87EE40DAD1}" presName="conn" presStyleLbl="parChTrans1D2" presStyleIdx="0" presStyleCnt="1"/>
      <dgm:spPr/>
      <dgm:t>
        <a:bodyPr/>
        <a:lstStyle/>
        <a:p>
          <a:endParaRPr lang="en-US"/>
        </a:p>
      </dgm:t>
    </dgm:pt>
    <dgm:pt modelId="{322D8F78-4724-4237-A230-266F34C174D9}" type="pres">
      <dgm:prSet presAssocID="{A47FE509-680A-4315-843D-DC87EE40DAD1}" presName="extraNode" presStyleLbl="node1" presStyleIdx="0" presStyleCnt="3"/>
      <dgm:spPr/>
    </dgm:pt>
    <dgm:pt modelId="{89FB25C2-D2B2-4EAD-B976-40F5359A32FD}" type="pres">
      <dgm:prSet presAssocID="{A47FE509-680A-4315-843D-DC87EE40DAD1}" presName="dstNode" presStyleLbl="node1" presStyleIdx="0" presStyleCnt="3"/>
      <dgm:spPr/>
    </dgm:pt>
    <dgm:pt modelId="{A3E53B43-7F30-475C-9987-AC418ECEB817}" type="pres">
      <dgm:prSet presAssocID="{D3E27C33-DF23-4787-B2E3-B1B5A61835D1}" presName="text_1" presStyleLbl="node1" presStyleIdx="0" presStyleCnt="3">
        <dgm:presLayoutVars>
          <dgm:bulletEnabled val="1"/>
        </dgm:presLayoutVars>
      </dgm:prSet>
      <dgm:spPr/>
      <dgm:t>
        <a:bodyPr/>
        <a:lstStyle/>
        <a:p>
          <a:endParaRPr lang="en-US"/>
        </a:p>
      </dgm:t>
    </dgm:pt>
    <dgm:pt modelId="{92A6015E-D2BA-45BC-8006-D20B0F275635}" type="pres">
      <dgm:prSet presAssocID="{D3E27C33-DF23-4787-B2E3-B1B5A61835D1}" presName="accent_1" presStyleCnt="0"/>
      <dgm:spPr/>
    </dgm:pt>
    <dgm:pt modelId="{965A2221-62A9-42D0-9225-57B68440A715}" type="pres">
      <dgm:prSet presAssocID="{D3E27C33-DF23-4787-B2E3-B1B5A61835D1}" presName="accentRepeatNode" presStyleLbl="solidFgAcc1" presStyleIdx="0" presStyleCnt="3"/>
      <dgm:spPr/>
    </dgm:pt>
    <dgm:pt modelId="{62D5008E-57E1-4175-AEA7-EFEA15FA60C6}" type="pres">
      <dgm:prSet presAssocID="{8ACCEC1B-110D-49F1-9DDF-699D54B0D4C7}" presName="text_2" presStyleLbl="node1" presStyleIdx="1" presStyleCnt="3">
        <dgm:presLayoutVars>
          <dgm:bulletEnabled val="1"/>
        </dgm:presLayoutVars>
      </dgm:prSet>
      <dgm:spPr/>
      <dgm:t>
        <a:bodyPr/>
        <a:lstStyle/>
        <a:p>
          <a:endParaRPr lang="en-US"/>
        </a:p>
      </dgm:t>
    </dgm:pt>
    <dgm:pt modelId="{BFD8E9C6-0EA1-4CA6-89CC-E68F1334C49C}" type="pres">
      <dgm:prSet presAssocID="{8ACCEC1B-110D-49F1-9DDF-699D54B0D4C7}" presName="accent_2" presStyleCnt="0"/>
      <dgm:spPr/>
    </dgm:pt>
    <dgm:pt modelId="{A75B07F7-25F5-4435-B09E-0495B79CE430}" type="pres">
      <dgm:prSet presAssocID="{8ACCEC1B-110D-49F1-9DDF-699D54B0D4C7}" presName="accentRepeatNode" presStyleLbl="solidFgAcc1" presStyleIdx="1" presStyleCnt="3"/>
      <dgm:spPr/>
    </dgm:pt>
    <dgm:pt modelId="{8F52156D-7283-4E89-8D37-5E0DE9529316}" type="pres">
      <dgm:prSet presAssocID="{0CB0B2F0-A299-485E-BD6C-841E13001E3E}" presName="text_3" presStyleLbl="node1" presStyleIdx="2" presStyleCnt="3">
        <dgm:presLayoutVars>
          <dgm:bulletEnabled val="1"/>
        </dgm:presLayoutVars>
      </dgm:prSet>
      <dgm:spPr/>
      <dgm:t>
        <a:bodyPr/>
        <a:lstStyle/>
        <a:p>
          <a:endParaRPr lang="en-US"/>
        </a:p>
      </dgm:t>
    </dgm:pt>
    <dgm:pt modelId="{F9D41C3B-4B7C-4B4F-B98D-4B73A4A9AF8A}" type="pres">
      <dgm:prSet presAssocID="{0CB0B2F0-A299-485E-BD6C-841E13001E3E}" presName="accent_3" presStyleCnt="0"/>
      <dgm:spPr/>
    </dgm:pt>
    <dgm:pt modelId="{866B66C0-0D76-417C-A2F6-9352D668A804}" type="pres">
      <dgm:prSet presAssocID="{0CB0B2F0-A299-485E-BD6C-841E13001E3E}" presName="accentRepeatNode" presStyleLbl="solidFgAcc1" presStyleIdx="2" presStyleCnt="3"/>
      <dgm:spPr/>
    </dgm:pt>
  </dgm:ptLst>
  <dgm:cxnLst>
    <dgm:cxn modelId="{301A304E-0AE4-4F05-B697-9F5BBD75E3F0}" srcId="{A47FE509-680A-4315-843D-DC87EE40DAD1}" destId="{0CB0B2F0-A299-485E-BD6C-841E13001E3E}" srcOrd="2" destOrd="0" parTransId="{8046209E-73F6-478A-B71D-FE725BDCDCEB}" sibTransId="{75CFD77E-C7BA-452D-B8E7-45AF4D36DCAC}"/>
    <dgm:cxn modelId="{F76FE56D-581B-4A87-BB09-997A0BB9ECBA}" srcId="{A47FE509-680A-4315-843D-DC87EE40DAD1}" destId="{8ACCEC1B-110D-49F1-9DDF-699D54B0D4C7}" srcOrd="1" destOrd="0" parTransId="{4B7D0F79-1F29-4A8A-B75B-F2D827AB617D}" sibTransId="{6928058A-D08F-4479-990E-2FB6B81CBDAC}"/>
    <dgm:cxn modelId="{F44ED8EE-EACF-4E73-971F-2B35EFFB5B63}" type="presOf" srcId="{851F02B7-D727-4207-BAA3-76EAEE94EBEF}" destId="{7F78AAE7-09CE-442F-869E-F8DB56A0BF1E}" srcOrd="0" destOrd="0" presId="urn:microsoft.com/office/officeart/2008/layout/VerticalCurvedList"/>
    <dgm:cxn modelId="{5441F0E5-C16C-4CCB-AF62-773EF2C780AB}" srcId="{A47FE509-680A-4315-843D-DC87EE40DAD1}" destId="{D3E27C33-DF23-4787-B2E3-B1B5A61835D1}" srcOrd="0" destOrd="0" parTransId="{8229D2C5-2056-437C-B15A-920E3CFEDF78}" sibTransId="{851F02B7-D727-4207-BAA3-76EAEE94EBEF}"/>
    <dgm:cxn modelId="{431AAA48-A197-473E-90FC-C6B99ED716A7}" type="presOf" srcId="{0CB0B2F0-A299-485E-BD6C-841E13001E3E}" destId="{8F52156D-7283-4E89-8D37-5E0DE9529316}" srcOrd="0" destOrd="0" presId="urn:microsoft.com/office/officeart/2008/layout/VerticalCurvedList"/>
    <dgm:cxn modelId="{CEE619FC-1DEF-44D2-8319-2E147D7A7D70}" type="presOf" srcId="{D3E27C33-DF23-4787-B2E3-B1B5A61835D1}" destId="{A3E53B43-7F30-475C-9987-AC418ECEB817}" srcOrd="0" destOrd="0" presId="urn:microsoft.com/office/officeart/2008/layout/VerticalCurvedList"/>
    <dgm:cxn modelId="{98A2483D-020F-48ED-A6C8-6D05FBE3EBC4}" type="presOf" srcId="{8ACCEC1B-110D-49F1-9DDF-699D54B0D4C7}" destId="{62D5008E-57E1-4175-AEA7-EFEA15FA60C6}" srcOrd="0" destOrd="0" presId="urn:microsoft.com/office/officeart/2008/layout/VerticalCurvedList"/>
    <dgm:cxn modelId="{33D100AA-3444-495E-8000-1D3EAC0F196C}" type="presOf" srcId="{A47FE509-680A-4315-843D-DC87EE40DAD1}" destId="{A25B04B5-5C43-4706-95C1-D00B212C2861}" srcOrd="0" destOrd="0" presId="urn:microsoft.com/office/officeart/2008/layout/VerticalCurvedList"/>
    <dgm:cxn modelId="{16B68A5B-876C-4C4D-9476-E15C65A6ABFC}" type="presParOf" srcId="{A25B04B5-5C43-4706-95C1-D00B212C2861}" destId="{C45C72E6-E823-46E8-BA08-070A8EEB28C0}" srcOrd="0" destOrd="0" presId="urn:microsoft.com/office/officeart/2008/layout/VerticalCurvedList"/>
    <dgm:cxn modelId="{6CF724C4-902C-4842-88CC-1DA7E92861BD}" type="presParOf" srcId="{C45C72E6-E823-46E8-BA08-070A8EEB28C0}" destId="{396A161A-9EB6-4D7E-A9A1-E6CBB9ACA673}" srcOrd="0" destOrd="0" presId="urn:microsoft.com/office/officeart/2008/layout/VerticalCurvedList"/>
    <dgm:cxn modelId="{40F7379C-24FF-4156-81AA-BF4F99DD6C66}" type="presParOf" srcId="{396A161A-9EB6-4D7E-A9A1-E6CBB9ACA673}" destId="{667B0611-B8A0-47EB-B50C-583565CBA7D9}" srcOrd="0" destOrd="0" presId="urn:microsoft.com/office/officeart/2008/layout/VerticalCurvedList"/>
    <dgm:cxn modelId="{F6F9FE59-4882-4677-BA94-FD578F90DB90}" type="presParOf" srcId="{396A161A-9EB6-4D7E-A9A1-E6CBB9ACA673}" destId="{7F78AAE7-09CE-442F-869E-F8DB56A0BF1E}" srcOrd="1" destOrd="0" presId="urn:microsoft.com/office/officeart/2008/layout/VerticalCurvedList"/>
    <dgm:cxn modelId="{CA8A0C1E-9860-4ED2-AB00-04C19B3B8842}" type="presParOf" srcId="{396A161A-9EB6-4D7E-A9A1-E6CBB9ACA673}" destId="{322D8F78-4724-4237-A230-266F34C174D9}" srcOrd="2" destOrd="0" presId="urn:microsoft.com/office/officeart/2008/layout/VerticalCurvedList"/>
    <dgm:cxn modelId="{6739B6AF-7CF6-44B0-A6C3-5D466ED69A78}" type="presParOf" srcId="{396A161A-9EB6-4D7E-A9A1-E6CBB9ACA673}" destId="{89FB25C2-D2B2-4EAD-B976-40F5359A32FD}" srcOrd="3" destOrd="0" presId="urn:microsoft.com/office/officeart/2008/layout/VerticalCurvedList"/>
    <dgm:cxn modelId="{499F2E4A-8748-4395-8671-310B7109B4D6}" type="presParOf" srcId="{C45C72E6-E823-46E8-BA08-070A8EEB28C0}" destId="{A3E53B43-7F30-475C-9987-AC418ECEB817}" srcOrd="1" destOrd="0" presId="urn:microsoft.com/office/officeart/2008/layout/VerticalCurvedList"/>
    <dgm:cxn modelId="{84D843FA-FE12-4F3F-86FC-A6F9D5853F73}" type="presParOf" srcId="{C45C72E6-E823-46E8-BA08-070A8EEB28C0}" destId="{92A6015E-D2BA-45BC-8006-D20B0F275635}" srcOrd="2" destOrd="0" presId="urn:microsoft.com/office/officeart/2008/layout/VerticalCurvedList"/>
    <dgm:cxn modelId="{9C211BCC-0116-49AC-BFFC-6BBC63079C7D}" type="presParOf" srcId="{92A6015E-D2BA-45BC-8006-D20B0F275635}" destId="{965A2221-62A9-42D0-9225-57B68440A715}" srcOrd="0" destOrd="0" presId="urn:microsoft.com/office/officeart/2008/layout/VerticalCurvedList"/>
    <dgm:cxn modelId="{DFAC5C1D-41EF-4AC5-86BE-D268C820A607}" type="presParOf" srcId="{C45C72E6-E823-46E8-BA08-070A8EEB28C0}" destId="{62D5008E-57E1-4175-AEA7-EFEA15FA60C6}" srcOrd="3" destOrd="0" presId="urn:microsoft.com/office/officeart/2008/layout/VerticalCurvedList"/>
    <dgm:cxn modelId="{FC41B90F-D8D3-4A2F-8C80-C271FD1729D9}" type="presParOf" srcId="{C45C72E6-E823-46E8-BA08-070A8EEB28C0}" destId="{BFD8E9C6-0EA1-4CA6-89CC-E68F1334C49C}" srcOrd="4" destOrd="0" presId="urn:microsoft.com/office/officeart/2008/layout/VerticalCurvedList"/>
    <dgm:cxn modelId="{746EF334-CEC0-4C64-A8B7-CB636D53541D}" type="presParOf" srcId="{BFD8E9C6-0EA1-4CA6-89CC-E68F1334C49C}" destId="{A75B07F7-25F5-4435-B09E-0495B79CE430}" srcOrd="0" destOrd="0" presId="urn:microsoft.com/office/officeart/2008/layout/VerticalCurvedList"/>
    <dgm:cxn modelId="{E4992FC8-44C6-431A-A9FE-B1AA471F91CB}" type="presParOf" srcId="{C45C72E6-E823-46E8-BA08-070A8EEB28C0}" destId="{8F52156D-7283-4E89-8D37-5E0DE9529316}" srcOrd="5" destOrd="0" presId="urn:microsoft.com/office/officeart/2008/layout/VerticalCurvedList"/>
    <dgm:cxn modelId="{5F8C03F6-3089-480D-A08F-ADE3A0900737}" type="presParOf" srcId="{C45C72E6-E823-46E8-BA08-070A8EEB28C0}" destId="{F9D41C3B-4B7C-4B4F-B98D-4B73A4A9AF8A}" srcOrd="6" destOrd="0" presId="urn:microsoft.com/office/officeart/2008/layout/VerticalCurvedList"/>
    <dgm:cxn modelId="{5565F2DE-69AD-4653-BAC1-5CECB5E09A10}" type="presParOf" srcId="{F9D41C3B-4B7C-4B4F-B98D-4B73A4A9AF8A}" destId="{866B66C0-0D76-417C-A2F6-9352D668A8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B87D6-0CA0-48DB-BB49-4DAFC07C0519}">
      <dsp:nvSpPr>
        <dsp:cNvPr id="0" name=""/>
        <dsp:cNvSpPr/>
      </dsp:nvSpPr>
      <dsp:spPr>
        <a:xfrm>
          <a:off x="2297989" y="3593174"/>
          <a:ext cx="3707074" cy="3196640"/>
        </a:xfrm>
        <a:prstGeom prst="hexagon">
          <a:avLst>
            <a:gd name="adj" fmla="val 2500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0" kern="1200" dirty="0" smtClean="0"/>
            <a:t>Through the WHO/UNICEF Joint Monitoring</a:t>
          </a:r>
        </a:p>
        <a:p>
          <a:pPr lvl="0" algn="ctr" defTabSz="889000">
            <a:lnSpc>
              <a:spcPct val="90000"/>
            </a:lnSpc>
            <a:spcBef>
              <a:spcPct val="0"/>
            </a:spcBef>
            <a:spcAft>
              <a:spcPct val="35000"/>
            </a:spcAft>
          </a:pPr>
          <a:r>
            <a:rPr lang="en-US" sz="2000" b="0" kern="1200" dirty="0" err="1" smtClean="0"/>
            <a:t>Programme</a:t>
          </a:r>
          <a:r>
            <a:rPr lang="en-US" sz="2000" b="0" kern="1200" dirty="0" smtClean="0"/>
            <a:t> for Drinking Water, Sanitation, and Hygiene (JMP) defined MHM as</a:t>
          </a:r>
          <a:endParaRPr lang="en-US" sz="2000" b="0" kern="1200" dirty="0" smtClean="0"/>
        </a:p>
      </dsp:txBody>
      <dsp:txXfrm>
        <a:off x="2873299" y="4089268"/>
        <a:ext cx="2556455" cy="2204452"/>
      </dsp:txXfrm>
    </dsp:sp>
    <dsp:sp modelId="{9E7B8295-AA90-4A67-B902-E8F3314C3975}">
      <dsp:nvSpPr>
        <dsp:cNvPr id="0" name=""/>
        <dsp:cNvSpPr/>
      </dsp:nvSpPr>
      <dsp:spPr>
        <a:xfrm>
          <a:off x="2290532" y="5833055"/>
          <a:ext cx="405993" cy="350411"/>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7B7F7E-AC8F-4716-91A9-7D218F1D36BF}">
      <dsp:nvSpPr>
        <dsp:cNvPr id="0" name=""/>
        <dsp:cNvSpPr/>
      </dsp:nvSpPr>
      <dsp:spPr>
        <a:xfrm>
          <a:off x="0" y="1298808"/>
          <a:ext cx="3474720" cy="2996475"/>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27939D-639A-4D4A-B41B-BF5735805F3C}">
      <dsp:nvSpPr>
        <dsp:cNvPr id="0" name=""/>
        <dsp:cNvSpPr/>
      </dsp:nvSpPr>
      <dsp:spPr>
        <a:xfrm>
          <a:off x="2367686" y="3881706"/>
          <a:ext cx="405993" cy="350411"/>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AFAD5-82E4-400D-B99A-889E5FDEC7D8}">
      <dsp:nvSpPr>
        <dsp:cNvPr id="0" name=""/>
        <dsp:cNvSpPr/>
      </dsp:nvSpPr>
      <dsp:spPr>
        <a:xfrm>
          <a:off x="4808218" y="848437"/>
          <a:ext cx="5618761" cy="389721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0" kern="1200" dirty="0" smtClean="0"/>
            <a:t>“Women and adolescent girls are using a clean menstrual management material to absorb or collect menstrual blood, that can be changed in privacy as often as necessary for the duration of a menstrual period, using soap and water for washing the body as required, and having access to facilities to dispose of used menstrual management materials.”</a:t>
          </a:r>
          <a:endParaRPr lang="en-US" sz="2000" b="0" kern="1200" dirty="0"/>
        </a:p>
      </dsp:txBody>
      <dsp:txXfrm>
        <a:off x="5601216" y="1398467"/>
        <a:ext cx="4032765" cy="2797156"/>
      </dsp:txXfrm>
    </dsp:sp>
    <dsp:sp modelId="{23AFDD74-AE0F-440F-A6DB-F0BF8948C3C6}">
      <dsp:nvSpPr>
        <dsp:cNvPr id="0" name=""/>
        <dsp:cNvSpPr/>
      </dsp:nvSpPr>
      <dsp:spPr>
        <a:xfrm>
          <a:off x="9871932" y="1520647"/>
          <a:ext cx="405993" cy="350411"/>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5EE358-B7BB-4F11-B708-BC84C4AE9BF4}">
      <dsp:nvSpPr>
        <dsp:cNvPr id="0" name=""/>
        <dsp:cNvSpPr/>
      </dsp:nvSpPr>
      <dsp:spPr>
        <a:xfrm>
          <a:off x="8717280" y="3861524"/>
          <a:ext cx="3474720" cy="2996475"/>
        </a:xfrm>
        <a:prstGeom prst="pentagon">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7981C5-BCFA-474E-BEAE-B163E774E1CC}">
      <dsp:nvSpPr>
        <dsp:cNvPr id="0" name=""/>
        <dsp:cNvSpPr/>
      </dsp:nvSpPr>
      <dsp:spPr>
        <a:xfrm>
          <a:off x="8662015" y="5737522"/>
          <a:ext cx="405993" cy="350411"/>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99850-0A97-4FB9-9183-353D747ADA1C}">
      <dsp:nvSpPr>
        <dsp:cNvPr id="0" name=""/>
        <dsp:cNvSpPr/>
      </dsp:nvSpPr>
      <dsp:spPr>
        <a:xfrm>
          <a:off x="69097" y="368990"/>
          <a:ext cx="3707641" cy="4729134"/>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solidFill>
          <a:prstDash val="solid"/>
          <a:miter lim="800000"/>
        </a:ln>
        <a:effectLst/>
        <a:scene3d>
          <a:camera prst="orthographicFront">
            <a:rot lat="0" lon="0" rev="0"/>
          </a:camera>
          <a:lightRig rig="contrasting" dir="t">
            <a:rot lat="0" lon="0" rev="1200000"/>
          </a:lightRig>
        </a:scene3d>
        <a:sp3d z="-300000"/>
      </dsp:spPr>
      <dsp:style>
        <a:lnRef idx="1">
          <a:schemeClr val="accent2"/>
        </a:lnRef>
        <a:fillRef idx="2">
          <a:schemeClr val="accent2"/>
        </a:fillRef>
        <a:effectRef idx="1">
          <a:schemeClr val="accent2"/>
        </a:effectRef>
        <a:fontRef idx="minor">
          <a:schemeClr val="dk1"/>
        </a:fontRef>
      </dsp:style>
    </dsp:sp>
    <dsp:sp modelId="{920DB4BA-EFB0-4E6B-9788-F3F9328B97A9}">
      <dsp:nvSpPr>
        <dsp:cNvPr id="0" name=""/>
        <dsp:cNvSpPr/>
      </dsp:nvSpPr>
      <dsp:spPr>
        <a:xfrm>
          <a:off x="1086807" y="2057433"/>
          <a:ext cx="2854883" cy="2837480"/>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endParaRPr lang="en-US" sz="6500" kern="1200" dirty="0">
            <a:solidFill>
              <a:schemeClr val="tx1"/>
            </a:solidFill>
          </a:endParaRPr>
        </a:p>
      </dsp:txBody>
      <dsp:txXfrm>
        <a:off x="1086807" y="2057433"/>
        <a:ext cx="2854883" cy="2837480"/>
      </dsp:txXfrm>
    </dsp:sp>
    <dsp:sp modelId="{80804B08-A62F-4856-905A-7799D325A044}">
      <dsp:nvSpPr>
        <dsp:cNvPr id="0" name=""/>
        <dsp:cNvSpPr/>
      </dsp:nvSpPr>
      <dsp:spPr>
        <a:xfrm>
          <a:off x="3613758" y="453590"/>
          <a:ext cx="967615" cy="916143"/>
        </a:xfrm>
        <a:prstGeom prst="ellipse">
          <a:avLst/>
        </a:prstGeom>
        <a:blipFill>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2"/>
        </a:lnRef>
        <a:fillRef idx="3">
          <a:schemeClr val="accent2"/>
        </a:fillRef>
        <a:effectRef idx="3">
          <a:schemeClr val="accent2"/>
        </a:effectRef>
        <a:fontRef idx="minor">
          <a:schemeClr val="lt1"/>
        </a:fontRef>
      </dsp:style>
    </dsp:sp>
    <dsp:sp modelId="{5D4DB109-C45F-4DD8-8A86-4273E49F37F1}">
      <dsp:nvSpPr>
        <dsp:cNvPr id="0" name=""/>
        <dsp:cNvSpPr/>
      </dsp:nvSpPr>
      <dsp:spPr>
        <a:xfrm>
          <a:off x="5186927" y="118488"/>
          <a:ext cx="5400045" cy="127686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lvl="0" algn="l" defTabSz="711200">
            <a:lnSpc>
              <a:spcPct val="90000"/>
            </a:lnSpc>
            <a:spcBef>
              <a:spcPct val="0"/>
            </a:spcBef>
            <a:spcAft>
              <a:spcPct val="35000"/>
            </a:spcAft>
          </a:pPr>
          <a:r>
            <a:rPr lang="en-US" sz="1600" kern="1200" dirty="0" smtClean="0"/>
            <a:t>Menstruation is a natural fact of life and a monthly occurrence for the </a:t>
          </a:r>
          <a:r>
            <a:rPr lang="en-US" sz="1600" b="1" kern="1200" dirty="0" smtClean="0"/>
            <a:t>1.8 billion </a:t>
          </a:r>
          <a:r>
            <a:rPr lang="en-US" sz="1600" kern="1200" dirty="0" smtClean="0"/>
            <a:t>girls, women, transgender men and non-binary persons of reproductive age.</a:t>
          </a:r>
          <a:endParaRPr lang="en-US" sz="1600" kern="1200" dirty="0"/>
        </a:p>
      </dsp:txBody>
      <dsp:txXfrm>
        <a:off x="5186927" y="118488"/>
        <a:ext cx="5400045" cy="1276866"/>
      </dsp:txXfrm>
    </dsp:sp>
    <dsp:sp modelId="{A65443BF-4A54-4A26-9C34-D0A6A40B0B9B}">
      <dsp:nvSpPr>
        <dsp:cNvPr id="0" name=""/>
        <dsp:cNvSpPr/>
      </dsp:nvSpPr>
      <dsp:spPr>
        <a:xfrm>
          <a:off x="3497841" y="1860843"/>
          <a:ext cx="1176882" cy="1005278"/>
        </a:xfrm>
        <a:prstGeom prst="ellipse">
          <a:avLst/>
        </a:prstGeom>
        <a:blipFill>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2"/>
        </a:lnRef>
        <a:fillRef idx="3">
          <a:schemeClr val="accent2"/>
        </a:fillRef>
        <a:effectRef idx="3">
          <a:schemeClr val="accent2"/>
        </a:effectRef>
        <a:fontRef idx="minor">
          <a:schemeClr val="lt1"/>
        </a:fontRef>
      </dsp:style>
    </dsp:sp>
    <dsp:sp modelId="{161425B5-DB22-4996-814A-949C115EF8C4}">
      <dsp:nvSpPr>
        <dsp:cNvPr id="0" name=""/>
        <dsp:cNvSpPr/>
      </dsp:nvSpPr>
      <dsp:spPr>
        <a:xfrm>
          <a:off x="5212624" y="1625190"/>
          <a:ext cx="5904395" cy="127686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a:lnSpc>
              <a:spcPct val="90000"/>
            </a:lnSpc>
            <a:spcBef>
              <a:spcPct val="0"/>
            </a:spcBef>
            <a:spcAft>
              <a:spcPct val="35000"/>
            </a:spcAft>
          </a:pPr>
          <a:r>
            <a:rPr lang="en-US" sz="1700" kern="1200" dirty="0" smtClean="0"/>
            <a:t>Adolescent girls may face stigma, harassment and social exclusion during menstruation.</a:t>
          </a:r>
          <a:endParaRPr lang="en-US" sz="1700" kern="1200" dirty="0"/>
        </a:p>
      </dsp:txBody>
      <dsp:txXfrm>
        <a:off x="5212624" y="1625190"/>
        <a:ext cx="5904395" cy="1276866"/>
      </dsp:txXfrm>
    </dsp:sp>
    <dsp:sp modelId="{305210C7-7871-45DC-8B2D-D1EAE1B7032D}">
      <dsp:nvSpPr>
        <dsp:cNvPr id="0" name=""/>
        <dsp:cNvSpPr/>
      </dsp:nvSpPr>
      <dsp:spPr>
        <a:xfrm>
          <a:off x="3397674" y="3421332"/>
          <a:ext cx="1399496" cy="1176300"/>
        </a:xfrm>
        <a:prstGeom prst="ellipse">
          <a:avLst/>
        </a:prstGeom>
        <a:blipFill>
          <a:blip xmlns:r="http://schemas.openxmlformats.org/officeDocument/2006/relationships" r:embed="rId4"/>
          <a:stretch>
            <a:fillRect/>
          </a:stretch>
        </a:blip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2"/>
        </a:lnRef>
        <a:fillRef idx="3">
          <a:schemeClr val="accent2"/>
        </a:fillRef>
        <a:effectRef idx="3">
          <a:schemeClr val="accent2"/>
        </a:effectRef>
        <a:fontRef idx="minor">
          <a:schemeClr val="lt1"/>
        </a:fontRef>
      </dsp:style>
    </dsp:sp>
    <dsp:sp modelId="{98DE8767-8FDF-4C97-9442-7F42A7AB3419}">
      <dsp:nvSpPr>
        <dsp:cNvPr id="0" name=""/>
        <dsp:cNvSpPr/>
      </dsp:nvSpPr>
      <dsp:spPr>
        <a:xfrm>
          <a:off x="5284576" y="3131892"/>
          <a:ext cx="5059324" cy="127686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a:lnSpc>
              <a:spcPct val="90000"/>
            </a:lnSpc>
            <a:spcBef>
              <a:spcPct val="0"/>
            </a:spcBef>
            <a:spcAft>
              <a:spcPct val="35000"/>
            </a:spcAft>
          </a:pPr>
          <a:r>
            <a:rPr lang="en-US" sz="1700" kern="1200" dirty="0" smtClean="0"/>
            <a:t>Improving menstrual hygiene management aligns with several of the United Nations' Sustainable Development  Goals, including Goal 3 (Good Health and Well-Being), Goal 4 (Quality Education), Goal 5 (Gender Equality), and Goal 6 (Clean Water and Sanitation)</a:t>
          </a:r>
          <a:endParaRPr lang="en-US" sz="1700" kern="1200" dirty="0"/>
        </a:p>
      </dsp:txBody>
      <dsp:txXfrm>
        <a:off x="5284576" y="3131892"/>
        <a:ext cx="5059324" cy="1276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3C303-BC91-4EE0-BB10-B66B9C9CCB75}">
      <dsp:nvSpPr>
        <dsp:cNvPr id="0" name=""/>
        <dsp:cNvSpPr/>
      </dsp:nvSpPr>
      <dsp:spPr>
        <a:xfrm>
          <a:off x="42680" y="938211"/>
          <a:ext cx="11210141" cy="32575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06447" tIns="163830" rIns="163830" bIns="163830" numCol="1" spcCol="1270" anchor="ctr" anchorCtr="0">
          <a:noAutofit/>
        </a:bodyPr>
        <a:lstStyle/>
        <a:p>
          <a:pPr lvl="0" algn="r" defTabSz="1911350">
            <a:lnSpc>
              <a:spcPct val="90000"/>
            </a:lnSpc>
            <a:spcBef>
              <a:spcPct val="0"/>
            </a:spcBef>
            <a:spcAft>
              <a:spcPct val="35000"/>
            </a:spcAft>
          </a:pPr>
          <a:r>
            <a:rPr lang="en-US" sz="4300" b="0" kern="1200" cap="none" spc="0" dirty="0" smtClean="0">
              <a:ln w="0">
                <a:noFill/>
              </a:ln>
              <a:solidFill>
                <a:schemeClr val="tx1"/>
              </a:solidFill>
              <a:effectLst/>
              <a:latin typeface="Adobe Arabic" panose="02040503050201020203" pitchFamily="18" charset="-78"/>
              <a:cs typeface="Adobe Arabic" panose="02040503050201020203" pitchFamily="18" charset="-78"/>
            </a:rPr>
            <a:t>What are the prevailing Menstrual Hygiene Management (MHM) practices, beliefs, and behaviors along with the main challenges, barriers, and cultural factors that hinder the adoption of proper MHM practices among adolescent girls in LMICs? </a:t>
          </a:r>
          <a:endParaRPr lang="en-US" sz="4300" kern="1200" dirty="0">
            <a:latin typeface="Adobe Arabic" panose="02040503050201020203" pitchFamily="18" charset="-78"/>
            <a:cs typeface="Adobe Arabic" panose="02040503050201020203" pitchFamily="18" charset="-78"/>
          </a:endParaRPr>
        </a:p>
      </dsp:txBody>
      <dsp:txXfrm>
        <a:off x="42680" y="938211"/>
        <a:ext cx="11210141" cy="3257550"/>
      </dsp:txXfrm>
    </dsp:sp>
    <dsp:sp modelId="{7FB1CC11-E358-446F-9DB9-05651FB3D3DC}">
      <dsp:nvSpPr>
        <dsp:cNvPr id="0" name=""/>
        <dsp:cNvSpPr/>
      </dsp:nvSpPr>
      <dsp:spPr>
        <a:xfrm>
          <a:off x="1331" y="467676"/>
          <a:ext cx="2280285" cy="34204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348E2-E54B-4BF8-BA16-48F323F280BE}">
      <dsp:nvSpPr>
        <dsp:cNvPr id="0" name=""/>
        <dsp:cNvSpPr/>
      </dsp:nvSpPr>
      <dsp:spPr>
        <a:xfrm>
          <a:off x="5238" y="0"/>
          <a:ext cx="6000749" cy="685799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cap="none" spc="0" dirty="0" smtClean="0">
              <a:ln w="0"/>
              <a:effectLst/>
            </a:rPr>
            <a:t>General Objective </a:t>
          </a:r>
        </a:p>
        <a:p>
          <a:pPr lvl="0" algn="ctr" defTabSz="800100">
            <a:lnSpc>
              <a:spcPct val="90000"/>
            </a:lnSpc>
            <a:spcBef>
              <a:spcPct val="0"/>
            </a:spcBef>
            <a:spcAft>
              <a:spcPct val="35000"/>
            </a:spcAft>
          </a:pPr>
          <a:r>
            <a:rPr lang="en-US" sz="1800" b="0" kern="1200" cap="none" spc="0" dirty="0" smtClean="0">
              <a:ln w="0"/>
              <a:effectLst/>
            </a:rPr>
            <a:t>The primary objective of this systematic review is to comprehensively assess the current status of menstrual hygiene management (MHM) practices among adolescent girls in low and middle-income countries (LMICs) and identify the unmet needs in terms of menstrual hygiene support, resources, and interventions. </a:t>
          </a:r>
          <a:endParaRPr lang="en-US" sz="1400" b="0" kern="1200" cap="none" spc="0" dirty="0">
            <a:ln w="0"/>
            <a:effectLst/>
            <a:latin typeface="+mn-lt"/>
            <a:cs typeface="Adobe Devanagari" panose="02040503050201020203" pitchFamily="18" charset="0"/>
          </a:endParaRPr>
        </a:p>
      </dsp:txBody>
      <dsp:txXfrm>
        <a:off x="5238" y="2743199"/>
        <a:ext cx="6000749" cy="2743199"/>
      </dsp:txXfrm>
    </dsp:sp>
    <dsp:sp modelId="{42CC2F87-C4A6-4C4E-BC30-420D5109D986}">
      <dsp:nvSpPr>
        <dsp:cNvPr id="0" name=""/>
        <dsp:cNvSpPr/>
      </dsp:nvSpPr>
      <dsp:spPr>
        <a:xfrm>
          <a:off x="1863756" y="329540"/>
          <a:ext cx="2283713" cy="2283713"/>
        </a:xfrm>
        <a:prstGeom prst="ellipse">
          <a:avLst/>
        </a:prstGeom>
        <a:blipFill>
          <a:blip xmlns:r="http://schemas.openxmlformats.org/officeDocument/2006/relationships" r:embed="rId1">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BAEE2-081F-4C58-A980-F4202C8A5073}">
      <dsp:nvSpPr>
        <dsp:cNvPr id="0" name=""/>
        <dsp:cNvSpPr/>
      </dsp:nvSpPr>
      <dsp:spPr>
        <a:xfrm>
          <a:off x="6186011" y="0"/>
          <a:ext cx="6000749" cy="685799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t>Specific Objectives </a:t>
          </a:r>
        </a:p>
        <a:p>
          <a:pPr lvl="0" algn="l" defTabSz="800100">
            <a:lnSpc>
              <a:spcPct val="90000"/>
            </a:lnSpc>
            <a:spcBef>
              <a:spcPct val="0"/>
            </a:spcBef>
            <a:spcAft>
              <a:spcPct val="35000"/>
            </a:spcAft>
          </a:pPr>
          <a:r>
            <a:rPr lang="en-US" sz="1600" kern="1200" smtClean="0"/>
            <a:t>1. To examine the prevailing menstrual hygiene practices, beliefs, and behaviors among adolescent girls in LMICs</a:t>
          </a:r>
        </a:p>
        <a:p>
          <a:pPr lvl="0" algn="l" defTabSz="800100">
            <a:lnSpc>
              <a:spcPct val="90000"/>
            </a:lnSpc>
            <a:spcBef>
              <a:spcPct val="0"/>
            </a:spcBef>
            <a:spcAft>
              <a:spcPct val="35000"/>
            </a:spcAft>
          </a:pPr>
          <a:r>
            <a:rPr lang="en-US" sz="1600" kern="1200" smtClean="0"/>
            <a:t>2. To identify the challenges, barriers, and cultural factors that hinder the adoption of proper MHM practices among adolescent girls in LMICs.</a:t>
          </a:r>
        </a:p>
        <a:p>
          <a:pPr lvl="0" algn="l" defTabSz="800100">
            <a:lnSpc>
              <a:spcPct val="90000"/>
            </a:lnSpc>
            <a:spcBef>
              <a:spcPct val="0"/>
            </a:spcBef>
            <a:spcAft>
              <a:spcPct val="35000"/>
            </a:spcAft>
          </a:pPr>
          <a:r>
            <a:rPr lang="en-US" sz="1600" kern="1200" smtClean="0"/>
            <a:t>3. To evaluate the impact of inadequate MHM practices on the educational experiences of adolescent girls in LMICs by assessing the availability, accessibility, and adequacy of menstrual hygiene resources, including sanitary products, sanitation facilities, and water supply, in educational institutions and communities in LMICs.</a:t>
          </a:r>
          <a:endParaRPr lang="en-US" sz="1200" b="0" kern="1200" cap="none" spc="0" dirty="0">
            <a:ln w="0"/>
            <a:effectLst/>
          </a:endParaRPr>
        </a:p>
      </dsp:txBody>
      <dsp:txXfrm>
        <a:off x="6186011" y="2743199"/>
        <a:ext cx="6000749" cy="2743199"/>
      </dsp:txXfrm>
    </dsp:sp>
    <dsp:sp modelId="{A1811334-33F1-42EC-9256-E84DD81FF600}">
      <dsp:nvSpPr>
        <dsp:cNvPr id="0" name=""/>
        <dsp:cNvSpPr/>
      </dsp:nvSpPr>
      <dsp:spPr>
        <a:xfrm>
          <a:off x="8044529" y="261257"/>
          <a:ext cx="2283713" cy="2283713"/>
        </a:xfrm>
        <a:prstGeom prst="ellipse">
          <a:avLst/>
        </a:prstGeom>
        <a:blipFill>
          <a:blip xmlns:r="http://schemas.openxmlformats.org/officeDocument/2006/relationships" r:embed="rId1">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860BDB-261A-4038-A79A-8D32F03D4EEB}">
      <dsp:nvSpPr>
        <dsp:cNvPr id="0" name=""/>
        <dsp:cNvSpPr/>
      </dsp:nvSpPr>
      <dsp:spPr>
        <a:xfrm>
          <a:off x="487679" y="5655270"/>
          <a:ext cx="11216640" cy="1028699"/>
        </a:xfrm>
        <a:prstGeom prst="leftRightArrow">
          <a:avLst/>
        </a:prstGeom>
        <a:solidFill>
          <a:srgbClr val="FF7C80"/>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0827A-3F95-43C8-BB0C-70E79D841601}">
      <dsp:nvSpPr>
        <dsp:cNvPr id="0" name=""/>
        <dsp:cNvSpPr/>
      </dsp:nvSpPr>
      <dsp:spPr>
        <a:xfrm>
          <a:off x="283732" y="891140"/>
          <a:ext cx="2543953" cy="3096305"/>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3CE775-3C9E-4D69-A743-06080199D759}">
      <dsp:nvSpPr>
        <dsp:cNvPr id="0" name=""/>
        <dsp:cNvSpPr/>
      </dsp:nvSpPr>
      <dsp:spPr>
        <a:xfrm>
          <a:off x="473473" y="2469666"/>
          <a:ext cx="2218163" cy="22046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endParaRPr lang="en-US" sz="6500" kern="1200"/>
        </a:p>
      </dsp:txBody>
      <dsp:txXfrm>
        <a:off x="473473" y="2469666"/>
        <a:ext cx="2218163" cy="2204641"/>
      </dsp:txXfrm>
    </dsp:sp>
    <dsp:sp modelId="{DC75FF96-441A-47A4-A0AA-31D5ED3292B1}">
      <dsp:nvSpPr>
        <dsp:cNvPr id="0" name=""/>
        <dsp:cNvSpPr/>
      </dsp:nvSpPr>
      <dsp:spPr>
        <a:xfrm>
          <a:off x="2813939" y="732188"/>
          <a:ext cx="412253" cy="465777"/>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267C67-CB74-438F-BB1E-47B4E84503DB}">
      <dsp:nvSpPr>
        <dsp:cNvPr id="0" name=""/>
        <dsp:cNvSpPr/>
      </dsp:nvSpPr>
      <dsp:spPr>
        <a:xfrm>
          <a:off x="3429762" y="1310878"/>
          <a:ext cx="1279889" cy="121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n-US" sz="2000" b="1" u="sng" kern="1200" dirty="0" smtClean="0"/>
            <a:t>Search Engines </a:t>
          </a:r>
          <a:r>
            <a:rPr lang="en-US" sz="2000" kern="1200" dirty="0" smtClean="0"/>
            <a:t/>
          </a:r>
          <a:br>
            <a:rPr lang="en-US" sz="2000" kern="1200" dirty="0" smtClean="0"/>
          </a:br>
          <a:r>
            <a:rPr lang="en-US" sz="1800" kern="1200" dirty="0" smtClean="0"/>
            <a:t>1. Cochrane </a:t>
          </a:r>
          <a:r>
            <a:rPr lang="en-US" sz="1800" kern="1200" dirty="0" smtClean="0"/>
            <a:t/>
          </a:r>
          <a:br>
            <a:rPr lang="en-US" sz="1800" kern="1200" dirty="0" smtClean="0"/>
          </a:br>
          <a:r>
            <a:rPr lang="en-US" sz="1800" kern="1200" dirty="0" smtClean="0"/>
            <a:t>2. Springer</a:t>
          </a:r>
          <a:r>
            <a:rPr lang="en-US" sz="1800" kern="1200" dirty="0" smtClean="0"/>
            <a:t/>
          </a:r>
          <a:br>
            <a:rPr lang="en-US" sz="1800" kern="1200" dirty="0" smtClean="0"/>
          </a:br>
          <a:r>
            <a:rPr lang="en-US" sz="1800" kern="1200" dirty="0" smtClean="0"/>
            <a:t>3. hand </a:t>
          </a:r>
          <a:r>
            <a:rPr lang="en-US" sz="1800" kern="1200" dirty="0" smtClean="0"/>
            <a:t>search using PubMed</a:t>
          </a:r>
          <a:br>
            <a:rPr lang="en-US" sz="1800" kern="1200" dirty="0" smtClean="0"/>
          </a:br>
          <a:r>
            <a:rPr lang="en-US" sz="1800" kern="1200" dirty="0" smtClean="0"/>
            <a:t>4. hand search </a:t>
          </a:r>
          <a:r>
            <a:rPr lang="en-US" sz="1800" kern="1200" dirty="0" smtClean="0"/>
            <a:t>using Google Scholar</a:t>
          </a:r>
          <a:r>
            <a:rPr lang="en-US" sz="1600" kern="1200" dirty="0" smtClean="0"/>
            <a:t> </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endParaRPr lang="en-US" sz="2000" kern="1200" dirty="0"/>
        </a:p>
      </dsp:txBody>
      <dsp:txXfrm>
        <a:off x="3429762" y="1310878"/>
        <a:ext cx="1279889" cy="1214445"/>
      </dsp:txXfrm>
    </dsp:sp>
    <dsp:sp modelId="{5A1A143F-8F11-430B-A2F5-372ABB04727B}">
      <dsp:nvSpPr>
        <dsp:cNvPr id="0" name=""/>
        <dsp:cNvSpPr/>
      </dsp:nvSpPr>
      <dsp:spPr>
        <a:xfrm>
          <a:off x="2912685" y="2849668"/>
          <a:ext cx="433287" cy="3813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7E14B5-F3EF-4447-BE5F-D1910826D794}">
      <dsp:nvSpPr>
        <dsp:cNvPr id="0" name=""/>
        <dsp:cNvSpPr/>
      </dsp:nvSpPr>
      <dsp:spPr>
        <a:xfrm>
          <a:off x="3422011" y="3142482"/>
          <a:ext cx="1418771" cy="992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n-US" sz="1800" b="1" u="sng" kern="1200" dirty="0" smtClean="0"/>
            <a:t>Information Management </a:t>
          </a:r>
          <a:r>
            <a:rPr lang="en-US" sz="2400" kern="1200" dirty="0" smtClean="0"/>
            <a:t/>
          </a:r>
          <a:br>
            <a:rPr lang="en-US" sz="2400" kern="1200" dirty="0" smtClean="0"/>
          </a:br>
          <a:r>
            <a:rPr lang="en-US" sz="1800" kern="1200" dirty="0" smtClean="0"/>
            <a:t>Microsoft Excel</a:t>
          </a:r>
          <a:br>
            <a:rPr lang="en-US" sz="1800" kern="1200" dirty="0" smtClean="0"/>
          </a:br>
          <a:r>
            <a:rPr lang="en-US" sz="1800" kern="1200" dirty="0" err="1" smtClean="0"/>
            <a:t>Mendeley</a:t>
          </a:r>
          <a:endParaRPr lang="en-US" sz="2400" kern="1200" dirty="0"/>
        </a:p>
      </dsp:txBody>
      <dsp:txXfrm>
        <a:off x="3422011" y="3142482"/>
        <a:ext cx="1418771" cy="992088"/>
      </dsp:txXfrm>
    </dsp:sp>
    <dsp:sp modelId="{B6F34276-C031-410C-BFB7-F698CE35FCAD}">
      <dsp:nvSpPr>
        <dsp:cNvPr id="0" name=""/>
        <dsp:cNvSpPr/>
      </dsp:nvSpPr>
      <dsp:spPr>
        <a:xfrm>
          <a:off x="2978650" y="4240419"/>
          <a:ext cx="323285" cy="46403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6714C-3D89-4F99-9827-EE7B6386E69A}">
      <dsp:nvSpPr>
        <dsp:cNvPr id="0" name=""/>
        <dsp:cNvSpPr/>
      </dsp:nvSpPr>
      <dsp:spPr>
        <a:xfrm>
          <a:off x="3409797" y="4446107"/>
          <a:ext cx="1095796" cy="992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n-US" sz="1800" b="1" u="sng" kern="1200" dirty="0" smtClean="0"/>
            <a:t>Study Quality Assessment</a:t>
          </a:r>
          <a:br>
            <a:rPr lang="en-US" sz="1800" b="1" u="sng" kern="1200" dirty="0" smtClean="0"/>
          </a:br>
          <a:r>
            <a:rPr lang="en-US" sz="1800" b="0" u="none" kern="1200" dirty="0" smtClean="0"/>
            <a:t>STROBE</a:t>
          </a:r>
          <a:r>
            <a:rPr lang="en-US" sz="1800" b="1" u="sng" kern="1200" dirty="0" smtClean="0"/>
            <a:t> </a:t>
          </a:r>
          <a:endParaRPr lang="en-US" sz="1800" b="1" u="sng" kern="1200" dirty="0"/>
        </a:p>
      </dsp:txBody>
      <dsp:txXfrm>
        <a:off x="3409797" y="4446107"/>
        <a:ext cx="1095796" cy="992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5838B-9E6C-46BE-98EE-4AB3D8E97D33}">
      <dsp:nvSpPr>
        <dsp:cNvPr id="0" name=""/>
        <dsp:cNvSpPr/>
      </dsp:nvSpPr>
      <dsp:spPr>
        <a:xfrm>
          <a:off x="2694917" y="615349"/>
          <a:ext cx="470659" cy="91440"/>
        </a:xfrm>
        <a:custGeom>
          <a:avLst/>
          <a:gdLst/>
          <a:ahLst/>
          <a:cxnLst/>
          <a:rect l="0" t="0" r="0" b="0"/>
          <a:pathLst>
            <a:path>
              <a:moveTo>
                <a:pt x="0" y="45720"/>
              </a:moveTo>
              <a:lnTo>
                <a:pt x="470659" y="45720"/>
              </a:lnTo>
            </a:path>
          </a:pathLst>
        </a:custGeom>
        <a:noFill/>
        <a:ln w="6350" cap="flat" cmpd="sng" algn="ctr">
          <a:solidFill>
            <a:schemeClr val="accent2">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917715" y="658560"/>
        <a:ext cx="25062" cy="5017"/>
      </dsp:txXfrm>
    </dsp:sp>
    <dsp:sp modelId="{74BE43F4-799C-4AB2-ADD3-8D60FDC77F5E}">
      <dsp:nvSpPr>
        <dsp:cNvPr id="0" name=""/>
        <dsp:cNvSpPr/>
      </dsp:nvSpPr>
      <dsp:spPr>
        <a:xfrm>
          <a:off x="517326" y="7252"/>
          <a:ext cx="2179390" cy="1307634"/>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Listing Literature for literature searching</a:t>
          </a:r>
        </a:p>
      </dsp:txBody>
      <dsp:txXfrm>
        <a:off x="517326" y="7252"/>
        <a:ext cx="2179390" cy="1307634"/>
      </dsp:txXfrm>
    </dsp:sp>
    <dsp:sp modelId="{B8AC597D-0CC0-4EC3-AF11-39274409146E}">
      <dsp:nvSpPr>
        <dsp:cNvPr id="0" name=""/>
        <dsp:cNvSpPr/>
      </dsp:nvSpPr>
      <dsp:spPr>
        <a:xfrm>
          <a:off x="5375567" y="615349"/>
          <a:ext cx="470659" cy="91440"/>
        </a:xfrm>
        <a:custGeom>
          <a:avLst/>
          <a:gdLst/>
          <a:ahLst/>
          <a:cxnLst/>
          <a:rect l="0" t="0" r="0" b="0"/>
          <a:pathLst>
            <a:path>
              <a:moveTo>
                <a:pt x="0" y="45720"/>
              </a:moveTo>
              <a:lnTo>
                <a:pt x="470659" y="45720"/>
              </a:lnTo>
            </a:path>
          </a:pathLst>
        </a:custGeom>
        <a:noFill/>
        <a:ln w="6350" cap="flat" cmpd="sng" algn="ctr">
          <a:solidFill>
            <a:schemeClr val="accent2">
              <a:shade val="90000"/>
              <a:hueOff val="-114936"/>
              <a:satOff val="82"/>
              <a:lumOff val="642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598365" y="658560"/>
        <a:ext cx="25062" cy="5017"/>
      </dsp:txXfrm>
    </dsp:sp>
    <dsp:sp modelId="{E46428C8-83B7-42A9-9A5C-BF31624A554B}">
      <dsp:nvSpPr>
        <dsp:cNvPr id="0" name=""/>
        <dsp:cNvSpPr/>
      </dsp:nvSpPr>
      <dsp:spPr>
        <a:xfrm>
          <a:off x="3197976" y="7252"/>
          <a:ext cx="2179390" cy="1307634"/>
        </a:xfrm>
        <a:prstGeom prst="rect">
          <a:avLst/>
        </a:prstGeom>
        <a:gradFill rotWithShape="0">
          <a:gsLst>
            <a:gs pos="0">
              <a:schemeClr val="accent2">
                <a:shade val="50000"/>
                <a:hueOff val="-107486"/>
                <a:satOff val="1415"/>
                <a:lumOff val="8476"/>
                <a:alphaOff val="0"/>
                <a:lumMod val="110000"/>
                <a:satMod val="105000"/>
                <a:tint val="67000"/>
              </a:schemeClr>
            </a:gs>
            <a:gs pos="50000">
              <a:schemeClr val="accent2">
                <a:shade val="50000"/>
                <a:hueOff val="-107486"/>
                <a:satOff val="1415"/>
                <a:lumOff val="8476"/>
                <a:alphaOff val="0"/>
                <a:lumMod val="105000"/>
                <a:satMod val="103000"/>
                <a:tint val="73000"/>
              </a:schemeClr>
            </a:gs>
            <a:gs pos="100000">
              <a:schemeClr val="accent2">
                <a:shade val="50000"/>
                <a:hueOff val="-107486"/>
                <a:satOff val="1415"/>
                <a:lumOff val="84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Choosing suitable search engine </a:t>
          </a:r>
        </a:p>
      </dsp:txBody>
      <dsp:txXfrm>
        <a:off x="3197976" y="7252"/>
        <a:ext cx="2179390" cy="1307634"/>
      </dsp:txXfrm>
    </dsp:sp>
    <dsp:sp modelId="{AACC8ECE-12EC-4204-8C96-96B6017F4513}">
      <dsp:nvSpPr>
        <dsp:cNvPr id="0" name=""/>
        <dsp:cNvSpPr/>
      </dsp:nvSpPr>
      <dsp:spPr>
        <a:xfrm>
          <a:off x="1607022" y="1313086"/>
          <a:ext cx="5361299" cy="470659"/>
        </a:xfrm>
        <a:custGeom>
          <a:avLst/>
          <a:gdLst/>
          <a:ahLst/>
          <a:cxnLst/>
          <a:rect l="0" t="0" r="0" b="0"/>
          <a:pathLst>
            <a:path>
              <a:moveTo>
                <a:pt x="5361299" y="0"/>
              </a:moveTo>
              <a:lnTo>
                <a:pt x="5361299" y="252429"/>
              </a:lnTo>
              <a:lnTo>
                <a:pt x="0" y="252429"/>
              </a:lnTo>
              <a:lnTo>
                <a:pt x="0" y="470659"/>
              </a:lnTo>
            </a:path>
          </a:pathLst>
        </a:custGeom>
        <a:noFill/>
        <a:ln w="6350" cap="flat" cmpd="sng" algn="ctr">
          <a:solidFill>
            <a:schemeClr val="accent2">
              <a:shade val="90000"/>
              <a:hueOff val="-229872"/>
              <a:satOff val="164"/>
              <a:lumOff val="1284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153054" y="1545907"/>
        <a:ext cx="269234" cy="5017"/>
      </dsp:txXfrm>
    </dsp:sp>
    <dsp:sp modelId="{2D4F9325-60A3-43B3-A1F7-C35AFA28155E}">
      <dsp:nvSpPr>
        <dsp:cNvPr id="0" name=""/>
        <dsp:cNvSpPr/>
      </dsp:nvSpPr>
      <dsp:spPr>
        <a:xfrm>
          <a:off x="5878626" y="7252"/>
          <a:ext cx="2179390" cy="1307634"/>
        </a:xfrm>
        <a:prstGeom prst="rect">
          <a:avLst/>
        </a:prstGeom>
        <a:gradFill rotWithShape="0">
          <a:gsLst>
            <a:gs pos="0">
              <a:schemeClr val="accent2">
                <a:shade val="50000"/>
                <a:hueOff val="-214972"/>
                <a:satOff val="2830"/>
                <a:lumOff val="16952"/>
                <a:alphaOff val="0"/>
                <a:lumMod val="110000"/>
                <a:satMod val="105000"/>
                <a:tint val="67000"/>
              </a:schemeClr>
            </a:gs>
            <a:gs pos="50000">
              <a:schemeClr val="accent2">
                <a:shade val="50000"/>
                <a:hueOff val="-214972"/>
                <a:satOff val="2830"/>
                <a:lumOff val="16952"/>
                <a:alphaOff val="0"/>
                <a:lumMod val="105000"/>
                <a:satMod val="103000"/>
                <a:tint val="73000"/>
              </a:schemeClr>
            </a:gs>
            <a:gs pos="100000">
              <a:schemeClr val="accent2">
                <a:shade val="50000"/>
                <a:hueOff val="-214972"/>
                <a:satOff val="2830"/>
                <a:lumOff val="169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Searching literature using different combination of keywords</a:t>
          </a:r>
        </a:p>
      </dsp:txBody>
      <dsp:txXfrm>
        <a:off x="5878626" y="7252"/>
        <a:ext cx="2179390" cy="1307634"/>
      </dsp:txXfrm>
    </dsp:sp>
    <dsp:sp modelId="{C1E7C75E-06D7-40E9-8033-6B5765815497}">
      <dsp:nvSpPr>
        <dsp:cNvPr id="0" name=""/>
        <dsp:cNvSpPr/>
      </dsp:nvSpPr>
      <dsp:spPr>
        <a:xfrm>
          <a:off x="2694917" y="2424243"/>
          <a:ext cx="470659" cy="91440"/>
        </a:xfrm>
        <a:custGeom>
          <a:avLst/>
          <a:gdLst/>
          <a:ahLst/>
          <a:cxnLst/>
          <a:rect l="0" t="0" r="0" b="0"/>
          <a:pathLst>
            <a:path>
              <a:moveTo>
                <a:pt x="0" y="45720"/>
              </a:moveTo>
              <a:lnTo>
                <a:pt x="470659" y="45720"/>
              </a:lnTo>
            </a:path>
          </a:pathLst>
        </a:custGeom>
        <a:noFill/>
        <a:ln w="6350" cap="flat" cmpd="sng" algn="ctr">
          <a:solidFill>
            <a:schemeClr val="accent2">
              <a:shade val="90000"/>
              <a:hueOff val="-344809"/>
              <a:satOff val="245"/>
              <a:lumOff val="192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917715" y="2467454"/>
        <a:ext cx="25062" cy="5017"/>
      </dsp:txXfrm>
    </dsp:sp>
    <dsp:sp modelId="{E5A837C3-9446-4BFF-96B9-0A2D4FDD2C90}">
      <dsp:nvSpPr>
        <dsp:cNvPr id="0" name=""/>
        <dsp:cNvSpPr/>
      </dsp:nvSpPr>
      <dsp:spPr>
        <a:xfrm>
          <a:off x="517326" y="1816145"/>
          <a:ext cx="2179390" cy="1307634"/>
        </a:xfrm>
        <a:prstGeom prst="rect">
          <a:avLst/>
        </a:prstGeom>
        <a:gradFill rotWithShape="0">
          <a:gsLst>
            <a:gs pos="0">
              <a:schemeClr val="accent2">
                <a:shade val="50000"/>
                <a:hueOff val="-322458"/>
                <a:satOff val="4245"/>
                <a:lumOff val="25427"/>
                <a:alphaOff val="0"/>
                <a:lumMod val="110000"/>
                <a:satMod val="105000"/>
                <a:tint val="67000"/>
              </a:schemeClr>
            </a:gs>
            <a:gs pos="50000">
              <a:schemeClr val="accent2">
                <a:shade val="50000"/>
                <a:hueOff val="-322458"/>
                <a:satOff val="4245"/>
                <a:lumOff val="25427"/>
                <a:alphaOff val="0"/>
                <a:lumMod val="105000"/>
                <a:satMod val="103000"/>
                <a:tint val="73000"/>
              </a:schemeClr>
            </a:gs>
            <a:gs pos="100000">
              <a:schemeClr val="accent2">
                <a:shade val="50000"/>
                <a:hueOff val="-322458"/>
                <a:satOff val="4245"/>
                <a:lumOff val="254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Artile title screening</a:t>
          </a:r>
        </a:p>
      </dsp:txBody>
      <dsp:txXfrm>
        <a:off x="517326" y="1816145"/>
        <a:ext cx="2179390" cy="1307634"/>
      </dsp:txXfrm>
    </dsp:sp>
    <dsp:sp modelId="{F1F7E770-CA22-46D9-8259-3364025E48F9}">
      <dsp:nvSpPr>
        <dsp:cNvPr id="0" name=""/>
        <dsp:cNvSpPr/>
      </dsp:nvSpPr>
      <dsp:spPr>
        <a:xfrm>
          <a:off x="5375567" y="2424243"/>
          <a:ext cx="470659" cy="91440"/>
        </a:xfrm>
        <a:custGeom>
          <a:avLst/>
          <a:gdLst/>
          <a:ahLst/>
          <a:cxnLst/>
          <a:rect l="0" t="0" r="0" b="0"/>
          <a:pathLst>
            <a:path>
              <a:moveTo>
                <a:pt x="0" y="45720"/>
              </a:moveTo>
              <a:lnTo>
                <a:pt x="470659" y="45720"/>
              </a:lnTo>
            </a:path>
          </a:pathLst>
        </a:custGeom>
        <a:noFill/>
        <a:ln w="6350" cap="flat" cmpd="sng" algn="ctr">
          <a:solidFill>
            <a:schemeClr val="accent2">
              <a:shade val="90000"/>
              <a:hueOff val="-459745"/>
              <a:satOff val="327"/>
              <a:lumOff val="256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598365" y="2467454"/>
        <a:ext cx="25062" cy="5017"/>
      </dsp:txXfrm>
    </dsp:sp>
    <dsp:sp modelId="{85CA0D33-F7C2-4532-929F-CE5E086FA179}">
      <dsp:nvSpPr>
        <dsp:cNvPr id="0" name=""/>
        <dsp:cNvSpPr/>
      </dsp:nvSpPr>
      <dsp:spPr>
        <a:xfrm>
          <a:off x="3197976" y="1816145"/>
          <a:ext cx="2179390" cy="1307634"/>
        </a:xfrm>
        <a:prstGeom prst="rect">
          <a:avLst/>
        </a:prstGeom>
        <a:gradFill rotWithShape="0">
          <a:gsLst>
            <a:gs pos="0">
              <a:schemeClr val="accent2">
                <a:shade val="50000"/>
                <a:hueOff val="-429944"/>
                <a:satOff val="5660"/>
                <a:lumOff val="33903"/>
                <a:alphaOff val="0"/>
                <a:lumMod val="110000"/>
                <a:satMod val="105000"/>
                <a:tint val="67000"/>
              </a:schemeClr>
            </a:gs>
            <a:gs pos="50000">
              <a:schemeClr val="accent2">
                <a:shade val="50000"/>
                <a:hueOff val="-429944"/>
                <a:satOff val="5660"/>
                <a:lumOff val="33903"/>
                <a:alphaOff val="0"/>
                <a:lumMod val="105000"/>
                <a:satMod val="103000"/>
                <a:tint val="73000"/>
              </a:schemeClr>
            </a:gs>
            <a:gs pos="100000">
              <a:schemeClr val="accent2">
                <a:shade val="50000"/>
                <a:hueOff val="-429944"/>
                <a:satOff val="5660"/>
                <a:lumOff val="33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Selecting relevent articles for further work</a:t>
          </a:r>
        </a:p>
      </dsp:txBody>
      <dsp:txXfrm>
        <a:off x="3197976" y="1816145"/>
        <a:ext cx="2179390" cy="1307634"/>
      </dsp:txXfrm>
    </dsp:sp>
    <dsp:sp modelId="{D5BE0A9C-0211-4A14-A5E3-13DDF2B53293}">
      <dsp:nvSpPr>
        <dsp:cNvPr id="0" name=""/>
        <dsp:cNvSpPr/>
      </dsp:nvSpPr>
      <dsp:spPr>
        <a:xfrm>
          <a:off x="1607022" y="3121980"/>
          <a:ext cx="5361299" cy="470659"/>
        </a:xfrm>
        <a:custGeom>
          <a:avLst/>
          <a:gdLst/>
          <a:ahLst/>
          <a:cxnLst/>
          <a:rect l="0" t="0" r="0" b="0"/>
          <a:pathLst>
            <a:path>
              <a:moveTo>
                <a:pt x="5361299" y="0"/>
              </a:moveTo>
              <a:lnTo>
                <a:pt x="5361299" y="252429"/>
              </a:lnTo>
              <a:lnTo>
                <a:pt x="0" y="252429"/>
              </a:lnTo>
              <a:lnTo>
                <a:pt x="0" y="470659"/>
              </a:lnTo>
            </a:path>
          </a:pathLst>
        </a:custGeom>
        <a:noFill/>
        <a:ln w="6350" cap="flat" cmpd="sng" algn="ctr">
          <a:solidFill>
            <a:schemeClr val="accent2">
              <a:shade val="90000"/>
              <a:hueOff val="-574681"/>
              <a:satOff val="409"/>
              <a:lumOff val="321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153054" y="3354801"/>
        <a:ext cx="269234" cy="5017"/>
      </dsp:txXfrm>
    </dsp:sp>
    <dsp:sp modelId="{9F639BFC-7FA5-4248-8ECE-9B7DCE1B1019}">
      <dsp:nvSpPr>
        <dsp:cNvPr id="0" name=""/>
        <dsp:cNvSpPr/>
      </dsp:nvSpPr>
      <dsp:spPr>
        <a:xfrm>
          <a:off x="5878626" y="1816145"/>
          <a:ext cx="2179390" cy="1307634"/>
        </a:xfrm>
        <a:prstGeom prst="rect">
          <a:avLst/>
        </a:prstGeom>
        <a:gradFill rotWithShape="0">
          <a:gsLst>
            <a:gs pos="0">
              <a:schemeClr val="accent2">
                <a:shade val="50000"/>
                <a:hueOff val="-537430"/>
                <a:satOff val="7075"/>
                <a:lumOff val="42379"/>
                <a:alphaOff val="0"/>
                <a:lumMod val="110000"/>
                <a:satMod val="105000"/>
                <a:tint val="67000"/>
              </a:schemeClr>
            </a:gs>
            <a:gs pos="50000">
              <a:schemeClr val="accent2">
                <a:shade val="50000"/>
                <a:hueOff val="-537430"/>
                <a:satOff val="7075"/>
                <a:lumOff val="42379"/>
                <a:alphaOff val="0"/>
                <a:lumMod val="105000"/>
                <a:satMod val="103000"/>
                <a:tint val="73000"/>
              </a:schemeClr>
            </a:gs>
            <a:gs pos="100000">
              <a:schemeClr val="accent2">
                <a:shade val="50000"/>
                <a:hueOff val="-537430"/>
                <a:satOff val="7075"/>
                <a:lumOff val="4237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Organizing articles in a reference manager software like </a:t>
          </a:r>
          <a:r>
            <a:rPr lang="en-US" sz="1600" kern="1200" dirty="0" err="1" smtClean="0"/>
            <a:t>Mendeley</a:t>
          </a:r>
          <a:r>
            <a:rPr lang="en-US" sz="1600" kern="1200" dirty="0" smtClean="0"/>
            <a:t> and in an Excel sheet </a:t>
          </a:r>
          <a:endParaRPr lang="en-US" sz="1600" kern="1200" dirty="0"/>
        </a:p>
      </dsp:txBody>
      <dsp:txXfrm>
        <a:off x="5878626" y="1816145"/>
        <a:ext cx="2179390" cy="1307634"/>
      </dsp:txXfrm>
    </dsp:sp>
    <dsp:sp modelId="{59F015F6-C543-4636-92E0-098890FA9E8F}">
      <dsp:nvSpPr>
        <dsp:cNvPr id="0" name=""/>
        <dsp:cNvSpPr/>
      </dsp:nvSpPr>
      <dsp:spPr>
        <a:xfrm>
          <a:off x="2694917" y="4233136"/>
          <a:ext cx="470659" cy="91440"/>
        </a:xfrm>
        <a:custGeom>
          <a:avLst/>
          <a:gdLst/>
          <a:ahLst/>
          <a:cxnLst/>
          <a:rect l="0" t="0" r="0" b="0"/>
          <a:pathLst>
            <a:path>
              <a:moveTo>
                <a:pt x="0" y="45720"/>
              </a:moveTo>
              <a:lnTo>
                <a:pt x="470659" y="45720"/>
              </a:lnTo>
            </a:path>
          </a:pathLst>
        </a:custGeom>
        <a:noFill/>
        <a:ln w="6350" cap="flat" cmpd="sng" algn="ctr">
          <a:solidFill>
            <a:schemeClr val="accent2">
              <a:shade val="90000"/>
              <a:hueOff val="-459745"/>
              <a:satOff val="327"/>
              <a:lumOff val="256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917715" y="4276348"/>
        <a:ext cx="25062" cy="5017"/>
      </dsp:txXfrm>
    </dsp:sp>
    <dsp:sp modelId="{49C3B6D5-9437-4572-BA1A-5FDA3C74DAA2}">
      <dsp:nvSpPr>
        <dsp:cNvPr id="0" name=""/>
        <dsp:cNvSpPr/>
      </dsp:nvSpPr>
      <dsp:spPr>
        <a:xfrm>
          <a:off x="517326" y="3625039"/>
          <a:ext cx="2179390" cy="1307634"/>
        </a:xfrm>
        <a:prstGeom prst="rect">
          <a:avLst/>
        </a:prstGeom>
        <a:gradFill rotWithShape="0">
          <a:gsLst>
            <a:gs pos="0">
              <a:schemeClr val="accent2">
                <a:shade val="50000"/>
                <a:hueOff val="-537430"/>
                <a:satOff val="7075"/>
                <a:lumOff val="42379"/>
                <a:alphaOff val="0"/>
                <a:lumMod val="110000"/>
                <a:satMod val="105000"/>
                <a:tint val="67000"/>
              </a:schemeClr>
            </a:gs>
            <a:gs pos="50000">
              <a:schemeClr val="accent2">
                <a:shade val="50000"/>
                <a:hueOff val="-537430"/>
                <a:satOff val="7075"/>
                <a:lumOff val="42379"/>
                <a:alphaOff val="0"/>
                <a:lumMod val="105000"/>
                <a:satMod val="103000"/>
                <a:tint val="73000"/>
              </a:schemeClr>
            </a:gs>
            <a:gs pos="100000">
              <a:schemeClr val="accent2">
                <a:shade val="50000"/>
                <a:hueOff val="-537430"/>
                <a:satOff val="7075"/>
                <a:lumOff val="4237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Reviewing artile abstract</a:t>
          </a:r>
        </a:p>
      </dsp:txBody>
      <dsp:txXfrm>
        <a:off x="517326" y="3625039"/>
        <a:ext cx="2179390" cy="1307634"/>
      </dsp:txXfrm>
    </dsp:sp>
    <dsp:sp modelId="{12856A5A-6A6F-4BBD-B659-857DDA4EB5F4}">
      <dsp:nvSpPr>
        <dsp:cNvPr id="0" name=""/>
        <dsp:cNvSpPr/>
      </dsp:nvSpPr>
      <dsp:spPr>
        <a:xfrm>
          <a:off x="5375567" y="4233136"/>
          <a:ext cx="470659" cy="91440"/>
        </a:xfrm>
        <a:custGeom>
          <a:avLst/>
          <a:gdLst/>
          <a:ahLst/>
          <a:cxnLst/>
          <a:rect l="0" t="0" r="0" b="0"/>
          <a:pathLst>
            <a:path>
              <a:moveTo>
                <a:pt x="0" y="45720"/>
              </a:moveTo>
              <a:lnTo>
                <a:pt x="470659" y="45720"/>
              </a:lnTo>
            </a:path>
          </a:pathLst>
        </a:custGeom>
        <a:noFill/>
        <a:ln w="6350" cap="flat" cmpd="sng" algn="ctr">
          <a:solidFill>
            <a:schemeClr val="accent2">
              <a:shade val="90000"/>
              <a:hueOff val="-344809"/>
              <a:satOff val="245"/>
              <a:lumOff val="192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598365" y="4276348"/>
        <a:ext cx="25062" cy="5017"/>
      </dsp:txXfrm>
    </dsp:sp>
    <dsp:sp modelId="{2BB19A61-C0C3-4EEC-92CB-E2558F41EC2B}">
      <dsp:nvSpPr>
        <dsp:cNvPr id="0" name=""/>
        <dsp:cNvSpPr/>
      </dsp:nvSpPr>
      <dsp:spPr>
        <a:xfrm>
          <a:off x="3197976" y="3625039"/>
          <a:ext cx="2179390" cy="1307634"/>
        </a:xfrm>
        <a:prstGeom prst="rect">
          <a:avLst/>
        </a:prstGeom>
        <a:gradFill rotWithShape="0">
          <a:gsLst>
            <a:gs pos="0">
              <a:schemeClr val="accent2">
                <a:shade val="50000"/>
                <a:hueOff val="-429944"/>
                <a:satOff val="5660"/>
                <a:lumOff val="33903"/>
                <a:alphaOff val="0"/>
                <a:lumMod val="110000"/>
                <a:satMod val="105000"/>
                <a:tint val="67000"/>
              </a:schemeClr>
            </a:gs>
            <a:gs pos="50000">
              <a:schemeClr val="accent2">
                <a:shade val="50000"/>
                <a:hueOff val="-429944"/>
                <a:satOff val="5660"/>
                <a:lumOff val="33903"/>
                <a:alphaOff val="0"/>
                <a:lumMod val="105000"/>
                <a:satMod val="103000"/>
                <a:tint val="73000"/>
              </a:schemeClr>
            </a:gs>
            <a:gs pos="100000">
              <a:schemeClr val="accent2">
                <a:shade val="50000"/>
                <a:hueOff val="-429944"/>
                <a:satOff val="5660"/>
                <a:lumOff val="33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Selecting articles according to the inclusion and exclusion criteria</a:t>
          </a:r>
        </a:p>
      </dsp:txBody>
      <dsp:txXfrm>
        <a:off x="3197976" y="3625039"/>
        <a:ext cx="2179390" cy="1307634"/>
      </dsp:txXfrm>
    </dsp:sp>
    <dsp:sp modelId="{BD361FCE-5EB5-4EEA-A48B-D3633DE05C5D}">
      <dsp:nvSpPr>
        <dsp:cNvPr id="0" name=""/>
        <dsp:cNvSpPr/>
      </dsp:nvSpPr>
      <dsp:spPr>
        <a:xfrm>
          <a:off x="1607022" y="4930874"/>
          <a:ext cx="5361299" cy="470659"/>
        </a:xfrm>
        <a:custGeom>
          <a:avLst/>
          <a:gdLst/>
          <a:ahLst/>
          <a:cxnLst/>
          <a:rect l="0" t="0" r="0" b="0"/>
          <a:pathLst>
            <a:path>
              <a:moveTo>
                <a:pt x="5361299" y="0"/>
              </a:moveTo>
              <a:lnTo>
                <a:pt x="5361299" y="252429"/>
              </a:lnTo>
              <a:lnTo>
                <a:pt x="0" y="252429"/>
              </a:lnTo>
              <a:lnTo>
                <a:pt x="0" y="470659"/>
              </a:lnTo>
            </a:path>
          </a:pathLst>
        </a:custGeom>
        <a:noFill/>
        <a:ln w="6350" cap="flat" cmpd="sng" algn="ctr">
          <a:solidFill>
            <a:schemeClr val="accent2">
              <a:shade val="90000"/>
              <a:hueOff val="-229872"/>
              <a:satOff val="164"/>
              <a:lumOff val="1284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153054" y="5163695"/>
        <a:ext cx="269234" cy="5017"/>
      </dsp:txXfrm>
    </dsp:sp>
    <dsp:sp modelId="{3F49E23F-96A7-41AA-87C7-A00B4EE3AFD1}">
      <dsp:nvSpPr>
        <dsp:cNvPr id="0" name=""/>
        <dsp:cNvSpPr/>
      </dsp:nvSpPr>
      <dsp:spPr>
        <a:xfrm>
          <a:off x="5878626" y="3625039"/>
          <a:ext cx="2179390" cy="1307634"/>
        </a:xfrm>
        <a:prstGeom prst="rect">
          <a:avLst/>
        </a:prstGeom>
        <a:gradFill rotWithShape="0">
          <a:gsLst>
            <a:gs pos="0">
              <a:schemeClr val="accent2">
                <a:shade val="50000"/>
                <a:hueOff val="-322458"/>
                <a:satOff val="4245"/>
                <a:lumOff val="25427"/>
                <a:alphaOff val="0"/>
                <a:lumMod val="110000"/>
                <a:satMod val="105000"/>
                <a:tint val="67000"/>
              </a:schemeClr>
            </a:gs>
            <a:gs pos="50000">
              <a:schemeClr val="accent2">
                <a:shade val="50000"/>
                <a:hueOff val="-322458"/>
                <a:satOff val="4245"/>
                <a:lumOff val="25427"/>
                <a:alphaOff val="0"/>
                <a:lumMod val="105000"/>
                <a:satMod val="103000"/>
                <a:tint val="73000"/>
              </a:schemeClr>
            </a:gs>
            <a:gs pos="100000">
              <a:schemeClr val="accent2">
                <a:shade val="50000"/>
                <a:hueOff val="-322458"/>
                <a:satOff val="4245"/>
                <a:lumOff val="254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Creating a more details Excel database </a:t>
          </a:r>
          <a:r>
            <a:rPr lang="en-US" sz="1600" kern="1200" dirty="0" err="1"/>
            <a:t>extrecting</a:t>
          </a:r>
          <a:r>
            <a:rPr lang="en-US" sz="1600" kern="1200" dirty="0"/>
            <a:t> specific features from the </a:t>
          </a:r>
          <a:r>
            <a:rPr lang="en-US" sz="1600" kern="1200" dirty="0" err="1"/>
            <a:t>choosen</a:t>
          </a:r>
          <a:r>
            <a:rPr lang="en-US" sz="1600" kern="1200" dirty="0"/>
            <a:t> articles</a:t>
          </a:r>
        </a:p>
      </dsp:txBody>
      <dsp:txXfrm>
        <a:off x="5878626" y="3625039"/>
        <a:ext cx="2179390" cy="1307634"/>
      </dsp:txXfrm>
    </dsp:sp>
    <dsp:sp modelId="{BC66C62B-5989-4C62-80FF-C8649BAF2881}">
      <dsp:nvSpPr>
        <dsp:cNvPr id="0" name=""/>
        <dsp:cNvSpPr/>
      </dsp:nvSpPr>
      <dsp:spPr>
        <a:xfrm>
          <a:off x="2694917" y="6042030"/>
          <a:ext cx="470659" cy="91440"/>
        </a:xfrm>
        <a:custGeom>
          <a:avLst/>
          <a:gdLst/>
          <a:ahLst/>
          <a:cxnLst/>
          <a:rect l="0" t="0" r="0" b="0"/>
          <a:pathLst>
            <a:path>
              <a:moveTo>
                <a:pt x="0" y="45720"/>
              </a:moveTo>
              <a:lnTo>
                <a:pt x="470659" y="45720"/>
              </a:lnTo>
            </a:path>
          </a:pathLst>
        </a:custGeom>
        <a:noFill/>
        <a:ln w="6350" cap="flat" cmpd="sng" algn="ctr">
          <a:solidFill>
            <a:schemeClr val="accent2">
              <a:shade val="90000"/>
              <a:hueOff val="-114936"/>
              <a:satOff val="82"/>
              <a:lumOff val="642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917715" y="6085242"/>
        <a:ext cx="25062" cy="5017"/>
      </dsp:txXfrm>
    </dsp:sp>
    <dsp:sp modelId="{F53B64AB-4D3A-445B-9D4C-BFCC94BB4459}">
      <dsp:nvSpPr>
        <dsp:cNvPr id="0" name=""/>
        <dsp:cNvSpPr/>
      </dsp:nvSpPr>
      <dsp:spPr>
        <a:xfrm>
          <a:off x="517326" y="5433933"/>
          <a:ext cx="2179390" cy="1307634"/>
        </a:xfrm>
        <a:prstGeom prst="rect">
          <a:avLst/>
        </a:prstGeom>
        <a:gradFill rotWithShape="0">
          <a:gsLst>
            <a:gs pos="0">
              <a:schemeClr val="accent2">
                <a:shade val="50000"/>
                <a:hueOff val="-214972"/>
                <a:satOff val="2830"/>
                <a:lumOff val="16952"/>
                <a:alphaOff val="0"/>
                <a:lumMod val="110000"/>
                <a:satMod val="105000"/>
                <a:tint val="67000"/>
              </a:schemeClr>
            </a:gs>
            <a:gs pos="50000">
              <a:schemeClr val="accent2">
                <a:shade val="50000"/>
                <a:hueOff val="-214972"/>
                <a:satOff val="2830"/>
                <a:lumOff val="16952"/>
                <a:alphaOff val="0"/>
                <a:lumMod val="105000"/>
                <a:satMod val="103000"/>
                <a:tint val="73000"/>
              </a:schemeClr>
            </a:gs>
            <a:gs pos="100000">
              <a:schemeClr val="accent2">
                <a:shade val="50000"/>
                <a:hueOff val="-214972"/>
                <a:satOff val="2830"/>
                <a:lumOff val="169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Descreptive annalysis of the extrected Data</a:t>
          </a:r>
        </a:p>
      </dsp:txBody>
      <dsp:txXfrm>
        <a:off x="517326" y="5433933"/>
        <a:ext cx="2179390" cy="1307634"/>
      </dsp:txXfrm>
    </dsp:sp>
    <dsp:sp modelId="{8A5DAB04-131A-4227-8173-47363A050857}">
      <dsp:nvSpPr>
        <dsp:cNvPr id="0" name=""/>
        <dsp:cNvSpPr/>
      </dsp:nvSpPr>
      <dsp:spPr>
        <a:xfrm>
          <a:off x="3197976" y="5433933"/>
          <a:ext cx="2179390" cy="1307634"/>
        </a:xfrm>
        <a:prstGeom prst="rect">
          <a:avLst/>
        </a:prstGeom>
        <a:gradFill rotWithShape="0">
          <a:gsLst>
            <a:gs pos="0">
              <a:schemeClr val="accent2">
                <a:shade val="50000"/>
                <a:hueOff val="-107486"/>
                <a:satOff val="1415"/>
                <a:lumOff val="8476"/>
                <a:alphaOff val="0"/>
                <a:lumMod val="110000"/>
                <a:satMod val="105000"/>
                <a:tint val="67000"/>
              </a:schemeClr>
            </a:gs>
            <a:gs pos="50000">
              <a:schemeClr val="accent2">
                <a:shade val="50000"/>
                <a:hueOff val="-107486"/>
                <a:satOff val="1415"/>
                <a:lumOff val="8476"/>
                <a:alphaOff val="0"/>
                <a:lumMod val="105000"/>
                <a:satMod val="103000"/>
                <a:tint val="73000"/>
              </a:schemeClr>
            </a:gs>
            <a:gs pos="100000">
              <a:schemeClr val="accent2">
                <a:shade val="50000"/>
                <a:hueOff val="-107486"/>
                <a:satOff val="1415"/>
                <a:lumOff val="84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Study Quality assesment Using STROBE guideline</a:t>
          </a:r>
        </a:p>
      </dsp:txBody>
      <dsp:txXfrm>
        <a:off x="3197976" y="5433933"/>
        <a:ext cx="2179390" cy="13076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AA9A7-069C-47A2-B17A-D2062CE8318A}">
      <dsp:nvSpPr>
        <dsp:cNvPr id="0" name=""/>
        <dsp:cNvSpPr/>
      </dsp:nvSpPr>
      <dsp:spPr>
        <a:xfrm>
          <a:off x="0" y="0"/>
          <a:ext cx="12192000" cy="6858000"/>
        </a:xfrm>
        <a:prstGeom prst="roundRect">
          <a:avLst>
            <a:gd name="adj" fmla="val 8500"/>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532257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The studies represent prevalence of the use of sanitary pad, which are not showing the prevalence of the use of sanitary pad is not up to the mark, except one study from Central Ethiopia and another one from Indonesia represents 89.6% and 98.3%. Which are quite </a:t>
          </a:r>
          <a:endParaRPr lang="en-US" sz="2200" kern="1200" dirty="0">
            <a:solidFill>
              <a:schemeClr val="tx1"/>
            </a:solidFill>
          </a:endParaRPr>
        </a:p>
      </dsp:txBody>
      <dsp:txXfrm>
        <a:off x="170734" y="170734"/>
        <a:ext cx="11850532" cy="6516532"/>
      </dsp:txXfrm>
    </dsp:sp>
    <dsp:sp modelId="{22029F9E-F1E1-4770-A6E6-80C075E1B1F7}">
      <dsp:nvSpPr>
        <dsp:cNvPr id="0" name=""/>
        <dsp:cNvSpPr/>
      </dsp:nvSpPr>
      <dsp:spPr>
        <a:xfrm>
          <a:off x="304800" y="1714500"/>
          <a:ext cx="11582400" cy="4800600"/>
        </a:xfrm>
        <a:prstGeom prst="roundRect">
          <a:avLst>
            <a:gd name="adj" fmla="val 105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3048381" numCol="1" spcCol="1270" anchor="t" anchorCtr="0">
          <a:noAutofit/>
        </a:bodyPr>
        <a:lstStyle/>
        <a:p>
          <a:pPr lvl="0" algn="l" defTabSz="977900">
            <a:lnSpc>
              <a:spcPct val="90000"/>
            </a:lnSpc>
            <a:spcBef>
              <a:spcPct val="0"/>
            </a:spcBef>
            <a:spcAft>
              <a:spcPct val="35000"/>
            </a:spcAft>
          </a:pPr>
          <a:endParaRPr lang="en-US" sz="2200" kern="1200" dirty="0" smtClean="0"/>
        </a:p>
        <a:p>
          <a:pPr lvl="0" algn="l" defTabSz="977900">
            <a:lnSpc>
              <a:spcPct val="90000"/>
            </a:lnSpc>
            <a:spcBef>
              <a:spcPct val="0"/>
            </a:spcBef>
            <a:spcAft>
              <a:spcPct val="35000"/>
            </a:spcAft>
          </a:pPr>
          <a:r>
            <a:rPr lang="en-US" sz="2200" kern="1200" dirty="0" smtClean="0"/>
            <a:t>In terms of practice we get a prevalence  of changing absorbent per day, Washing genitalia per day, taking regular showers, practice of disposal,  where most of them are alarming and any of them are not up to the mark. </a:t>
          </a:r>
          <a:endParaRPr lang="en-US" sz="2200" kern="1200" dirty="0"/>
        </a:p>
      </dsp:txBody>
      <dsp:txXfrm>
        <a:off x="452435" y="1862135"/>
        <a:ext cx="11287130" cy="4505330"/>
      </dsp:txXfrm>
    </dsp:sp>
    <dsp:sp modelId="{1E34388E-0F49-40B1-B5E0-05708C8F25CC}">
      <dsp:nvSpPr>
        <dsp:cNvPr id="0" name=""/>
        <dsp:cNvSpPr/>
      </dsp:nvSpPr>
      <dsp:spPr>
        <a:xfrm>
          <a:off x="609600" y="3429000"/>
          <a:ext cx="10972800" cy="2743200"/>
        </a:xfrm>
        <a:prstGeom prst="roundRect">
          <a:avLst>
            <a:gd name="adj" fmla="val 10500"/>
          </a:avLst>
        </a:prstGeom>
        <a:solidFill>
          <a:srgbClr val="F79A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156464" numCol="1" spcCol="1270" anchor="t" anchorCtr="0">
          <a:noAutofit/>
        </a:bodyPr>
        <a:lstStyle/>
        <a:p>
          <a:pPr lvl="0" algn="l" defTabSz="977900">
            <a:lnSpc>
              <a:spcPct val="90000"/>
            </a:lnSpc>
            <a:spcBef>
              <a:spcPct val="0"/>
            </a:spcBef>
            <a:spcAft>
              <a:spcPct val="35000"/>
            </a:spcAft>
          </a:pPr>
          <a:endParaRPr lang="en-US" sz="2200" kern="1200" dirty="0" smtClean="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In terms of getting information about menstruation young girls mostly get ideas from their mother,  though in one study from Kenya It was 69.1% from the teachers.</a:t>
          </a:r>
          <a:endParaRPr lang="en-US" sz="2200" kern="1200" dirty="0">
            <a:solidFill>
              <a:schemeClr val="tx1"/>
            </a:solidFill>
          </a:endParaRPr>
        </a:p>
      </dsp:txBody>
      <dsp:txXfrm>
        <a:off x="693963" y="3513363"/>
        <a:ext cx="10804074" cy="25744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8AAE7-09CE-442F-869E-F8DB56A0BF1E}">
      <dsp:nvSpPr>
        <dsp:cNvPr id="0" name=""/>
        <dsp:cNvSpPr/>
      </dsp:nvSpPr>
      <dsp:spPr>
        <a:xfrm>
          <a:off x="-7323828" y="-1119959"/>
          <a:ext cx="8719914" cy="8719914"/>
        </a:xfrm>
        <a:prstGeom prst="blockArc">
          <a:avLst>
            <a:gd name="adj1" fmla="val 18900000"/>
            <a:gd name="adj2" fmla="val 2700000"/>
            <a:gd name="adj3" fmla="val 248"/>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E53B43-7F30-475C-9987-AC418ECEB817}">
      <dsp:nvSpPr>
        <dsp:cNvPr id="0" name=""/>
        <dsp:cNvSpPr/>
      </dsp:nvSpPr>
      <dsp:spPr>
        <a:xfrm>
          <a:off x="899423" y="647999"/>
          <a:ext cx="8022070" cy="1295999"/>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99"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solidFill>
            </a:rPr>
            <a:t>-Integrate </a:t>
          </a:r>
          <a:r>
            <a:rPr lang="en-US" sz="1900" kern="1200" dirty="0" smtClean="0">
              <a:solidFill>
                <a:schemeClr val="tx1"/>
              </a:solidFill>
            </a:rPr>
            <a:t>qualitative methods (interviews, focus groups) for deeper understanding of decision-making and experiences</a:t>
          </a:r>
          <a:br>
            <a:rPr lang="en-US" sz="1900" kern="1200" dirty="0" smtClean="0">
              <a:solidFill>
                <a:schemeClr val="tx1"/>
              </a:solidFill>
            </a:rPr>
          </a:br>
          <a:r>
            <a:rPr lang="en-US" sz="1900" kern="1200" dirty="0" smtClean="0">
              <a:solidFill>
                <a:schemeClr val="tx1"/>
              </a:solidFill>
            </a:rPr>
            <a:t>- Use various recruitment methods, including community-based approaches, to mitigate bias.</a:t>
          </a:r>
          <a:endParaRPr lang="en-US" sz="1900" kern="1200" dirty="0">
            <a:solidFill>
              <a:schemeClr val="tx1"/>
            </a:solidFill>
          </a:endParaRPr>
        </a:p>
      </dsp:txBody>
      <dsp:txXfrm>
        <a:off x="899423" y="647999"/>
        <a:ext cx="8022070" cy="1295999"/>
      </dsp:txXfrm>
    </dsp:sp>
    <dsp:sp modelId="{965A2221-62A9-42D0-9225-57B68440A715}">
      <dsp:nvSpPr>
        <dsp:cNvPr id="0" name=""/>
        <dsp:cNvSpPr/>
      </dsp:nvSpPr>
      <dsp:spPr>
        <a:xfrm>
          <a:off x="89423" y="485999"/>
          <a:ext cx="1619998" cy="161999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D5008E-57E1-4175-AEA7-EFEA15FA60C6}">
      <dsp:nvSpPr>
        <dsp:cNvPr id="0" name=""/>
        <dsp:cNvSpPr/>
      </dsp:nvSpPr>
      <dsp:spPr>
        <a:xfrm>
          <a:off x="1370519" y="2591998"/>
          <a:ext cx="7550974" cy="1295999"/>
        </a:xfrm>
        <a:prstGeom prst="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99"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solidFill>
            </a:rPr>
            <a:t>- Involve health managers and market suppliers to assess menstrual hygiene material availability.</a:t>
          </a:r>
        </a:p>
        <a:p>
          <a:pPr lvl="0" algn="l" defTabSz="844550">
            <a:lnSpc>
              <a:spcPct val="90000"/>
            </a:lnSpc>
            <a:spcBef>
              <a:spcPct val="0"/>
            </a:spcBef>
            <a:spcAft>
              <a:spcPct val="35000"/>
            </a:spcAft>
          </a:pPr>
          <a:r>
            <a:rPr lang="en-US" sz="1900" kern="1200" dirty="0" smtClean="0">
              <a:solidFill>
                <a:schemeClr val="tx1"/>
              </a:solidFill>
            </a:rPr>
            <a:t>- Engage communities, parents, and schools for comprehensive insights.</a:t>
          </a:r>
          <a:endParaRPr lang="en-US" sz="1900" kern="1200" dirty="0">
            <a:solidFill>
              <a:schemeClr val="tx1"/>
            </a:solidFill>
          </a:endParaRPr>
        </a:p>
      </dsp:txBody>
      <dsp:txXfrm>
        <a:off x="1370519" y="2591998"/>
        <a:ext cx="7550974" cy="1295999"/>
      </dsp:txXfrm>
    </dsp:sp>
    <dsp:sp modelId="{A75B07F7-25F5-4435-B09E-0495B79CE430}">
      <dsp:nvSpPr>
        <dsp:cNvPr id="0" name=""/>
        <dsp:cNvSpPr/>
      </dsp:nvSpPr>
      <dsp:spPr>
        <a:xfrm>
          <a:off x="560519" y="2429998"/>
          <a:ext cx="1619998" cy="161999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8F52156D-7283-4E89-8D37-5E0DE9529316}">
      <dsp:nvSpPr>
        <dsp:cNvPr id="0" name=""/>
        <dsp:cNvSpPr/>
      </dsp:nvSpPr>
      <dsp:spPr>
        <a:xfrm>
          <a:off x="899423" y="4535997"/>
          <a:ext cx="8022070" cy="1295999"/>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99"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solidFill>
            </a:rPr>
            <a:t>- Aim for larger, more representative sample sizes to enhance generalizability.</a:t>
          </a:r>
        </a:p>
        <a:p>
          <a:pPr lvl="0" algn="l" defTabSz="844550">
            <a:lnSpc>
              <a:spcPct val="90000"/>
            </a:lnSpc>
            <a:spcBef>
              <a:spcPct val="0"/>
            </a:spcBef>
            <a:spcAft>
              <a:spcPct val="35000"/>
            </a:spcAft>
          </a:pPr>
          <a:r>
            <a:rPr lang="en-US" sz="1900" kern="1200" dirty="0" smtClean="0">
              <a:solidFill>
                <a:schemeClr val="tx1"/>
              </a:solidFill>
            </a:rPr>
            <a:t>- Include diverse regions and population groups to broaden applicability.</a:t>
          </a:r>
          <a:endParaRPr lang="en-US" sz="1900" kern="1200" dirty="0">
            <a:solidFill>
              <a:schemeClr val="tx1"/>
            </a:solidFill>
          </a:endParaRPr>
        </a:p>
      </dsp:txBody>
      <dsp:txXfrm>
        <a:off x="899423" y="4535997"/>
        <a:ext cx="8022070" cy="1295999"/>
      </dsp:txXfrm>
    </dsp:sp>
    <dsp:sp modelId="{866B66C0-0D76-417C-A2F6-9352D668A804}">
      <dsp:nvSpPr>
        <dsp:cNvPr id="0" name=""/>
        <dsp:cNvSpPr/>
      </dsp:nvSpPr>
      <dsp:spPr>
        <a:xfrm>
          <a:off x="89423" y="4373997"/>
          <a:ext cx="1619998" cy="161999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4B1D7-0B38-4C2F-9C78-7FFD0250DF77}"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30235-B16E-4ADF-8A36-98766339C58B}" type="slidenum">
              <a:rPr lang="en-US" smtClean="0"/>
              <a:t>‹#›</a:t>
            </a:fld>
            <a:endParaRPr lang="en-US"/>
          </a:p>
        </p:txBody>
      </p:sp>
    </p:spTree>
    <p:extLst>
      <p:ext uri="{BB962C8B-B14F-4D97-AF65-F5344CB8AC3E}">
        <p14:creationId xmlns:p14="http://schemas.microsoft.com/office/powerpoint/2010/main" val="6991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g895af6e4c4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5" name="Google Shape;1455;g895af6e4c4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321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b09a72bab3_0_2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b09a72bab3_0_2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770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D45D44-20B0-4F33-9C50-32A8E54B63FB}"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60028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45D44-20B0-4F33-9C50-32A8E54B63FB}"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227192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45D44-20B0-4F33-9C50-32A8E54B63FB}"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154425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45D44-20B0-4F33-9C50-32A8E54B63FB}"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29752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45D44-20B0-4F33-9C50-32A8E54B63FB}"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196723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D45D44-20B0-4F33-9C50-32A8E54B63FB}"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197488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D45D44-20B0-4F33-9C50-32A8E54B63FB}"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82686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D45D44-20B0-4F33-9C50-32A8E54B63FB}"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15766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45D44-20B0-4F33-9C50-32A8E54B63FB}"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30241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45D44-20B0-4F33-9C50-32A8E54B63FB}"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310611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45D44-20B0-4F33-9C50-32A8E54B63FB}"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8214-E950-4397-BBB7-ADB814817581}" type="slidenum">
              <a:rPr lang="en-US" smtClean="0"/>
              <a:t>‹#›</a:t>
            </a:fld>
            <a:endParaRPr lang="en-US"/>
          </a:p>
        </p:txBody>
      </p:sp>
    </p:spTree>
    <p:extLst>
      <p:ext uri="{BB962C8B-B14F-4D97-AF65-F5344CB8AC3E}">
        <p14:creationId xmlns:p14="http://schemas.microsoft.com/office/powerpoint/2010/main" val="5169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45D44-20B0-4F33-9C50-32A8E54B63FB}"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98214-E950-4397-BBB7-ADB814817581}" type="slidenum">
              <a:rPr lang="en-US" smtClean="0"/>
              <a:t>‹#›</a:t>
            </a:fld>
            <a:endParaRPr lang="en-US"/>
          </a:p>
        </p:txBody>
      </p:sp>
    </p:spTree>
    <p:extLst>
      <p:ext uri="{BB962C8B-B14F-4D97-AF65-F5344CB8AC3E}">
        <p14:creationId xmlns:p14="http://schemas.microsoft.com/office/powerpoint/2010/main" val="181049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5155" y="3093324"/>
            <a:ext cx="11008975" cy="3046988"/>
          </a:xfrm>
          <a:prstGeom prst="rect">
            <a:avLst/>
          </a:prstGeom>
          <a:effectLst>
            <a:glow rad="101600">
              <a:schemeClr val="accent2">
                <a:satMod val="175000"/>
                <a:alpha val="40000"/>
              </a:schemeClr>
            </a:glow>
          </a:effectLst>
        </p:spPr>
        <p:txBody>
          <a:bodyPr wrap="square">
            <a:spAutoFit/>
          </a:bodyPr>
          <a:lstStyle/>
          <a:p>
            <a:pPr algn="ctr">
              <a:lnSpc>
                <a:spcPct val="150000"/>
              </a:lnSpc>
            </a:pPr>
            <a:r>
              <a:rPr lang="en-US" sz="3200" b="1" dirty="0">
                <a:solidFill>
                  <a:srgbClr val="500003"/>
                </a:solidFill>
                <a:latin typeface="Adobe Arabic" panose="02040503050201020203" pitchFamily="18" charset="-78"/>
                <a:cs typeface="Adobe Arabic" panose="02040503050201020203" pitchFamily="18" charset="-78"/>
              </a:rPr>
              <a:t>U</a:t>
            </a:r>
            <a:r>
              <a:rPr lang="en-US" sz="3200" b="1" i="0" u="none" strike="noStrike" baseline="0" dirty="0" smtClean="0">
                <a:solidFill>
                  <a:srgbClr val="500003"/>
                </a:solidFill>
                <a:latin typeface="Adobe Arabic" panose="02040503050201020203" pitchFamily="18" charset="-78"/>
                <a:cs typeface="Adobe Arabic" panose="02040503050201020203" pitchFamily="18" charset="-78"/>
              </a:rPr>
              <a:t>nderstanding the status of menstrual hygiene management among adolescent girls in low and middle-income countries to determine unmet needs:  </a:t>
            </a:r>
            <a:r>
              <a:rPr lang="en-US" sz="3200" b="1" dirty="0">
                <a:solidFill>
                  <a:srgbClr val="500003"/>
                </a:solidFill>
                <a:latin typeface="Adobe Arabic" panose="02040503050201020203" pitchFamily="18" charset="-78"/>
                <a:cs typeface="Adobe Arabic" panose="02040503050201020203" pitchFamily="18" charset="-78"/>
              </a:rPr>
              <a:t>A Systematic review </a:t>
            </a:r>
            <a:r>
              <a:rPr lang="en-US" sz="2800" b="1" i="0" u="none" strike="noStrike" baseline="0" dirty="0" smtClean="0">
                <a:solidFill>
                  <a:srgbClr val="500003"/>
                </a:solidFill>
                <a:latin typeface="Adobe Arabic" panose="02040503050201020203" pitchFamily="18" charset="-78"/>
                <a:cs typeface="Adobe Arabic" panose="02040503050201020203" pitchFamily="18" charset="-78"/>
              </a:rPr>
              <a:t/>
            </a:r>
            <a:br>
              <a:rPr lang="en-US" sz="2800" b="1" i="0" u="none" strike="noStrike" baseline="0" dirty="0" smtClean="0">
                <a:solidFill>
                  <a:srgbClr val="500003"/>
                </a:solidFill>
                <a:latin typeface="Adobe Arabic" panose="02040503050201020203" pitchFamily="18" charset="-78"/>
                <a:cs typeface="Adobe Arabic" panose="02040503050201020203" pitchFamily="18" charset="-78"/>
              </a:rPr>
            </a:br>
            <a:endParaRPr lang="en-US" sz="1600" b="1" i="0" u="none" strike="noStrike" baseline="0" dirty="0" smtClean="0">
              <a:latin typeface="Adobe Hebrew" panose="02040503050201020203" pitchFamily="18" charset="-79"/>
              <a:cs typeface="Adobe Hebrew" panose="02040503050201020203" pitchFamily="18" charset="-79"/>
            </a:endParaRPr>
          </a:p>
          <a:p>
            <a:pPr algn="ctr">
              <a:lnSpc>
                <a:spcPct val="150000"/>
              </a:lnSpc>
            </a:pPr>
            <a:r>
              <a:rPr lang="en-US" sz="1600" b="1" i="0" u="none" strike="noStrike" baseline="0" dirty="0" smtClean="0">
                <a:latin typeface="Adobe Hebrew" panose="02040503050201020203" pitchFamily="18" charset="-79"/>
                <a:cs typeface="Adobe Hebrew" panose="02040503050201020203" pitchFamily="18" charset="-79"/>
              </a:rPr>
              <a:t>Thesis presented by </a:t>
            </a:r>
            <a:br>
              <a:rPr lang="en-US" sz="1600" b="1" i="0" u="none" strike="noStrike" baseline="0" dirty="0" smtClean="0">
                <a:latin typeface="Adobe Hebrew" panose="02040503050201020203" pitchFamily="18" charset="-79"/>
                <a:cs typeface="Adobe Hebrew" panose="02040503050201020203" pitchFamily="18" charset="-79"/>
              </a:rPr>
            </a:br>
            <a:r>
              <a:rPr lang="en-US" sz="1600" b="1" i="0" u="none" strike="noStrike" baseline="0" dirty="0" smtClean="0">
                <a:latin typeface="Adobe Hebrew" panose="02040503050201020203" pitchFamily="18" charset="-79"/>
                <a:cs typeface="Adobe Hebrew" panose="02040503050201020203" pitchFamily="18" charset="-79"/>
              </a:rPr>
              <a:t>Prema Nath</a:t>
            </a:r>
            <a:br>
              <a:rPr lang="en-US" sz="1600" b="1" i="0" u="none" strike="noStrike" baseline="0" dirty="0" smtClean="0">
                <a:latin typeface="Adobe Hebrew" panose="02040503050201020203" pitchFamily="18" charset="-79"/>
                <a:cs typeface="Adobe Hebrew" panose="02040503050201020203" pitchFamily="18" charset="-79"/>
              </a:rPr>
            </a:br>
            <a:r>
              <a:rPr lang="en-US" sz="1600" b="1" i="0" u="none" strike="noStrike" baseline="0" dirty="0" smtClean="0">
                <a:latin typeface="Adobe Hebrew" panose="02040503050201020203" pitchFamily="18" charset="-79"/>
                <a:cs typeface="Adobe Hebrew" panose="02040503050201020203" pitchFamily="18" charset="-79"/>
              </a:rPr>
              <a:t>ID: 2120572</a:t>
            </a:r>
            <a:endParaRPr lang="en-US" sz="2800" dirty="0">
              <a:solidFill>
                <a:srgbClr val="500003"/>
              </a:solidFill>
              <a:latin typeface="Adobe Arabic" panose="02040503050201020203" pitchFamily="18" charset="-78"/>
              <a:cs typeface="Adobe Arabic" panose="02040503050201020203" pitchFamily="18" charset="-78"/>
            </a:endParaRPr>
          </a:p>
        </p:txBody>
      </p:sp>
      <p:pic>
        <p:nvPicPr>
          <p:cNvPr id="10" name="Picture 9" descr="Independent University, Bangladesh - Wikipedia"/>
          <p:cNvPicPr/>
          <p:nvPr/>
        </p:nvPicPr>
        <p:blipFill>
          <a:blip r:embed="rId2">
            <a:extLst>
              <a:ext uri="{28A0092B-C50C-407E-A947-70E740481C1C}">
                <a14:useLocalDpi xmlns:a14="http://schemas.microsoft.com/office/drawing/2010/main" val="0"/>
              </a:ext>
            </a:extLst>
          </a:blip>
          <a:srcRect/>
          <a:stretch>
            <a:fillRect/>
          </a:stretch>
        </p:blipFill>
        <p:spPr bwMode="auto">
          <a:xfrm>
            <a:off x="5068293" y="138034"/>
            <a:ext cx="1809750" cy="1477645"/>
          </a:xfrm>
          <a:prstGeom prst="rect">
            <a:avLst/>
          </a:prstGeom>
          <a:noFill/>
          <a:ln>
            <a:noFill/>
          </a:ln>
        </p:spPr>
      </p:pic>
      <p:sp>
        <p:nvSpPr>
          <p:cNvPr id="11" name="Rectangle 10"/>
          <p:cNvSpPr/>
          <p:nvPr/>
        </p:nvSpPr>
        <p:spPr>
          <a:xfrm>
            <a:off x="3030993" y="1615679"/>
            <a:ext cx="6096000" cy="923330"/>
          </a:xfrm>
          <a:prstGeom prst="rect">
            <a:avLst/>
          </a:prstGeom>
        </p:spPr>
        <p:txBody>
          <a:bodyPr>
            <a:spAutoFit/>
          </a:bodyPr>
          <a:lstStyle/>
          <a:p>
            <a:pPr algn="ctr"/>
            <a:r>
              <a:rPr lang="en-US" dirty="0" smtClean="0">
                <a:latin typeface="Adobe Hebrew" panose="02040503050201020203" pitchFamily="18" charset="-79"/>
                <a:cs typeface="Adobe Hebrew" panose="02040503050201020203" pitchFamily="18" charset="-79"/>
              </a:rPr>
              <a:t>Department of Public Health</a:t>
            </a:r>
          </a:p>
          <a:p>
            <a:pPr algn="ctr"/>
            <a:r>
              <a:rPr lang="en-US" dirty="0" smtClean="0">
                <a:latin typeface="Adobe Hebrew" panose="02040503050201020203" pitchFamily="18" charset="-79"/>
                <a:cs typeface="Adobe Hebrew" panose="02040503050201020203" pitchFamily="18" charset="-79"/>
              </a:rPr>
              <a:t>School of Pharmacy and Public Health, Independent University, Bangladesh</a:t>
            </a:r>
            <a:endParaRPr lang="en-US"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2359099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4" y="759987"/>
            <a:ext cx="11539471" cy="1338828"/>
          </a:xfrm>
          <a:prstGeom prst="rect">
            <a:avLst/>
          </a:prstGeom>
        </p:spPr>
        <p:txBody>
          <a:bodyPr wrap="square">
            <a:spAutoFit/>
          </a:bodyPr>
          <a:lstStyle/>
          <a:p>
            <a:pPr marL="228600" marR="0">
              <a:lnSpc>
                <a:spcPct val="150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Introductory information for all nine selected articles has been illustrated in Table 4 including the corresponding country name, type of affected population, type of Settings (Urban/ Rural), Methods of data collection and Study purpose.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276" y="2098815"/>
            <a:ext cx="9755585" cy="4275987"/>
          </a:xfrm>
          <a:prstGeom prst="rect">
            <a:avLst/>
          </a:prstGeom>
        </p:spPr>
      </p:pic>
    </p:spTree>
    <p:extLst>
      <p:ext uri="{BB962C8B-B14F-4D97-AF65-F5344CB8AC3E}">
        <p14:creationId xmlns:p14="http://schemas.microsoft.com/office/powerpoint/2010/main" val="3847663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9815" y="423861"/>
            <a:ext cx="3724481" cy="369332"/>
          </a:xfrm>
          <a:prstGeom prst="rect">
            <a:avLst/>
          </a:prstGeom>
        </p:spPr>
        <p:txBody>
          <a:bodyPr wrap="none">
            <a:spAutoFit/>
          </a:bodyPr>
          <a:lstStyle/>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Methodology of the Selected Articles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66" y="1674253"/>
            <a:ext cx="11120411" cy="4359297"/>
          </a:xfrm>
          <a:prstGeom prst="rect">
            <a:avLst/>
          </a:prstGeom>
        </p:spPr>
      </p:pic>
    </p:spTree>
    <p:extLst>
      <p:ext uri="{BB962C8B-B14F-4D97-AF65-F5344CB8AC3E}">
        <p14:creationId xmlns:p14="http://schemas.microsoft.com/office/powerpoint/2010/main" val="2558965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848" y="423862"/>
            <a:ext cx="3492431" cy="369332"/>
          </a:xfrm>
          <a:prstGeom prst="rect">
            <a:avLst/>
          </a:prstGeom>
        </p:spPr>
        <p:txBody>
          <a:bodyPr wrap="none">
            <a:spAutoFit/>
          </a:bodyPr>
          <a:lstStyle/>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Findings from the Selected Articles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85" y="1280766"/>
            <a:ext cx="9298546" cy="4830260"/>
          </a:xfrm>
          <a:prstGeom prst="rect">
            <a:avLst/>
          </a:prstGeom>
        </p:spPr>
      </p:pic>
    </p:spTree>
    <p:extLst>
      <p:ext uri="{BB962C8B-B14F-4D97-AF65-F5344CB8AC3E}">
        <p14:creationId xmlns:p14="http://schemas.microsoft.com/office/powerpoint/2010/main" val="2262333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677" y="596536"/>
            <a:ext cx="11408643" cy="5816977"/>
          </a:xfrm>
          <a:prstGeom prst="rect">
            <a:avLst/>
          </a:prstGeom>
        </p:spPr>
        <p:txBody>
          <a:bodyPr wrap="square">
            <a:spAutoFit/>
          </a:bodyPr>
          <a:lstStyle/>
          <a:p>
            <a:pPr algn="ctr"/>
            <a:r>
              <a:rPr lang="en-US" sz="2400" b="1" dirty="0" smtClean="0"/>
              <a:t>Factors </a:t>
            </a:r>
            <a:r>
              <a:rPr lang="en-US" sz="2400" b="1" dirty="0" smtClean="0"/>
              <a:t>associated with </a:t>
            </a:r>
            <a:r>
              <a:rPr lang="en-US" sz="2400" b="1" dirty="0" smtClean="0"/>
              <a:t> Menstrual Hygiene Management among Adolescents</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Age: young girls or students in lower grades were more likely to have poor MHM practice. Adolescents were not more likely to have knowledge about menstruation before menstruation. On the other site older adolescents use old cloth as a sanitary material were associated with higher odds of menstrual related school absenteeism.</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Living Arrangements: Adolescents living with parents or relatives had significantly higher odds of practicing safe menstrual hygiene compared to those living alone.</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a:t>Rural-Urban Disparity: Girls from rural and slum areas had higher odds of practicing unsafe MHM compared to urban areas.</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3558171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008" y="916667"/>
            <a:ext cx="11141050" cy="5047536"/>
          </a:xfrm>
          <a:prstGeom prst="rect">
            <a:avLst/>
          </a:prstGeom>
        </p:spPr>
        <p:txBody>
          <a:bodyPr wrap="square">
            <a:spAutoFit/>
          </a:bodyPr>
          <a:lstStyle/>
          <a:p>
            <a:pPr algn="ctr"/>
            <a:r>
              <a:rPr lang="en-US" sz="2800" b="1" dirty="0"/>
              <a:t>Factors associated with  Menstrual Hygiene Management among Adolescents</a:t>
            </a:r>
          </a:p>
          <a:p>
            <a:pPr marL="171450" indent="-171450">
              <a:buFont typeface="Arial" panose="020B0604020202020204" pitchFamily="34" charset="0"/>
              <a:buChar char="•"/>
            </a:pPr>
            <a:endParaRPr lang="en-US" sz="2800" dirty="0"/>
          </a:p>
          <a:p>
            <a:pPr marL="171450" indent="-171450">
              <a:buFont typeface="Arial" panose="020B0604020202020204" pitchFamily="34" charset="0"/>
              <a:buChar char="•"/>
            </a:pPr>
            <a:r>
              <a:rPr lang="en-US" sz="2800" dirty="0"/>
              <a:t>School Environment: Lack of sanitary napkin </a:t>
            </a:r>
            <a:r>
              <a:rPr lang="en-US" sz="2800" dirty="0" err="1" smtClean="0"/>
              <a:t>storage,disposal</a:t>
            </a:r>
            <a:r>
              <a:rPr lang="en-US" sz="2800" dirty="0" smtClean="0"/>
              <a:t> </a:t>
            </a:r>
            <a:r>
              <a:rPr lang="en-US" sz="2800" dirty="0"/>
              <a:t>in school toilets led to unsafe MHM practices.</a:t>
            </a:r>
          </a:p>
          <a:p>
            <a:pPr marL="171450" indent="-171450">
              <a:buFont typeface="Arial" panose="020B0604020202020204" pitchFamily="34" charset="0"/>
              <a:buChar char="•"/>
            </a:pPr>
            <a:endParaRPr lang="en-US" sz="2800" dirty="0"/>
          </a:p>
          <a:p>
            <a:pPr marL="171450" indent="-171450">
              <a:buFont typeface="Arial" panose="020B0604020202020204" pitchFamily="34" charset="0"/>
              <a:buChar char="•"/>
            </a:pPr>
            <a:r>
              <a:rPr lang="en-US" sz="2800" dirty="0" smtClean="0"/>
              <a:t>School Absenteeism: Cultural restrictions, teased </a:t>
            </a:r>
            <a:r>
              <a:rPr lang="en-US" sz="2800" dirty="0"/>
              <a:t>by the </a:t>
            </a:r>
            <a:r>
              <a:rPr lang="en-US" sz="2800" dirty="0" smtClean="0"/>
              <a:t>boys were associated with higher odds of menstruation-related school absenteeism.</a:t>
            </a:r>
          </a:p>
          <a:p>
            <a:pPr marL="171450" indent="-171450">
              <a:buFont typeface="Arial" panose="020B0604020202020204" pitchFamily="34" charset="0"/>
              <a:buChar char="•"/>
            </a:pPr>
            <a:endParaRPr lang="en-US" sz="2800" dirty="0"/>
          </a:p>
          <a:p>
            <a:pPr marL="171450" indent="-171450">
              <a:buFont typeface="Arial" panose="020B0604020202020204" pitchFamily="34" charset="0"/>
              <a:buChar char="•"/>
            </a:pPr>
            <a:r>
              <a:rPr lang="en-US" sz="2800" dirty="0"/>
              <a:t>Socio-Economic Factors: Lower wealth quintile </a:t>
            </a:r>
            <a:r>
              <a:rPr lang="en-US" sz="2800" dirty="0" smtClean="0"/>
              <a:t>significantly </a:t>
            </a:r>
            <a:r>
              <a:rPr lang="en-US" sz="2800" dirty="0"/>
              <a:t>increased the likelihood of inappropriate MHM practices.</a:t>
            </a:r>
          </a:p>
          <a:p>
            <a:pPr marL="171450" indent="-171450">
              <a:buFont typeface="Arial" panose="020B0604020202020204" pitchFamily="34" charset="0"/>
              <a:buChar char="•"/>
            </a:pPr>
            <a:endParaRPr lang="en-US" sz="1400" dirty="0"/>
          </a:p>
        </p:txBody>
      </p:sp>
    </p:spTree>
    <p:extLst>
      <p:ext uri="{BB962C8B-B14F-4D97-AF65-F5344CB8AC3E}">
        <p14:creationId xmlns:p14="http://schemas.microsoft.com/office/powerpoint/2010/main" val="1369561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742" y="844096"/>
            <a:ext cx="11016343" cy="5693866"/>
          </a:xfrm>
          <a:prstGeom prst="rect">
            <a:avLst/>
          </a:prstGeom>
        </p:spPr>
        <p:txBody>
          <a:bodyPr wrap="square">
            <a:spAutoFit/>
          </a:bodyPr>
          <a:lstStyle/>
          <a:p>
            <a:pPr algn="ctr"/>
            <a:r>
              <a:rPr lang="en-US" sz="2800" b="1" dirty="0"/>
              <a:t>Factors associated with  Menstrual Hygiene Management among Adolescents</a:t>
            </a:r>
          </a:p>
          <a:p>
            <a:pPr marL="171450" indent="-171450">
              <a:buFont typeface="Arial" panose="020B0604020202020204" pitchFamily="34" charset="0"/>
              <a:buChar char="•"/>
            </a:pPr>
            <a:endParaRPr lang="en-US" sz="2800" dirty="0" smtClean="0"/>
          </a:p>
          <a:p>
            <a:pPr marL="171450" indent="-171450">
              <a:buFont typeface="Arial" panose="020B0604020202020204" pitchFamily="34" charset="0"/>
              <a:buChar char="•"/>
            </a:pPr>
            <a:r>
              <a:rPr lang="en-US" sz="2800" dirty="0" smtClean="0"/>
              <a:t>Mother's </a:t>
            </a:r>
            <a:r>
              <a:rPr lang="en-US" sz="2800" dirty="0"/>
              <a:t>Occupation and Education: Girls whose mothers had private work were more likely to practice good menstrual hygiene practices than those whose mothers were housewives. higher maternal education were associated with better MHM practices</a:t>
            </a:r>
            <a:r>
              <a:rPr lang="en-US" sz="2800" dirty="0" smtClean="0"/>
              <a:t>.</a:t>
            </a:r>
          </a:p>
          <a:p>
            <a:pPr marL="171450" indent="-171450">
              <a:buFont typeface="Arial" panose="020B0604020202020204" pitchFamily="34" charset="0"/>
              <a:buChar char="•"/>
            </a:pPr>
            <a:endParaRPr lang="en-US" sz="2800" dirty="0"/>
          </a:p>
          <a:p>
            <a:pPr marL="171450" indent="-171450">
              <a:buFont typeface="Arial" panose="020B0604020202020204" pitchFamily="34" charset="0"/>
              <a:buChar char="•"/>
            </a:pPr>
            <a:r>
              <a:rPr lang="en-US" sz="2800" dirty="0"/>
              <a:t>Knowledge and Misinformation: Misinformation, lack of </a:t>
            </a:r>
            <a:r>
              <a:rPr lang="en-US" sz="2800" dirty="0" smtClean="0"/>
              <a:t>knowledge, </a:t>
            </a:r>
            <a:r>
              <a:rPr lang="en-US" sz="2800" dirty="0"/>
              <a:t>and conflicting beliefs impacted MHM practices.</a:t>
            </a:r>
          </a:p>
          <a:p>
            <a:pPr marL="171450" indent="-171450">
              <a:buFont typeface="Arial" panose="020B0604020202020204" pitchFamily="34" charset="0"/>
              <a:buChar char="•"/>
            </a:pPr>
            <a:endParaRPr lang="en-US" sz="2800" dirty="0"/>
          </a:p>
          <a:p>
            <a:pPr marL="171450" indent="-171450">
              <a:buFont typeface="Arial" panose="020B0604020202020204" pitchFamily="34" charset="0"/>
              <a:buChar char="•"/>
            </a:pPr>
            <a:r>
              <a:rPr lang="en-US" sz="2800" dirty="0"/>
              <a:t>Social Stigma: Menstrual stigma, limited discussion, and restricted interactions affected MHM. </a:t>
            </a:r>
            <a:endParaRPr lang="en-US" sz="2400" dirty="0"/>
          </a:p>
        </p:txBody>
      </p:sp>
    </p:spTree>
    <p:extLst>
      <p:ext uri="{BB962C8B-B14F-4D97-AF65-F5344CB8AC3E}">
        <p14:creationId xmlns:p14="http://schemas.microsoft.com/office/powerpoint/2010/main" val="1767542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608" y="478545"/>
            <a:ext cx="11127347" cy="954107"/>
          </a:xfrm>
          <a:prstGeom prst="rect">
            <a:avLst/>
          </a:prstGeom>
        </p:spPr>
        <p:txBody>
          <a:bodyPr wrap="square">
            <a:spAutoFit/>
          </a:bodyPr>
          <a:lstStyle/>
          <a:p>
            <a:pPr algn="ctr"/>
            <a:r>
              <a:rPr lang="en-US" sz="2800" b="1" dirty="0"/>
              <a:t>Factors associated with  Menstrual Hygiene Management among Adolescents</a:t>
            </a:r>
            <a:endParaRPr lang="en-US" sz="2800" b="1" dirty="0"/>
          </a:p>
        </p:txBody>
      </p:sp>
      <p:sp>
        <p:nvSpPr>
          <p:cNvPr id="3" name="Rectangle 2"/>
          <p:cNvSpPr/>
          <p:nvPr/>
        </p:nvSpPr>
        <p:spPr>
          <a:xfrm>
            <a:off x="538765" y="1975662"/>
            <a:ext cx="10771031" cy="1569660"/>
          </a:xfrm>
          <a:prstGeom prst="rect">
            <a:avLst/>
          </a:prstGeom>
        </p:spPr>
        <p:txBody>
          <a:bodyPr wrap="square">
            <a:spAutoFit/>
          </a:bodyPr>
          <a:lstStyle/>
          <a:p>
            <a:pPr marL="285750" indent="-285750">
              <a:buFont typeface="Arial" panose="020B0604020202020204" pitchFamily="34" charset="0"/>
              <a:buChar char="•"/>
            </a:pPr>
            <a:r>
              <a:rPr lang="en-US" sz="2400" dirty="0"/>
              <a:t>Adolescents from homes with no television and radio sets were more likely to have poor menstrual knowledge compared to those from homes with television and radio sets</a:t>
            </a:r>
            <a:r>
              <a:rPr lang="en-US" sz="2400" dirty="0" smtClean="0"/>
              <a:t>.</a:t>
            </a:r>
          </a:p>
          <a:p>
            <a:pPr marL="285750" indent="-285750">
              <a:buFont typeface="Arial" panose="020B0604020202020204" pitchFamily="34" charset="0"/>
              <a:buChar char="•"/>
            </a:pPr>
            <a:r>
              <a:rPr lang="en-US" sz="2400" dirty="0" smtClean="0"/>
              <a:t>Cost, Safety </a:t>
            </a:r>
            <a:r>
              <a:rPr lang="en-US" sz="2400" dirty="0"/>
              <a:t>and </a:t>
            </a:r>
            <a:r>
              <a:rPr lang="en-US" sz="2400" dirty="0" err="1"/>
              <a:t>comfortability</a:t>
            </a:r>
            <a:r>
              <a:rPr lang="en-US" sz="2400" dirty="0"/>
              <a:t> </a:t>
            </a:r>
            <a:r>
              <a:rPr lang="en-US" sz="2400" dirty="0" smtClean="0"/>
              <a:t>are  associated with the use of menstrual materials</a:t>
            </a:r>
            <a:endParaRPr lang="en-US" sz="2400" dirty="0"/>
          </a:p>
        </p:txBody>
      </p:sp>
    </p:spTree>
    <p:extLst>
      <p:ext uri="{BB962C8B-B14F-4D97-AF65-F5344CB8AC3E}">
        <p14:creationId xmlns:p14="http://schemas.microsoft.com/office/powerpoint/2010/main" val="250692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4474" y="416297"/>
            <a:ext cx="5988114" cy="584775"/>
          </a:xfrm>
          <a:prstGeom prst="rect">
            <a:avLst/>
          </a:prstGeom>
        </p:spPr>
        <p:txBody>
          <a:bodyPr wrap="none">
            <a:spAutoFit/>
          </a:bodyPr>
          <a:lstStyle/>
          <a:p>
            <a:r>
              <a:rPr lang="en-US"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Prevalence of Poor MHM Practice </a:t>
            </a:r>
            <a:endParaRPr lang="en-US" sz="3200" b="1" dirty="0"/>
          </a:p>
        </p:txBody>
      </p:sp>
      <p:graphicFrame>
        <p:nvGraphicFramePr>
          <p:cNvPr id="3" name="Chart 2"/>
          <p:cNvGraphicFramePr/>
          <p:nvPr>
            <p:extLst/>
          </p:nvPr>
        </p:nvGraphicFramePr>
        <p:xfrm>
          <a:off x="661182" y="1001072"/>
          <a:ext cx="10680403" cy="5856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7771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361" y="153406"/>
            <a:ext cx="10559192" cy="954107"/>
          </a:xfrm>
          <a:prstGeom prst="rect">
            <a:avLst/>
          </a:prstGeom>
        </p:spPr>
        <p:txBody>
          <a:bodyPr wrap="square">
            <a:spAutoFit/>
          </a:bodyPr>
          <a:lstStyle/>
          <a:p>
            <a:pPr algn="ctr"/>
            <a:r>
              <a:rPr lang="en-US" sz="2800" dirty="0">
                <a:solidFill>
                  <a:srgbClr val="C00000"/>
                </a:solidFill>
              </a:rPr>
              <a:t>Findings focused on Knowledge, Attitude and </a:t>
            </a:r>
            <a:r>
              <a:rPr lang="en-US" sz="2800" dirty="0" smtClean="0">
                <a:solidFill>
                  <a:srgbClr val="C00000"/>
                </a:solidFill>
              </a:rPr>
              <a:t>Practice </a:t>
            </a:r>
            <a:r>
              <a:rPr lang="en-US" sz="2800" dirty="0">
                <a:solidFill>
                  <a:srgbClr val="C00000"/>
                </a:solidFill>
              </a:rPr>
              <a:t>along with Prevalence of Menstrual absorbent</a:t>
            </a:r>
            <a:r>
              <a:rPr lang="en-US" sz="2800" dirty="0" smtClean="0">
                <a:solidFill>
                  <a:srgbClr val="C00000"/>
                </a:solidFill>
              </a:rPr>
              <a:t> </a:t>
            </a:r>
            <a:endParaRPr lang="en-US" sz="28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469" y="1107513"/>
            <a:ext cx="8652976" cy="5712769"/>
          </a:xfrm>
          <a:prstGeom prst="rect">
            <a:avLst/>
          </a:prstGeom>
        </p:spPr>
      </p:pic>
    </p:spTree>
    <p:extLst>
      <p:ext uri="{BB962C8B-B14F-4D97-AF65-F5344CB8AC3E}">
        <p14:creationId xmlns:p14="http://schemas.microsoft.com/office/powerpoint/2010/main" val="4079853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13168582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50627" y="136478"/>
            <a:ext cx="4094328" cy="769441"/>
          </a:xfrm>
          <a:prstGeom prst="rect">
            <a:avLst/>
          </a:prstGeom>
          <a:noFill/>
        </p:spPr>
        <p:txBody>
          <a:bodyPr wrap="square" rtlCol="0">
            <a:spAutoFit/>
          </a:bodyPr>
          <a:lstStyle/>
          <a:p>
            <a:r>
              <a:rPr lang="en-US" sz="4400" b="1" dirty="0" smtClean="0">
                <a:solidFill>
                  <a:srgbClr val="500003"/>
                </a:solidFill>
                <a:latin typeface="Adobe Arabic" panose="02040503050201020203" pitchFamily="18" charset="-78"/>
                <a:cs typeface="Adobe Arabic" panose="02040503050201020203" pitchFamily="18" charset="-78"/>
              </a:rPr>
              <a:t>Introduction </a:t>
            </a:r>
            <a:endParaRPr lang="en-US" sz="4400" b="1" dirty="0">
              <a:solidFill>
                <a:srgbClr val="500003"/>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175635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72023" y="1733803"/>
            <a:ext cx="4219977" cy="3970318"/>
          </a:xfrm>
          <a:prstGeom prst="rect">
            <a:avLst/>
          </a:prstGeom>
        </p:spPr>
        <p:txBody>
          <a:bodyPr wrap="square">
            <a:spAutoFit/>
          </a:bodyPr>
          <a:lstStyle/>
          <a:p>
            <a:pPr algn="r">
              <a:lnSpc>
                <a:spcPct val="200000"/>
              </a:lnSpc>
            </a:pPr>
            <a:r>
              <a:rPr lang="en-US" b="1" dirty="0"/>
              <a:t>Access to Clean </a:t>
            </a:r>
            <a:r>
              <a:rPr lang="en-US" b="1" dirty="0" smtClean="0"/>
              <a:t>Water</a:t>
            </a:r>
            <a:endParaRPr lang="en-US" b="1" dirty="0"/>
          </a:p>
          <a:p>
            <a:pPr algn="r">
              <a:lnSpc>
                <a:spcPct val="200000"/>
              </a:lnSpc>
            </a:pPr>
            <a:r>
              <a:rPr lang="en-US" b="1" dirty="0"/>
              <a:t>functioning hand washing </a:t>
            </a:r>
            <a:r>
              <a:rPr lang="en-US" b="1" dirty="0" smtClean="0"/>
              <a:t>facilities</a:t>
            </a:r>
          </a:p>
          <a:p>
            <a:pPr algn="r">
              <a:lnSpc>
                <a:spcPct val="200000"/>
              </a:lnSpc>
            </a:pPr>
            <a:r>
              <a:rPr lang="en-US" b="1" dirty="0" smtClean="0"/>
              <a:t>Clean and sex-separated Toilet </a:t>
            </a:r>
            <a:r>
              <a:rPr lang="en-US" b="1" dirty="0" smtClean="0"/>
              <a:t>Facilities</a:t>
            </a:r>
            <a:endParaRPr lang="en-US" b="1" dirty="0"/>
          </a:p>
          <a:p>
            <a:pPr algn="r">
              <a:lnSpc>
                <a:spcPct val="200000"/>
              </a:lnSpc>
            </a:pPr>
            <a:r>
              <a:rPr lang="en-US" b="1" dirty="0" smtClean="0"/>
              <a:t>Sanitary Disposal</a:t>
            </a:r>
            <a:endParaRPr lang="en-US" b="1" dirty="0"/>
          </a:p>
          <a:p>
            <a:pPr algn="r">
              <a:lnSpc>
                <a:spcPct val="200000"/>
              </a:lnSpc>
            </a:pPr>
            <a:r>
              <a:rPr lang="en-US" b="1" dirty="0" smtClean="0"/>
              <a:t>Privacy </a:t>
            </a:r>
            <a:endParaRPr lang="en-US" b="1" dirty="0" smtClean="0"/>
          </a:p>
          <a:p>
            <a:pPr algn="r">
              <a:lnSpc>
                <a:spcPct val="200000"/>
              </a:lnSpc>
            </a:pPr>
            <a:r>
              <a:rPr lang="en-US" b="1" dirty="0" smtClean="0"/>
              <a:t>Emergency Situations</a:t>
            </a:r>
          </a:p>
          <a:p>
            <a:pPr algn="r">
              <a:lnSpc>
                <a:spcPct val="200000"/>
              </a:lnSpc>
            </a:pPr>
            <a:r>
              <a:rPr lang="en-US" b="1" dirty="0" smtClean="0"/>
              <a:t>Separate </a:t>
            </a:r>
            <a:r>
              <a:rPr lang="en-US" b="1" dirty="0"/>
              <a:t>changing rooms-</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72" t="3005" r="1444" b="7605"/>
          <a:stretch/>
        </p:blipFill>
        <p:spPr>
          <a:xfrm>
            <a:off x="0" y="500830"/>
            <a:ext cx="8084457" cy="5576552"/>
          </a:xfrm>
          <a:prstGeom prst="rect">
            <a:avLst/>
          </a:prstGeom>
        </p:spPr>
      </p:pic>
      <p:sp>
        <p:nvSpPr>
          <p:cNvPr id="5" name="Flowchart: Process 4"/>
          <p:cNvSpPr/>
          <p:nvPr/>
        </p:nvSpPr>
        <p:spPr>
          <a:xfrm>
            <a:off x="4572817" y="603861"/>
            <a:ext cx="3511640" cy="721216"/>
          </a:xfrm>
          <a:prstGeom prst="flowChartProcess">
            <a:avLst/>
          </a:prstGeom>
          <a:solidFill>
            <a:srgbClr val="FEFCED"/>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974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969" y="594059"/>
            <a:ext cx="3780074" cy="369332"/>
          </a:xfrm>
          <a:prstGeom prst="rect">
            <a:avLst/>
          </a:prstGeom>
        </p:spPr>
        <p:txBody>
          <a:bodyPr wrap="none">
            <a:spAutoFit/>
          </a:bodyPr>
          <a:lstStyle/>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Quality Rating of the Selected Studies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48979417"/>
              </p:ext>
            </p:extLst>
          </p:nvPr>
        </p:nvGraphicFramePr>
        <p:xfrm>
          <a:off x="6738809" y="1474939"/>
          <a:ext cx="5453191" cy="5420907"/>
        </p:xfrm>
        <a:graphic>
          <a:graphicData uri="http://schemas.openxmlformats.org/drawingml/2006/table">
            <a:tbl>
              <a:tblPr firstRow="1" firstCol="1" bandRow="1">
                <a:tableStyleId>{0E3FDE45-AF77-4B5C-9715-49D594BDF05E}</a:tableStyleId>
              </a:tblPr>
              <a:tblGrid>
                <a:gridCol w="912032"/>
                <a:gridCol w="2918660"/>
                <a:gridCol w="1622499"/>
              </a:tblGrid>
              <a:tr h="1042086">
                <a:tc>
                  <a:txBody>
                    <a:bodyPr/>
                    <a:lstStyle/>
                    <a:p>
                      <a:pPr marL="0" marR="0" algn="ctr">
                        <a:lnSpc>
                          <a:spcPct val="150000"/>
                        </a:lnSpc>
                        <a:spcBef>
                          <a:spcPts val="0"/>
                        </a:spcBef>
                        <a:spcAft>
                          <a:spcPts val="0"/>
                        </a:spcAft>
                      </a:pPr>
                      <a:r>
                        <a:rPr lang="en-US" sz="2000" dirty="0">
                          <a:effectLst/>
                        </a:rPr>
                        <a:t>Paper 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Study Ref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Quality rating of the study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1043">
                <a:tc>
                  <a:txBody>
                    <a:bodyPr/>
                    <a:lstStyle/>
                    <a:p>
                      <a:pPr marL="0" marR="0" algn="ctr">
                        <a:lnSpc>
                          <a:spcPct val="150000"/>
                        </a:lnSpc>
                        <a:spcBef>
                          <a:spcPts val="0"/>
                        </a:spcBef>
                        <a:spcAft>
                          <a:spcPts val="0"/>
                        </a:spcAft>
                      </a:pPr>
                      <a:r>
                        <a:rPr lang="en-US" sz="16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Deriba et al., 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1043">
                <a:tc>
                  <a:txBody>
                    <a:bodyPr/>
                    <a:lstStyle/>
                    <a:p>
                      <a:pPr marL="0" marR="0" algn="ctr">
                        <a:lnSpc>
                          <a:spcPct val="150000"/>
                        </a:lnSpc>
                        <a:spcBef>
                          <a:spcPts val="0"/>
                        </a:spcBef>
                        <a:spcAft>
                          <a:spcPts val="0"/>
                        </a:spcAft>
                      </a:pPr>
                      <a:r>
                        <a:rPr lang="en-US" sz="16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Kumbeni et al., 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1043">
                <a:tc>
                  <a:txBody>
                    <a:bodyPr/>
                    <a:lstStyle/>
                    <a:p>
                      <a:pPr marL="0" marR="0" algn="ctr">
                        <a:lnSpc>
                          <a:spcPct val="150000"/>
                        </a:lnSpc>
                        <a:spcBef>
                          <a:spcPts val="0"/>
                        </a:spcBef>
                        <a:spcAft>
                          <a:spcPts val="0"/>
                        </a:spcAft>
                      </a:pPr>
                      <a:r>
                        <a:rPr lang="en-US" sz="16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Wasan et al., 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1043">
                <a:tc>
                  <a:txBody>
                    <a:bodyPr/>
                    <a:lstStyle/>
                    <a:p>
                      <a:pPr marL="0" marR="0" algn="ctr">
                        <a:lnSpc>
                          <a:spcPct val="150000"/>
                        </a:lnSpc>
                        <a:spcBef>
                          <a:spcPts val="0"/>
                        </a:spcBef>
                        <a:spcAft>
                          <a:spcPts val="0"/>
                        </a:spcAft>
                      </a:pPr>
                      <a:r>
                        <a:rPr lang="en-US" sz="16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dirty="0" err="1">
                          <a:effectLst/>
                        </a:rPr>
                        <a:t>McCammon</a:t>
                      </a:r>
                      <a:r>
                        <a:rPr lang="en-US" sz="1600" dirty="0">
                          <a:effectLst/>
                        </a:rPr>
                        <a:t> et al., </a:t>
                      </a:r>
                      <a:r>
                        <a:rPr lang="en-US" sz="1600" dirty="0" smtClean="0">
                          <a:effectLst/>
                        </a:rPr>
                        <a:t>2020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62%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1043">
                <a:tc>
                  <a:txBody>
                    <a:bodyPr/>
                    <a:lstStyle/>
                    <a:p>
                      <a:pPr marL="0" marR="0" algn="ctr">
                        <a:lnSpc>
                          <a:spcPct val="150000"/>
                        </a:lnSpc>
                        <a:spcBef>
                          <a:spcPts val="0"/>
                        </a:spcBef>
                        <a:spcAft>
                          <a:spcPts val="0"/>
                        </a:spcAft>
                      </a:pPr>
                      <a:r>
                        <a:rPr lang="en-US" sz="16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Davis et 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51%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3146">
                <a:tc>
                  <a:txBody>
                    <a:bodyPr/>
                    <a:lstStyle/>
                    <a:p>
                      <a:pPr marL="0" marR="0" algn="ctr">
                        <a:lnSpc>
                          <a:spcPct val="150000"/>
                        </a:lnSpc>
                        <a:spcBef>
                          <a:spcPts val="0"/>
                        </a:spcBef>
                        <a:spcAft>
                          <a:spcPts val="0"/>
                        </a:spcAft>
                      </a:pPr>
                      <a:r>
                        <a:rPr lang="en-US" sz="16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Mohammed &amp; Larsen-Reindorf, 2020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71%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1043">
                <a:tc>
                  <a:txBody>
                    <a:bodyPr/>
                    <a:lstStyle/>
                    <a:p>
                      <a:pPr marL="0" marR="0" algn="ctr">
                        <a:lnSpc>
                          <a:spcPct val="150000"/>
                        </a:lnSpc>
                        <a:spcBef>
                          <a:spcPts val="0"/>
                        </a:spcBef>
                        <a:spcAft>
                          <a:spcPts val="0"/>
                        </a:spcAft>
                      </a:pPr>
                      <a:r>
                        <a:rPr lang="en-US" sz="16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Korir et al., 2018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1043">
                <a:tc>
                  <a:txBody>
                    <a:bodyPr/>
                    <a:lstStyle/>
                    <a:p>
                      <a:pPr marL="0" marR="0" algn="ctr">
                        <a:lnSpc>
                          <a:spcPct val="150000"/>
                        </a:lnSpc>
                        <a:spcBef>
                          <a:spcPts val="0"/>
                        </a:spcBef>
                        <a:spcAft>
                          <a:spcPts val="0"/>
                        </a:spcAft>
                      </a:pPr>
                      <a:r>
                        <a:rPr lang="en-US" sz="16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Habtegiorgis et al., 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Chart 3"/>
          <p:cNvGraphicFramePr/>
          <p:nvPr>
            <p:extLst>
              <p:ext uri="{D42A27DB-BD31-4B8C-83A1-F6EECF244321}">
                <p14:modId xmlns:p14="http://schemas.microsoft.com/office/powerpoint/2010/main" val="240668323"/>
              </p:ext>
            </p:extLst>
          </p:nvPr>
        </p:nvGraphicFramePr>
        <p:xfrm>
          <a:off x="0" y="2197777"/>
          <a:ext cx="6719668" cy="4134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0396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45"/>
          <p:cNvSpPr txBox="1">
            <a:spLocks noGrp="1"/>
          </p:cNvSpPr>
          <p:nvPr>
            <p:ph type="title"/>
          </p:nvPr>
        </p:nvSpPr>
        <p:spPr>
          <a:xfrm>
            <a:off x="702334" y="243435"/>
            <a:ext cx="10298000" cy="641600"/>
          </a:xfrm>
          <a:prstGeom prst="rect">
            <a:avLst/>
          </a:prstGeom>
        </p:spPr>
        <p:txBody>
          <a:bodyPr spcFirstLastPara="1" vert="horz" wrap="square" lIns="121900" tIns="121900" rIns="121900" bIns="121900" rtlCol="0" anchor="ctr" anchorCtr="0">
            <a:noAutofit/>
          </a:bodyPr>
          <a:lstStyle/>
          <a:p>
            <a:pPr algn="ctr">
              <a:spcBef>
                <a:spcPts val="0"/>
              </a:spcBef>
            </a:pPr>
            <a:r>
              <a:rPr lang="en-US" b="1" dirty="0" smtClean="0">
                <a:solidFill>
                  <a:srgbClr val="C00000"/>
                </a:solidFill>
              </a:rPr>
              <a:t>Discussions </a:t>
            </a:r>
            <a:endParaRPr b="1" dirty="0">
              <a:solidFill>
                <a:srgbClr val="C00000"/>
              </a:solidFill>
            </a:endParaRPr>
          </a:p>
        </p:txBody>
      </p:sp>
      <p:grpSp>
        <p:nvGrpSpPr>
          <p:cNvPr id="1458" name="Google Shape;1458;p45"/>
          <p:cNvGrpSpPr/>
          <p:nvPr/>
        </p:nvGrpSpPr>
        <p:grpSpPr>
          <a:xfrm>
            <a:off x="6170723" y="1357133"/>
            <a:ext cx="2763869" cy="5236849"/>
            <a:chOff x="4628043" y="1364400"/>
            <a:chExt cx="1846800" cy="3084600"/>
          </a:xfrm>
        </p:grpSpPr>
        <p:sp>
          <p:nvSpPr>
            <p:cNvPr id="1459" name="Google Shape;1459;p45"/>
            <p:cNvSpPr/>
            <p:nvPr/>
          </p:nvSpPr>
          <p:spPr>
            <a:xfrm>
              <a:off x="4628043" y="1364400"/>
              <a:ext cx="1846800" cy="3084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lgn="ctr"/>
              <a:endParaRPr sz="2400"/>
            </a:p>
          </p:txBody>
        </p:sp>
        <p:sp>
          <p:nvSpPr>
            <p:cNvPr id="1460" name="Google Shape;1460;p45"/>
            <p:cNvSpPr/>
            <p:nvPr/>
          </p:nvSpPr>
          <p:spPr>
            <a:xfrm>
              <a:off x="4628043" y="2186175"/>
              <a:ext cx="1846800" cy="645300"/>
            </a:xfrm>
            <a:prstGeom prst="rect">
              <a:avLst/>
            </a:prstGeom>
            <a:solidFill>
              <a:srgbClr val="F79A7D"/>
            </a:solidFill>
            <a:ln>
              <a:noFill/>
            </a:ln>
          </p:spPr>
          <p:txBody>
            <a:bodyPr spcFirstLastPara="1" wrap="square" lIns="121900" tIns="121900" rIns="121900" bIns="121900" anchor="ctr" anchorCtr="0">
              <a:noAutofit/>
            </a:bodyPr>
            <a:lstStyle/>
            <a:p>
              <a:pPr algn="ctr">
                <a:buClr>
                  <a:schemeClr val="dk1"/>
                </a:buClr>
                <a:buSzPts val="1100"/>
              </a:pPr>
              <a:r>
                <a:rPr lang="en-US" sz="2400" dirty="0"/>
                <a:t>Sampling and Generalizability</a:t>
              </a:r>
              <a:endParaRPr sz="1467" dirty="0">
                <a:solidFill>
                  <a:srgbClr val="FFFFFF"/>
                </a:solidFill>
              </a:endParaRPr>
            </a:p>
          </p:txBody>
        </p:sp>
        <p:sp>
          <p:nvSpPr>
            <p:cNvPr id="1462" name="Google Shape;1462;p45"/>
            <p:cNvSpPr txBox="1"/>
            <p:nvPr/>
          </p:nvSpPr>
          <p:spPr>
            <a:xfrm>
              <a:off x="4638065" y="2975759"/>
              <a:ext cx="1836778" cy="765000"/>
            </a:xfrm>
            <a:prstGeom prst="rect">
              <a:avLst/>
            </a:prstGeom>
            <a:noFill/>
            <a:ln>
              <a:noFill/>
            </a:ln>
          </p:spPr>
          <p:txBody>
            <a:bodyPr spcFirstLastPara="1" wrap="square" lIns="121900" tIns="121900" rIns="121900" bIns="121900" anchor="t" anchorCtr="0">
              <a:noAutofit/>
            </a:bodyPr>
            <a:lstStyle/>
            <a:p>
              <a:pPr marL="285750" indent="-285750">
                <a:buFont typeface="Arial" panose="020B0604020202020204" pitchFamily="34" charset="0"/>
                <a:buChar char="•"/>
              </a:pPr>
              <a:r>
                <a:rPr lang="en-US" sz="1600" dirty="0"/>
                <a:t>Non-representative sampling restricts generalizability.</a:t>
              </a:r>
            </a:p>
            <a:p>
              <a:pPr marL="285750" indent="-285750">
                <a:buFont typeface="Arial" panose="020B0604020202020204" pitchFamily="34" charset="0"/>
                <a:buChar char="•"/>
              </a:pPr>
              <a:r>
                <a:rPr lang="en-US" sz="1600" dirty="0" smtClean="0"/>
                <a:t>Specific </a:t>
              </a:r>
              <a:r>
                <a:rPr lang="en-US" sz="1600" dirty="0"/>
                <a:t>settings' focus may limit transferability.</a:t>
              </a:r>
            </a:p>
            <a:p>
              <a:pPr marL="285750" indent="-285750">
                <a:buFont typeface="Arial" panose="020B0604020202020204" pitchFamily="34" charset="0"/>
                <a:buChar char="•"/>
              </a:pPr>
              <a:r>
                <a:rPr lang="en-US" sz="1600" dirty="0" smtClean="0"/>
                <a:t>Variability </a:t>
              </a:r>
              <a:r>
                <a:rPr lang="en-US" sz="1600" dirty="0"/>
                <a:t>in cultural norms affects MHM practices.</a:t>
              </a:r>
            </a:p>
          </p:txBody>
        </p:sp>
      </p:grpSp>
      <p:grpSp>
        <p:nvGrpSpPr>
          <p:cNvPr id="1463" name="Google Shape;1463;p45"/>
          <p:cNvGrpSpPr/>
          <p:nvPr/>
        </p:nvGrpSpPr>
        <p:grpSpPr>
          <a:xfrm>
            <a:off x="7102474" y="2118075"/>
            <a:ext cx="598901" cy="599359"/>
            <a:chOff x="4206763" y="2450951"/>
            <a:chExt cx="322151" cy="322374"/>
          </a:xfrm>
        </p:grpSpPr>
        <p:sp>
          <p:nvSpPr>
            <p:cNvPr id="1464" name="Google Shape;1464;p45"/>
            <p:cNvSpPr/>
            <p:nvPr/>
          </p:nvSpPr>
          <p:spPr>
            <a:xfrm>
              <a:off x="4206763" y="2571650"/>
              <a:ext cx="322151" cy="201675"/>
            </a:xfrm>
            <a:custGeom>
              <a:avLst/>
              <a:gdLst/>
              <a:ahLst/>
              <a:cxnLst/>
              <a:rect l="l" t="t" r="r" b="b"/>
              <a:pathLst>
                <a:path w="10121" h="6336" extrusionOk="0">
                  <a:moveTo>
                    <a:pt x="2691" y="2847"/>
                  </a:moveTo>
                  <a:lnTo>
                    <a:pt x="2691" y="6037"/>
                  </a:lnTo>
                  <a:lnTo>
                    <a:pt x="1393" y="6037"/>
                  </a:lnTo>
                  <a:lnTo>
                    <a:pt x="1393" y="2847"/>
                  </a:lnTo>
                  <a:close/>
                  <a:moveTo>
                    <a:pt x="5703" y="2049"/>
                  </a:moveTo>
                  <a:lnTo>
                    <a:pt x="5703" y="6037"/>
                  </a:lnTo>
                  <a:lnTo>
                    <a:pt x="4406" y="6037"/>
                  </a:lnTo>
                  <a:lnTo>
                    <a:pt x="4406" y="2049"/>
                  </a:lnTo>
                  <a:close/>
                  <a:moveTo>
                    <a:pt x="8704" y="299"/>
                  </a:moveTo>
                  <a:lnTo>
                    <a:pt x="8704" y="6037"/>
                  </a:lnTo>
                  <a:lnTo>
                    <a:pt x="7406" y="6037"/>
                  </a:lnTo>
                  <a:lnTo>
                    <a:pt x="7406" y="299"/>
                  </a:lnTo>
                  <a:close/>
                  <a:moveTo>
                    <a:pt x="7275" y="1"/>
                  </a:moveTo>
                  <a:cubicBezTo>
                    <a:pt x="7192" y="1"/>
                    <a:pt x="7132" y="61"/>
                    <a:pt x="7132" y="156"/>
                  </a:cubicBezTo>
                  <a:lnTo>
                    <a:pt x="7132" y="6037"/>
                  </a:lnTo>
                  <a:lnTo>
                    <a:pt x="6001" y="6037"/>
                  </a:lnTo>
                  <a:lnTo>
                    <a:pt x="6001" y="1894"/>
                  </a:lnTo>
                  <a:cubicBezTo>
                    <a:pt x="6001" y="1811"/>
                    <a:pt x="5941" y="1751"/>
                    <a:pt x="5846" y="1751"/>
                  </a:cubicBezTo>
                  <a:lnTo>
                    <a:pt x="4275" y="1751"/>
                  </a:lnTo>
                  <a:cubicBezTo>
                    <a:pt x="4179" y="1751"/>
                    <a:pt x="4120" y="1811"/>
                    <a:pt x="4120" y="1894"/>
                  </a:cubicBezTo>
                  <a:lnTo>
                    <a:pt x="4120" y="6037"/>
                  </a:lnTo>
                  <a:lnTo>
                    <a:pt x="2989" y="6037"/>
                  </a:lnTo>
                  <a:lnTo>
                    <a:pt x="2989" y="2704"/>
                  </a:lnTo>
                  <a:cubicBezTo>
                    <a:pt x="2989" y="2608"/>
                    <a:pt x="2929" y="2549"/>
                    <a:pt x="2846" y="2549"/>
                  </a:cubicBezTo>
                  <a:lnTo>
                    <a:pt x="1262" y="2549"/>
                  </a:lnTo>
                  <a:cubicBezTo>
                    <a:pt x="1167" y="2549"/>
                    <a:pt x="1119" y="2608"/>
                    <a:pt x="1119" y="2704"/>
                  </a:cubicBezTo>
                  <a:lnTo>
                    <a:pt x="1119" y="6037"/>
                  </a:lnTo>
                  <a:lnTo>
                    <a:pt x="143" y="6037"/>
                  </a:lnTo>
                  <a:cubicBezTo>
                    <a:pt x="60" y="6037"/>
                    <a:pt x="0" y="6097"/>
                    <a:pt x="0" y="6180"/>
                  </a:cubicBezTo>
                  <a:cubicBezTo>
                    <a:pt x="0" y="6276"/>
                    <a:pt x="60" y="6335"/>
                    <a:pt x="143" y="6335"/>
                  </a:cubicBezTo>
                  <a:lnTo>
                    <a:pt x="9966" y="6335"/>
                  </a:lnTo>
                  <a:cubicBezTo>
                    <a:pt x="10061" y="6335"/>
                    <a:pt x="10121" y="6276"/>
                    <a:pt x="10121" y="6180"/>
                  </a:cubicBezTo>
                  <a:cubicBezTo>
                    <a:pt x="10121" y="6109"/>
                    <a:pt x="10049" y="6037"/>
                    <a:pt x="9966" y="6037"/>
                  </a:cubicBezTo>
                  <a:lnTo>
                    <a:pt x="9001" y="6037"/>
                  </a:lnTo>
                  <a:lnTo>
                    <a:pt x="9001" y="156"/>
                  </a:lnTo>
                  <a:cubicBezTo>
                    <a:pt x="9001" y="61"/>
                    <a:pt x="8942" y="1"/>
                    <a:pt x="885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465" name="Google Shape;1465;p45"/>
            <p:cNvSpPr/>
            <p:nvPr/>
          </p:nvSpPr>
          <p:spPr>
            <a:xfrm>
              <a:off x="4210933" y="2450951"/>
              <a:ext cx="308878" cy="185537"/>
            </a:xfrm>
            <a:custGeom>
              <a:avLst/>
              <a:gdLst/>
              <a:ahLst/>
              <a:cxnLst/>
              <a:rect l="l" t="t" r="r" b="b"/>
              <a:pathLst>
                <a:path w="9704" h="5829" extrusionOk="0">
                  <a:moveTo>
                    <a:pt x="9212" y="1"/>
                  </a:moveTo>
                  <a:cubicBezTo>
                    <a:pt x="9189" y="1"/>
                    <a:pt x="9167" y="3"/>
                    <a:pt x="9144" y="7"/>
                  </a:cubicBezTo>
                  <a:lnTo>
                    <a:pt x="7870" y="162"/>
                  </a:lnTo>
                  <a:cubicBezTo>
                    <a:pt x="7620" y="197"/>
                    <a:pt x="7442" y="435"/>
                    <a:pt x="7477" y="685"/>
                  </a:cubicBezTo>
                  <a:cubicBezTo>
                    <a:pt x="7500" y="920"/>
                    <a:pt x="7711" y="1092"/>
                    <a:pt x="7944" y="1092"/>
                  </a:cubicBezTo>
                  <a:cubicBezTo>
                    <a:pt x="7959" y="1092"/>
                    <a:pt x="7974" y="1092"/>
                    <a:pt x="7989" y="1090"/>
                  </a:cubicBezTo>
                  <a:lnTo>
                    <a:pt x="8096" y="1066"/>
                  </a:lnTo>
                  <a:lnTo>
                    <a:pt x="8096" y="1066"/>
                  </a:lnTo>
                  <a:cubicBezTo>
                    <a:pt x="6537" y="2876"/>
                    <a:pt x="4691" y="3805"/>
                    <a:pt x="3382" y="4269"/>
                  </a:cubicBezTo>
                  <a:cubicBezTo>
                    <a:pt x="1739" y="4853"/>
                    <a:pt x="476" y="4912"/>
                    <a:pt x="465" y="4912"/>
                  </a:cubicBezTo>
                  <a:cubicBezTo>
                    <a:pt x="203" y="4924"/>
                    <a:pt x="0" y="5138"/>
                    <a:pt x="12" y="5388"/>
                  </a:cubicBezTo>
                  <a:cubicBezTo>
                    <a:pt x="36" y="5638"/>
                    <a:pt x="226" y="5829"/>
                    <a:pt x="476" y="5829"/>
                  </a:cubicBezTo>
                  <a:lnTo>
                    <a:pt x="488" y="5829"/>
                  </a:lnTo>
                  <a:cubicBezTo>
                    <a:pt x="548" y="5829"/>
                    <a:pt x="1893" y="5793"/>
                    <a:pt x="3667" y="5150"/>
                  </a:cubicBezTo>
                  <a:cubicBezTo>
                    <a:pt x="4656" y="4793"/>
                    <a:pt x="5596" y="4317"/>
                    <a:pt x="6442" y="3745"/>
                  </a:cubicBezTo>
                  <a:cubicBezTo>
                    <a:pt x="6525" y="3710"/>
                    <a:pt x="6537" y="3614"/>
                    <a:pt x="6489" y="3543"/>
                  </a:cubicBezTo>
                  <a:cubicBezTo>
                    <a:pt x="6458" y="3497"/>
                    <a:pt x="6413" y="3471"/>
                    <a:pt x="6365" y="3471"/>
                  </a:cubicBezTo>
                  <a:cubicBezTo>
                    <a:pt x="6339" y="3471"/>
                    <a:pt x="6312" y="3478"/>
                    <a:pt x="6287" y="3495"/>
                  </a:cubicBezTo>
                  <a:cubicBezTo>
                    <a:pt x="5453" y="4067"/>
                    <a:pt x="4537" y="4519"/>
                    <a:pt x="3560" y="4865"/>
                  </a:cubicBezTo>
                  <a:cubicBezTo>
                    <a:pt x="1834" y="5484"/>
                    <a:pt x="536" y="5519"/>
                    <a:pt x="476" y="5531"/>
                  </a:cubicBezTo>
                  <a:cubicBezTo>
                    <a:pt x="393" y="5531"/>
                    <a:pt x="310" y="5460"/>
                    <a:pt x="310" y="5377"/>
                  </a:cubicBezTo>
                  <a:cubicBezTo>
                    <a:pt x="310" y="5281"/>
                    <a:pt x="393" y="5210"/>
                    <a:pt x="476" y="5198"/>
                  </a:cubicBezTo>
                  <a:cubicBezTo>
                    <a:pt x="488" y="5198"/>
                    <a:pt x="1798" y="5150"/>
                    <a:pt x="3489" y="4543"/>
                  </a:cubicBezTo>
                  <a:cubicBezTo>
                    <a:pt x="4894" y="4031"/>
                    <a:pt x="6918" y="3007"/>
                    <a:pt x="8573" y="947"/>
                  </a:cubicBezTo>
                  <a:cubicBezTo>
                    <a:pt x="8664" y="856"/>
                    <a:pt x="8579" y="709"/>
                    <a:pt x="8456" y="709"/>
                  </a:cubicBezTo>
                  <a:cubicBezTo>
                    <a:pt x="8451" y="709"/>
                    <a:pt x="8447" y="709"/>
                    <a:pt x="8442" y="709"/>
                  </a:cubicBezTo>
                  <a:lnTo>
                    <a:pt x="7966" y="769"/>
                  </a:lnTo>
                  <a:cubicBezTo>
                    <a:pt x="7951" y="772"/>
                    <a:pt x="7937" y="774"/>
                    <a:pt x="7924" y="774"/>
                  </a:cubicBezTo>
                  <a:cubicBezTo>
                    <a:pt x="7850" y="774"/>
                    <a:pt x="7797" y="720"/>
                    <a:pt x="7787" y="650"/>
                  </a:cubicBezTo>
                  <a:cubicBezTo>
                    <a:pt x="7751" y="554"/>
                    <a:pt x="7835" y="459"/>
                    <a:pt x="7930" y="447"/>
                  </a:cubicBezTo>
                  <a:lnTo>
                    <a:pt x="9204" y="281"/>
                  </a:lnTo>
                  <a:cubicBezTo>
                    <a:pt x="9210" y="280"/>
                    <a:pt x="9216" y="280"/>
                    <a:pt x="9222" y="280"/>
                  </a:cubicBezTo>
                  <a:cubicBezTo>
                    <a:pt x="9311" y="280"/>
                    <a:pt x="9394" y="358"/>
                    <a:pt x="9394" y="447"/>
                  </a:cubicBezTo>
                  <a:lnTo>
                    <a:pt x="9394" y="1709"/>
                  </a:lnTo>
                  <a:cubicBezTo>
                    <a:pt x="9394" y="1805"/>
                    <a:pt x="9323" y="1876"/>
                    <a:pt x="9228" y="1876"/>
                  </a:cubicBezTo>
                  <a:cubicBezTo>
                    <a:pt x="9132" y="1876"/>
                    <a:pt x="9061" y="1805"/>
                    <a:pt x="9061" y="1709"/>
                  </a:cubicBezTo>
                  <a:lnTo>
                    <a:pt x="9061" y="1328"/>
                  </a:lnTo>
                  <a:cubicBezTo>
                    <a:pt x="9061" y="1269"/>
                    <a:pt x="9025" y="1209"/>
                    <a:pt x="8978" y="1186"/>
                  </a:cubicBezTo>
                  <a:cubicBezTo>
                    <a:pt x="8963" y="1183"/>
                    <a:pt x="8948" y="1181"/>
                    <a:pt x="8932" y="1181"/>
                  </a:cubicBezTo>
                  <a:cubicBezTo>
                    <a:pt x="8882" y="1181"/>
                    <a:pt x="8829" y="1197"/>
                    <a:pt x="8811" y="1233"/>
                  </a:cubicBezTo>
                  <a:cubicBezTo>
                    <a:pt x="8263" y="1924"/>
                    <a:pt x="7620" y="2531"/>
                    <a:pt x="6930" y="3067"/>
                  </a:cubicBezTo>
                  <a:cubicBezTo>
                    <a:pt x="6870" y="3114"/>
                    <a:pt x="6858" y="3210"/>
                    <a:pt x="6906" y="3269"/>
                  </a:cubicBezTo>
                  <a:cubicBezTo>
                    <a:pt x="6936" y="3307"/>
                    <a:pt x="6985" y="3330"/>
                    <a:pt x="7032" y="3330"/>
                  </a:cubicBezTo>
                  <a:cubicBezTo>
                    <a:pt x="7060" y="3330"/>
                    <a:pt x="7086" y="3322"/>
                    <a:pt x="7108" y="3305"/>
                  </a:cubicBezTo>
                  <a:cubicBezTo>
                    <a:pt x="7704" y="2840"/>
                    <a:pt x="8275" y="2305"/>
                    <a:pt x="8775" y="1745"/>
                  </a:cubicBezTo>
                  <a:cubicBezTo>
                    <a:pt x="8799" y="1995"/>
                    <a:pt x="8989" y="2186"/>
                    <a:pt x="9239" y="2186"/>
                  </a:cubicBezTo>
                  <a:cubicBezTo>
                    <a:pt x="9490" y="2186"/>
                    <a:pt x="9704" y="1983"/>
                    <a:pt x="9704" y="1721"/>
                  </a:cubicBezTo>
                  <a:lnTo>
                    <a:pt x="9704" y="459"/>
                  </a:lnTo>
                  <a:cubicBezTo>
                    <a:pt x="9680" y="328"/>
                    <a:pt x="9620" y="209"/>
                    <a:pt x="9513" y="126"/>
                  </a:cubicBezTo>
                  <a:cubicBezTo>
                    <a:pt x="9425" y="47"/>
                    <a:pt x="9319" y="1"/>
                    <a:pt x="921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1466" name="Google Shape;1466;p45"/>
          <p:cNvGrpSpPr/>
          <p:nvPr/>
        </p:nvGrpSpPr>
        <p:grpSpPr>
          <a:xfrm>
            <a:off x="8782565" y="1357133"/>
            <a:ext cx="3284940" cy="5236849"/>
            <a:chOff x="6586924" y="1364400"/>
            <a:chExt cx="1846800" cy="3084600"/>
          </a:xfrm>
        </p:grpSpPr>
        <p:sp>
          <p:nvSpPr>
            <p:cNvPr id="1467" name="Google Shape;1467;p45"/>
            <p:cNvSpPr/>
            <p:nvPr/>
          </p:nvSpPr>
          <p:spPr>
            <a:xfrm>
              <a:off x="6586924" y="1364400"/>
              <a:ext cx="1846800" cy="3084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lgn="ctr"/>
              <a:endParaRPr sz="2400"/>
            </a:p>
          </p:txBody>
        </p:sp>
        <p:sp>
          <p:nvSpPr>
            <p:cNvPr id="1468" name="Google Shape;1468;p45"/>
            <p:cNvSpPr/>
            <p:nvPr/>
          </p:nvSpPr>
          <p:spPr>
            <a:xfrm>
              <a:off x="6586924" y="2186175"/>
              <a:ext cx="1846800" cy="645300"/>
            </a:xfrm>
            <a:prstGeom prst="rect">
              <a:avLst/>
            </a:prstGeom>
            <a:solidFill>
              <a:srgbClr val="FF7C80"/>
            </a:solidFill>
            <a:ln>
              <a:noFill/>
            </a:ln>
          </p:spPr>
          <p:txBody>
            <a:bodyPr spcFirstLastPara="1" wrap="square" lIns="121900" tIns="121900" rIns="121900" bIns="121900" anchor="ctr" anchorCtr="0">
              <a:noAutofit/>
            </a:bodyPr>
            <a:lstStyle/>
            <a:p>
              <a:pPr algn="ctr">
                <a:buClr>
                  <a:schemeClr val="dk1"/>
                </a:buClr>
                <a:buSzPts val="1100"/>
              </a:pPr>
              <a:r>
                <a:rPr lang="en-US" sz="2400" dirty="0"/>
                <a:t>Study Quality Assessment</a:t>
              </a:r>
              <a:endParaRPr sz="1467" dirty="0">
                <a:solidFill>
                  <a:srgbClr val="FFFFFF"/>
                </a:solidFill>
              </a:endParaRPr>
            </a:p>
          </p:txBody>
        </p:sp>
        <p:sp>
          <p:nvSpPr>
            <p:cNvPr id="1470" name="Google Shape;1470;p45"/>
            <p:cNvSpPr txBox="1"/>
            <p:nvPr/>
          </p:nvSpPr>
          <p:spPr>
            <a:xfrm>
              <a:off x="6669274" y="2981072"/>
              <a:ext cx="1682100" cy="765000"/>
            </a:xfrm>
            <a:prstGeom prst="rect">
              <a:avLst/>
            </a:prstGeom>
            <a:noFill/>
            <a:ln>
              <a:noFill/>
            </a:ln>
          </p:spPr>
          <p:txBody>
            <a:bodyPr spcFirstLastPara="1" wrap="square" lIns="121900" tIns="121900" rIns="121900" bIns="121900" anchor="t" anchorCtr="0">
              <a:noAutofit/>
            </a:bodyPr>
            <a:lstStyle/>
            <a:p>
              <a:pPr marL="285750" indent="-285750">
                <a:buFont typeface="Arial" panose="020B0604020202020204" pitchFamily="34" charset="0"/>
                <a:buChar char="•"/>
              </a:pPr>
              <a:r>
                <a:rPr lang="en-US" sz="1600" dirty="0" smtClean="0"/>
                <a:t>Study </a:t>
              </a:r>
              <a:r>
                <a:rPr lang="en-US" sz="1600" dirty="0"/>
                <a:t>quality assessed using STROBE checklist.</a:t>
              </a:r>
            </a:p>
            <a:p>
              <a:pPr marL="285750" indent="-285750">
                <a:buFont typeface="Arial" panose="020B0604020202020204" pitchFamily="34" charset="0"/>
                <a:buChar char="•"/>
              </a:pPr>
              <a:r>
                <a:rPr lang="en-US" sz="1600" dirty="0" smtClean="0"/>
                <a:t>Study </a:t>
              </a:r>
              <a:r>
                <a:rPr lang="en-US" sz="1600" dirty="0"/>
                <a:t>quality scores &lt;80% across articles.</a:t>
              </a:r>
            </a:p>
            <a:p>
              <a:pPr marL="285750" indent="-285750">
                <a:buFont typeface="Arial" panose="020B0604020202020204" pitchFamily="34" charset="0"/>
                <a:buChar char="•"/>
              </a:pPr>
              <a:r>
                <a:rPr lang="en-US" sz="1600" dirty="0" smtClean="0"/>
                <a:t>Follow-up </a:t>
              </a:r>
              <a:r>
                <a:rPr lang="en-US" sz="1600" dirty="0"/>
                <a:t>of CONSORT/STROBE checklists recommended.</a:t>
              </a:r>
              <a:endParaRPr sz="1600" dirty="0">
                <a:solidFill>
                  <a:srgbClr val="434343"/>
                </a:solidFill>
                <a:latin typeface="Roboto"/>
                <a:ea typeface="Roboto"/>
                <a:cs typeface="Roboto"/>
                <a:sym typeface="Roboto"/>
              </a:endParaRPr>
            </a:p>
          </p:txBody>
        </p:sp>
      </p:grpSp>
      <p:grpSp>
        <p:nvGrpSpPr>
          <p:cNvPr id="1471" name="Google Shape;1471;p45"/>
          <p:cNvGrpSpPr/>
          <p:nvPr/>
        </p:nvGrpSpPr>
        <p:grpSpPr>
          <a:xfrm>
            <a:off x="9705143" y="2128845"/>
            <a:ext cx="617245" cy="577817"/>
            <a:chOff x="6577238" y="2457221"/>
            <a:chExt cx="332019" cy="310788"/>
          </a:xfrm>
        </p:grpSpPr>
        <p:sp>
          <p:nvSpPr>
            <p:cNvPr id="1472" name="Google Shape;1472;p45"/>
            <p:cNvSpPr/>
            <p:nvPr/>
          </p:nvSpPr>
          <p:spPr>
            <a:xfrm>
              <a:off x="6577238" y="2457221"/>
              <a:ext cx="332019" cy="310788"/>
            </a:xfrm>
            <a:custGeom>
              <a:avLst/>
              <a:gdLst/>
              <a:ahLst/>
              <a:cxnLst/>
              <a:rect l="l" t="t" r="r" b="b"/>
              <a:pathLst>
                <a:path w="10431" h="9764" extrusionOk="0">
                  <a:moveTo>
                    <a:pt x="5478" y="346"/>
                  </a:moveTo>
                  <a:cubicBezTo>
                    <a:pt x="5823" y="346"/>
                    <a:pt x="6097" y="619"/>
                    <a:pt x="6097" y="965"/>
                  </a:cubicBezTo>
                  <a:lnTo>
                    <a:pt x="6097" y="1334"/>
                  </a:lnTo>
                  <a:cubicBezTo>
                    <a:pt x="6097" y="1620"/>
                    <a:pt x="6335" y="1858"/>
                    <a:pt x="6621" y="1858"/>
                  </a:cubicBezTo>
                  <a:lnTo>
                    <a:pt x="6776" y="1858"/>
                  </a:lnTo>
                  <a:cubicBezTo>
                    <a:pt x="6871" y="1858"/>
                    <a:pt x="6966" y="1953"/>
                    <a:pt x="6966" y="2048"/>
                  </a:cubicBezTo>
                  <a:lnTo>
                    <a:pt x="6966" y="3084"/>
                  </a:lnTo>
                  <a:cubicBezTo>
                    <a:pt x="6966" y="3179"/>
                    <a:pt x="6871" y="3275"/>
                    <a:pt x="6776" y="3275"/>
                  </a:cubicBezTo>
                  <a:lnTo>
                    <a:pt x="3537" y="3275"/>
                  </a:lnTo>
                  <a:cubicBezTo>
                    <a:pt x="3442" y="3275"/>
                    <a:pt x="3347" y="3179"/>
                    <a:pt x="3347" y="3084"/>
                  </a:cubicBezTo>
                  <a:lnTo>
                    <a:pt x="3394" y="2048"/>
                  </a:lnTo>
                  <a:cubicBezTo>
                    <a:pt x="3394" y="1953"/>
                    <a:pt x="3477" y="1858"/>
                    <a:pt x="3585" y="1858"/>
                  </a:cubicBezTo>
                  <a:lnTo>
                    <a:pt x="3739" y="1858"/>
                  </a:lnTo>
                  <a:cubicBezTo>
                    <a:pt x="4013" y="1858"/>
                    <a:pt x="4251" y="1620"/>
                    <a:pt x="4251" y="1334"/>
                  </a:cubicBezTo>
                  <a:lnTo>
                    <a:pt x="4251" y="965"/>
                  </a:lnTo>
                  <a:cubicBezTo>
                    <a:pt x="4251" y="619"/>
                    <a:pt x="4537" y="346"/>
                    <a:pt x="4882" y="346"/>
                  </a:cubicBezTo>
                  <a:close/>
                  <a:moveTo>
                    <a:pt x="9538" y="2286"/>
                  </a:moveTo>
                  <a:cubicBezTo>
                    <a:pt x="9871" y="2286"/>
                    <a:pt x="10121" y="2560"/>
                    <a:pt x="10121" y="2870"/>
                  </a:cubicBezTo>
                  <a:lnTo>
                    <a:pt x="10121" y="8823"/>
                  </a:lnTo>
                  <a:lnTo>
                    <a:pt x="10085" y="8823"/>
                  </a:lnTo>
                  <a:cubicBezTo>
                    <a:pt x="10085" y="9156"/>
                    <a:pt x="9824" y="9406"/>
                    <a:pt x="9514" y="9406"/>
                  </a:cubicBezTo>
                  <a:lnTo>
                    <a:pt x="918" y="9406"/>
                  </a:lnTo>
                  <a:cubicBezTo>
                    <a:pt x="596" y="9406"/>
                    <a:pt x="346" y="9132"/>
                    <a:pt x="346" y="8823"/>
                  </a:cubicBezTo>
                  <a:lnTo>
                    <a:pt x="346" y="2870"/>
                  </a:lnTo>
                  <a:cubicBezTo>
                    <a:pt x="346" y="2548"/>
                    <a:pt x="608" y="2286"/>
                    <a:pt x="918" y="2286"/>
                  </a:cubicBezTo>
                  <a:lnTo>
                    <a:pt x="3085" y="2286"/>
                  </a:lnTo>
                  <a:lnTo>
                    <a:pt x="3085" y="2846"/>
                  </a:lnTo>
                  <a:lnTo>
                    <a:pt x="1061" y="2846"/>
                  </a:lnTo>
                  <a:cubicBezTo>
                    <a:pt x="965" y="2846"/>
                    <a:pt x="894" y="2917"/>
                    <a:pt x="894" y="3001"/>
                  </a:cubicBezTo>
                  <a:lnTo>
                    <a:pt x="894" y="8704"/>
                  </a:lnTo>
                  <a:cubicBezTo>
                    <a:pt x="894" y="8799"/>
                    <a:pt x="965" y="8870"/>
                    <a:pt x="1061" y="8870"/>
                  </a:cubicBezTo>
                  <a:lnTo>
                    <a:pt x="6609" y="8870"/>
                  </a:lnTo>
                  <a:cubicBezTo>
                    <a:pt x="6692" y="8870"/>
                    <a:pt x="6776" y="8799"/>
                    <a:pt x="6776" y="8704"/>
                  </a:cubicBezTo>
                  <a:cubicBezTo>
                    <a:pt x="6776" y="8620"/>
                    <a:pt x="6692" y="8537"/>
                    <a:pt x="6609" y="8537"/>
                  </a:cubicBezTo>
                  <a:lnTo>
                    <a:pt x="1215" y="8537"/>
                  </a:lnTo>
                  <a:lnTo>
                    <a:pt x="1215" y="3167"/>
                  </a:lnTo>
                  <a:lnTo>
                    <a:pt x="3096" y="3167"/>
                  </a:lnTo>
                  <a:cubicBezTo>
                    <a:pt x="3132" y="3417"/>
                    <a:pt x="3347" y="3596"/>
                    <a:pt x="3620" y="3596"/>
                  </a:cubicBezTo>
                  <a:lnTo>
                    <a:pt x="6847" y="3596"/>
                  </a:lnTo>
                  <a:cubicBezTo>
                    <a:pt x="7097" y="3596"/>
                    <a:pt x="7323" y="3405"/>
                    <a:pt x="7371" y="3167"/>
                  </a:cubicBezTo>
                  <a:lnTo>
                    <a:pt x="9240" y="3167"/>
                  </a:lnTo>
                  <a:lnTo>
                    <a:pt x="9240" y="8537"/>
                  </a:lnTo>
                  <a:lnTo>
                    <a:pt x="7418" y="8537"/>
                  </a:lnTo>
                  <a:cubicBezTo>
                    <a:pt x="7335" y="8537"/>
                    <a:pt x="7264" y="8620"/>
                    <a:pt x="7264" y="8704"/>
                  </a:cubicBezTo>
                  <a:cubicBezTo>
                    <a:pt x="7264" y="8799"/>
                    <a:pt x="7335" y="8870"/>
                    <a:pt x="7418" y="8870"/>
                  </a:cubicBezTo>
                  <a:lnTo>
                    <a:pt x="9407" y="8870"/>
                  </a:lnTo>
                  <a:cubicBezTo>
                    <a:pt x="9490" y="8870"/>
                    <a:pt x="9562" y="8799"/>
                    <a:pt x="9562" y="8704"/>
                  </a:cubicBezTo>
                  <a:lnTo>
                    <a:pt x="9562" y="3001"/>
                  </a:lnTo>
                  <a:cubicBezTo>
                    <a:pt x="9562" y="2917"/>
                    <a:pt x="9490" y="2846"/>
                    <a:pt x="9407" y="2846"/>
                  </a:cubicBezTo>
                  <a:lnTo>
                    <a:pt x="7383" y="2846"/>
                  </a:lnTo>
                  <a:lnTo>
                    <a:pt x="7383" y="2286"/>
                  </a:lnTo>
                  <a:close/>
                  <a:moveTo>
                    <a:pt x="4906" y="0"/>
                  </a:moveTo>
                  <a:cubicBezTo>
                    <a:pt x="4370" y="0"/>
                    <a:pt x="3942" y="429"/>
                    <a:pt x="3942" y="965"/>
                  </a:cubicBezTo>
                  <a:lnTo>
                    <a:pt x="3942" y="1334"/>
                  </a:lnTo>
                  <a:cubicBezTo>
                    <a:pt x="3942" y="1441"/>
                    <a:pt x="3858" y="1536"/>
                    <a:pt x="3751" y="1536"/>
                  </a:cubicBezTo>
                  <a:lnTo>
                    <a:pt x="3597" y="1536"/>
                  </a:lnTo>
                  <a:cubicBezTo>
                    <a:pt x="3347" y="1536"/>
                    <a:pt x="3120" y="1727"/>
                    <a:pt x="3085" y="1965"/>
                  </a:cubicBezTo>
                  <a:lnTo>
                    <a:pt x="918" y="1965"/>
                  </a:lnTo>
                  <a:cubicBezTo>
                    <a:pt x="418" y="1965"/>
                    <a:pt x="1" y="2382"/>
                    <a:pt x="1" y="2882"/>
                  </a:cubicBezTo>
                  <a:lnTo>
                    <a:pt x="1" y="8835"/>
                  </a:lnTo>
                  <a:cubicBezTo>
                    <a:pt x="1" y="9347"/>
                    <a:pt x="418" y="9763"/>
                    <a:pt x="918" y="9763"/>
                  </a:cubicBezTo>
                  <a:lnTo>
                    <a:pt x="9514" y="9763"/>
                  </a:lnTo>
                  <a:cubicBezTo>
                    <a:pt x="10014" y="9763"/>
                    <a:pt x="10431" y="9347"/>
                    <a:pt x="10431" y="8835"/>
                  </a:cubicBezTo>
                  <a:lnTo>
                    <a:pt x="10431" y="2882"/>
                  </a:lnTo>
                  <a:cubicBezTo>
                    <a:pt x="10419" y="2370"/>
                    <a:pt x="10002" y="1965"/>
                    <a:pt x="9490" y="1965"/>
                  </a:cubicBezTo>
                  <a:lnTo>
                    <a:pt x="7335" y="1965"/>
                  </a:lnTo>
                  <a:cubicBezTo>
                    <a:pt x="7287" y="1715"/>
                    <a:pt x="7085" y="1536"/>
                    <a:pt x="6811" y="1536"/>
                  </a:cubicBezTo>
                  <a:lnTo>
                    <a:pt x="6668" y="1536"/>
                  </a:lnTo>
                  <a:cubicBezTo>
                    <a:pt x="6561" y="1536"/>
                    <a:pt x="6478" y="1441"/>
                    <a:pt x="6478" y="1334"/>
                  </a:cubicBezTo>
                  <a:lnTo>
                    <a:pt x="6478" y="965"/>
                  </a:lnTo>
                  <a:cubicBezTo>
                    <a:pt x="6478" y="429"/>
                    <a:pt x="6037" y="0"/>
                    <a:pt x="550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73" name="Google Shape;1473;p45"/>
            <p:cNvSpPr/>
            <p:nvPr/>
          </p:nvSpPr>
          <p:spPr>
            <a:xfrm>
              <a:off x="6723529" y="2512542"/>
              <a:ext cx="38705" cy="39055"/>
            </a:xfrm>
            <a:custGeom>
              <a:avLst/>
              <a:gdLst/>
              <a:ahLst/>
              <a:cxnLst/>
              <a:rect l="l" t="t" r="r" b="b"/>
              <a:pathLst>
                <a:path w="1216" h="1227" extrusionOk="0">
                  <a:moveTo>
                    <a:pt x="608" y="346"/>
                  </a:moveTo>
                  <a:cubicBezTo>
                    <a:pt x="763" y="346"/>
                    <a:pt x="882" y="465"/>
                    <a:pt x="882" y="608"/>
                  </a:cubicBezTo>
                  <a:cubicBezTo>
                    <a:pt x="882" y="763"/>
                    <a:pt x="763" y="882"/>
                    <a:pt x="608" y="882"/>
                  </a:cubicBezTo>
                  <a:cubicBezTo>
                    <a:pt x="465" y="882"/>
                    <a:pt x="346" y="763"/>
                    <a:pt x="346" y="608"/>
                  </a:cubicBezTo>
                  <a:cubicBezTo>
                    <a:pt x="346" y="465"/>
                    <a:pt x="465" y="346"/>
                    <a:pt x="608" y="346"/>
                  </a:cubicBezTo>
                  <a:close/>
                  <a:moveTo>
                    <a:pt x="608" y="1"/>
                  </a:moveTo>
                  <a:cubicBezTo>
                    <a:pt x="286" y="1"/>
                    <a:pt x="1" y="274"/>
                    <a:pt x="1" y="608"/>
                  </a:cubicBezTo>
                  <a:cubicBezTo>
                    <a:pt x="1" y="941"/>
                    <a:pt x="275" y="1227"/>
                    <a:pt x="608" y="1227"/>
                  </a:cubicBezTo>
                  <a:cubicBezTo>
                    <a:pt x="941" y="1227"/>
                    <a:pt x="1215" y="953"/>
                    <a:pt x="1215" y="608"/>
                  </a:cubicBezTo>
                  <a:cubicBezTo>
                    <a:pt x="1203" y="274"/>
                    <a:pt x="941" y="1"/>
                    <a:pt x="60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74" name="Google Shape;1474;p45"/>
            <p:cNvSpPr/>
            <p:nvPr/>
          </p:nvSpPr>
          <p:spPr>
            <a:xfrm>
              <a:off x="6662893" y="2597050"/>
              <a:ext cx="169813" cy="108031"/>
            </a:xfrm>
            <a:custGeom>
              <a:avLst/>
              <a:gdLst/>
              <a:ahLst/>
              <a:cxnLst/>
              <a:rect l="l" t="t" r="r" b="b"/>
              <a:pathLst>
                <a:path w="5335" h="3394" extrusionOk="0">
                  <a:moveTo>
                    <a:pt x="763" y="2060"/>
                  </a:moveTo>
                  <a:cubicBezTo>
                    <a:pt x="1025" y="2060"/>
                    <a:pt x="1251" y="2287"/>
                    <a:pt x="1251" y="2561"/>
                  </a:cubicBezTo>
                  <a:cubicBezTo>
                    <a:pt x="1251" y="2822"/>
                    <a:pt x="1025" y="3049"/>
                    <a:pt x="763" y="3049"/>
                  </a:cubicBezTo>
                  <a:cubicBezTo>
                    <a:pt x="489" y="3049"/>
                    <a:pt x="275" y="2822"/>
                    <a:pt x="275" y="2561"/>
                  </a:cubicBezTo>
                  <a:cubicBezTo>
                    <a:pt x="275" y="2287"/>
                    <a:pt x="489" y="2060"/>
                    <a:pt x="763" y="2060"/>
                  </a:cubicBezTo>
                  <a:close/>
                  <a:moveTo>
                    <a:pt x="4918" y="1"/>
                  </a:moveTo>
                  <a:cubicBezTo>
                    <a:pt x="4918" y="1"/>
                    <a:pt x="4894" y="1"/>
                    <a:pt x="4894" y="13"/>
                  </a:cubicBezTo>
                  <a:lnTo>
                    <a:pt x="4466" y="239"/>
                  </a:lnTo>
                  <a:cubicBezTo>
                    <a:pt x="4394" y="275"/>
                    <a:pt x="4346" y="370"/>
                    <a:pt x="4394" y="453"/>
                  </a:cubicBezTo>
                  <a:cubicBezTo>
                    <a:pt x="4429" y="515"/>
                    <a:pt x="4484" y="550"/>
                    <a:pt x="4548" y="550"/>
                  </a:cubicBezTo>
                  <a:cubicBezTo>
                    <a:pt x="4571" y="550"/>
                    <a:pt x="4595" y="546"/>
                    <a:pt x="4620" y="536"/>
                  </a:cubicBezTo>
                  <a:lnTo>
                    <a:pt x="4739" y="477"/>
                  </a:lnTo>
                  <a:lnTo>
                    <a:pt x="4739" y="477"/>
                  </a:lnTo>
                  <a:cubicBezTo>
                    <a:pt x="4525" y="1191"/>
                    <a:pt x="4144" y="1727"/>
                    <a:pt x="3620" y="2060"/>
                  </a:cubicBezTo>
                  <a:cubicBezTo>
                    <a:pt x="3098" y="2398"/>
                    <a:pt x="2516" y="2470"/>
                    <a:pt x="2094" y="2470"/>
                  </a:cubicBezTo>
                  <a:cubicBezTo>
                    <a:pt x="1891" y="2470"/>
                    <a:pt x="1724" y="2453"/>
                    <a:pt x="1620" y="2441"/>
                  </a:cubicBezTo>
                  <a:cubicBezTo>
                    <a:pt x="1560" y="2049"/>
                    <a:pt x="1227" y="1751"/>
                    <a:pt x="822" y="1751"/>
                  </a:cubicBezTo>
                  <a:cubicBezTo>
                    <a:pt x="370" y="1751"/>
                    <a:pt x="1" y="2120"/>
                    <a:pt x="1" y="2572"/>
                  </a:cubicBezTo>
                  <a:cubicBezTo>
                    <a:pt x="1" y="3013"/>
                    <a:pt x="370" y="3394"/>
                    <a:pt x="822" y="3394"/>
                  </a:cubicBezTo>
                  <a:cubicBezTo>
                    <a:pt x="1203" y="3394"/>
                    <a:pt x="1537" y="3120"/>
                    <a:pt x="1620" y="2763"/>
                  </a:cubicBezTo>
                  <a:cubicBezTo>
                    <a:pt x="1739" y="2775"/>
                    <a:pt x="1906" y="2799"/>
                    <a:pt x="2120" y="2799"/>
                  </a:cubicBezTo>
                  <a:cubicBezTo>
                    <a:pt x="2572" y="2799"/>
                    <a:pt x="3215" y="2703"/>
                    <a:pt x="3799" y="2334"/>
                  </a:cubicBezTo>
                  <a:cubicBezTo>
                    <a:pt x="4382" y="1965"/>
                    <a:pt x="4799" y="1394"/>
                    <a:pt x="5037" y="620"/>
                  </a:cubicBezTo>
                  <a:lnTo>
                    <a:pt x="5061" y="667"/>
                  </a:lnTo>
                  <a:cubicBezTo>
                    <a:pt x="5097" y="727"/>
                    <a:pt x="5156" y="751"/>
                    <a:pt x="5216" y="751"/>
                  </a:cubicBezTo>
                  <a:cubicBezTo>
                    <a:pt x="5239" y="751"/>
                    <a:pt x="5251" y="751"/>
                    <a:pt x="5287" y="739"/>
                  </a:cubicBezTo>
                  <a:cubicBezTo>
                    <a:pt x="5299" y="691"/>
                    <a:pt x="5335" y="596"/>
                    <a:pt x="5287" y="501"/>
                  </a:cubicBezTo>
                  <a:lnTo>
                    <a:pt x="5061" y="72"/>
                  </a:lnTo>
                  <a:cubicBezTo>
                    <a:pt x="5061" y="72"/>
                    <a:pt x="5061" y="60"/>
                    <a:pt x="5049" y="60"/>
                  </a:cubicBezTo>
                  <a:lnTo>
                    <a:pt x="5013" y="25"/>
                  </a:lnTo>
                  <a:lnTo>
                    <a:pt x="5001" y="13"/>
                  </a:lnTo>
                  <a:cubicBezTo>
                    <a:pt x="5001" y="13"/>
                    <a:pt x="4989" y="13"/>
                    <a:pt x="498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75" name="Google Shape;1475;p45"/>
            <p:cNvSpPr/>
            <p:nvPr/>
          </p:nvSpPr>
          <p:spPr>
            <a:xfrm>
              <a:off x="6639402" y="2589188"/>
              <a:ext cx="32244" cy="31384"/>
            </a:xfrm>
            <a:custGeom>
              <a:avLst/>
              <a:gdLst/>
              <a:ahLst/>
              <a:cxnLst/>
              <a:rect l="l" t="t" r="r" b="b"/>
              <a:pathLst>
                <a:path w="1013" h="986" extrusionOk="0">
                  <a:moveTo>
                    <a:pt x="184" y="1"/>
                  </a:moveTo>
                  <a:cubicBezTo>
                    <a:pt x="140" y="1"/>
                    <a:pt x="96" y="16"/>
                    <a:pt x="60" y="45"/>
                  </a:cubicBezTo>
                  <a:cubicBezTo>
                    <a:pt x="0" y="105"/>
                    <a:pt x="0" y="212"/>
                    <a:pt x="60" y="283"/>
                  </a:cubicBezTo>
                  <a:lnTo>
                    <a:pt x="262" y="498"/>
                  </a:lnTo>
                  <a:lnTo>
                    <a:pt x="60" y="700"/>
                  </a:lnTo>
                  <a:cubicBezTo>
                    <a:pt x="0" y="760"/>
                    <a:pt x="0" y="867"/>
                    <a:pt x="60" y="938"/>
                  </a:cubicBezTo>
                  <a:cubicBezTo>
                    <a:pt x="84" y="974"/>
                    <a:pt x="131" y="986"/>
                    <a:pt x="179" y="986"/>
                  </a:cubicBezTo>
                  <a:cubicBezTo>
                    <a:pt x="215" y="986"/>
                    <a:pt x="262" y="974"/>
                    <a:pt x="298" y="938"/>
                  </a:cubicBezTo>
                  <a:lnTo>
                    <a:pt x="501" y="736"/>
                  </a:lnTo>
                  <a:lnTo>
                    <a:pt x="715" y="938"/>
                  </a:lnTo>
                  <a:cubicBezTo>
                    <a:pt x="739" y="974"/>
                    <a:pt x="786" y="986"/>
                    <a:pt x="834" y="986"/>
                  </a:cubicBezTo>
                  <a:cubicBezTo>
                    <a:pt x="870" y="986"/>
                    <a:pt x="917" y="974"/>
                    <a:pt x="953" y="938"/>
                  </a:cubicBezTo>
                  <a:cubicBezTo>
                    <a:pt x="1013" y="879"/>
                    <a:pt x="1013" y="783"/>
                    <a:pt x="953" y="700"/>
                  </a:cubicBezTo>
                  <a:lnTo>
                    <a:pt x="739" y="498"/>
                  </a:lnTo>
                  <a:lnTo>
                    <a:pt x="953" y="283"/>
                  </a:lnTo>
                  <a:cubicBezTo>
                    <a:pt x="1013" y="224"/>
                    <a:pt x="1013" y="129"/>
                    <a:pt x="953" y="45"/>
                  </a:cubicBezTo>
                  <a:cubicBezTo>
                    <a:pt x="923" y="16"/>
                    <a:pt x="882" y="1"/>
                    <a:pt x="838" y="1"/>
                  </a:cubicBezTo>
                  <a:cubicBezTo>
                    <a:pt x="795" y="1"/>
                    <a:pt x="751" y="16"/>
                    <a:pt x="715" y="45"/>
                  </a:cubicBezTo>
                  <a:lnTo>
                    <a:pt x="501" y="260"/>
                  </a:lnTo>
                  <a:lnTo>
                    <a:pt x="298" y="45"/>
                  </a:lnTo>
                  <a:cubicBezTo>
                    <a:pt x="268" y="16"/>
                    <a:pt x="227" y="1"/>
                    <a:pt x="18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76" name="Google Shape;1476;p45"/>
            <p:cNvSpPr/>
            <p:nvPr/>
          </p:nvSpPr>
          <p:spPr>
            <a:xfrm>
              <a:off x="6820547" y="2673315"/>
              <a:ext cx="32244" cy="31034"/>
            </a:xfrm>
            <a:custGeom>
              <a:avLst/>
              <a:gdLst/>
              <a:ahLst/>
              <a:cxnLst/>
              <a:rect l="l" t="t" r="r" b="b"/>
              <a:pathLst>
                <a:path w="1013" h="975" extrusionOk="0">
                  <a:moveTo>
                    <a:pt x="188" y="1"/>
                  </a:moveTo>
                  <a:cubicBezTo>
                    <a:pt x="147" y="1"/>
                    <a:pt x="102" y="16"/>
                    <a:pt x="60" y="45"/>
                  </a:cubicBezTo>
                  <a:cubicBezTo>
                    <a:pt x="1" y="105"/>
                    <a:pt x="1" y="200"/>
                    <a:pt x="60" y="284"/>
                  </a:cubicBezTo>
                  <a:lnTo>
                    <a:pt x="275" y="486"/>
                  </a:lnTo>
                  <a:lnTo>
                    <a:pt x="60" y="700"/>
                  </a:lnTo>
                  <a:cubicBezTo>
                    <a:pt x="1" y="760"/>
                    <a:pt x="1" y="855"/>
                    <a:pt x="60" y="938"/>
                  </a:cubicBezTo>
                  <a:cubicBezTo>
                    <a:pt x="96" y="962"/>
                    <a:pt x="144" y="974"/>
                    <a:pt x="179" y="974"/>
                  </a:cubicBezTo>
                  <a:cubicBezTo>
                    <a:pt x="227" y="974"/>
                    <a:pt x="275" y="962"/>
                    <a:pt x="298" y="938"/>
                  </a:cubicBezTo>
                  <a:lnTo>
                    <a:pt x="513" y="724"/>
                  </a:lnTo>
                  <a:lnTo>
                    <a:pt x="715" y="938"/>
                  </a:lnTo>
                  <a:cubicBezTo>
                    <a:pt x="751" y="962"/>
                    <a:pt x="798" y="974"/>
                    <a:pt x="834" y="974"/>
                  </a:cubicBezTo>
                  <a:cubicBezTo>
                    <a:pt x="882" y="974"/>
                    <a:pt x="929" y="962"/>
                    <a:pt x="953" y="938"/>
                  </a:cubicBezTo>
                  <a:cubicBezTo>
                    <a:pt x="1013" y="879"/>
                    <a:pt x="1013" y="772"/>
                    <a:pt x="953" y="700"/>
                  </a:cubicBezTo>
                  <a:lnTo>
                    <a:pt x="751" y="486"/>
                  </a:lnTo>
                  <a:lnTo>
                    <a:pt x="953" y="284"/>
                  </a:lnTo>
                  <a:cubicBezTo>
                    <a:pt x="1013" y="224"/>
                    <a:pt x="1013" y="117"/>
                    <a:pt x="953" y="45"/>
                  </a:cubicBezTo>
                  <a:cubicBezTo>
                    <a:pt x="923" y="16"/>
                    <a:pt x="885" y="1"/>
                    <a:pt x="843" y="1"/>
                  </a:cubicBezTo>
                  <a:cubicBezTo>
                    <a:pt x="801" y="1"/>
                    <a:pt x="757" y="16"/>
                    <a:pt x="715" y="45"/>
                  </a:cubicBezTo>
                  <a:lnTo>
                    <a:pt x="513" y="248"/>
                  </a:lnTo>
                  <a:lnTo>
                    <a:pt x="298" y="45"/>
                  </a:lnTo>
                  <a:cubicBezTo>
                    <a:pt x="269" y="16"/>
                    <a:pt x="230" y="1"/>
                    <a:pt x="18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77" name="Google Shape;1477;p45"/>
            <p:cNvSpPr/>
            <p:nvPr/>
          </p:nvSpPr>
          <p:spPr>
            <a:xfrm>
              <a:off x="6730341" y="2603607"/>
              <a:ext cx="32244" cy="31384"/>
            </a:xfrm>
            <a:custGeom>
              <a:avLst/>
              <a:gdLst/>
              <a:ahLst/>
              <a:cxnLst/>
              <a:rect l="l" t="t" r="r" b="b"/>
              <a:pathLst>
                <a:path w="1013" h="986" extrusionOk="0">
                  <a:moveTo>
                    <a:pt x="184" y="0"/>
                  </a:moveTo>
                  <a:cubicBezTo>
                    <a:pt x="141" y="0"/>
                    <a:pt x="96" y="15"/>
                    <a:pt x="61" y="45"/>
                  </a:cubicBezTo>
                  <a:cubicBezTo>
                    <a:pt x="1" y="104"/>
                    <a:pt x="1" y="211"/>
                    <a:pt x="61" y="283"/>
                  </a:cubicBezTo>
                  <a:lnTo>
                    <a:pt x="263" y="485"/>
                  </a:lnTo>
                  <a:lnTo>
                    <a:pt x="61" y="700"/>
                  </a:lnTo>
                  <a:cubicBezTo>
                    <a:pt x="1" y="759"/>
                    <a:pt x="1" y="866"/>
                    <a:pt x="61" y="938"/>
                  </a:cubicBezTo>
                  <a:cubicBezTo>
                    <a:pt x="84" y="962"/>
                    <a:pt x="132" y="985"/>
                    <a:pt x="180" y="985"/>
                  </a:cubicBezTo>
                  <a:cubicBezTo>
                    <a:pt x="215" y="985"/>
                    <a:pt x="263" y="962"/>
                    <a:pt x="299" y="938"/>
                  </a:cubicBezTo>
                  <a:lnTo>
                    <a:pt x="501" y="723"/>
                  </a:lnTo>
                  <a:lnTo>
                    <a:pt x="715" y="938"/>
                  </a:lnTo>
                  <a:cubicBezTo>
                    <a:pt x="739" y="962"/>
                    <a:pt x="787" y="985"/>
                    <a:pt x="834" y="985"/>
                  </a:cubicBezTo>
                  <a:cubicBezTo>
                    <a:pt x="870" y="985"/>
                    <a:pt x="918" y="962"/>
                    <a:pt x="953" y="938"/>
                  </a:cubicBezTo>
                  <a:cubicBezTo>
                    <a:pt x="1013" y="878"/>
                    <a:pt x="1013" y="771"/>
                    <a:pt x="953" y="700"/>
                  </a:cubicBezTo>
                  <a:lnTo>
                    <a:pt x="739" y="485"/>
                  </a:lnTo>
                  <a:lnTo>
                    <a:pt x="953" y="283"/>
                  </a:lnTo>
                  <a:cubicBezTo>
                    <a:pt x="1013" y="223"/>
                    <a:pt x="1013" y="116"/>
                    <a:pt x="953" y="45"/>
                  </a:cubicBezTo>
                  <a:cubicBezTo>
                    <a:pt x="924" y="15"/>
                    <a:pt x="882" y="0"/>
                    <a:pt x="839" y="0"/>
                  </a:cubicBezTo>
                  <a:cubicBezTo>
                    <a:pt x="796" y="0"/>
                    <a:pt x="751" y="15"/>
                    <a:pt x="715" y="45"/>
                  </a:cubicBezTo>
                  <a:lnTo>
                    <a:pt x="501" y="247"/>
                  </a:lnTo>
                  <a:lnTo>
                    <a:pt x="299" y="45"/>
                  </a:lnTo>
                  <a:cubicBezTo>
                    <a:pt x="269" y="15"/>
                    <a:pt x="227" y="0"/>
                    <a:pt x="18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grpSp>
        <p:nvGrpSpPr>
          <p:cNvPr id="1478" name="Google Shape;1478;p45"/>
          <p:cNvGrpSpPr/>
          <p:nvPr/>
        </p:nvGrpSpPr>
        <p:grpSpPr>
          <a:xfrm>
            <a:off x="115909" y="1434407"/>
            <a:ext cx="3242008" cy="5030787"/>
            <a:chOff x="710275" y="1364400"/>
            <a:chExt cx="1846800" cy="3084600"/>
          </a:xfrm>
        </p:grpSpPr>
        <p:sp>
          <p:nvSpPr>
            <p:cNvPr id="1479" name="Google Shape;1479;p45"/>
            <p:cNvSpPr/>
            <p:nvPr/>
          </p:nvSpPr>
          <p:spPr>
            <a:xfrm>
              <a:off x="710275" y="1364400"/>
              <a:ext cx="1846800" cy="3084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lgn="ctr"/>
              <a:endParaRPr sz="2400"/>
            </a:p>
          </p:txBody>
        </p:sp>
        <p:sp>
          <p:nvSpPr>
            <p:cNvPr id="1480" name="Google Shape;1480;p45"/>
            <p:cNvSpPr/>
            <p:nvPr/>
          </p:nvSpPr>
          <p:spPr>
            <a:xfrm>
              <a:off x="710275" y="2176532"/>
              <a:ext cx="1846800" cy="645300"/>
            </a:xfrm>
            <a:prstGeom prst="rect">
              <a:avLst/>
            </a:prstGeom>
            <a:solidFill>
              <a:schemeClr val="accent2">
                <a:lumMod val="40000"/>
                <a:lumOff val="60000"/>
              </a:schemeClr>
            </a:solidFill>
            <a:ln>
              <a:noFill/>
            </a:ln>
          </p:spPr>
          <p:txBody>
            <a:bodyPr spcFirstLastPara="1" wrap="square" lIns="121900" tIns="121900" rIns="121900" bIns="121900" anchor="ctr" anchorCtr="0">
              <a:noAutofit/>
            </a:bodyPr>
            <a:lstStyle/>
            <a:p>
              <a:pPr algn="ctr"/>
              <a:r>
                <a:rPr lang="en-US" sz="2400" b="1" dirty="0"/>
                <a:t>Variety of Contexts Covered</a:t>
              </a:r>
            </a:p>
          </p:txBody>
        </p:sp>
        <p:sp>
          <p:nvSpPr>
            <p:cNvPr id="1482" name="Google Shape;1482;p45"/>
            <p:cNvSpPr txBox="1"/>
            <p:nvPr/>
          </p:nvSpPr>
          <p:spPr>
            <a:xfrm>
              <a:off x="729469" y="2965461"/>
              <a:ext cx="1811741" cy="1404573"/>
            </a:xfrm>
            <a:prstGeom prst="rect">
              <a:avLst/>
            </a:prstGeom>
            <a:noFill/>
            <a:ln>
              <a:noFill/>
            </a:ln>
          </p:spPr>
          <p:txBody>
            <a:bodyPr spcFirstLastPara="1" wrap="square" lIns="121900" tIns="121900" rIns="121900" bIns="121900" anchor="t" anchorCtr="0">
              <a:noAutofit/>
            </a:bodyPr>
            <a:lstStyle/>
            <a:p>
              <a:pPr marL="285750" lvl="0" indent="-285750">
                <a:buFont typeface="Arial" panose="020B0604020202020204" pitchFamily="34" charset="0"/>
                <a:buChar char="•"/>
              </a:pPr>
              <a:r>
                <a:rPr lang="en-US" sz="1600" dirty="0">
                  <a:latin typeface="+mj-lt"/>
                  <a:cs typeface="Adobe Arabic" panose="02040503050201020203" pitchFamily="18" charset="-78"/>
                </a:rPr>
                <a:t>Diverse studies spanning African and South Asian countries</a:t>
              </a:r>
              <a:r>
                <a:rPr lang="en-US" sz="1600" dirty="0" smtClean="0">
                  <a:latin typeface="+mj-lt"/>
                  <a:cs typeface="Adobe Arabic" panose="02040503050201020203" pitchFamily="18" charset="-78"/>
                </a:rPr>
                <a:t>.</a:t>
              </a:r>
            </a:p>
            <a:p>
              <a:pPr marL="285750" indent="-285750">
                <a:buFont typeface="Arial" panose="020B0604020202020204" pitchFamily="34" charset="0"/>
                <a:buChar char="•"/>
              </a:pPr>
              <a:r>
                <a:rPr lang="en-US" sz="1600" dirty="0">
                  <a:latin typeface="+mj-lt"/>
                  <a:cs typeface="Adobe Arabic" panose="02040503050201020203" pitchFamily="18" charset="-78"/>
                </a:rPr>
                <a:t>Encompasses rural, urban, pastoralist communities, and schools</a:t>
              </a:r>
              <a:r>
                <a:rPr lang="en-US" sz="1600" dirty="0" smtClean="0">
                  <a:latin typeface="+mj-lt"/>
                  <a:cs typeface="Adobe Arabic" panose="02040503050201020203" pitchFamily="18" charset="-78"/>
                </a:rPr>
                <a:t>.</a:t>
              </a:r>
            </a:p>
            <a:p>
              <a:pPr marL="285750" indent="-285750">
                <a:buFont typeface="Arial" panose="020B0604020202020204" pitchFamily="34" charset="0"/>
                <a:buChar char="•"/>
              </a:pPr>
              <a:r>
                <a:rPr lang="en-US" sz="1600" dirty="0">
                  <a:latin typeface="+mj-lt"/>
                  <a:cs typeface="Adobe Arabic" panose="02040503050201020203" pitchFamily="18" charset="-78"/>
                </a:rPr>
                <a:t>Offers comprehensive insights into challenges and factors affecting MHM.</a:t>
              </a:r>
            </a:p>
            <a:p>
              <a:pPr marL="285750" indent="-285750">
                <a:buFont typeface="Arial" panose="020B0604020202020204" pitchFamily="34" charset="0"/>
                <a:buChar char="•"/>
              </a:pPr>
              <a:endParaRPr lang="en-US" sz="1600" dirty="0" smtClean="0">
                <a:latin typeface="+mj-lt"/>
                <a:cs typeface="Adobe Arabic" panose="02040503050201020203" pitchFamily="18" charset="-78"/>
              </a:endParaRPr>
            </a:p>
            <a:p>
              <a:pPr marL="285750" indent="-285750">
                <a:buFont typeface="Arial" panose="020B0604020202020204" pitchFamily="34" charset="0"/>
                <a:buChar char="•"/>
              </a:pPr>
              <a:endParaRPr lang="en-US" sz="1600" dirty="0">
                <a:latin typeface="+mj-lt"/>
              </a:endParaRPr>
            </a:p>
            <a:p>
              <a:pPr marL="285750" lvl="0" indent="-285750">
                <a:buFont typeface="Arial" panose="020B0604020202020204" pitchFamily="34" charset="0"/>
                <a:buChar char="•"/>
              </a:pPr>
              <a:endParaRPr lang="en-US" sz="1600" dirty="0" smtClean="0">
                <a:latin typeface="+mj-lt"/>
                <a:cs typeface="Adobe Arabic" panose="02040503050201020203" pitchFamily="18" charset="-78"/>
              </a:endParaRPr>
            </a:p>
            <a:p>
              <a:pPr marL="285750" lvl="0" indent="-285750">
                <a:buFont typeface="Arial" panose="020B0604020202020204" pitchFamily="34" charset="0"/>
                <a:buChar char="•"/>
              </a:pPr>
              <a:endParaRPr lang="en-US" sz="1600" dirty="0">
                <a:latin typeface="+mj-lt"/>
              </a:endParaRPr>
            </a:p>
          </p:txBody>
        </p:sp>
      </p:grpSp>
      <p:grpSp>
        <p:nvGrpSpPr>
          <p:cNvPr id="1483" name="Google Shape;1483;p45"/>
          <p:cNvGrpSpPr/>
          <p:nvPr/>
        </p:nvGrpSpPr>
        <p:grpSpPr>
          <a:xfrm>
            <a:off x="1841769" y="2124969"/>
            <a:ext cx="672928" cy="585569"/>
            <a:chOff x="3716358" y="1544655"/>
            <a:chExt cx="361971" cy="314958"/>
          </a:xfrm>
        </p:grpSpPr>
        <p:sp>
          <p:nvSpPr>
            <p:cNvPr id="1484" name="Google Shape;1484;p45"/>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85" name="Google Shape;1485;p45"/>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86" name="Google Shape;1486;p45"/>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87" name="Google Shape;1487;p45"/>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88" name="Google Shape;1488;p45"/>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1489" name="Google Shape;1489;p45"/>
            <p:cNvGrpSpPr/>
            <p:nvPr/>
          </p:nvGrpSpPr>
          <p:grpSpPr>
            <a:xfrm>
              <a:off x="3716358" y="1544655"/>
              <a:ext cx="361971" cy="314958"/>
              <a:chOff x="3716358" y="1544655"/>
              <a:chExt cx="361971" cy="314958"/>
            </a:xfrm>
          </p:grpSpPr>
          <p:sp>
            <p:nvSpPr>
              <p:cNvPr id="1490" name="Google Shape;1490;p45"/>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91" name="Google Shape;1491;p45"/>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92" name="Google Shape;1492;p45"/>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93" name="Google Shape;1493;p45"/>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94" name="Google Shape;1494;p45"/>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grpSp>
        <p:nvGrpSpPr>
          <p:cNvPr id="1495" name="Google Shape;1495;p45"/>
          <p:cNvGrpSpPr/>
          <p:nvPr/>
        </p:nvGrpSpPr>
        <p:grpSpPr>
          <a:xfrm>
            <a:off x="3342918" y="1357133"/>
            <a:ext cx="2996757" cy="5236849"/>
            <a:chOff x="2669162" y="1364400"/>
            <a:chExt cx="1846800" cy="3084600"/>
          </a:xfrm>
        </p:grpSpPr>
        <p:sp>
          <p:nvSpPr>
            <p:cNvPr id="1496" name="Google Shape;1496;p45"/>
            <p:cNvSpPr/>
            <p:nvPr/>
          </p:nvSpPr>
          <p:spPr>
            <a:xfrm>
              <a:off x="2669162" y="1364400"/>
              <a:ext cx="1846800" cy="3084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lgn="ctr"/>
              <a:endParaRPr sz="2400"/>
            </a:p>
          </p:txBody>
        </p:sp>
        <p:sp>
          <p:nvSpPr>
            <p:cNvPr id="1497" name="Google Shape;1497;p45"/>
            <p:cNvSpPr/>
            <p:nvPr/>
          </p:nvSpPr>
          <p:spPr>
            <a:xfrm>
              <a:off x="2669162" y="2178589"/>
              <a:ext cx="1846800" cy="645300"/>
            </a:xfrm>
            <a:prstGeom prst="rect">
              <a:avLst/>
            </a:prstGeom>
            <a:solidFill>
              <a:schemeClr val="accent2">
                <a:lumMod val="60000"/>
                <a:lumOff val="40000"/>
              </a:schemeClr>
            </a:solidFill>
            <a:ln>
              <a:noFill/>
            </a:ln>
          </p:spPr>
          <p:txBody>
            <a:bodyPr spcFirstLastPara="1" wrap="square" lIns="121900" tIns="121900" rIns="121900" bIns="121900" anchor="ctr" anchorCtr="0">
              <a:noAutofit/>
            </a:bodyPr>
            <a:lstStyle/>
            <a:p>
              <a:pPr algn="ctr">
                <a:buClr>
                  <a:schemeClr val="dk1"/>
                </a:buClr>
                <a:buSzPts val="1100"/>
              </a:pPr>
              <a:r>
                <a:rPr lang="en-US" sz="2400" dirty="0"/>
                <a:t>Outcome Assessment Challenges</a:t>
              </a:r>
              <a:endParaRPr sz="1467" dirty="0">
                <a:solidFill>
                  <a:schemeClr val="lt1"/>
                </a:solidFill>
              </a:endParaRPr>
            </a:p>
          </p:txBody>
        </p:sp>
        <p:sp>
          <p:nvSpPr>
            <p:cNvPr id="1499" name="Google Shape;1499;p45"/>
            <p:cNvSpPr txBox="1"/>
            <p:nvPr/>
          </p:nvSpPr>
          <p:spPr>
            <a:xfrm>
              <a:off x="2693980" y="2975759"/>
              <a:ext cx="1682100" cy="765000"/>
            </a:xfrm>
            <a:prstGeom prst="rect">
              <a:avLst/>
            </a:prstGeom>
            <a:noFill/>
            <a:ln>
              <a:noFill/>
            </a:ln>
          </p:spPr>
          <p:txBody>
            <a:bodyPr spcFirstLastPara="1" wrap="square" lIns="121900" tIns="121900" rIns="121900" bIns="121900" anchor="t" anchorCtr="0">
              <a:noAutofit/>
            </a:bodyPr>
            <a:lstStyle/>
            <a:p>
              <a:pPr marL="285750" indent="-285750">
                <a:buFont typeface="Arial" panose="020B0604020202020204" pitchFamily="34" charset="0"/>
                <a:buChar char="•"/>
              </a:pPr>
              <a:r>
                <a:rPr lang="en-US" sz="1600" dirty="0" smtClean="0"/>
                <a:t>Prevalence </a:t>
              </a:r>
              <a:r>
                <a:rPr lang="en-US" sz="1600" dirty="0"/>
                <a:t>of cross-sectional designs limits causal relationships.</a:t>
              </a:r>
            </a:p>
            <a:p>
              <a:pPr marL="285750" indent="-285750">
                <a:buFont typeface="Arial" panose="020B0604020202020204" pitchFamily="34" charset="0"/>
                <a:buChar char="•"/>
              </a:pPr>
              <a:r>
                <a:rPr lang="en-US" sz="1600" dirty="0" smtClean="0"/>
                <a:t>Lack </a:t>
              </a:r>
              <a:r>
                <a:rPr lang="en-US" sz="1600" dirty="0"/>
                <a:t>of qualitative data omits context and decision-making insights.</a:t>
              </a:r>
            </a:p>
            <a:p>
              <a:pPr marL="285750" indent="-285750">
                <a:buFont typeface="Arial" panose="020B0604020202020204" pitchFamily="34" charset="0"/>
                <a:buChar char="•"/>
              </a:pPr>
              <a:r>
                <a:rPr lang="en-US" sz="1600" dirty="0" smtClean="0"/>
                <a:t>Qualitative </a:t>
              </a:r>
              <a:r>
                <a:rPr lang="en-US" sz="1600" dirty="0"/>
                <a:t>data could have explored cultural beliefs and norms.</a:t>
              </a:r>
              <a:endParaRPr sz="1600" dirty="0">
                <a:solidFill>
                  <a:srgbClr val="434343"/>
                </a:solidFill>
                <a:latin typeface="Roboto"/>
                <a:ea typeface="Roboto"/>
                <a:cs typeface="Roboto"/>
                <a:sym typeface="Roboto"/>
              </a:endParaRPr>
            </a:p>
          </p:txBody>
        </p:sp>
      </p:grpSp>
      <p:grpSp>
        <p:nvGrpSpPr>
          <p:cNvPr id="1500" name="Google Shape;1500;p45"/>
          <p:cNvGrpSpPr/>
          <p:nvPr/>
        </p:nvGrpSpPr>
        <p:grpSpPr>
          <a:xfrm>
            <a:off x="4444818" y="2137877"/>
            <a:ext cx="690541" cy="559764"/>
            <a:chOff x="5220616" y="2791061"/>
            <a:chExt cx="373185" cy="302466"/>
          </a:xfrm>
        </p:grpSpPr>
        <p:sp>
          <p:nvSpPr>
            <p:cNvPr id="1501" name="Google Shape;1501;p45"/>
            <p:cNvSpPr/>
            <p:nvPr/>
          </p:nvSpPr>
          <p:spPr>
            <a:xfrm>
              <a:off x="5220616" y="2791061"/>
              <a:ext cx="373185" cy="302466"/>
            </a:xfrm>
            <a:custGeom>
              <a:avLst/>
              <a:gdLst/>
              <a:ahLst/>
              <a:cxnLst/>
              <a:rect l="l" t="t" r="r" b="b"/>
              <a:pathLst>
                <a:path w="11752" h="9525" extrusionOk="0">
                  <a:moveTo>
                    <a:pt x="1834" y="345"/>
                  </a:moveTo>
                  <a:cubicBezTo>
                    <a:pt x="1834" y="345"/>
                    <a:pt x="1846" y="345"/>
                    <a:pt x="1846" y="357"/>
                  </a:cubicBezTo>
                  <a:lnTo>
                    <a:pt x="1846" y="1083"/>
                  </a:lnTo>
                  <a:cubicBezTo>
                    <a:pt x="1846" y="1083"/>
                    <a:pt x="1846" y="1107"/>
                    <a:pt x="1834" y="1107"/>
                  </a:cubicBezTo>
                  <a:lnTo>
                    <a:pt x="1465" y="1107"/>
                  </a:lnTo>
                  <a:cubicBezTo>
                    <a:pt x="1465" y="1107"/>
                    <a:pt x="1453" y="1107"/>
                    <a:pt x="1453" y="1083"/>
                  </a:cubicBezTo>
                  <a:lnTo>
                    <a:pt x="1453" y="357"/>
                  </a:lnTo>
                  <a:lnTo>
                    <a:pt x="1465" y="357"/>
                  </a:lnTo>
                  <a:cubicBezTo>
                    <a:pt x="1465" y="351"/>
                    <a:pt x="1468" y="348"/>
                    <a:pt x="1469" y="348"/>
                  </a:cubicBezTo>
                  <a:lnTo>
                    <a:pt x="1469" y="348"/>
                  </a:lnTo>
                  <a:cubicBezTo>
                    <a:pt x="1471" y="348"/>
                    <a:pt x="1471" y="351"/>
                    <a:pt x="1465" y="357"/>
                  </a:cubicBezTo>
                  <a:lnTo>
                    <a:pt x="1834" y="345"/>
                  </a:lnTo>
                  <a:close/>
                  <a:moveTo>
                    <a:pt x="10276" y="345"/>
                  </a:moveTo>
                  <a:cubicBezTo>
                    <a:pt x="10276" y="345"/>
                    <a:pt x="10288" y="345"/>
                    <a:pt x="10288" y="357"/>
                  </a:cubicBezTo>
                  <a:lnTo>
                    <a:pt x="10288" y="1083"/>
                  </a:lnTo>
                  <a:cubicBezTo>
                    <a:pt x="10288" y="1083"/>
                    <a:pt x="10288" y="1107"/>
                    <a:pt x="10276" y="1107"/>
                  </a:cubicBezTo>
                  <a:lnTo>
                    <a:pt x="9907" y="1107"/>
                  </a:lnTo>
                  <a:cubicBezTo>
                    <a:pt x="9907" y="1107"/>
                    <a:pt x="9895" y="1107"/>
                    <a:pt x="9895" y="1083"/>
                  </a:cubicBezTo>
                  <a:lnTo>
                    <a:pt x="9895" y="357"/>
                  </a:lnTo>
                  <a:lnTo>
                    <a:pt x="9907" y="357"/>
                  </a:lnTo>
                  <a:cubicBezTo>
                    <a:pt x="9907" y="351"/>
                    <a:pt x="9910" y="348"/>
                    <a:pt x="9911" y="348"/>
                  </a:cubicBezTo>
                  <a:lnTo>
                    <a:pt x="9911" y="348"/>
                  </a:lnTo>
                  <a:cubicBezTo>
                    <a:pt x="9912" y="348"/>
                    <a:pt x="9912" y="351"/>
                    <a:pt x="9907" y="357"/>
                  </a:cubicBezTo>
                  <a:lnTo>
                    <a:pt x="10276" y="345"/>
                  </a:lnTo>
                  <a:close/>
                  <a:moveTo>
                    <a:pt x="11038" y="1107"/>
                  </a:moveTo>
                  <a:cubicBezTo>
                    <a:pt x="11240" y="1107"/>
                    <a:pt x="11407" y="1262"/>
                    <a:pt x="11407" y="1476"/>
                  </a:cubicBezTo>
                  <a:lnTo>
                    <a:pt x="11407" y="8811"/>
                  </a:lnTo>
                  <a:cubicBezTo>
                    <a:pt x="11407" y="9001"/>
                    <a:pt x="11228" y="9180"/>
                    <a:pt x="11026" y="9180"/>
                  </a:cubicBezTo>
                  <a:lnTo>
                    <a:pt x="751" y="9180"/>
                  </a:lnTo>
                  <a:cubicBezTo>
                    <a:pt x="536" y="9180"/>
                    <a:pt x="382" y="9025"/>
                    <a:pt x="382" y="8811"/>
                  </a:cubicBezTo>
                  <a:lnTo>
                    <a:pt x="382" y="1476"/>
                  </a:lnTo>
                  <a:cubicBezTo>
                    <a:pt x="382" y="1262"/>
                    <a:pt x="536" y="1107"/>
                    <a:pt x="751" y="1107"/>
                  </a:cubicBezTo>
                  <a:lnTo>
                    <a:pt x="1120" y="1107"/>
                  </a:lnTo>
                  <a:lnTo>
                    <a:pt x="1120" y="1119"/>
                  </a:lnTo>
                  <a:cubicBezTo>
                    <a:pt x="1120" y="1310"/>
                    <a:pt x="1286" y="1476"/>
                    <a:pt x="1477" y="1476"/>
                  </a:cubicBezTo>
                  <a:lnTo>
                    <a:pt x="1858" y="1476"/>
                  </a:lnTo>
                  <a:cubicBezTo>
                    <a:pt x="2048" y="1476"/>
                    <a:pt x="2215" y="1310"/>
                    <a:pt x="2215" y="1119"/>
                  </a:cubicBezTo>
                  <a:lnTo>
                    <a:pt x="2215" y="1107"/>
                  </a:lnTo>
                  <a:lnTo>
                    <a:pt x="9573" y="1107"/>
                  </a:lnTo>
                  <a:lnTo>
                    <a:pt x="9573" y="1119"/>
                  </a:lnTo>
                  <a:cubicBezTo>
                    <a:pt x="9573" y="1310"/>
                    <a:pt x="9740" y="1476"/>
                    <a:pt x="9930" y="1476"/>
                  </a:cubicBezTo>
                  <a:lnTo>
                    <a:pt x="10311" y="1476"/>
                  </a:lnTo>
                  <a:cubicBezTo>
                    <a:pt x="10502" y="1476"/>
                    <a:pt x="10669" y="1310"/>
                    <a:pt x="10669" y="1119"/>
                  </a:cubicBezTo>
                  <a:lnTo>
                    <a:pt x="10669" y="1107"/>
                  </a:lnTo>
                  <a:close/>
                  <a:moveTo>
                    <a:pt x="1465" y="0"/>
                  </a:moveTo>
                  <a:cubicBezTo>
                    <a:pt x="1275" y="0"/>
                    <a:pt x="1108" y="167"/>
                    <a:pt x="1108" y="357"/>
                  </a:cubicBezTo>
                  <a:lnTo>
                    <a:pt x="1108" y="726"/>
                  </a:lnTo>
                  <a:lnTo>
                    <a:pt x="739" y="726"/>
                  </a:lnTo>
                  <a:cubicBezTo>
                    <a:pt x="334" y="726"/>
                    <a:pt x="1" y="1060"/>
                    <a:pt x="1" y="1464"/>
                  </a:cubicBezTo>
                  <a:lnTo>
                    <a:pt x="1" y="8799"/>
                  </a:lnTo>
                  <a:cubicBezTo>
                    <a:pt x="1" y="9204"/>
                    <a:pt x="334" y="9525"/>
                    <a:pt x="739" y="9525"/>
                  </a:cubicBezTo>
                  <a:lnTo>
                    <a:pt x="11014" y="9525"/>
                  </a:lnTo>
                  <a:cubicBezTo>
                    <a:pt x="11419" y="9525"/>
                    <a:pt x="11752" y="9204"/>
                    <a:pt x="11752" y="8799"/>
                  </a:cubicBezTo>
                  <a:lnTo>
                    <a:pt x="11752" y="1464"/>
                  </a:lnTo>
                  <a:cubicBezTo>
                    <a:pt x="11752" y="1060"/>
                    <a:pt x="11419" y="726"/>
                    <a:pt x="11026" y="726"/>
                  </a:cubicBezTo>
                  <a:lnTo>
                    <a:pt x="10645" y="726"/>
                  </a:lnTo>
                  <a:lnTo>
                    <a:pt x="10645" y="357"/>
                  </a:lnTo>
                  <a:cubicBezTo>
                    <a:pt x="10645" y="167"/>
                    <a:pt x="10490" y="0"/>
                    <a:pt x="10288" y="0"/>
                  </a:cubicBezTo>
                  <a:lnTo>
                    <a:pt x="9918" y="0"/>
                  </a:lnTo>
                  <a:cubicBezTo>
                    <a:pt x="9728" y="0"/>
                    <a:pt x="9561" y="167"/>
                    <a:pt x="9561" y="357"/>
                  </a:cubicBezTo>
                  <a:lnTo>
                    <a:pt x="9561" y="726"/>
                  </a:lnTo>
                  <a:lnTo>
                    <a:pt x="2191" y="726"/>
                  </a:lnTo>
                  <a:lnTo>
                    <a:pt x="2191" y="357"/>
                  </a:lnTo>
                  <a:cubicBezTo>
                    <a:pt x="2191" y="167"/>
                    <a:pt x="2025" y="0"/>
                    <a:pt x="1834"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02" name="Google Shape;1502;p45"/>
            <p:cNvSpPr/>
            <p:nvPr/>
          </p:nvSpPr>
          <p:spPr>
            <a:xfrm>
              <a:off x="5244432" y="2849268"/>
              <a:ext cx="326314" cy="11368"/>
            </a:xfrm>
            <a:custGeom>
              <a:avLst/>
              <a:gdLst/>
              <a:ahLst/>
              <a:cxnLst/>
              <a:rect l="l" t="t" r="r" b="b"/>
              <a:pathLst>
                <a:path w="10276" h="358" extrusionOk="0">
                  <a:moveTo>
                    <a:pt x="179" y="1"/>
                  </a:moveTo>
                  <a:cubicBezTo>
                    <a:pt x="96" y="1"/>
                    <a:pt x="1" y="72"/>
                    <a:pt x="1" y="179"/>
                  </a:cubicBezTo>
                  <a:cubicBezTo>
                    <a:pt x="1" y="274"/>
                    <a:pt x="72" y="358"/>
                    <a:pt x="179" y="358"/>
                  </a:cubicBezTo>
                  <a:lnTo>
                    <a:pt x="10097" y="358"/>
                  </a:lnTo>
                  <a:cubicBezTo>
                    <a:pt x="10180" y="358"/>
                    <a:pt x="10276" y="274"/>
                    <a:pt x="10276" y="179"/>
                  </a:cubicBezTo>
                  <a:cubicBezTo>
                    <a:pt x="10276" y="72"/>
                    <a:pt x="10180" y="1"/>
                    <a:pt x="1009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03" name="Google Shape;1503;p45"/>
            <p:cNvSpPr/>
            <p:nvPr/>
          </p:nvSpPr>
          <p:spPr>
            <a:xfrm>
              <a:off x="5261834" y="2896139"/>
              <a:ext cx="46521" cy="11400"/>
            </a:xfrm>
            <a:custGeom>
              <a:avLst/>
              <a:gdLst/>
              <a:ahLst/>
              <a:cxnLst/>
              <a:rect l="l" t="t" r="r" b="b"/>
              <a:pathLst>
                <a:path w="1465" h="359" extrusionOk="0">
                  <a:moveTo>
                    <a:pt x="179" y="1"/>
                  </a:moveTo>
                  <a:cubicBezTo>
                    <a:pt x="96" y="1"/>
                    <a:pt x="0" y="72"/>
                    <a:pt x="0" y="180"/>
                  </a:cubicBezTo>
                  <a:cubicBezTo>
                    <a:pt x="0" y="275"/>
                    <a:pt x="72" y="358"/>
                    <a:pt x="179" y="358"/>
                  </a:cubicBezTo>
                  <a:lnTo>
                    <a:pt x="1286" y="358"/>
                  </a:lnTo>
                  <a:cubicBezTo>
                    <a:pt x="1370" y="358"/>
                    <a:pt x="1465" y="275"/>
                    <a:pt x="1465" y="180"/>
                  </a:cubicBezTo>
                  <a:cubicBezTo>
                    <a:pt x="1465" y="72"/>
                    <a:pt x="1370" y="1"/>
                    <a:pt x="128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04" name="Google Shape;1504;p45"/>
            <p:cNvSpPr/>
            <p:nvPr/>
          </p:nvSpPr>
          <p:spPr>
            <a:xfrm>
              <a:off x="5343507" y="2896139"/>
              <a:ext cx="46521" cy="11400"/>
            </a:xfrm>
            <a:custGeom>
              <a:avLst/>
              <a:gdLst/>
              <a:ahLst/>
              <a:cxnLst/>
              <a:rect l="l" t="t" r="r" b="b"/>
              <a:pathLst>
                <a:path w="1465" h="359" extrusionOk="0">
                  <a:moveTo>
                    <a:pt x="179" y="1"/>
                  </a:moveTo>
                  <a:cubicBezTo>
                    <a:pt x="95" y="1"/>
                    <a:pt x="0" y="72"/>
                    <a:pt x="0" y="180"/>
                  </a:cubicBezTo>
                  <a:cubicBezTo>
                    <a:pt x="0" y="275"/>
                    <a:pt x="83" y="358"/>
                    <a:pt x="179" y="358"/>
                  </a:cubicBezTo>
                  <a:lnTo>
                    <a:pt x="1286" y="358"/>
                  </a:lnTo>
                  <a:cubicBezTo>
                    <a:pt x="1369" y="358"/>
                    <a:pt x="1465" y="275"/>
                    <a:pt x="1465" y="180"/>
                  </a:cubicBezTo>
                  <a:cubicBezTo>
                    <a:pt x="1465" y="72"/>
                    <a:pt x="1381" y="1"/>
                    <a:pt x="128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05" name="Google Shape;1505;p45"/>
            <p:cNvSpPr/>
            <p:nvPr/>
          </p:nvSpPr>
          <p:spPr>
            <a:xfrm>
              <a:off x="5506823" y="2896139"/>
              <a:ext cx="46172" cy="11400"/>
            </a:xfrm>
            <a:custGeom>
              <a:avLst/>
              <a:gdLst/>
              <a:ahLst/>
              <a:cxnLst/>
              <a:rect l="l" t="t" r="r" b="b"/>
              <a:pathLst>
                <a:path w="1454" h="359" extrusionOk="0">
                  <a:moveTo>
                    <a:pt x="179" y="1"/>
                  </a:moveTo>
                  <a:cubicBezTo>
                    <a:pt x="84" y="1"/>
                    <a:pt x="1" y="72"/>
                    <a:pt x="1" y="180"/>
                  </a:cubicBezTo>
                  <a:cubicBezTo>
                    <a:pt x="1" y="275"/>
                    <a:pt x="72" y="358"/>
                    <a:pt x="179" y="358"/>
                  </a:cubicBezTo>
                  <a:lnTo>
                    <a:pt x="1275" y="358"/>
                  </a:lnTo>
                  <a:cubicBezTo>
                    <a:pt x="1370" y="358"/>
                    <a:pt x="1453" y="275"/>
                    <a:pt x="1453" y="180"/>
                  </a:cubicBezTo>
                  <a:cubicBezTo>
                    <a:pt x="1453" y="72"/>
                    <a:pt x="1370" y="1"/>
                    <a:pt x="127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06" name="Google Shape;1506;p45"/>
            <p:cNvSpPr/>
            <p:nvPr/>
          </p:nvSpPr>
          <p:spPr>
            <a:xfrm>
              <a:off x="5261834" y="2942660"/>
              <a:ext cx="46521" cy="11368"/>
            </a:xfrm>
            <a:custGeom>
              <a:avLst/>
              <a:gdLst/>
              <a:ahLst/>
              <a:cxnLst/>
              <a:rect l="l" t="t" r="r" b="b"/>
              <a:pathLst>
                <a:path w="1465" h="358" extrusionOk="0">
                  <a:moveTo>
                    <a:pt x="179" y="0"/>
                  </a:moveTo>
                  <a:cubicBezTo>
                    <a:pt x="96" y="0"/>
                    <a:pt x="0" y="84"/>
                    <a:pt x="0" y="179"/>
                  </a:cubicBezTo>
                  <a:cubicBezTo>
                    <a:pt x="0" y="286"/>
                    <a:pt x="72" y="358"/>
                    <a:pt x="179" y="358"/>
                  </a:cubicBezTo>
                  <a:lnTo>
                    <a:pt x="1286" y="358"/>
                  </a:lnTo>
                  <a:cubicBezTo>
                    <a:pt x="1370" y="358"/>
                    <a:pt x="1465" y="286"/>
                    <a:pt x="1465" y="179"/>
                  </a:cubicBezTo>
                  <a:cubicBezTo>
                    <a:pt x="1465" y="84"/>
                    <a:pt x="1370" y="0"/>
                    <a:pt x="128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07" name="Google Shape;1507;p45"/>
            <p:cNvSpPr/>
            <p:nvPr/>
          </p:nvSpPr>
          <p:spPr>
            <a:xfrm>
              <a:off x="5424768" y="2942660"/>
              <a:ext cx="46553" cy="11368"/>
            </a:xfrm>
            <a:custGeom>
              <a:avLst/>
              <a:gdLst/>
              <a:ahLst/>
              <a:cxnLst/>
              <a:rect l="l" t="t" r="r" b="b"/>
              <a:pathLst>
                <a:path w="1466" h="358" extrusionOk="0">
                  <a:moveTo>
                    <a:pt x="180" y="0"/>
                  </a:moveTo>
                  <a:cubicBezTo>
                    <a:pt x="96" y="0"/>
                    <a:pt x="1" y="84"/>
                    <a:pt x="1" y="179"/>
                  </a:cubicBezTo>
                  <a:cubicBezTo>
                    <a:pt x="1" y="286"/>
                    <a:pt x="84" y="358"/>
                    <a:pt x="180" y="358"/>
                  </a:cubicBezTo>
                  <a:lnTo>
                    <a:pt x="1287" y="358"/>
                  </a:lnTo>
                  <a:cubicBezTo>
                    <a:pt x="1370" y="358"/>
                    <a:pt x="1465" y="286"/>
                    <a:pt x="1465" y="179"/>
                  </a:cubicBezTo>
                  <a:cubicBezTo>
                    <a:pt x="1465" y="84"/>
                    <a:pt x="1394" y="0"/>
                    <a:pt x="128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08" name="Google Shape;1508;p45"/>
            <p:cNvSpPr/>
            <p:nvPr/>
          </p:nvSpPr>
          <p:spPr>
            <a:xfrm>
              <a:off x="5261834" y="2989149"/>
              <a:ext cx="46521" cy="11400"/>
            </a:xfrm>
            <a:custGeom>
              <a:avLst/>
              <a:gdLst/>
              <a:ahLst/>
              <a:cxnLst/>
              <a:rect l="l" t="t" r="r" b="b"/>
              <a:pathLst>
                <a:path w="1465" h="359" extrusionOk="0">
                  <a:moveTo>
                    <a:pt x="179" y="1"/>
                  </a:moveTo>
                  <a:cubicBezTo>
                    <a:pt x="96" y="1"/>
                    <a:pt x="0" y="72"/>
                    <a:pt x="0" y="179"/>
                  </a:cubicBezTo>
                  <a:cubicBezTo>
                    <a:pt x="0" y="287"/>
                    <a:pt x="72" y="358"/>
                    <a:pt x="179" y="358"/>
                  </a:cubicBezTo>
                  <a:lnTo>
                    <a:pt x="1286" y="358"/>
                  </a:lnTo>
                  <a:cubicBezTo>
                    <a:pt x="1370" y="358"/>
                    <a:pt x="1465" y="287"/>
                    <a:pt x="1465" y="179"/>
                  </a:cubicBezTo>
                  <a:cubicBezTo>
                    <a:pt x="1465" y="72"/>
                    <a:pt x="1370" y="1"/>
                    <a:pt x="128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09" name="Google Shape;1509;p45"/>
            <p:cNvSpPr/>
            <p:nvPr/>
          </p:nvSpPr>
          <p:spPr>
            <a:xfrm>
              <a:off x="5343507" y="2989149"/>
              <a:ext cx="46521" cy="11400"/>
            </a:xfrm>
            <a:custGeom>
              <a:avLst/>
              <a:gdLst/>
              <a:ahLst/>
              <a:cxnLst/>
              <a:rect l="l" t="t" r="r" b="b"/>
              <a:pathLst>
                <a:path w="1465" h="359" extrusionOk="0">
                  <a:moveTo>
                    <a:pt x="179" y="1"/>
                  </a:moveTo>
                  <a:cubicBezTo>
                    <a:pt x="95" y="1"/>
                    <a:pt x="0" y="72"/>
                    <a:pt x="0" y="179"/>
                  </a:cubicBezTo>
                  <a:cubicBezTo>
                    <a:pt x="0" y="287"/>
                    <a:pt x="83" y="358"/>
                    <a:pt x="179" y="358"/>
                  </a:cubicBezTo>
                  <a:lnTo>
                    <a:pt x="1286" y="358"/>
                  </a:lnTo>
                  <a:cubicBezTo>
                    <a:pt x="1369" y="358"/>
                    <a:pt x="1465" y="287"/>
                    <a:pt x="1465" y="179"/>
                  </a:cubicBezTo>
                  <a:cubicBezTo>
                    <a:pt x="1465" y="72"/>
                    <a:pt x="1381" y="1"/>
                    <a:pt x="128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10" name="Google Shape;1510;p45"/>
            <p:cNvSpPr/>
            <p:nvPr/>
          </p:nvSpPr>
          <p:spPr>
            <a:xfrm>
              <a:off x="5506823" y="2989149"/>
              <a:ext cx="46172" cy="11400"/>
            </a:xfrm>
            <a:custGeom>
              <a:avLst/>
              <a:gdLst/>
              <a:ahLst/>
              <a:cxnLst/>
              <a:rect l="l" t="t" r="r" b="b"/>
              <a:pathLst>
                <a:path w="1454" h="359" extrusionOk="0">
                  <a:moveTo>
                    <a:pt x="179" y="1"/>
                  </a:moveTo>
                  <a:cubicBezTo>
                    <a:pt x="84" y="1"/>
                    <a:pt x="1" y="72"/>
                    <a:pt x="1" y="179"/>
                  </a:cubicBezTo>
                  <a:cubicBezTo>
                    <a:pt x="1" y="287"/>
                    <a:pt x="72" y="358"/>
                    <a:pt x="179" y="358"/>
                  </a:cubicBezTo>
                  <a:lnTo>
                    <a:pt x="1275" y="358"/>
                  </a:lnTo>
                  <a:cubicBezTo>
                    <a:pt x="1370" y="358"/>
                    <a:pt x="1453" y="287"/>
                    <a:pt x="1453" y="179"/>
                  </a:cubicBezTo>
                  <a:cubicBezTo>
                    <a:pt x="1453" y="72"/>
                    <a:pt x="1370" y="1"/>
                    <a:pt x="127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11" name="Google Shape;1511;p45"/>
            <p:cNvSpPr/>
            <p:nvPr/>
          </p:nvSpPr>
          <p:spPr>
            <a:xfrm>
              <a:off x="5343507" y="3036051"/>
              <a:ext cx="46521" cy="10987"/>
            </a:xfrm>
            <a:custGeom>
              <a:avLst/>
              <a:gdLst/>
              <a:ahLst/>
              <a:cxnLst/>
              <a:rect l="l" t="t" r="r" b="b"/>
              <a:pathLst>
                <a:path w="1465" h="346" extrusionOk="0">
                  <a:moveTo>
                    <a:pt x="179" y="0"/>
                  </a:moveTo>
                  <a:cubicBezTo>
                    <a:pt x="95" y="0"/>
                    <a:pt x="0" y="72"/>
                    <a:pt x="0" y="179"/>
                  </a:cubicBezTo>
                  <a:cubicBezTo>
                    <a:pt x="0" y="274"/>
                    <a:pt x="83" y="346"/>
                    <a:pt x="179" y="346"/>
                  </a:cubicBezTo>
                  <a:lnTo>
                    <a:pt x="1286" y="346"/>
                  </a:lnTo>
                  <a:cubicBezTo>
                    <a:pt x="1369" y="346"/>
                    <a:pt x="1465" y="274"/>
                    <a:pt x="1465" y="179"/>
                  </a:cubicBezTo>
                  <a:cubicBezTo>
                    <a:pt x="1465" y="72"/>
                    <a:pt x="1381" y="0"/>
                    <a:pt x="128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12" name="Google Shape;1512;p45"/>
            <p:cNvSpPr/>
            <p:nvPr/>
          </p:nvSpPr>
          <p:spPr>
            <a:xfrm>
              <a:off x="5424768" y="3036051"/>
              <a:ext cx="46553" cy="10987"/>
            </a:xfrm>
            <a:custGeom>
              <a:avLst/>
              <a:gdLst/>
              <a:ahLst/>
              <a:cxnLst/>
              <a:rect l="l" t="t" r="r" b="b"/>
              <a:pathLst>
                <a:path w="1466" h="346" extrusionOk="0">
                  <a:moveTo>
                    <a:pt x="180" y="0"/>
                  </a:moveTo>
                  <a:cubicBezTo>
                    <a:pt x="96" y="0"/>
                    <a:pt x="1" y="72"/>
                    <a:pt x="1" y="179"/>
                  </a:cubicBezTo>
                  <a:cubicBezTo>
                    <a:pt x="1" y="274"/>
                    <a:pt x="84" y="346"/>
                    <a:pt x="180" y="346"/>
                  </a:cubicBezTo>
                  <a:lnTo>
                    <a:pt x="1287" y="346"/>
                  </a:lnTo>
                  <a:cubicBezTo>
                    <a:pt x="1370" y="346"/>
                    <a:pt x="1465" y="274"/>
                    <a:pt x="1465" y="179"/>
                  </a:cubicBezTo>
                  <a:cubicBezTo>
                    <a:pt x="1465" y="72"/>
                    <a:pt x="1394" y="0"/>
                    <a:pt x="128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13" name="Google Shape;1513;p45"/>
            <p:cNvSpPr/>
            <p:nvPr/>
          </p:nvSpPr>
          <p:spPr>
            <a:xfrm>
              <a:off x="5506823" y="3036051"/>
              <a:ext cx="46172" cy="10987"/>
            </a:xfrm>
            <a:custGeom>
              <a:avLst/>
              <a:gdLst/>
              <a:ahLst/>
              <a:cxnLst/>
              <a:rect l="l" t="t" r="r" b="b"/>
              <a:pathLst>
                <a:path w="1454" h="346" extrusionOk="0">
                  <a:moveTo>
                    <a:pt x="179" y="0"/>
                  </a:moveTo>
                  <a:cubicBezTo>
                    <a:pt x="84" y="0"/>
                    <a:pt x="1" y="72"/>
                    <a:pt x="1" y="179"/>
                  </a:cubicBezTo>
                  <a:cubicBezTo>
                    <a:pt x="1" y="274"/>
                    <a:pt x="72" y="346"/>
                    <a:pt x="179" y="346"/>
                  </a:cubicBezTo>
                  <a:lnTo>
                    <a:pt x="1275" y="346"/>
                  </a:lnTo>
                  <a:cubicBezTo>
                    <a:pt x="1370" y="346"/>
                    <a:pt x="1453" y="274"/>
                    <a:pt x="1453" y="179"/>
                  </a:cubicBezTo>
                  <a:cubicBezTo>
                    <a:pt x="1453" y="72"/>
                    <a:pt x="1370" y="0"/>
                    <a:pt x="1275"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14" name="Google Shape;1514;p45"/>
            <p:cNvSpPr/>
            <p:nvPr/>
          </p:nvSpPr>
          <p:spPr>
            <a:xfrm>
              <a:off x="5343126" y="2930752"/>
              <a:ext cx="46902" cy="33851"/>
            </a:xfrm>
            <a:custGeom>
              <a:avLst/>
              <a:gdLst/>
              <a:ahLst/>
              <a:cxnLst/>
              <a:rect l="l" t="t" r="r" b="b"/>
              <a:pathLst>
                <a:path w="1477" h="1066" extrusionOk="0">
                  <a:moveTo>
                    <a:pt x="1293" y="0"/>
                  </a:moveTo>
                  <a:cubicBezTo>
                    <a:pt x="1250" y="0"/>
                    <a:pt x="1209" y="18"/>
                    <a:pt x="1179" y="54"/>
                  </a:cubicBezTo>
                  <a:lnTo>
                    <a:pt x="572" y="661"/>
                  </a:lnTo>
                  <a:lnTo>
                    <a:pt x="322" y="411"/>
                  </a:lnTo>
                  <a:cubicBezTo>
                    <a:pt x="280" y="375"/>
                    <a:pt x="235" y="358"/>
                    <a:pt x="194" y="358"/>
                  </a:cubicBezTo>
                  <a:cubicBezTo>
                    <a:pt x="152" y="358"/>
                    <a:pt x="113" y="375"/>
                    <a:pt x="84" y="411"/>
                  </a:cubicBezTo>
                  <a:cubicBezTo>
                    <a:pt x="0" y="483"/>
                    <a:pt x="0" y="590"/>
                    <a:pt x="84" y="649"/>
                  </a:cubicBezTo>
                  <a:lnTo>
                    <a:pt x="453" y="1018"/>
                  </a:lnTo>
                  <a:cubicBezTo>
                    <a:pt x="476" y="1054"/>
                    <a:pt x="524" y="1066"/>
                    <a:pt x="572" y="1066"/>
                  </a:cubicBezTo>
                  <a:cubicBezTo>
                    <a:pt x="619" y="1066"/>
                    <a:pt x="655" y="1054"/>
                    <a:pt x="691" y="1018"/>
                  </a:cubicBezTo>
                  <a:lnTo>
                    <a:pt x="1417" y="292"/>
                  </a:lnTo>
                  <a:cubicBezTo>
                    <a:pt x="1477" y="233"/>
                    <a:pt x="1477" y="125"/>
                    <a:pt x="1417" y="54"/>
                  </a:cubicBezTo>
                  <a:cubicBezTo>
                    <a:pt x="1381" y="18"/>
                    <a:pt x="1337" y="0"/>
                    <a:pt x="1293"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15" name="Google Shape;1515;p45"/>
            <p:cNvSpPr/>
            <p:nvPr/>
          </p:nvSpPr>
          <p:spPr>
            <a:xfrm>
              <a:off x="5506442" y="2930752"/>
              <a:ext cx="47283" cy="33851"/>
            </a:xfrm>
            <a:custGeom>
              <a:avLst/>
              <a:gdLst/>
              <a:ahLst/>
              <a:cxnLst/>
              <a:rect l="l" t="t" r="r" b="b"/>
              <a:pathLst>
                <a:path w="1489" h="1066" extrusionOk="0">
                  <a:moveTo>
                    <a:pt x="1282" y="0"/>
                  </a:moveTo>
                  <a:cubicBezTo>
                    <a:pt x="1239" y="0"/>
                    <a:pt x="1197" y="18"/>
                    <a:pt x="1167" y="54"/>
                  </a:cubicBezTo>
                  <a:lnTo>
                    <a:pt x="560" y="661"/>
                  </a:lnTo>
                  <a:lnTo>
                    <a:pt x="310" y="411"/>
                  </a:lnTo>
                  <a:cubicBezTo>
                    <a:pt x="275" y="375"/>
                    <a:pt x="230" y="358"/>
                    <a:pt x="187" y="358"/>
                  </a:cubicBezTo>
                  <a:cubicBezTo>
                    <a:pt x="144" y="358"/>
                    <a:pt x="102" y="375"/>
                    <a:pt x="72" y="411"/>
                  </a:cubicBezTo>
                  <a:cubicBezTo>
                    <a:pt x="1" y="483"/>
                    <a:pt x="1" y="590"/>
                    <a:pt x="72" y="649"/>
                  </a:cubicBezTo>
                  <a:lnTo>
                    <a:pt x="441" y="1018"/>
                  </a:lnTo>
                  <a:cubicBezTo>
                    <a:pt x="477" y="1054"/>
                    <a:pt x="513" y="1066"/>
                    <a:pt x="560" y="1066"/>
                  </a:cubicBezTo>
                  <a:cubicBezTo>
                    <a:pt x="608" y="1066"/>
                    <a:pt x="656" y="1054"/>
                    <a:pt x="679" y="1018"/>
                  </a:cubicBezTo>
                  <a:lnTo>
                    <a:pt x="1406" y="292"/>
                  </a:lnTo>
                  <a:cubicBezTo>
                    <a:pt x="1489" y="233"/>
                    <a:pt x="1489" y="125"/>
                    <a:pt x="1406" y="54"/>
                  </a:cubicBezTo>
                  <a:cubicBezTo>
                    <a:pt x="1370" y="18"/>
                    <a:pt x="1325" y="0"/>
                    <a:pt x="128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16" name="Google Shape;1516;p45"/>
            <p:cNvSpPr/>
            <p:nvPr/>
          </p:nvSpPr>
          <p:spPr>
            <a:xfrm>
              <a:off x="5424419" y="2977336"/>
              <a:ext cx="47283" cy="34168"/>
            </a:xfrm>
            <a:custGeom>
              <a:avLst/>
              <a:gdLst/>
              <a:ahLst/>
              <a:cxnLst/>
              <a:rect l="l" t="t" r="r" b="b"/>
              <a:pathLst>
                <a:path w="1489" h="1076" extrusionOk="0">
                  <a:moveTo>
                    <a:pt x="1293" y="1"/>
                  </a:moveTo>
                  <a:cubicBezTo>
                    <a:pt x="1250" y="1"/>
                    <a:pt x="1208" y="22"/>
                    <a:pt x="1179" y="63"/>
                  </a:cubicBezTo>
                  <a:lnTo>
                    <a:pt x="572" y="671"/>
                  </a:lnTo>
                  <a:lnTo>
                    <a:pt x="321" y="421"/>
                  </a:lnTo>
                  <a:cubicBezTo>
                    <a:pt x="280" y="379"/>
                    <a:pt x="235" y="358"/>
                    <a:pt x="193" y="358"/>
                  </a:cubicBezTo>
                  <a:cubicBezTo>
                    <a:pt x="152" y="358"/>
                    <a:pt x="113" y="379"/>
                    <a:pt x="83" y="421"/>
                  </a:cubicBezTo>
                  <a:cubicBezTo>
                    <a:pt x="0" y="492"/>
                    <a:pt x="0" y="599"/>
                    <a:pt x="83" y="659"/>
                  </a:cubicBezTo>
                  <a:lnTo>
                    <a:pt x="452" y="1028"/>
                  </a:lnTo>
                  <a:cubicBezTo>
                    <a:pt x="476" y="1052"/>
                    <a:pt x="524" y="1075"/>
                    <a:pt x="572" y="1075"/>
                  </a:cubicBezTo>
                  <a:cubicBezTo>
                    <a:pt x="619" y="1075"/>
                    <a:pt x="655" y="1052"/>
                    <a:pt x="691" y="1028"/>
                  </a:cubicBezTo>
                  <a:lnTo>
                    <a:pt x="1417" y="301"/>
                  </a:lnTo>
                  <a:cubicBezTo>
                    <a:pt x="1488" y="242"/>
                    <a:pt x="1488" y="123"/>
                    <a:pt x="1417" y="63"/>
                  </a:cubicBezTo>
                  <a:cubicBezTo>
                    <a:pt x="1381" y="22"/>
                    <a:pt x="1336" y="1"/>
                    <a:pt x="129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17" name="Google Shape;1517;p45"/>
            <p:cNvSpPr/>
            <p:nvPr/>
          </p:nvSpPr>
          <p:spPr>
            <a:xfrm>
              <a:off x="5261453" y="3024143"/>
              <a:ext cx="47283" cy="33851"/>
            </a:xfrm>
            <a:custGeom>
              <a:avLst/>
              <a:gdLst/>
              <a:ahLst/>
              <a:cxnLst/>
              <a:rect l="l" t="t" r="r" b="b"/>
              <a:pathLst>
                <a:path w="1489" h="1066" extrusionOk="0">
                  <a:moveTo>
                    <a:pt x="1289" y="0"/>
                  </a:moveTo>
                  <a:cubicBezTo>
                    <a:pt x="1248" y="0"/>
                    <a:pt x="1209" y="18"/>
                    <a:pt x="1179" y="54"/>
                  </a:cubicBezTo>
                  <a:lnTo>
                    <a:pt x="572" y="673"/>
                  </a:lnTo>
                  <a:lnTo>
                    <a:pt x="310" y="411"/>
                  </a:lnTo>
                  <a:cubicBezTo>
                    <a:pt x="274" y="375"/>
                    <a:pt x="230" y="357"/>
                    <a:pt x="186" y="357"/>
                  </a:cubicBezTo>
                  <a:cubicBezTo>
                    <a:pt x="143" y="357"/>
                    <a:pt x="102" y="375"/>
                    <a:pt x="72" y="411"/>
                  </a:cubicBezTo>
                  <a:cubicBezTo>
                    <a:pt x="0" y="494"/>
                    <a:pt x="0" y="590"/>
                    <a:pt x="72" y="649"/>
                  </a:cubicBezTo>
                  <a:lnTo>
                    <a:pt x="453" y="1030"/>
                  </a:lnTo>
                  <a:cubicBezTo>
                    <a:pt x="477" y="1054"/>
                    <a:pt x="524" y="1066"/>
                    <a:pt x="572" y="1066"/>
                  </a:cubicBezTo>
                  <a:cubicBezTo>
                    <a:pt x="608" y="1066"/>
                    <a:pt x="655" y="1054"/>
                    <a:pt x="691" y="1030"/>
                  </a:cubicBezTo>
                  <a:lnTo>
                    <a:pt x="1417" y="292"/>
                  </a:lnTo>
                  <a:cubicBezTo>
                    <a:pt x="1489" y="220"/>
                    <a:pt x="1489" y="113"/>
                    <a:pt x="1417" y="54"/>
                  </a:cubicBezTo>
                  <a:cubicBezTo>
                    <a:pt x="1376" y="18"/>
                    <a:pt x="1331" y="0"/>
                    <a:pt x="1289"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18" name="Google Shape;1518;p45"/>
            <p:cNvSpPr/>
            <p:nvPr/>
          </p:nvSpPr>
          <p:spPr>
            <a:xfrm>
              <a:off x="5424419" y="2884231"/>
              <a:ext cx="47283" cy="33883"/>
            </a:xfrm>
            <a:custGeom>
              <a:avLst/>
              <a:gdLst/>
              <a:ahLst/>
              <a:cxnLst/>
              <a:rect l="l" t="t" r="r" b="b"/>
              <a:pathLst>
                <a:path w="1489" h="1067" extrusionOk="0">
                  <a:moveTo>
                    <a:pt x="1293" y="1"/>
                  </a:moveTo>
                  <a:cubicBezTo>
                    <a:pt x="1250" y="1"/>
                    <a:pt x="1208" y="19"/>
                    <a:pt x="1179" y="54"/>
                  </a:cubicBezTo>
                  <a:lnTo>
                    <a:pt x="572" y="674"/>
                  </a:lnTo>
                  <a:lnTo>
                    <a:pt x="321" y="412"/>
                  </a:lnTo>
                  <a:cubicBezTo>
                    <a:pt x="280" y="376"/>
                    <a:pt x="235" y="358"/>
                    <a:pt x="193" y="358"/>
                  </a:cubicBezTo>
                  <a:cubicBezTo>
                    <a:pt x="152" y="358"/>
                    <a:pt x="113" y="376"/>
                    <a:pt x="83" y="412"/>
                  </a:cubicBezTo>
                  <a:cubicBezTo>
                    <a:pt x="0" y="495"/>
                    <a:pt x="0" y="590"/>
                    <a:pt x="83" y="650"/>
                  </a:cubicBezTo>
                  <a:lnTo>
                    <a:pt x="452" y="1031"/>
                  </a:lnTo>
                  <a:cubicBezTo>
                    <a:pt x="476" y="1055"/>
                    <a:pt x="524" y="1067"/>
                    <a:pt x="572" y="1067"/>
                  </a:cubicBezTo>
                  <a:cubicBezTo>
                    <a:pt x="619" y="1067"/>
                    <a:pt x="655" y="1055"/>
                    <a:pt x="691" y="1031"/>
                  </a:cubicBezTo>
                  <a:lnTo>
                    <a:pt x="1417" y="293"/>
                  </a:lnTo>
                  <a:cubicBezTo>
                    <a:pt x="1488" y="221"/>
                    <a:pt x="1488" y="114"/>
                    <a:pt x="1417" y="54"/>
                  </a:cubicBezTo>
                  <a:cubicBezTo>
                    <a:pt x="1381" y="19"/>
                    <a:pt x="1336" y="1"/>
                    <a:pt x="129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283982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4" name="Google Shape;1044;p45"/>
          <p:cNvSpPr/>
          <p:nvPr/>
        </p:nvSpPr>
        <p:spPr>
          <a:xfrm>
            <a:off x="2694967" y="3196889"/>
            <a:ext cx="2426728" cy="1289828"/>
          </a:xfrm>
          <a:custGeom>
            <a:avLst/>
            <a:gdLst/>
            <a:ahLst/>
            <a:cxnLst/>
            <a:rect l="l" t="t" r="r" b="b"/>
            <a:pathLst>
              <a:path w="33149" h="17619" extrusionOk="0">
                <a:moveTo>
                  <a:pt x="1" y="0"/>
                </a:moveTo>
                <a:lnTo>
                  <a:pt x="6659" y="8809"/>
                </a:lnTo>
                <a:lnTo>
                  <a:pt x="1" y="17619"/>
                </a:lnTo>
                <a:lnTo>
                  <a:pt x="26490" y="17619"/>
                </a:lnTo>
                <a:lnTo>
                  <a:pt x="33148" y="8809"/>
                </a:lnTo>
                <a:lnTo>
                  <a:pt x="26490" y="0"/>
                </a:lnTo>
                <a:close/>
              </a:path>
            </a:pathLst>
          </a:custGeom>
          <a:solidFill>
            <a:schemeClr val="accent2">
              <a:lumMod val="60000"/>
              <a:lumOff val="40000"/>
            </a:schemeClr>
          </a:solidFill>
          <a:ln>
            <a:noFill/>
          </a:ln>
        </p:spPr>
        <p:txBody>
          <a:bodyPr spcFirstLastPara="1" wrap="square" lIns="121900" tIns="121900" rIns="121900" bIns="121900" anchor="ctr" anchorCtr="0">
            <a:noAutofit/>
          </a:bodyPr>
          <a:lstStyle/>
          <a:p>
            <a:endParaRPr sz="2400"/>
          </a:p>
        </p:txBody>
      </p:sp>
      <p:sp>
        <p:nvSpPr>
          <p:cNvPr id="1045" name="Google Shape;1045;p45"/>
          <p:cNvSpPr/>
          <p:nvPr/>
        </p:nvSpPr>
        <p:spPr>
          <a:xfrm>
            <a:off x="3533421" y="3512844"/>
            <a:ext cx="744523" cy="678317"/>
          </a:xfrm>
          <a:custGeom>
            <a:avLst/>
            <a:gdLst/>
            <a:ahLst/>
            <a:cxnLst/>
            <a:rect l="l" t="t" r="r" b="b"/>
            <a:pathLst>
              <a:path w="6500" h="5922" extrusionOk="0">
                <a:moveTo>
                  <a:pt x="3250" y="0"/>
                </a:moveTo>
                <a:cubicBezTo>
                  <a:pt x="2492" y="0"/>
                  <a:pt x="1735" y="289"/>
                  <a:pt x="1157" y="867"/>
                </a:cubicBezTo>
                <a:cubicBezTo>
                  <a:pt x="0" y="2024"/>
                  <a:pt x="0" y="3898"/>
                  <a:pt x="1157" y="5054"/>
                </a:cubicBezTo>
                <a:cubicBezTo>
                  <a:pt x="1735" y="5632"/>
                  <a:pt x="2492" y="5921"/>
                  <a:pt x="3250" y="5921"/>
                </a:cubicBezTo>
                <a:cubicBezTo>
                  <a:pt x="4008" y="5921"/>
                  <a:pt x="4765" y="5632"/>
                  <a:pt x="5343" y="5054"/>
                </a:cubicBezTo>
                <a:cubicBezTo>
                  <a:pt x="6500" y="3898"/>
                  <a:pt x="6500" y="2024"/>
                  <a:pt x="5343" y="867"/>
                </a:cubicBezTo>
                <a:cubicBezTo>
                  <a:pt x="4765" y="289"/>
                  <a:pt x="4008" y="0"/>
                  <a:pt x="3250" y="0"/>
                </a:cubicBezTo>
                <a:close/>
              </a:path>
            </a:pathLst>
          </a:custGeom>
          <a:solidFill>
            <a:srgbClr val="F6FAFA"/>
          </a:solidFill>
          <a:ln>
            <a:noFill/>
          </a:ln>
        </p:spPr>
        <p:txBody>
          <a:bodyPr spcFirstLastPara="1" wrap="square" lIns="121900" tIns="121900" rIns="121900" bIns="121900" anchor="ctr" anchorCtr="0">
            <a:noAutofit/>
          </a:bodyPr>
          <a:lstStyle/>
          <a:p>
            <a:pPr algn="ctr"/>
            <a:r>
              <a:rPr lang="en" sz="2267">
                <a:solidFill>
                  <a:schemeClr val="accent1"/>
                </a:solidFill>
                <a:latin typeface="Fira Sans Condensed Medium"/>
                <a:ea typeface="Fira Sans Condensed Medium"/>
                <a:cs typeface="Fira Sans Condensed Medium"/>
                <a:sym typeface="Fira Sans Condensed Medium"/>
              </a:rPr>
              <a:t>1st</a:t>
            </a:r>
            <a:endParaRPr sz="2267">
              <a:solidFill>
                <a:schemeClr val="accent1"/>
              </a:solidFill>
              <a:latin typeface="Fira Sans Condensed Medium"/>
              <a:ea typeface="Fira Sans Condensed Medium"/>
              <a:cs typeface="Fira Sans Condensed Medium"/>
              <a:sym typeface="Fira Sans Condensed Medium"/>
            </a:endParaRPr>
          </a:p>
        </p:txBody>
      </p:sp>
      <p:sp>
        <p:nvSpPr>
          <p:cNvPr id="1048" name="Google Shape;1048;p45"/>
          <p:cNvSpPr/>
          <p:nvPr/>
        </p:nvSpPr>
        <p:spPr>
          <a:xfrm>
            <a:off x="4764166" y="3196889"/>
            <a:ext cx="2426581" cy="1289828"/>
          </a:xfrm>
          <a:custGeom>
            <a:avLst/>
            <a:gdLst/>
            <a:ahLst/>
            <a:cxnLst/>
            <a:rect l="l" t="t" r="r" b="b"/>
            <a:pathLst>
              <a:path w="33147" h="17619" extrusionOk="0">
                <a:moveTo>
                  <a:pt x="1" y="0"/>
                </a:moveTo>
                <a:lnTo>
                  <a:pt x="6658" y="8809"/>
                </a:lnTo>
                <a:lnTo>
                  <a:pt x="1" y="17619"/>
                </a:lnTo>
                <a:lnTo>
                  <a:pt x="26489" y="17619"/>
                </a:lnTo>
                <a:lnTo>
                  <a:pt x="33147" y="8809"/>
                </a:lnTo>
                <a:lnTo>
                  <a:pt x="2648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49" name="Google Shape;1049;p45"/>
          <p:cNvSpPr/>
          <p:nvPr/>
        </p:nvSpPr>
        <p:spPr>
          <a:xfrm>
            <a:off x="5606979" y="3512844"/>
            <a:ext cx="744523" cy="678317"/>
          </a:xfrm>
          <a:custGeom>
            <a:avLst/>
            <a:gdLst/>
            <a:ahLst/>
            <a:cxnLst/>
            <a:rect l="l" t="t" r="r" b="b"/>
            <a:pathLst>
              <a:path w="6500" h="5922" extrusionOk="0">
                <a:moveTo>
                  <a:pt x="3250" y="0"/>
                </a:moveTo>
                <a:cubicBezTo>
                  <a:pt x="2492" y="0"/>
                  <a:pt x="1735" y="289"/>
                  <a:pt x="1156" y="867"/>
                </a:cubicBezTo>
                <a:cubicBezTo>
                  <a:pt x="0" y="2024"/>
                  <a:pt x="0" y="3898"/>
                  <a:pt x="1156" y="5054"/>
                </a:cubicBezTo>
                <a:cubicBezTo>
                  <a:pt x="1735" y="5632"/>
                  <a:pt x="2492" y="5921"/>
                  <a:pt x="3250" y="5921"/>
                </a:cubicBezTo>
                <a:cubicBezTo>
                  <a:pt x="4008" y="5921"/>
                  <a:pt x="4765" y="5632"/>
                  <a:pt x="5343" y="5054"/>
                </a:cubicBezTo>
                <a:cubicBezTo>
                  <a:pt x="6500" y="3898"/>
                  <a:pt x="6500" y="2024"/>
                  <a:pt x="5343" y="867"/>
                </a:cubicBezTo>
                <a:cubicBezTo>
                  <a:pt x="4765" y="289"/>
                  <a:pt x="4008" y="0"/>
                  <a:pt x="3250" y="0"/>
                </a:cubicBezTo>
                <a:close/>
              </a:path>
            </a:pathLst>
          </a:custGeom>
          <a:solidFill>
            <a:srgbClr val="F6FAFA"/>
          </a:solidFill>
          <a:ln>
            <a:noFill/>
          </a:ln>
        </p:spPr>
        <p:txBody>
          <a:bodyPr spcFirstLastPara="1" wrap="square" lIns="121900" tIns="121900" rIns="121900" bIns="121900" anchor="ctr" anchorCtr="0">
            <a:noAutofit/>
          </a:bodyPr>
          <a:lstStyle/>
          <a:p>
            <a:pPr algn="ctr">
              <a:buClr>
                <a:schemeClr val="dk1"/>
              </a:buClr>
              <a:buSzPts val="1100"/>
            </a:pPr>
            <a:r>
              <a:rPr lang="en" sz="2267" dirty="0">
                <a:solidFill>
                  <a:schemeClr val="accent2"/>
                </a:solidFill>
                <a:latin typeface="Fira Sans Condensed Medium"/>
                <a:ea typeface="Fira Sans Condensed Medium"/>
                <a:cs typeface="Fira Sans Condensed Medium"/>
                <a:sym typeface="Fira Sans Condensed Medium"/>
              </a:rPr>
              <a:t>2nd</a:t>
            </a:r>
            <a:endParaRPr sz="2400" dirty="0">
              <a:solidFill>
                <a:schemeClr val="accent2"/>
              </a:solidFill>
            </a:endParaRPr>
          </a:p>
        </p:txBody>
      </p:sp>
      <p:sp>
        <p:nvSpPr>
          <p:cNvPr id="1050" name="Google Shape;1050;p45"/>
          <p:cNvSpPr/>
          <p:nvPr/>
        </p:nvSpPr>
        <p:spPr>
          <a:xfrm>
            <a:off x="6840756" y="3196889"/>
            <a:ext cx="2426581" cy="1289828"/>
          </a:xfrm>
          <a:custGeom>
            <a:avLst/>
            <a:gdLst/>
            <a:ahLst/>
            <a:cxnLst/>
            <a:rect l="l" t="t" r="r" b="b"/>
            <a:pathLst>
              <a:path w="33147" h="17619" extrusionOk="0">
                <a:moveTo>
                  <a:pt x="0" y="0"/>
                </a:moveTo>
                <a:lnTo>
                  <a:pt x="6658" y="8809"/>
                </a:lnTo>
                <a:lnTo>
                  <a:pt x="0" y="17619"/>
                </a:lnTo>
                <a:lnTo>
                  <a:pt x="26488" y="17619"/>
                </a:lnTo>
                <a:lnTo>
                  <a:pt x="33146" y="8809"/>
                </a:lnTo>
                <a:lnTo>
                  <a:pt x="26488"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1" name="Google Shape;1051;p45"/>
          <p:cNvSpPr/>
          <p:nvPr/>
        </p:nvSpPr>
        <p:spPr>
          <a:xfrm>
            <a:off x="7599917" y="3512844"/>
            <a:ext cx="744523" cy="678317"/>
          </a:xfrm>
          <a:custGeom>
            <a:avLst/>
            <a:gdLst/>
            <a:ahLst/>
            <a:cxnLst/>
            <a:rect l="l" t="t" r="r" b="b"/>
            <a:pathLst>
              <a:path w="6500" h="5922" extrusionOk="0">
                <a:moveTo>
                  <a:pt x="3250" y="0"/>
                </a:moveTo>
                <a:cubicBezTo>
                  <a:pt x="2492" y="0"/>
                  <a:pt x="1735" y="289"/>
                  <a:pt x="1156" y="867"/>
                </a:cubicBezTo>
                <a:cubicBezTo>
                  <a:pt x="0" y="2024"/>
                  <a:pt x="0" y="3898"/>
                  <a:pt x="1156" y="5054"/>
                </a:cubicBezTo>
                <a:cubicBezTo>
                  <a:pt x="1735" y="5632"/>
                  <a:pt x="2492" y="5921"/>
                  <a:pt x="3250" y="5921"/>
                </a:cubicBezTo>
                <a:cubicBezTo>
                  <a:pt x="4008" y="5921"/>
                  <a:pt x="4765" y="5632"/>
                  <a:pt x="5343" y="5054"/>
                </a:cubicBezTo>
                <a:cubicBezTo>
                  <a:pt x="6499" y="3898"/>
                  <a:pt x="6499" y="2024"/>
                  <a:pt x="5343" y="867"/>
                </a:cubicBezTo>
                <a:cubicBezTo>
                  <a:pt x="4765" y="289"/>
                  <a:pt x="4008" y="0"/>
                  <a:pt x="3250" y="0"/>
                </a:cubicBezTo>
                <a:close/>
              </a:path>
            </a:pathLst>
          </a:custGeom>
          <a:solidFill>
            <a:srgbClr val="F6FAFA"/>
          </a:solidFill>
          <a:ln>
            <a:noFill/>
          </a:ln>
        </p:spPr>
        <p:txBody>
          <a:bodyPr spcFirstLastPara="1" wrap="square" lIns="121900" tIns="121900" rIns="121900" bIns="121900" anchor="ctr" anchorCtr="0">
            <a:noAutofit/>
          </a:bodyPr>
          <a:lstStyle/>
          <a:p>
            <a:pPr algn="ctr">
              <a:buClr>
                <a:schemeClr val="dk1"/>
              </a:buClr>
              <a:buSzPts val="1100"/>
            </a:pPr>
            <a:r>
              <a:rPr lang="en" sz="2267">
                <a:solidFill>
                  <a:schemeClr val="accent3"/>
                </a:solidFill>
                <a:latin typeface="Fira Sans Condensed Medium"/>
                <a:ea typeface="Fira Sans Condensed Medium"/>
                <a:cs typeface="Fira Sans Condensed Medium"/>
                <a:sym typeface="Fira Sans Condensed Medium"/>
              </a:rPr>
              <a:t>3rd</a:t>
            </a:r>
            <a:endParaRPr sz="2400">
              <a:solidFill>
                <a:schemeClr val="accent3"/>
              </a:solidFill>
            </a:endParaRPr>
          </a:p>
        </p:txBody>
      </p:sp>
      <p:sp>
        <p:nvSpPr>
          <p:cNvPr id="1055" name="Google Shape;1055;p45"/>
          <p:cNvSpPr txBox="1"/>
          <p:nvPr/>
        </p:nvSpPr>
        <p:spPr>
          <a:xfrm>
            <a:off x="1755289" y="1736127"/>
            <a:ext cx="4071939" cy="789600"/>
          </a:xfrm>
          <a:prstGeom prst="rect">
            <a:avLst/>
          </a:prstGeom>
          <a:noFill/>
          <a:ln>
            <a:noFill/>
          </a:ln>
        </p:spPr>
        <p:txBody>
          <a:bodyPr spcFirstLastPara="1" wrap="square" lIns="121900" tIns="121900" rIns="121900" bIns="121900" anchor="t" anchorCtr="0">
            <a:noAutofit/>
          </a:bodyPr>
          <a:lstStyle/>
          <a:p>
            <a:r>
              <a:rPr lang="en-US" sz="1600" dirty="0"/>
              <a:t> - Utilized a limited number of databases.</a:t>
            </a:r>
          </a:p>
          <a:p>
            <a:r>
              <a:rPr lang="en-US" sz="1600" dirty="0"/>
              <a:t>  - Missed potential relevant studies from broader databases (e.g., Medline, Scopus).</a:t>
            </a:r>
            <a:endParaRPr sz="1600" dirty="0">
              <a:solidFill>
                <a:srgbClr val="000000"/>
              </a:solidFill>
              <a:latin typeface="Roboto"/>
              <a:ea typeface="Roboto"/>
              <a:cs typeface="Roboto"/>
              <a:sym typeface="Roboto"/>
            </a:endParaRPr>
          </a:p>
        </p:txBody>
      </p:sp>
      <p:sp>
        <p:nvSpPr>
          <p:cNvPr id="1059" name="Google Shape;1059;p45"/>
          <p:cNvSpPr txBox="1"/>
          <p:nvPr/>
        </p:nvSpPr>
        <p:spPr>
          <a:xfrm>
            <a:off x="2279563" y="1223718"/>
            <a:ext cx="2803961" cy="5272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US" b="1" dirty="0"/>
              <a:t>Limited Literature Sources</a:t>
            </a:r>
            <a:endParaRPr b="1" dirty="0">
              <a:solidFill>
                <a:schemeClr val="accent1"/>
              </a:solidFill>
              <a:latin typeface="Fira Sans Condensed Medium"/>
              <a:ea typeface="Fira Sans Condensed Medium"/>
              <a:cs typeface="Fira Sans Condensed Medium"/>
              <a:sym typeface="Fira Sans Condensed Medium"/>
            </a:endParaRPr>
          </a:p>
        </p:txBody>
      </p:sp>
      <p:sp>
        <p:nvSpPr>
          <p:cNvPr id="1060" name="Google Shape;1060;p45"/>
          <p:cNvSpPr txBox="1"/>
          <p:nvPr/>
        </p:nvSpPr>
        <p:spPr>
          <a:xfrm>
            <a:off x="4277944" y="5059800"/>
            <a:ext cx="3151953" cy="5272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US" dirty="0">
                <a:latin typeface="Adobe Caslon Pro Bold" panose="0205070206050A020403" pitchFamily="18" charset="0"/>
              </a:rPr>
              <a:t>Strict Inclusion Criteria</a:t>
            </a:r>
            <a:endParaRPr dirty="0">
              <a:solidFill>
                <a:schemeClr val="accent2"/>
              </a:solidFill>
              <a:latin typeface="Adobe Caslon Pro Bold" panose="0205070206050A020403" pitchFamily="18" charset="0"/>
              <a:ea typeface="Fira Sans Condensed Medium"/>
              <a:cs typeface="Fira Sans Condensed Medium"/>
              <a:sym typeface="Fira Sans Condensed Medium"/>
            </a:endParaRPr>
          </a:p>
        </p:txBody>
      </p:sp>
      <p:sp>
        <p:nvSpPr>
          <p:cNvPr id="1061" name="Google Shape;1061;p45"/>
          <p:cNvSpPr txBox="1"/>
          <p:nvPr/>
        </p:nvSpPr>
        <p:spPr>
          <a:xfrm>
            <a:off x="3837908" y="5513789"/>
            <a:ext cx="4172754" cy="789600"/>
          </a:xfrm>
          <a:prstGeom prst="rect">
            <a:avLst/>
          </a:prstGeom>
          <a:noFill/>
          <a:ln>
            <a:noFill/>
          </a:ln>
        </p:spPr>
        <p:txBody>
          <a:bodyPr spcFirstLastPara="1" wrap="square" lIns="121900" tIns="121900" rIns="121900" bIns="121900" anchor="t" anchorCtr="0">
            <a:noAutofit/>
          </a:bodyPr>
          <a:lstStyle/>
          <a:p>
            <a:r>
              <a:rPr lang="en-US" sz="1600" dirty="0"/>
              <a:t> - Exclusively focused on adolescent girls.</a:t>
            </a:r>
          </a:p>
          <a:p>
            <a:r>
              <a:rPr lang="en-US" sz="1600" dirty="0"/>
              <a:t>  - Limited scope due to specific criteria.</a:t>
            </a:r>
            <a:endParaRPr sz="1600" dirty="0">
              <a:latin typeface="Roboto"/>
              <a:ea typeface="Roboto"/>
              <a:cs typeface="Roboto"/>
              <a:sym typeface="Roboto"/>
            </a:endParaRPr>
          </a:p>
        </p:txBody>
      </p:sp>
      <p:sp>
        <p:nvSpPr>
          <p:cNvPr id="1062" name="Google Shape;1062;p45"/>
          <p:cNvSpPr txBox="1">
            <a:spLocks noGrp="1"/>
          </p:cNvSpPr>
          <p:nvPr>
            <p:ph type="body" idx="4294967295"/>
          </p:nvPr>
        </p:nvSpPr>
        <p:spPr>
          <a:xfrm>
            <a:off x="6782670" y="1280429"/>
            <a:ext cx="2905204" cy="527200"/>
          </a:xfrm>
          <a:prstGeom prst="rect">
            <a:avLst/>
          </a:prstGeom>
        </p:spPr>
        <p:txBody>
          <a:bodyPr spcFirstLastPara="1" vert="horz" wrap="square" lIns="121900" tIns="121900" rIns="121900" bIns="121900" rtlCol="0" anchor="t" anchorCtr="0">
            <a:noAutofit/>
          </a:bodyPr>
          <a:lstStyle/>
          <a:p>
            <a:pPr marL="0" indent="0" algn="ctr">
              <a:spcBef>
                <a:spcPts val="0"/>
              </a:spcBef>
              <a:spcAft>
                <a:spcPts val="2133"/>
              </a:spcAft>
              <a:buNone/>
            </a:pPr>
            <a:r>
              <a:rPr lang="en-US" sz="1800" dirty="0">
                <a:latin typeface="Adobe Caslon Pro Bold" panose="0205070206050A020403" pitchFamily="18" charset="0"/>
              </a:rPr>
              <a:t>Narrowed Outcome Scope</a:t>
            </a:r>
            <a:endParaRPr sz="1800" dirty="0">
              <a:solidFill>
                <a:schemeClr val="accent3"/>
              </a:solidFill>
              <a:latin typeface="Adobe Caslon Pro Bold" panose="0205070206050A020403" pitchFamily="18" charset="0"/>
              <a:ea typeface="Fira Sans Condensed Medium"/>
              <a:cs typeface="Fira Sans Condensed Medium"/>
              <a:sym typeface="Fira Sans Condensed Medium"/>
            </a:endParaRPr>
          </a:p>
        </p:txBody>
      </p:sp>
      <p:sp>
        <p:nvSpPr>
          <p:cNvPr id="1063" name="Google Shape;1063;p45"/>
          <p:cNvSpPr txBox="1">
            <a:spLocks noGrp="1"/>
          </p:cNvSpPr>
          <p:nvPr>
            <p:ph type="body" idx="4294967295"/>
          </p:nvPr>
        </p:nvSpPr>
        <p:spPr>
          <a:xfrm>
            <a:off x="6676801" y="1629680"/>
            <a:ext cx="5442221" cy="792400"/>
          </a:xfrm>
          <a:prstGeom prst="rect">
            <a:avLst/>
          </a:prstGeom>
        </p:spPr>
        <p:txBody>
          <a:bodyPr spcFirstLastPara="1" vert="horz" wrap="square" lIns="121900" tIns="121900" rIns="121900" bIns="121900" rtlCol="0" anchor="t" anchorCtr="0">
            <a:noAutofit/>
          </a:bodyPr>
          <a:lstStyle/>
          <a:p>
            <a:pPr marL="0" indent="0">
              <a:buNone/>
            </a:pPr>
            <a:r>
              <a:rPr lang="en-US" sz="1600" dirty="0"/>
              <a:t> - Predominantly addressed knowledge, attitude, and practice.</a:t>
            </a:r>
          </a:p>
          <a:p>
            <a:pPr marL="0" indent="0">
              <a:buNone/>
            </a:pPr>
            <a:r>
              <a:rPr lang="en-US" sz="1600" dirty="0"/>
              <a:t>  - Lacks exploration of broader factors like reproductive health and violence.</a:t>
            </a:r>
            <a:endParaRPr sz="1600" dirty="0">
              <a:solidFill>
                <a:schemeClr val="dk1"/>
              </a:solidFill>
            </a:endParaRPr>
          </a:p>
        </p:txBody>
      </p:sp>
      <p:sp>
        <p:nvSpPr>
          <p:cNvPr id="1064" name="Google Shape;1064;p45"/>
          <p:cNvSpPr/>
          <p:nvPr/>
        </p:nvSpPr>
        <p:spPr>
          <a:xfrm>
            <a:off x="6864924" y="2754000"/>
            <a:ext cx="1935200" cy="350800"/>
          </a:xfrm>
          <a:prstGeom prst="rect">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1065" name="Google Shape;1065;p45"/>
          <p:cNvSpPr/>
          <p:nvPr/>
        </p:nvSpPr>
        <p:spPr>
          <a:xfrm>
            <a:off x="2671824" y="2754000"/>
            <a:ext cx="1935200" cy="350800"/>
          </a:xfrm>
          <a:prstGeom prst="rect">
            <a:avLst/>
          </a:prstGeom>
          <a:solidFill>
            <a:schemeClr val="accent2">
              <a:lumMod val="60000"/>
              <a:lumOff val="40000"/>
            </a:schemeClr>
          </a:solidFill>
          <a:ln>
            <a:noFill/>
          </a:ln>
        </p:spPr>
        <p:txBody>
          <a:bodyPr spcFirstLastPara="1" wrap="square" lIns="121900" tIns="121900" rIns="121900" bIns="121900" anchor="ctr" anchorCtr="0">
            <a:noAutofit/>
          </a:bodyPr>
          <a:lstStyle/>
          <a:p>
            <a:endParaRPr sz="2400"/>
          </a:p>
        </p:txBody>
      </p:sp>
      <p:sp>
        <p:nvSpPr>
          <p:cNvPr id="1067" name="Google Shape;1067;p45"/>
          <p:cNvSpPr/>
          <p:nvPr/>
        </p:nvSpPr>
        <p:spPr>
          <a:xfrm>
            <a:off x="4768375" y="4597851"/>
            <a:ext cx="1935200" cy="3508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2" name="Title 1"/>
          <p:cNvSpPr>
            <a:spLocks noGrp="1"/>
          </p:cNvSpPr>
          <p:nvPr>
            <p:ph type="title"/>
          </p:nvPr>
        </p:nvSpPr>
        <p:spPr>
          <a:xfrm>
            <a:off x="661119" y="396436"/>
            <a:ext cx="10515600" cy="610896"/>
          </a:xfrm>
        </p:spPr>
        <p:txBody>
          <a:bodyPr>
            <a:normAutofit fontScale="90000"/>
          </a:bodyPr>
          <a:lstStyle/>
          <a:p>
            <a:pPr algn="ctr"/>
            <a:r>
              <a:rPr lang="en-US" b="1" dirty="0" smtClean="0">
                <a:solidFill>
                  <a:srgbClr val="C00000"/>
                </a:solidFill>
                <a:latin typeface="Adobe Caslon Pro Bold" panose="0205070206050A020403" pitchFamily="18" charset="0"/>
              </a:rPr>
              <a:t>Limitation of the study </a:t>
            </a:r>
            <a:endParaRPr lang="en-US" b="1" dirty="0">
              <a:solidFill>
                <a:srgbClr val="C00000"/>
              </a:solidFill>
              <a:latin typeface="Adobe Caslon Pro Bold" panose="0205070206050A020403" pitchFamily="18" charset="0"/>
            </a:endParaRPr>
          </a:p>
        </p:txBody>
      </p:sp>
    </p:spTree>
    <p:extLst>
      <p:ext uri="{BB962C8B-B14F-4D97-AF65-F5344CB8AC3E}">
        <p14:creationId xmlns:p14="http://schemas.microsoft.com/office/powerpoint/2010/main" val="3859746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05294"/>
            <a:ext cx="3644721" cy="1325563"/>
          </a:xfrm>
        </p:spPr>
        <p:txBody>
          <a:bodyPr>
            <a:normAutofit/>
          </a:bodyPr>
          <a:lstStyle/>
          <a:p>
            <a:r>
              <a:rPr lang="en-US" sz="3200" b="1" dirty="0" smtClean="0">
                <a:solidFill>
                  <a:srgbClr val="C00000"/>
                </a:solidFill>
              </a:rPr>
              <a:t>RECOMMENDATION </a:t>
            </a:r>
            <a:endParaRPr lang="en-US" sz="3200" b="1" dirty="0">
              <a:solidFill>
                <a:srgbClr val="C00000"/>
              </a:solidFill>
            </a:endParaRPr>
          </a:p>
        </p:txBody>
      </p:sp>
      <p:graphicFrame>
        <p:nvGraphicFramePr>
          <p:cNvPr id="3" name="Diagram 2"/>
          <p:cNvGraphicFramePr/>
          <p:nvPr>
            <p:extLst>
              <p:ext uri="{D42A27DB-BD31-4B8C-83A1-F6EECF244321}">
                <p14:modId xmlns:p14="http://schemas.microsoft.com/office/powerpoint/2010/main" val="200258406"/>
              </p:ext>
            </p:extLst>
          </p:nvPr>
        </p:nvGraphicFramePr>
        <p:xfrm>
          <a:off x="3181082" y="378005"/>
          <a:ext cx="9010918" cy="6479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463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CONCLUSION </a:t>
            </a:r>
            <a:endParaRPr lang="en-US" b="1" dirty="0">
              <a:solidFill>
                <a:srgbClr val="C00000"/>
              </a:solidFill>
            </a:endParaRPr>
          </a:p>
        </p:txBody>
      </p:sp>
      <p:sp>
        <p:nvSpPr>
          <p:cNvPr id="3" name="Rectangle 2"/>
          <p:cNvSpPr/>
          <p:nvPr/>
        </p:nvSpPr>
        <p:spPr>
          <a:xfrm>
            <a:off x="1505218" y="1317200"/>
            <a:ext cx="9645203" cy="4524315"/>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lnSpc>
                <a:spcPct val="200000"/>
              </a:lnSpc>
              <a:buFont typeface="Arial" panose="020B0604020202020204" pitchFamily="34" charset="0"/>
              <a:buChar char="•"/>
            </a:pPr>
            <a:r>
              <a:rPr lang="en-US" dirty="0"/>
              <a:t>This systematic review comprehensively assessed the field of MHM among adolescent girls in LMICs, revealing knowledge gaps and unmet needs. </a:t>
            </a:r>
            <a:endParaRPr lang="en-US" dirty="0" smtClean="0"/>
          </a:p>
          <a:p>
            <a:pPr marL="285750" indent="-285750">
              <a:lnSpc>
                <a:spcPct val="200000"/>
              </a:lnSpc>
              <a:buFont typeface="Arial" panose="020B0604020202020204" pitchFamily="34" charset="0"/>
              <a:buChar char="•"/>
            </a:pPr>
            <a:r>
              <a:rPr lang="en-US" dirty="0" smtClean="0"/>
              <a:t>The </a:t>
            </a:r>
            <a:r>
              <a:rPr lang="en-US" dirty="0"/>
              <a:t>review's systematic identification and analysis highlighted limited research areas and interventions. Positive outcomes in reducing absenteeism were observed, but overall study quality was suboptimal according to checklists. </a:t>
            </a:r>
            <a:endParaRPr lang="en-US" dirty="0" smtClean="0"/>
          </a:p>
          <a:p>
            <a:pPr marL="285750" indent="-285750">
              <a:lnSpc>
                <a:spcPct val="200000"/>
              </a:lnSpc>
              <a:buFont typeface="Arial" panose="020B0604020202020204" pitchFamily="34" charset="0"/>
              <a:buChar char="•"/>
            </a:pPr>
            <a:r>
              <a:rPr lang="en-US" dirty="0" smtClean="0"/>
              <a:t>Addressing </a:t>
            </a:r>
            <a:r>
              <a:rPr lang="en-US" dirty="0"/>
              <a:t>biases and enhancing study quality can empower girls to manage menstruation confidently and break taboos.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18342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REFERENCES </a:t>
            </a:r>
            <a:endParaRPr lang="en-US" b="1" dirty="0">
              <a:solidFill>
                <a:srgbClr val="C00000"/>
              </a:solidFill>
            </a:endParaRPr>
          </a:p>
        </p:txBody>
      </p:sp>
      <p:sp>
        <p:nvSpPr>
          <p:cNvPr id="3" name="Rectangle 2"/>
          <p:cNvSpPr/>
          <p:nvPr/>
        </p:nvSpPr>
        <p:spPr>
          <a:xfrm>
            <a:off x="480811" y="1592879"/>
            <a:ext cx="11230377" cy="5355312"/>
          </a:xfrm>
          <a:prstGeom prst="rect">
            <a:avLst/>
          </a:prstGeom>
        </p:spPr>
        <p:txBody>
          <a:bodyPr wrap="square">
            <a:spAutoFit/>
          </a:bodyPr>
          <a:lstStyle/>
          <a:p>
            <a:pPr marL="342900" indent="-342900" algn="just">
              <a:spcBef>
                <a:spcPts val="1200"/>
              </a:spcBef>
              <a:spcAft>
                <a:spcPts val="1200"/>
              </a:spcAft>
              <a:buAutoNum type="arabicPeriod"/>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latin typeface="Times New Roman" panose="02020603050405020304" pitchFamily="18" charset="0"/>
                <a:ea typeface="Calibri" panose="020F0502020204030204" pitchFamily="34" charset="0"/>
                <a:cs typeface="Times New Roman" panose="02020603050405020304" pitchFamily="18" charset="0"/>
              </a:rPr>
              <a:t>Sumpter</a:t>
            </a:r>
            <a:r>
              <a:rPr lang="en-US" sz="1400" dirty="0">
                <a:latin typeface="Times New Roman" panose="02020603050405020304" pitchFamily="18" charset="0"/>
                <a:ea typeface="Calibri" panose="020F0502020204030204" pitchFamily="34" charset="0"/>
                <a:cs typeface="Times New Roman" panose="02020603050405020304" pitchFamily="18" charset="0"/>
              </a:rPr>
              <a:t>, Colin, and Belen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Torondel</a:t>
            </a:r>
            <a:r>
              <a:rPr lang="en-US" sz="1400" dirty="0">
                <a:latin typeface="Times New Roman" panose="02020603050405020304" pitchFamily="18" charset="0"/>
                <a:ea typeface="Calibri" panose="020F0502020204030204" pitchFamily="34" charset="0"/>
                <a:cs typeface="Times New Roman" panose="02020603050405020304" pitchFamily="18" charset="0"/>
              </a:rPr>
              <a:t>. “A Systematic Review of the Health and Social Effects of Menstrual Hygiene Management.”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PLoS</a:t>
            </a:r>
            <a:r>
              <a:rPr lang="en-US" sz="1400" dirty="0">
                <a:latin typeface="Times New Roman" panose="02020603050405020304" pitchFamily="18" charset="0"/>
                <a:ea typeface="Calibri" panose="020F0502020204030204" pitchFamily="34" charset="0"/>
                <a:cs typeface="Times New Roman" panose="02020603050405020304" pitchFamily="18" charset="0"/>
              </a:rPr>
              <a:t> ONE, edited by Hamid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RezaBaradaran</a:t>
            </a:r>
            <a:r>
              <a:rPr lang="en-US" sz="1400" dirty="0">
                <a:latin typeface="Times New Roman" panose="02020603050405020304" pitchFamily="18" charset="0"/>
                <a:ea typeface="Calibri" panose="020F0502020204030204" pitchFamily="34" charset="0"/>
                <a:cs typeface="Times New Roman" panose="02020603050405020304" pitchFamily="18" charset="0"/>
              </a:rPr>
              <a:t>, no. 4, Public Library of Science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PLoS</a:t>
            </a:r>
            <a:r>
              <a:rPr lang="en-US" sz="1400" dirty="0">
                <a:latin typeface="Times New Roman" panose="02020603050405020304" pitchFamily="18" charset="0"/>
                <a:ea typeface="Calibri" panose="020F0502020204030204" pitchFamily="34" charset="0"/>
                <a:cs typeface="Times New Roman" panose="02020603050405020304" pitchFamily="18" charset="0"/>
              </a:rPr>
              <a:t>), Apr. 2013, p. e62004.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Crossref</a:t>
            </a:r>
            <a:r>
              <a:rPr lang="en-US" sz="1400" dirty="0">
                <a:latin typeface="Times New Roman" panose="02020603050405020304" pitchFamily="18" charset="0"/>
                <a:ea typeface="Calibri" panose="020F0502020204030204" pitchFamily="34" charset="0"/>
                <a:cs typeface="Times New Roman" panose="02020603050405020304" pitchFamily="18" charset="0"/>
              </a:rPr>
              <a:t>, doi:10.1371/journal.pone.0062004</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spcBef>
                <a:spcPts val="1200"/>
              </a:spcBef>
              <a:spcAft>
                <a:spcPts val="1200"/>
              </a:spcAft>
              <a:buAutoNum type="arabicPeriod"/>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WHO Statement on Menstrual Health and Rights.” World Health Organization (WHO), https://www.who.int/news/item/22-06-2022-who-statement-on-menstrual-health-and-rights. Accessed 20 July 2023. / (“WHO Statement on Menstrual Health and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Rights”.</a:t>
            </a:r>
          </a:p>
          <a:p>
            <a:pPr marL="342900" indent="-342900" algn="just">
              <a:spcBef>
                <a:spcPts val="1200"/>
              </a:spcBef>
              <a:spcAft>
                <a:spcPts val="1200"/>
              </a:spcAft>
              <a:buAutoNum type="arabicPeriod"/>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Jones LL, Griffiths PL, Norris SA,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Pettifor</a:t>
            </a:r>
            <a:r>
              <a:rPr lang="en-US" sz="1400" dirty="0">
                <a:latin typeface="Times New Roman" panose="02020603050405020304" pitchFamily="18" charset="0"/>
                <a:ea typeface="Calibri" panose="020F0502020204030204" pitchFamily="34" charset="0"/>
                <a:cs typeface="Times New Roman" panose="02020603050405020304" pitchFamily="18" charset="0"/>
              </a:rPr>
              <a:t> JM, Cameron N (2009) Age at menarche and the evidence for a positive secular trend in urban South Africa. Am J Hum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Biol</a:t>
            </a:r>
            <a:r>
              <a:rPr lang="en-US" sz="1400" dirty="0">
                <a:latin typeface="Times New Roman" panose="02020603050405020304" pitchFamily="18" charset="0"/>
                <a:ea typeface="Calibri" panose="020F0502020204030204" pitchFamily="34" charset="0"/>
                <a:cs typeface="Times New Roman" panose="02020603050405020304" pitchFamily="18" charset="0"/>
              </a:rPr>
              <a:t> 21: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130–132.</a:t>
            </a:r>
          </a:p>
          <a:p>
            <a:pPr marL="342900" indent="-342900" algn="just">
              <a:spcBef>
                <a:spcPts val="1200"/>
              </a:spcBef>
              <a:spcAft>
                <a:spcPts val="1200"/>
              </a:spcAft>
              <a:buAutoNum type="arabicPeriod"/>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Sharma K (1990) Age at menarche in northwest Indian females and a review of Indian data. Ann Hum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Biol</a:t>
            </a:r>
            <a:r>
              <a:rPr lang="en-US" sz="1400" dirty="0">
                <a:latin typeface="Times New Roman" panose="02020603050405020304" pitchFamily="18" charset="0"/>
                <a:ea typeface="Calibri" panose="020F0502020204030204" pitchFamily="34" charset="0"/>
                <a:cs typeface="Times New Roman" panose="02020603050405020304" pitchFamily="18" charset="0"/>
              </a:rPr>
              <a:t> 17: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159–162.</a:t>
            </a:r>
          </a:p>
          <a:p>
            <a:pPr marL="342900" indent="-342900" algn="just">
              <a:spcBef>
                <a:spcPts val="1200"/>
              </a:spcBef>
              <a:spcAft>
                <a:spcPts val="1200"/>
              </a:spcAft>
              <a:buAutoNum type="arabicPeriod"/>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Walker </a:t>
            </a:r>
            <a:r>
              <a:rPr lang="en-US" sz="1400" dirty="0">
                <a:latin typeface="Times New Roman" panose="02020603050405020304" pitchFamily="18" charset="0"/>
                <a:ea typeface="Calibri" panose="020F0502020204030204" pitchFamily="34" charset="0"/>
                <a:cs typeface="Times New Roman" panose="02020603050405020304" pitchFamily="18" charset="0"/>
              </a:rPr>
              <a:t>AR, Walker BF,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Ncongwane</a:t>
            </a:r>
            <a:r>
              <a:rPr lang="en-US" sz="1400" dirty="0">
                <a:latin typeface="Times New Roman" panose="02020603050405020304" pitchFamily="18" charset="0"/>
                <a:ea typeface="Calibri" panose="020F0502020204030204" pitchFamily="34" charset="0"/>
                <a:cs typeface="Times New Roman" panose="02020603050405020304" pitchFamily="18" charset="0"/>
              </a:rPr>
              <a:t> J,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Tshabalala</a:t>
            </a:r>
            <a:r>
              <a:rPr lang="en-US" sz="1400" dirty="0">
                <a:latin typeface="Times New Roman" panose="02020603050405020304" pitchFamily="18" charset="0"/>
                <a:ea typeface="Calibri" panose="020F0502020204030204" pitchFamily="34" charset="0"/>
                <a:cs typeface="Times New Roman" panose="02020603050405020304" pitchFamily="18" charset="0"/>
              </a:rPr>
              <a:t> EN (1984) Age of menopause in black women in South Africa. Br J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ObstetGynaecol</a:t>
            </a:r>
            <a:r>
              <a:rPr lang="en-US" sz="1400" dirty="0">
                <a:latin typeface="Times New Roman" panose="02020603050405020304" pitchFamily="18" charset="0"/>
                <a:ea typeface="Calibri" panose="020F0502020204030204" pitchFamily="34" charset="0"/>
                <a:cs typeface="Times New Roman" panose="02020603050405020304" pitchFamily="18" charset="0"/>
              </a:rPr>
              <a:t> 91: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797–801.</a:t>
            </a:r>
          </a:p>
          <a:p>
            <a:pPr marL="342900" indent="-342900" algn="just">
              <a:spcBef>
                <a:spcPts val="1200"/>
              </a:spcBef>
              <a:spcAft>
                <a:spcPts val="1200"/>
              </a:spcAft>
              <a:buAutoNum type="arabicPeriod"/>
            </a:pPr>
            <a:r>
              <a:rPr lang="en-US" sz="1400" dirty="0" err="1" smtClean="0">
                <a:latin typeface="Times New Roman" panose="02020603050405020304" pitchFamily="18" charset="0"/>
                <a:ea typeface="Calibri" panose="020F0502020204030204" pitchFamily="34" charset="0"/>
                <a:cs typeface="Times New Roman" panose="02020603050405020304" pitchFamily="18" charset="0"/>
              </a:rPr>
              <a:t>Sommer</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M, Hirsch JS,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Nathanson</a:t>
            </a:r>
            <a:r>
              <a:rPr lang="en-US" sz="1400" dirty="0">
                <a:latin typeface="Times New Roman" panose="02020603050405020304" pitchFamily="18" charset="0"/>
                <a:ea typeface="Calibri" panose="020F0502020204030204" pitchFamily="34" charset="0"/>
                <a:cs typeface="Times New Roman" panose="02020603050405020304" pitchFamily="18" charset="0"/>
              </a:rPr>
              <a:t> C, Parker RG. Comfortably, safely, and without shame: defining menstrual hygiene management as a public health issue. Am J Public Health. (2015) 105:1302–11.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doi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10.2105/AJPH.2014.302525.</a:t>
            </a:r>
          </a:p>
          <a:p>
            <a:pPr marL="342900" indent="-342900" algn="just">
              <a:spcBef>
                <a:spcPts val="1200"/>
              </a:spcBef>
              <a:spcAft>
                <a:spcPts val="1200"/>
              </a:spcAft>
              <a:buAutoNum type="arabicPeriod"/>
            </a:pPr>
            <a:r>
              <a:rPr lang="en-US" sz="1400" dirty="0" err="1" smtClean="0">
                <a:latin typeface="Times New Roman" panose="02020603050405020304" pitchFamily="18" charset="0"/>
                <a:ea typeface="Calibri" panose="020F0502020204030204" pitchFamily="34" charset="0"/>
                <a:cs typeface="Times New Roman" panose="02020603050405020304" pitchFamily="18" charset="0"/>
              </a:rPr>
              <a:t>Sommer</a:t>
            </a:r>
            <a:r>
              <a:rPr lang="en-US" sz="1400" dirty="0">
                <a:latin typeface="Times New Roman" panose="02020603050405020304" pitchFamily="18" charset="0"/>
                <a:ea typeface="Calibri" panose="020F0502020204030204" pitchFamily="34" charset="0"/>
                <a:cs typeface="Times New Roman" panose="02020603050405020304" pitchFamily="18" charset="0"/>
              </a:rPr>
              <a:t>, M. (2018). Menstrual hygiene management in schools: midway progress update 2018.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UNESCO.U</a:t>
            </a:r>
          </a:p>
          <a:p>
            <a:pPr marL="342900" indent="-342900" algn="just">
              <a:spcBef>
                <a:spcPts val="1200"/>
              </a:spcBef>
              <a:spcAft>
                <a:spcPts val="1200"/>
              </a:spcAft>
              <a:buAutoNum type="arabicPeriod"/>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UNICEF</a:t>
            </a:r>
            <a:r>
              <a:rPr lang="en-US" sz="1400" dirty="0">
                <a:latin typeface="Times New Roman" panose="02020603050405020304" pitchFamily="18" charset="0"/>
                <a:ea typeface="Calibri" panose="020F0502020204030204" pitchFamily="34" charset="0"/>
                <a:cs typeface="Times New Roman" panose="02020603050405020304" pitchFamily="18" charset="0"/>
              </a:rPr>
              <a:t>. (2018). Menstrual hygiene matters: a resource for improving menstrual hygiene around the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world</a:t>
            </a:r>
          </a:p>
          <a:p>
            <a:pPr marL="342900" indent="-342900" algn="just">
              <a:spcBef>
                <a:spcPts val="1200"/>
              </a:spcBef>
              <a:spcAft>
                <a:spcPts val="1200"/>
              </a:spcAft>
              <a:buAutoNum type="arabicPeriod"/>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873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211" y="0"/>
            <a:ext cx="6858001" cy="6858001"/>
          </a:xfrm>
          <a:prstGeom prst="rect">
            <a:avLst/>
          </a:prstGeom>
        </p:spPr>
      </p:pic>
    </p:spTree>
    <p:extLst>
      <p:ext uri="{BB962C8B-B14F-4D97-AF65-F5344CB8AC3E}">
        <p14:creationId xmlns:p14="http://schemas.microsoft.com/office/powerpoint/2010/main" val="341448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694778968"/>
              </p:ext>
            </p:extLst>
          </p:nvPr>
        </p:nvGraphicFramePr>
        <p:xfrm>
          <a:off x="136478" y="1600840"/>
          <a:ext cx="12055522" cy="520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13899" y="504967"/>
            <a:ext cx="6714698" cy="584775"/>
          </a:xfrm>
          <a:prstGeom prst="rect">
            <a:avLst/>
          </a:prstGeom>
          <a:noFill/>
        </p:spPr>
        <p:txBody>
          <a:bodyPr wrap="square" rtlCol="0">
            <a:spAutoFit/>
          </a:bodyPr>
          <a:lstStyle/>
          <a:p>
            <a:r>
              <a:rPr lang="en-US" sz="3200" b="1" dirty="0" smtClean="0">
                <a:solidFill>
                  <a:srgbClr val="500003"/>
                </a:solidFill>
                <a:latin typeface="Adobe Hebrew" panose="02040503050201020203" pitchFamily="18" charset="-79"/>
                <a:cs typeface="Adobe Hebrew" panose="02040503050201020203" pitchFamily="18" charset="-79"/>
              </a:rPr>
              <a:t>Rationality of the study </a:t>
            </a:r>
            <a:endParaRPr lang="en-US" sz="3200" b="1" dirty="0">
              <a:solidFill>
                <a:srgbClr val="500003"/>
              </a:solidFill>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52019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9578423"/>
              </p:ext>
            </p:extLst>
          </p:nvPr>
        </p:nvGraphicFramePr>
        <p:xfrm>
          <a:off x="815926" y="2138291"/>
          <a:ext cx="11254154" cy="4663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49969" y="548640"/>
            <a:ext cx="4783016" cy="984885"/>
          </a:xfrm>
          <a:prstGeom prst="rect">
            <a:avLst/>
          </a:prstGeom>
          <a:noFill/>
        </p:spPr>
        <p:txBody>
          <a:bodyPr wrap="square" rtlCol="0">
            <a:spAutoFit/>
          </a:bodyPr>
          <a:lstStyle/>
          <a:p>
            <a:pPr lvl="0" algn="ctr"/>
            <a:r>
              <a:rPr lang="en-US" sz="4000" b="1" dirty="0">
                <a:ln w="0">
                  <a:noFill/>
                </a:ln>
                <a:solidFill>
                  <a:srgbClr val="FF0000"/>
                </a:solidFill>
              </a:rPr>
              <a:t>Research question</a:t>
            </a:r>
          </a:p>
          <a:p>
            <a:endParaRPr lang="en-US" dirty="0"/>
          </a:p>
        </p:txBody>
      </p:sp>
    </p:spTree>
    <p:extLst>
      <p:ext uri="{BB962C8B-B14F-4D97-AF65-F5344CB8AC3E}">
        <p14:creationId xmlns:p14="http://schemas.microsoft.com/office/powerpoint/2010/main" val="3798959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9806841"/>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291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7588416"/>
              </p:ext>
            </p:extLst>
          </p:nvPr>
        </p:nvGraphicFramePr>
        <p:xfrm>
          <a:off x="1308501" y="1220531"/>
          <a:ext cx="5336998" cy="563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19043493"/>
              </p:ext>
            </p:extLst>
          </p:nvPr>
        </p:nvGraphicFramePr>
        <p:xfrm>
          <a:off x="6645498" y="1544039"/>
          <a:ext cx="5507865" cy="5313961"/>
        </p:xfrm>
        <a:graphic>
          <a:graphicData uri="http://schemas.openxmlformats.org/drawingml/2006/table">
            <a:tbl>
              <a:tblPr firstRow="1" bandRow="1">
                <a:tableStyleId>{0E3FDE45-AF77-4B5C-9715-49D594BDF05E}</a:tableStyleId>
              </a:tblPr>
              <a:tblGrid>
                <a:gridCol w="1146220"/>
                <a:gridCol w="4361645"/>
              </a:tblGrid>
              <a:tr h="842427">
                <a:tc>
                  <a:txBody>
                    <a:bodyPr/>
                    <a:lstStyle/>
                    <a:p>
                      <a:pPr marL="228600" marR="0" algn="l">
                        <a:lnSpc>
                          <a:spcPct val="150000"/>
                        </a:lnSpc>
                        <a:spcBef>
                          <a:spcPts val="0"/>
                        </a:spcBef>
                        <a:spcAft>
                          <a:spcPts val="800"/>
                        </a:spcAft>
                      </a:pPr>
                      <a:r>
                        <a:rPr lang="en-US" sz="1400" dirty="0">
                          <a:effectLst/>
                        </a:rPr>
                        <a:t>Concept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228600" marR="0" algn="ctr">
                        <a:lnSpc>
                          <a:spcPct val="150000"/>
                        </a:lnSpc>
                        <a:spcBef>
                          <a:spcPts val="0"/>
                        </a:spcBef>
                        <a:spcAft>
                          <a:spcPts val="800"/>
                        </a:spcAft>
                      </a:pPr>
                      <a:r>
                        <a:rPr lang="en-US" sz="1400" dirty="0">
                          <a:effectLst/>
                        </a:rPr>
                        <a:t>Keywords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1059268">
                <a:tc>
                  <a:txBody>
                    <a:bodyPr/>
                    <a:lstStyle/>
                    <a:p>
                      <a:pPr marL="228600" marR="0" algn="l">
                        <a:lnSpc>
                          <a:spcPct val="150000"/>
                        </a:lnSpc>
                        <a:spcBef>
                          <a:spcPts val="0"/>
                        </a:spcBef>
                        <a:spcAft>
                          <a:spcPts val="800"/>
                        </a:spcAft>
                      </a:pPr>
                      <a:r>
                        <a:rPr lang="en-US" sz="1400" dirty="0">
                          <a:effectLst/>
                        </a:rPr>
                        <a:t>Population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228600" marR="0">
                        <a:lnSpc>
                          <a:spcPct val="150000"/>
                        </a:lnSpc>
                        <a:spcBef>
                          <a:spcPts val="0"/>
                        </a:spcBef>
                        <a:spcAft>
                          <a:spcPts val="800"/>
                        </a:spcAft>
                      </a:pPr>
                      <a:r>
                        <a:rPr lang="en-US" sz="1400" dirty="0">
                          <a:effectLst/>
                        </a:rPr>
                        <a:t>Adolescent</a:t>
                      </a:r>
                      <a:r>
                        <a:rPr lang="en-US" sz="1400" dirty="0" smtClean="0">
                          <a:effectLst/>
                        </a:rPr>
                        <a:t>, Adolescent girl, </a:t>
                      </a:r>
                      <a:r>
                        <a:rPr lang="en-US" sz="1400" dirty="0">
                          <a:effectLst/>
                        </a:rPr>
                        <a:t>teenage</a:t>
                      </a:r>
                      <a:r>
                        <a:rPr lang="en-US" sz="1400" dirty="0" smtClean="0">
                          <a:effectLst/>
                        </a:rPr>
                        <a:t>, teenage girl, </a:t>
                      </a:r>
                      <a:r>
                        <a:rPr lang="en-US" sz="1400" dirty="0">
                          <a:effectLst/>
                        </a:rPr>
                        <a:t>pubescent, </a:t>
                      </a:r>
                      <a:r>
                        <a:rPr lang="en-US" sz="1400" dirty="0" smtClean="0">
                          <a:effectLst/>
                        </a:rPr>
                        <a:t>young girl, teen, </a:t>
                      </a:r>
                      <a:r>
                        <a:rPr lang="en-US" sz="1200" dirty="0" smtClean="0">
                          <a:effectLst/>
                        </a:rPr>
                        <a:t>young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1176499">
                <a:tc>
                  <a:txBody>
                    <a:bodyPr/>
                    <a:lstStyle/>
                    <a:p>
                      <a:pPr marL="228600" marR="0" algn="l">
                        <a:lnSpc>
                          <a:spcPct val="150000"/>
                        </a:lnSpc>
                        <a:spcBef>
                          <a:spcPts val="0"/>
                        </a:spcBef>
                        <a:spcAft>
                          <a:spcPts val="800"/>
                        </a:spcAft>
                      </a:pPr>
                      <a:r>
                        <a:rPr lang="en-US" sz="1400" dirty="0">
                          <a:effectLst/>
                        </a:rPr>
                        <a:t>Condition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228600" marR="0">
                        <a:lnSpc>
                          <a:spcPct val="150000"/>
                        </a:lnSpc>
                        <a:spcBef>
                          <a:spcPts val="0"/>
                        </a:spcBef>
                        <a:spcAft>
                          <a:spcPts val="800"/>
                        </a:spcAft>
                      </a:pPr>
                      <a:r>
                        <a:rPr lang="en-US" sz="1400" dirty="0">
                          <a:effectLst/>
                          <a:highlight>
                            <a:srgbClr val="FFFFFF"/>
                          </a:highlight>
                        </a:rPr>
                        <a:t>Menstrual*, Menstruation, menstrual cycle, menses, period, menarche, Menstrual hygiene management, Menstrual hygiene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1059268">
                <a:tc>
                  <a:txBody>
                    <a:bodyPr/>
                    <a:lstStyle/>
                    <a:p>
                      <a:pPr marL="228600" marR="0" algn="l">
                        <a:lnSpc>
                          <a:spcPct val="150000"/>
                        </a:lnSpc>
                        <a:spcBef>
                          <a:spcPts val="0"/>
                        </a:spcBef>
                        <a:spcAft>
                          <a:spcPts val="800"/>
                        </a:spcAft>
                      </a:pPr>
                      <a:r>
                        <a:rPr lang="en-US" sz="1400" dirty="0">
                          <a:effectLst/>
                        </a:rPr>
                        <a:t>Outcome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228600" marR="0">
                        <a:lnSpc>
                          <a:spcPct val="150000"/>
                        </a:lnSpc>
                        <a:spcBef>
                          <a:spcPts val="0"/>
                        </a:spcBef>
                        <a:spcAft>
                          <a:spcPts val="800"/>
                        </a:spcAft>
                      </a:pPr>
                      <a:r>
                        <a:rPr lang="en-US" sz="1400" dirty="0">
                          <a:effectLst/>
                        </a:rPr>
                        <a:t>knowledge and practice, norms, knowledge, practice, attitude, View, Viewpoint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1176499">
                <a:tc>
                  <a:txBody>
                    <a:bodyPr/>
                    <a:lstStyle/>
                    <a:p>
                      <a:pPr marL="228600" marR="0" algn="l">
                        <a:lnSpc>
                          <a:spcPct val="150000"/>
                        </a:lnSpc>
                        <a:spcBef>
                          <a:spcPts val="0"/>
                        </a:spcBef>
                        <a:spcAft>
                          <a:spcPts val="800"/>
                        </a:spcAft>
                      </a:pPr>
                      <a:r>
                        <a:rPr lang="en-US" sz="1400" dirty="0">
                          <a:effectLst/>
                        </a:rPr>
                        <a:t>Setting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228600" marR="0">
                        <a:lnSpc>
                          <a:spcPct val="150000"/>
                        </a:lnSpc>
                        <a:spcBef>
                          <a:spcPts val="0"/>
                        </a:spcBef>
                        <a:spcAft>
                          <a:spcPts val="800"/>
                        </a:spcAft>
                      </a:pPr>
                      <a:r>
                        <a:rPr lang="en-US" sz="1400" dirty="0">
                          <a:effectLst/>
                          <a:highlight>
                            <a:srgbClr val="FFFFFF"/>
                          </a:highlight>
                        </a:rPr>
                        <a:t>LMIC, Low and middle Income country, Low and middle Income countries, developing countries, Economically developing countries, developing country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bl>
          </a:graphicData>
        </a:graphic>
      </p:graphicFrame>
      <p:sp>
        <p:nvSpPr>
          <p:cNvPr id="5" name="TextBox 4"/>
          <p:cNvSpPr txBox="1"/>
          <p:nvPr/>
        </p:nvSpPr>
        <p:spPr>
          <a:xfrm>
            <a:off x="1728844" y="777957"/>
            <a:ext cx="3125337" cy="400110"/>
          </a:xfrm>
          <a:prstGeom prst="rect">
            <a:avLst/>
          </a:prstGeom>
          <a:noFill/>
        </p:spPr>
        <p:txBody>
          <a:bodyPr wrap="square" rtlCol="0">
            <a:spAutoFit/>
          </a:bodyPr>
          <a:lstStyle/>
          <a:p>
            <a:pPr algn="ctr"/>
            <a:r>
              <a:rPr lang="en-US" sz="2000" b="1" dirty="0" smtClean="0">
                <a:solidFill>
                  <a:srgbClr val="C00000"/>
                </a:solidFill>
              </a:rPr>
              <a:t>Tools Used </a:t>
            </a:r>
            <a:endParaRPr lang="en-US" sz="2000" b="1" dirty="0">
              <a:solidFill>
                <a:srgbClr val="C00000"/>
              </a:solidFill>
            </a:endParaRPr>
          </a:p>
        </p:txBody>
      </p:sp>
      <p:sp>
        <p:nvSpPr>
          <p:cNvPr id="6" name="TextBox 5"/>
          <p:cNvSpPr txBox="1"/>
          <p:nvPr/>
        </p:nvSpPr>
        <p:spPr>
          <a:xfrm>
            <a:off x="7923677" y="820421"/>
            <a:ext cx="3125337" cy="400110"/>
          </a:xfrm>
          <a:prstGeom prst="rect">
            <a:avLst/>
          </a:prstGeom>
          <a:noFill/>
        </p:spPr>
        <p:txBody>
          <a:bodyPr wrap="square" rtlCol="0">
            <a:spAutoFit/>
          </a:bodyPr>
          <a:lstStyle/>
          <a:p>
            <a:pPr algn="ctr"/>
            <a:r>
              <a:rPr lang="en-US" sz="2000" b="1" dirty="0">
                <a:solidFill>
                  <a:srgbClr val="C00000"/>
                </a:solidFill>
              </a:rPr>
              <a:t>Table </a:t>
            </a:r>
            <a:r>
              <a:rPr lang="en-US" sz="2000" b="1" dirty="0" smtClean="0">
                <a:solidFill>
                  <a:srgbClr val="C00000"/>
                </a:solidFill>
              </a:rPr>
              <a:t>List </a:t>
            </a:r>
            <a:r>
              <a:rPr lang="en-US" sz="2000" b="1" dirty="0">
                <a:solidFill>
                  <a:srgbClr val="C00000"/>
                </a:solidFill>
              </a:rPr>
              <a:t>of Keywords Used </a:t>
            </a:r>
          </a:p>
        </p:txBody>
      </p:sp>
      <p:sp>
        <p:nvSpPr>
          <p:cNvPr id="7" name="Flowchart: Process 6"/>
          <p:cNvSpPr/>
          <p:nvPr/>
        </p:nvSpPr>
        <p:spPr>
          <a:xfrm>
            <a:off x="0" y="0"/>
            <a:ext cx="12192000" cy="768905"/>
          </a:xfrm>
          <a:prstGeom prst="flowChartProcess">
            <a:avLst/>
          </a:prstGeom>
          <a:solidFill>
            <a:srgbClr val="5000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1" y="0"/>
            <a:ext cx="1305427" cy="6858000"/>
          </a:xfrm>
          <a:prstGeom prst="flowChartProcess">
            <a:avLst/>
          </a:prstGeom>
          <a:solidFill>
            <a:srgbClr val="5000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a:t>
            </a:r>
          </a:p>
          <a:p>
            <a:pPr algn="ctr"/>
            <a:r>
              <a:rPr lang="en-US" sz="3200" b="1" dirty="0" smtClean="0"/>
              <a:t>E</a:t>
            </a:r>
          </a:p>
          <a:p>
            <a:pPr algn="ctr"/>
            <a:r>
              <a:rPr lang="en-US" sz="3200" b="1" dirty="0" smtClean="0"/>
              <a:t>T</a:t>
            </a:r>
          </a:p>
          <a:p>
            <a:pPr algn="ctr"/>
            <a:r>
              <a:rPr lang="en-US" sz="3200" b="1" dirty="0" smtClean="0"/>
              <a:t>H</a:t>
            </a:r>
          </a:p>
          <a:p>
            <a:pPr algn="ctr"/>
            <a:r>
              <a:rPr lang="en-US" sz="3200" b="1" dirty="0" smtClean="0"/>
              <a:t>O</a:t>
            </a:r>
          </a:p>
          <a:p>
            <a:pPr algn="ctr"/>
            <a:r>
              <a:rPr lang="en-US" sz="3200" b="1" dirty="0" smtClean="0"/>
              <a:t>D</a:t>
            </a:r>
          </a:p>
          <a:p>
            <a:pPr algn="ctr"/>
            <a:r>
              <a:rPr lang="en-US" sz="3200" b="1" dirty="0" smtClean="0"/>
              <a:t>O</a:t>
            </a:r>
          </a:p>
          <a:p>
            <a:pPr algn="ctr"/>
            <a:r>
              <a:rPr lang="en-US" sz="3200" b="1" dirty="0" smtClean="0"/>
              <a:t>L</a:t>
            </a:r>
          </a:p>
          <a:p>
            <a:pPr algn="ctr"/>
            <a:r>
              <a:rPr lang="en-US" sz="3200" b="1" dirty="0" smtClean="0"/>
              <a:t>O</a:t>
            </a:r>
          </a:p>
          <a:p>
            <a:pPr algn="ctr"/>
            <a:r>
              <a:rPr lang="en-US" sz="3200" b="1" dirty="0" smtClean="0"/>
              <a:t>G</a:t>
            </a:r>
          </a:p>
          <a:p>
            <a:pPr algn="ctr"/>
            <a:r>
              <a:rPr lang="en-US" sz="3200" b="1" dirty="0" smtClean="0"/>
              <a:t>Y</a:t>
            </a:r>
            <a:endParaRPr lang="en-US" sz="3200" b="1" dirty="0"/>
          </a:p>
        </p:txBody>
      </p:sp>
    </p:spTree>
    <p:extLst>
      <p:ext uri="{BB962C8B-B14F-4D97-AF65-F5344CB8AC3E}">
        <p14:creationId xmlns:p14="http://schemas.microsoft.com/office/powerpoint/2010/main" val="338716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1" y="0"/>
            <a:ext cx="3232597" cy="6858000"/>
          </a:xfrm>
          <a:prstGeom prst="flowChartProcess">
            <a:avLst/>
          </a:prstGeom>
          <a:solidFill>
            <a:srgbClr val="5000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Methodology</a:t>
            </a:r>
          </a:p>
        </p:txBody>
      </p:sp>
      <p:graphicFrame>
        <p:nvGraphicFramePr>
          <p:cNvPr id="3" name="Table 2"/>
          <p:cNvGraphicFramePr>
            <a:graphicFrameLocks noGrp="1"/>
          </p:cNvGraphicFramePr>
          <p:nvPr>
            <p:extLst>
              <p:ext uri="{D42A27DB-BD31-4B8C-83A1-F6EECF244321}">
                <p14:modId xmlns:p14="http://schemas.microsoft.com/office/powerpoint/2010/main" val="2689010113"/>
              </p:ext>
            </p:extLst>
          </p:nvPr>
        </p:nvGraphicFramePr>
        <p:xfrm>
          <a:off x="3258354" y="1300766"/>
          <a:ext cx="8933646" cy="5505720"/>
        </p:xfrm>
        <a:graphic>
          <a:graphicData uri="http://schemas.openxmlformats.org/drawingml/2006/table">
            <a:tbl>
              <a:tblPr firstRow="1" bandRow="1">
                <a:tableStyleId>{5DA37D80-6434-44D0-A028-1B22A696006F}</a:tableStyleId>
              </a:tblPr>
              <a:tblGrid>
                <a:gridCol w="4466823"/>
                <a:gridCol w="4466823"/>
              </a:tblGrid>
              <a:tr h="917620">
                <a:tc>
                  <a:txBody>
                    <a:bodyPr/>
                    <a:lstStyle/>
                    <a:p>
                      <a:pPr marL="0" marR="0" algn="ctr">
                        <a:lnSpc>
                          <a:spcPct val="107000"/>
                        </a:lnSpc>
                        <a:spcBef>
                          <a:spcPts val="0"/>
                        </a:spcBef>
                        <a:spcAft>
                          <a:spcPts val="0"/>
                        </a:spcAft>
                      </a:pPr>
                      <a:r>
                        <a:rPr lang="en-US" sz="1600" b="1"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Inclusion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gn="ctr">
                        <a:lnSpc>
                          <a:spcPct val="107000"/>
                        </a:lnSpc>
                        <a:spcBef>
                          <a:spcPts val="0"/>
                        </a:spcBef>
                        <a:spcAft>
                          <a:spcPts val="0"/>
                        </a:spcAft>
                      </a:pPr>
                      <a:r>
                        <a:rPr lang="en-US" sz="1600" b="1">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Exclusion Criteria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917620">
                <a:tc>
                  <a:txBody>
                    <a:bodyPr/>
                    <a:lstStyle/>
                    <a:p>
                      <a:pPr marL="0" marR="0">
                        <a:lnSpc>
                          <a:spcPct val="107000"/>
                        </a:lnSpc>
                        <a:spcBef>
                          <a:spcPts val="0"/>
                        </a:spcBef>
                        <a:spcAft>
                          <a:spcPts val="0"/>
                        </a:spcAft>
                      </a:pPr>
                      <a:r>
                        <a:rPr lang="en-US" sz="16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Studies with Menstrual Hygiene Management Knowledge, Practice, Norms, Challenges, Menstrual Literacy, Menstrual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6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Mostly the issues, which are not directly linked with Menstrual Hygiene Management  like Menstrual Cycle</a:t>
                      </a:r>
                      <a:r>
                        <a:rPr lang="en-US" sz="1600" dirty="0" smtClean="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Early Motherhood,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917620">
                <a:tc>
                  <a:txBody>
                    <a:bodyPr/>
                    <a:lstStyle/>
                    <a:p>
                      <a:pPr marL="0" marR="0">
                        <a:lnSpc>
                          <a:spcPct val="107000"/>
                        </a:lnSpc>
                        <a:spcBef>
                          <a:spcPts val="0"/>
                        </a:spcBef>
                        <a:spcAft>
                          <a:spcPts val="0"/>
                        </a:spcAft>
                      </a:pPr>
                      <a:r>
                        <a:rPr lang="en-US" sz="160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Adolescent Girls, School going girls, Young girls, female adolescent students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60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Women, Young women,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917620">
                <a:tc>
                  <a:txBody>
                    <a:bodyPr/>
                    <a:lstStyle/>
                    <a:p>
                      <a:pPr marL="0" marR="0">
                        <a:lnSpc>
                          <a:spcPct val="107000"/>
                        </a:lnSpc>
                        <a:spcBef>
                          <a:spcPts val="0"/>
                        </a:spcBef>
                        <a:spcAft>
                          <a:spcPts val="0"/>
                        </a:spcAft>
                      </a:pPr>
                      <a:r>
                        <a:rPr lang="en-US" sz="160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Qualitative studies, Quantitative studies such as Cross-sectional survey, Randomized Control Trials etc.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60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Review Articles such as Systematic or Narrative reviews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917620">
                <a:tc>
                  <a:txBody>
                    <a:bodyPr/>
                    <a:lstStyle/>
                    <a:p>
                      <a:pPr marL="0" marR="0">
                        <a:lnSpc>
                          <a:spcPct val="107000"/>
                        </a:lnSpc>
                        <a:spcBef>
                          <a:spcPts val="0"/>
                        </a:spcBef>
                        <a:spcAft>
                          <a:spcPts val="0"/>
                        </a:spcAft>
                      </a:pPr>
                      <a:r>
                        <a:rPr lang="en-US" sz="160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Studies between 1st January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2012 to 31th December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60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Studies published before 1 January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2012 and studies published after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31 December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917620">
                <a:tc>
                  <a:txBody>
                    <a:bodyPr/>
                    <a:lstStyle/>
                    <a:p>
                      <a:pPr marL="0" marR="0">
                        <a:lnSpc>
                          <a:spcPct val="107000"/>
                        </a:lnSpc>
                        <a:spcBef>
                          <a:spcPts val="0"/>
                        </a:spcBef>
                        <a:spcAft>
                          <a:spcPts val="0"/>
                        </a:spcAft>
                      </a:pPr>
                      <a:r>
                        <a:rPr lang="en-US" sz="160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Studies Published in English Language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6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Any language except English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bl>
          </a:graphicData>
        </a:graphic>
      </p:graphicFrame>
      <p:sp>
        <p:nvSpPr>
          <p:cNvPr id="4" name="Rectangle 3"/>
          <p:cNvSpPr/>
          <p:nvPr/>
        </p:nvSpPr>
        <p:spPr>
          <a:xfrm>
            <a:off x="5313933" y="694317"/>
            <a:ext cx="4227568" cy="369332"/>
          </a:xfrm>
          <a:prstGeom prst="rect">
            <a:avLst/>
          </a:prstGeom>
        </p:spPr>
        <p:txBody>
          <a:bodyPr wrap="none">
            <a:spAutoFit/>
          </a:bodyPr>
          <a:lstStyle/>
          <a:p>
            <a:r>
              <a:rPr lang="en-US" dirty="0" smtClean="0"/>
              <a:t>Table: </a:t>
            </a:r>
            <a:r>
              <a:rPr lang="en-US" dirty="0"/>
              <a:t>Selection Criteria for Paper Selection</a:t>
            </a:r>
          </a:p>
        </p:txBody>
      </p:sp>
    </p:spTree>
    <p:extLst>
      <p:ext uri="{BB962C8B-B14F-4D97-AF65-F5344CB8AC3E}">
        <p14:creationId xmlns:p14="http://schemas.microsoft.com/office/powerpoint/2010/main" val="211670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727" y="1596795"/>
            <a:ext cx="3125337" cy="584775"/>
          </a:xfrm>
          <a:prstGeom prst="rect">
            <a:avLst/>
          </a:prstGeom>
          <a:noFill/>
        </p:spPr>
        <p:txBody>
          <a:bodyPr wrap="square" rtlCol="0">
            <a:spAutoFit/>
          </a:bodyPr>
          <a:lstStyle/>
          <a:p>
            <a:r>
              <a:rPr lang="en-US" sz="3200" b="1" dirty="0" smtClean="0">
                <a:solidFill>
                  <a:srgbClr val="C00000"/>
                </a:solidFill>
              </a:rPr>
              <a:t>Methodology </a:t>
            </a:r>
            <a:endParaRPr lang="en-US" sz="3200" b="1" dirty="0">
              <a:solidFill>
                <a:srgbClr val="C00000"/>
              </a:solidFill>
            </a:endParaRPr>
          </a:p>
        </p:txBody>
      </p:sp>
      <p:graphicFrame>
        <p:nvGraphicFramePr>
          <p:cNvPr id="3" name="Diagram 2"/>
          <p:cNvGraphicFramePr/>
          <p:nvPr>
            <p:extLst>
              <p:ext uri="{D42A27DB-BD31-4B8C-83A1-F6EECF244321}">
                <p14:modId xmlns:p14="http://schemas.microsoft.com/office/powerpoint/2010/main" val="3810559100"/>
              </p:ext>
            </p:extLst>
          </p:nvPr>
        </p:nvGraphicFramePr>
        <p:xfrm>
          <a:off x="3562064" y="0"/>
          <a:ext cx="8575344" cy="6748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5531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0" y="0"/>
            <a:ext cx="2588654" cy="6858000"/>
          </a:xfrm>
          <a:prstGeom prst="flowChartProcess">
            <a:avLst/>
          </a:prstGeom>
          <a:solidFill>
            <a:srgbClr val="5000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944710"/>
            <a:ext cx="2498501" cy="5078313"/>
          </a:xfrm>
          <a:prstGeom prst="rect">
            <a:avLst/>
          </a:prstGeom>
          <a:noFill/>
        </p:spPr>
        <p:txBody>
          <a:bodyPr wrap="square" rtlCol="0">
            <a:spAutoFit/>
          </a:bodyPr>
          <a:lstStyle/>
          <a:p>
            <a:pPr algn="ctr"/>
            <a:r>
              <a:rPr lang="en-US" sz="3600" b="1" dirty="0" smtClean="0">
                <a:solidFill>
                  <a:schemeClr val="bg1"/>
                </a:solidFill>
              </a:rPr>
              <a:t>RESULTS</a:t>
            </a:r>
          </a:p>
          <a:p>
            <a:pPr algn="ctr"/>
            <a:endParaRPr lang="en-US" sz="3600" b="1" dirty="0" smtClean="0">
              <a:solidFill>
                <a:schemeClr val="bg1"/>
              </a:solidFill>
            </a:endParaRPr>
          </a:p>
          <a:p>
            <a:pPr algn="ctr"/>
            <a:endParaRPr lang="en-US" sz="3600" b="1" dirty="0">
              <a:solidFill>
                <a:schemeClr val="bg1"/>
              </a:solidFill>
            </a:endParaRPr>
          </a:p>
          <a:p>
            <a:pPr algn="ctr"/>
            <a:endParaRPr lang="en-US" sz="3600" b="1" dirty="0" smtClean="0">
              <a:solidFill>
                <a:schemeClr val="bg1"/>
              </a:solidFill>
            </a:endParaRPr>
          </a:p>
          <a:p>
            <a:pPr algn="ctr"/>
            <a:endParaRPr lang="en-US" sz="3600" b="1" dirty="0">
              <a:solidFill>
                <a:schemeClr val="bg1"/>
              </a:solidFill>
            </a:endParaRPr>
          </a:p>
          <a:p>
            <a:pPr algn="r"/>
            <a:r>
              <a:rPr lang="en-US" sz="3600" b="1" dirty="0" smtClean="0">
                <a:solidFill>
                  <a:schemeClr val="bg1"/>
                </a:solidFill>
              </a:rPr>
              <a:t/>
            </a:r>
            <a:br>
              <a:rPr lang="en-US" sz="3600" b="1" dirty="0" smtClean="0">
                <a:solidFill>
                  <a:schemeClr val="bg1"/>
                </a:solidFill>
              </a:rPr>
            </a:br>
            <a:r>
              <a:rPr lang="en-US" dirty="0">
                <a:solidFill>
                  <a:schemeClr val="bg1"/>
                </a:solidFill>
              </a:rPr>
              <a:t>PRISMA Flow Diagram Summarizing the Findings from Literature Searching</a:t>
            </a:r>
            <a:endParaRPr lang="en-US" sz="3600" dirty="0">
              <a:solidFill>
                <a:schemeClr val="bg1"/>
              </a:solidFill>
            </a:endParaRPr>
          </a:p>
          <a:p>
            <a:pPr algn="ctr"/>
            <a:endParaRPr lang="en-US" sz="3600" b="1" dirty="0">
              <a:solidFill>
                <a:schemeClr val="bg1"/>
              </a:solidFill>
            </a:endParaRPr>
          </a:p>
        </p:txBody>
      </p:sp>
      <p:sp>
        <p:nvSpPr>
          <p:cNvPr id="22" name="Rectangle 1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863" y="0"/>
            <a:ext cx="7564069" cy="6838281"/>
          </a:xfrm>
          <a:prstGeom prst="rect">
            <a:avLst/>
          </a:prstGeom>
        </p:spPr>
      </p:pic>
    </p:spTree>
    <p:extLst>
      <p:ext uri="{BB962C8B-B14F-4D97-AF65-F5344CB8AC3E}">
        <p14:creationId xmlns:p14="http://schemas.microsoft.com/office/powerpoint/2010/main" val="3213011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1880</Words>
  <Application>Microsoft Office PowerPoint</Application>
  <PresentationFormat>Widescreen</PresentationFormat>
  <Paragraphs>216</Paragraphs>
  <Slides>27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Adobe Arabic</vt:lpstr>
      <vt:lpstr>Adobe Caslon Pro Bold</vt:lpstr>
      <vt:lpstr>Adobe Devanagari</vt:lpstr>
      <vt:lpstr>Adobe Hebrew</vt:lpstr>
      <vt:lpstr>Arial</vt:lpstr>
      <vt:lpstr>Calibri</vt:lpstr>
      <vt:lpstr>Calibri Light</vt:lpstr>
      <vt:lpstr>Fira Sans Condensed Medium</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Discussions </vt:lpstr>
      <vt:lpstr>Limitation of the study </vt:lpstr>
      <vt:lpstr>RECOMMENDATION </vt:lpstr>
      <vt:lpstr>CONCLUSION </vt:lpstr>
      <vt:lpstr>REFERENCES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45</cp:revision>
  <dcterms:created xsi:type="dcterms:W3CDTF">2023-08-08T17:34:15Z</dcterms:created>
  <dcterms:modified xsi:type="dcterms:W3CDTF">2023-08-09T18:42:20Z</dcterms:modified>
</cp:coreProperties>
</file>