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80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2" r:id="rId18"/>
    <p:sldId id="273" r:id="rId19"/>
    <p:sldId id="283" r:id="rId20"/>
    <p:sldId id="274" r:id="rId21"/>
    <p:sldId id="277" r:id="rId22"/>
    <p:sldId id="284" r:id="rId23"/>
    <p:sldId id="275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3100B-D6CD-4695-82CD-1CCD394DA2D3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E59274B0-8DC7-42FE-A42F-3B5072C41EA5}">
      <dgm:prSet custT="1"/>
      <dgm:spPr/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Background</a:t>
          </a:r>
        </a:p>
      </dgm:t>
    </dgm:pt>
    <dgm:pt modelId="{5F9D60EC-A4F6-4F58-99A3-568E61DDD577}" type="parTrans" cxnId="{15C90C24-B698-4380-9EE1-39D699B645EB}">
      <dgm:prSet/>
      <dgm:spPr/>
      <dgm:t>
        <a:bodyPr/>
        <a:lstStyle/>
        <a:p>
          <a:endParaRPr lang="en-US"/>
        </a:p>
      </dgm:t>
    </dgm:pt>
    <dgm:pt modelId="{6A1F3A0D-5648-41B6-9D99-22B9E02E4340}" type="sibTrans" cxnId="{15C90C24-B698-4380-9EE1-39D699B645EB}">
      <dgm:prSet/>
      <dgm:spPr/>
      <dgm:t>
        <a:bodyPr/>
        <a:lstStyle/>
        <a:p>
          <a:endParaRPr lang="en-US"/>
        </a:p>
      </dgm:t>
    </dgm:pt>
    <dgm:pt modelId="{DE684732-49D3-4656-AE9C-DD90034EE1BA}">
      <dgm:prSet custT="1"/>
      <dgm:spPr/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Motivation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89286-AC34-462B-AD2B-226046BFFD17}" type="parTrans" cxnId="{D2D9EFF3-C68B-4DC2-8B6E-51715BB2C7D6}">
      <dgm:prSet/>
      <dgm:spPr/>
      <dgm:t>
        <a:bodyPr/>
        <a:lstStyle/>
        <a:p>
          <a:endParaRPr lang="en-US"/>
        </a:p>
      </dgm:t>
    </dgm:pt>
    <dgm:pt modelId="{7B71C143-53C9-4310-BF81-60CDDCDE69A5}" type="sibTrans" cxnId="{D2D9EFF3-C68B-4DC2-8B6E-51715BB2C7D6}">
      <dgm:prSet/>
      <dgm:spPr/>
      <dgm:t>
        <a:bodyPr/>
        <a:lstStyle/>
        <a:p>
          <a:endParaRPr lang="en-US"/>
        </a:p>
      </dgm:t>
    </dgm:pt>
    <dgm:pt modelId="{0CC1C828-FBD2-4C06-8D3C-305AEC46E7AD}">
      <dgm:prSet custT="1"/>
      <dgm:spPr/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Methodology</a:t>
          </a:r>
        </a:p>
      </dgm:t>
    </dgm:pt>
    <dgm:pt modelId="{994A2C60-D295-468B-A82E-54EA000DD2A8}" type="parTrans" cxnId="{B5DE31B4-EB75-481E-96DF-632052833F1C}">
      <dgm:prSet/>
      <dgm:spPr/>
      <dgm:t>
        <a:bodyPr/>
        <a:lstStyle/>
        <a:p>
          <a:endParaRPr lang="en-US"/>
        </a:p>
      </dgm:t>
    </dgm:pt>
    <dgm:pt modelId="{BF517B80-791E-4477-BA09-5090F6443664}" type="sibTrans" cxnId="{B5DE31B4-EB75-481E-96DF-632052833F1C}">
      <dgm:prSet/>
      <dgm:spPr/>
      <dgm:t>
        <a:bodyPr/>
        <a:lstStyle/>
        <a:p>
          <a:endParaRPr lang="en-US"/>
        </a:p>
      </dgm:t>
    </dgm:pt>
    <dgm:pt modelId="{BABE9C04-48F6-4A6B-AA53-959948B0FFBD}">
      <dgm:prSet custT="1"/>
      <dgm:spPr/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Analytical Approach</a:t>
          </a:r>
        </a:p>
      </dgm:t>
    </dgm:pt>
    <dgm:pt modelId="{8F9DFC99-AA7D-4419-B677-EE43185CC1F7}" type="parTrans" cxnId="{4DD32B4B-3627-4BD1-B39B-3AE5D25CE77B}">
      <dgm:prSet/>
      <dgm:spPr/>
      <dgm:t>
        <a:bodyPr/>
        <a:lstStyle/>
        <a:p>
          <a:endParaRPr lang="en-US"/>
        </a:p>
      </dgm:t>
    </dgm:pt>
    <dgm:pt modelId="{EF15CD5E-36F0-4C94-845D-EDB7B2637BEE}" type="sibTrans" cxnId="{4DD32B4B-3627-4BD1-B39B-3AE5D25CE77B}">
      <dgm:prSet/>
      <dgm:spPr/>
      <dgm:t>
        <a:bodyPr/>
        <a:lstStyle/>
        <a:p>
          <a:endParaRPr lang="en-US"/>
        </a:p>
      </dgm:t>
    </dgm:pt>
    <dgm:pt modelId="{B73ED4A8-006F-4E4E-94FD-3F528FBA1D32}">
      <dgm:prSet custT="1"/>
      <dgm:spPr/>
      <dgm:t>
        <a:bodyPr/>
        <a:lstStyle/>
        <a:p>
          <a:r>
            <a:rPr lang="en-US" sz="2200"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</a:p>
      </dgm:t>
    </dgm:pt>
    <dgm:pt modelId="{D4AD841F-8940-41CE-92E6-DAD89BA34D82}" type="parTrans" cxnId="{A5270545-2D95-426E-925E-D7BB7F0F4AAC}">
      <dgm:prSet/>
      <dgm:spPr/>
      <dgm:t>
        <a:bodyPr/>
        <a:lstStyle/>
        <a:p>
          <a:endParaRPr lang="en-US"/>
        </a:p>
      </dgm:t>
    </dgm:pt>
    <dgm:pt modelId="{EECABA7A-A77C-4C48-B1F9-D7FE6EE1715E}" type="sibTrans" cxnId="{A5270545-2D95-426E-925E-D7BB7F0F4AAC}">
      <dgm:prSet/>
      <dgm:spPr/>
      <dgm:t>
        <a:bodyPr/>
        <a:lstStyle/>
        <a:p>
          <a:endParaRPr lang="en-US"/>
        </a:p>
      </dgm:t>
    </dgm:pt>
    <dgm:pt modelId="{0EBEBFF9-D84E-4804-BEE0-4B62D9F58703}">
      <dgm:prSet custT="1"/>
      <dgm:spPr/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Discussion</a:t>
          </a:r>
        </a:p>
      </dgm:t>
    </dgm:pt>
    <dgm:pt modelId="{986B1B7F-61B3-4A85-96A9-F691F009E96B}" type="parTrans" cxnId="{C3E3C36D-2C4C-434B-BB45-39AC80BE9080}">
      <dgm:prSet/>
      <dgm:spPr/>
      <dgm:t>
        <a:bodyPr/>
        <a:lstStyle/>
        <a:p>
          <a:endParaRPr lang="en-US"/>
        </a:p>
      </dgm:t>
    </dgm:pt>
    <dgm:pt modelId="{06123E4A-C0CF-4E21-A6C7-310FC596980D}" type="sibTrans" cxnId="{C3E3C36D-2C4C-434B-BB45-39AC80BE9080}">
      <dgm:prSet/>
      <dgm:spPr/>
      <dgm:t>
        <a:bodyPr/>
        <a:lstStyle/>
        <a:p>
          <a:endParaRPr lang="en-US"/>
        </a:p>
      </dgm:t>
    </dgm:pt>
    <dgm:pt modelId="{B66C171B-E6A8-4D7D-8302-97693B20A291}">
      <dgm:prSet custT="1"/>
      <dgm:spPr/>
      <dgm:t>
        <a:bodyPr/>
        <a:lstStyle/>
        <a:p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Conclusion</a:t>
          </a:r>
        </a:p>
      </dgm:t>
    </dgm:pt>
    <dgm:pt modelId="{6068B84F-FF60-4552-8D5C-B307263D7D01}" type="parTrans" cxnId="{E82AC42A-0FFC-401C-BD61-24BA13B68C84}">
      <dgm:prSet/>
      <dgm:spPr/>
      <dgm:t>
        <a:bodyPr/>
        <a:lstStyle/>
        <a:p>
          <a:endParaRPr lang="en-US"/>
        </a:p>
      </dgm:t>
    </dgm:pt>
    <dgm:pt modelId="{60106C94-7248-409B-B8A7-A4074EE6D967}" type="sibTrans" cxnId="{E82AC42A-0FFC-401C-BD61-24BA13B68C84}">
      <dgm:prSet/>
      <dgm:spPr/>
      <dgm:t>
        <a:bodyPr/>
        <a:lstStyle/>
        <a:p>
          <a:endParaRPr lang="en-US"/>
        </a:p>
      </dgm:t>
    </dgm:pt>
    <dgm:pt modelId="{F520A79E-1EC5-4FAB-B60F-4D2A4EDFB9AA}">
      <dgm:prSet custT="1"/>
      <dgm:spPr/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Objectives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639EE-A165-4788-A664-550E6752DF73}" type="parTrans" cxnId="{5B42F540-61B4-45A0-AE67-77F7E02A6EDA}">
      <dgm:prSet/>
      <dgm:spPr/>
      <dgm:t>
        <a:bodyPr/>
        <a:lstStyle/>
        <a:p>
          <a:endParaRPr lang="en-US"/>
        </a:p>
      </dgm:t>
    </dgm:pt>
    <dgm:pt modelId="{CDD4714F-A9EF-49F5-AC90-5B89995D07A4}" type="sibTrans" cxnId="{5B42F540-61B4-45A0-AE67-77F7E02A6EDA}">
      <dgm:prSet/>
      <dgm:spPr/>
      <dgm:t>
        <a:bodyPr/>
        <a:lstStyle/>
        <a:p>
          <a:endParaRPr lang="en-US"/>
        </a:p>
      </dgm:t>
    </dgm:pt>
    <dgm:pt modelId="{7CDA78AD-3A22-4F8B-A9E6-942C80A78257}" type="pres">
      <dgm:prSet presAssocID="{C4B3100B-D6CD-4695-82CD-1CCD394DA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70E2B7-601D-46BD-88FC-0E5B921F38D1}" type="pres">
      <dgm:prSet presAssocID="{E59274B0-8DC7-42FE-A42F-3B5072C41EA5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FE601-F056-45B6-942C-29B6E41FAEEF}" type="pres">
      <dgm:prSet presAssocID="{6A1F3A0D-5648-41B6-9D99-22B9E02E4340}" presName="spacer" presStyleCnt="0"/>
      <dgm:spPr/>
    </dgm:pt>
    <dgm:pt modelId="{F1846EB2-94EA-4734-93E3-15CEED53DA86}" type="pres">
      <dgm:prSet presAssocID="{DE684732-49D3-4656-AE9C-DD90034EE1BA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72B78-E58F-47DC-919B-25D5756E60EA}" type="pres">
      <dgm:prSet presAssocID="{7B71C143-53C9-4310-BF81-60CDDCDE69A5}" presName="spacer" presStyleCnt="0"/>
      <dgm:spPr/>
    </dgm:pt>
    <dgm:pt modelId="{1C1F9EA0-5B0E-460F-A088-E001417048AD}" type="pres">
      <dgm:prSet presAssocID="{F520A79E-1EC5-4FAB-B60F-4D2A4EDFB9A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EA5A-A5B5-41F8-9F32-9D2907B4DF3A}" type="pres">
      <dgm:prSet presAssocID="{CDD4714F-A9EF-49F5-AC90-5B89995D07A4}" presName="spacer" presStyleCnt="0"/>
      <dgm:spPr/>
    </dgm:pt>
    <dgm:pt modelId="{3A6BFF6B-2AFD-402D-91CF-0C3FFBE4CAA7}" type="pres">
      <dgm:prSet presAssocID="{0CC1C828-FBD2-4C06-8D3C-305AEC46E7A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F6B01-58BD-4437-8734-1EDACED909C6}" type="pres">
      <dgm:prSet presAssocID="{BF517B80-791E-4477-BA09-5090F6443664}" presName="spacer" presStyleCnt="0"/>
      <dgm:spPr/>
    </dgm:pt>
    <dgm:pt modelId="{037228AB-7F17-4EA7-9E18-CEEBAD36CF95}" type="pres">
      <dgm:prSet presAssocID="{BABE9C04-48F6-4A6B-AA53-959948B0FFBD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5E52A-9FA4-483E-A01D-1A5C30FD4947}" type="pres">
      <dgm:prSet presAssocID="{EF15CD5E-36F0-4C94-845D-EDB7B2637BEE}" presName="spacer" presStyleCnt="0"/>
      <dgm:spPr/>
    </dgm:pt>
    <dgm:pt modelId="{9C00CD60-4B65-4E61-9EBD-275F56B8BA5C}" type="pres">
      <dgm:prSet presAssocID="{B73ED4A8-006F-4E4E-94FD-3F528FBA1D3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A1E72-039D-4D15-912E-E6322925F4C2}" type="pres">
      <dgm:prSet presAssocID="{EECABA7A-A77C-4C48-B1F9-D7FE6EE1715E}" presName="spacer" presStyleCnt="0"/>
      <dgm:spPr/>
    </dgm:pt>
    <dgm:pt modelId="{8BB7B0FE-5B3B-45F9-BEC8-553329756027}" type="pres">
      <dgm:prSet presAssocID="{0EBEBFF9-D84E-4804-BEE0-4B62D9F5870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B642A-33D6-4280-BD2C-B85EA660E7FD}" type="pres">
      <dgm:prSet presAssocID="{06123E4A-C0CF-4E21-A6C7-310FC596980D}" presName="spacer" presStyleCnt="0"/>
      <dgm:spPr/>
    </dgm:pt>
    <dgm:pt modelId="{DADD48D1-2D36-42F9-934B-366EC55EE15A}" type="pres">
      <dgm:prSet presAssocID="{B66C171B-E6A8-4D7D-8302-97693B20A29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FF6B4-C1BF-4DFF-A89C-9DA7DAFB79BC}" type="presOf" srcId="{0EBEBFF9-D84E-4804-BEE0-4B62D9F58703}" destId="{8BB7B0FE-5B3B-45F9-BEC8-553329756027}" srcOrd="0" destOrd="0" presId="urn:microsoft.com/office/officeart/2005/8/layout/vList2"/>
    <dgm:cxn modelId="{25E0FDC0-09EB-4A64-96B2-F402524CC626}" type="presOf" srcId="{B66C171B-E6A8-4D7D-8302-97693B20A291}" destId="{DADD48D1-2D36-42F9-934B-366EC55EE15A}" srcOrd="0" destOrd="0" presId="urn:microsoft.com/office/officeart/2005/8/layout/vList2"/>
    <dgm:cxn modelId="{1701B7A0-64B8-4DD8-AE3A-CED903119A97}" type="presOf" srcId="{0CC1C828-FBD2-4C06-8D3C-305AEC46E7AD}" destId="{3A6BFF6B-2AFD-402D-91CF-0C3FFBE4CAA7}" srcOrd="0" destOrd="0" presId="urn:microsoft.com/office/officeart/2005/8/layout/vList2"/>
    <dgm:cxn modelId="{D2D9EFF3-C68B-4DC2-8B6E-51715BB2C7D6}" srcId="{C4B3100B-D6CD-4695-82CD-1CCD394DA2D3}" destId="{DE684732-49D3-4656-AE9C-DD90034EE1BA}" srcOrd="1" destOrd="0" parTransId="{A2389286-AC34-462B-AD2B-226046BFFD17}" sibTransId="{7B71C143-53C9-4310-BF81-60CDDCDE69A5}"/>
    <dgm:cxn modelId="{2F4A6135-48D7-42C1-8C2A-C19C62292DFF}" type="presOf" srcId="{E59274B0-8DC7-42FE-A42F-3B5072C41EA5}" destId="{9970E2B7-601D-46BD-88FC-0E5B921F38D1}" srcOrd="0" destOrd="0" presId="urn:microsoft.com/office/officeart/2005/8/layout/vList2"/>
    <dgm:cxn modelId="{E1A7369B-5D16-497E-965A-4E3649D208F5}" type="presOf" srcId="{DE684732-49D3-4656-AE9C-DD90034EE1BA}" destId="{F1846EB2-94EA-4734-93E3-15CEED53DA86}" srcOrd="0" destOrd="0" presId="urn:microsoft.com/office/officeart/2005/8/layout/vList2"/>
    <dgm:cxn modelId="{E7A92559-F272-442F-85AF-9F0BD04F565D}" type="presOf" srcId="{B73ED4A8-006F-4E4E-94FD-3F528FBA1D32}" destId="{9C00CD60-4B65-4E61-9EBD-275F56B8BA5C}" srcOrd="0" destOrd="0" presId="urn:microsoft.com/office/officeart/2005/8/layout/vList2"/>
    <dgm:cxn modelId="{B271E7E5-F763-41EF-B983-8CEBBDDB3FF4}" type="presOf" srcId="{BABE9C04-48F6-4A6B-AA53-959948B0FFBD}" destId="{037228AB-7F17-4EA7-9E18-CEEBAD36CF95}" srcOrd="0" destOrd="0" presId="urn:microsoft.com/office/officeart/2005/8/layout/vList2"/>
    <dgm:cxn modelId="{4DD32B4B-3627-4BD1-B39B-3AE5D25CE77B}" srcId="{C4B3100B-D6CD-4695-82CD-1CCD394DA2D3}" destId="{BABE9C04-48F6-4A6B-AA53-959948B0FFBD}" srcOrd="4" destOrd="0" parTransId="{8F9DFC99-AA7D-4419-B677-EE43185CC1F7}" sibTransId="{EF15CD5E-36F0-4C94-845D-EDB7B2637BEE}"/>
    <dgm:cxn modelId="{A5270545-2D95-426E-925E-D7BB7F0F4AAC}" srcId="{C4B3100B-D6CD-4695-82CD-1CCD394DA2D3}" destId="{B73ED4A8-006F-4E4E-94FD-3F528FBA1D32}" srcOrd="5" destOrd="0" parTransId="{D4AD841F-8940-41CE-92E6-DAD89BA34D82}" sibTransId="{EECABA7A-A77C-4C48-B1F9-D7FE6EE1715E}"/>
    <dgm:cxn modelId="{6AB8F9F5-D07E-4CAF-AF14-807B0725DF48}" type="presOf" srcId="{F520A79E-1EC5-4FAB-B60F-4D2A4EDFB9AA}" destId="{1C1F9EA0-5B0E-460F-A088-E001417048AD}" srcOrd="0" destOrd="0" presId="urn:microsoft.com/office/officeart/2005/8/layout/vList2"/>
    <dgm:cxn modelId="{E82AC42A-0FFC-401C-BD61-24BA13B68C84}" srcId="{C4B3100B-D6CD-4695-82CD-1CCD394DA2D3}" destId="{B66C171B-E6A8-4D7D-8302-97693B20A291}" srcOrd="7" destOrd="0" parTransId="{6068B84F-FF60-4552-8D5C-B307263D7D01}" sibTransId="{60106C94-7248-409B-B8A7-A4074EE6D967}"/>
    <dgm:cxn modelId="{C3E3C36D-2C4C-434B-BB45-39AC80BE9080}" srcId="{C4B3100B-D6CD-4695-82CD-1CCD394DA2D3}" destId="{0EBEBFF9-D84E-4804-BEE0-4B62D9F58703}" srcOrd="6" destOrd="0" parTransId="{986B1B7F-61B3-4A85-96A9-F691F009E96B}" sibTransId="{06123E4A-C0CF-4E21-A6C7-310FC596980D}"/>
    <dgm:cxn modelId="{12B1C8FE-4B2C-4A86-9A71-8FB7CC2FF646}" type="presOf" srcId="{C4B3100B-D6CD-4695-82CD-1CCD394DA2D3}" destId="{7CDA78AD-3A22-4F8B-A9E6-942C80A78257}" srcOrd="0" destOrd="0" presId="urn:microsoft.com/office/officeart/2005/8/layout/vList2"/>
    <dgm:cxn modelId="{B5DE31B4-EB75-481E-96DF-632052833F1C}" srcId="{C4B3100B-D6CD-4695-82CD-1CCD394DA2D3}" destId="{0CC1C828-FBD2-4C06-8D3C-305AEC46E7AD}" srcOrd="3" destOrd="0" parTransId="{994A2C60-D295-468B-A82E-54EA000DD2A8}" sibTransId="{BF517B80-791E-4477-BA09-5090F6443664}"/>
    <dgm:cxn modelId="{5B42F540-61B4-45A0-AE67-77F7E02A6EDA}" srcId="{C4B3100B-D6CD-4695-82CD-1CCD394DA2D3}" destId="{F520A79E-1EC5-4FAB-B60F-4D2A4EDFB9AA}" srcOrd="2" destOrd="0" parTransId="{51B639EE-A165-4788-A664-550E6752DF73}" sibTransId="{CDD4714F-A9EF-49F5-AC90-5B89995D07A4}"/>
    <dgm:cxn modelId="{15C90C24-B698-4380-9EE1-39D699B645EB}" srcId="{C4B3100B-D6CD-4695-82CD-1CCD394DA2D3}" destId="{E59274B0-8DC7-42FE-A42F-3B5072C41EA5}" srcOrd="0" destOrd="0" parTransId="{5F9D60EC-A4F6-4F58-99A3-568E61DDD577}" sibTransId="{6A1F3A0D-5648-41B6-9D99-22B9E02E4340}"/>
    <dgm:cxn modelId="{0B0B7165-9BC3-401E-AB10-24E6D4D59B73}" type="presParOf" srcId="{7CDA78AD-3A22-4F8B-A9E6-942C80A78257}" destId="{9970E2B7-601D-46BD-88FC-0E5B921F38D1}" srcOrd="0" destOrd="0" presId="urn:microsoft.com/office/officeart/2005/8/layout/vList2"/>
    <dgm:cxn modelId="{BBDDC592-C8E1-40FB-B127-02C1DAC81A07}" type="presParOf" srcId="{7CDA78AD-3A22-4F8B-A9E6-942C80A78257}" destId="{49EFE601-F056-45B6-942C-29B6E41FAEEF}" srcOrd="1" destOrd="0" presId="urn:microsoft.com/office/officeart/2005/8/layout/vList2"/>
    <dgm:cxn modelId="{A7A3401D-6EB2-436F-84ED-181E216D3AEC}" type="presParOf" srcId="{7CDA78AD-3A22-4F8B-A9E6-942C80A78257}" destId="{F1846EB2-94EA-4734-93E3-15CEED53DA86}" srcOrd="2" destOrd="0" presId="urn:microsoft.com/office/officeart/2005/8/layout/vList2"/>
    <dgm:cxn modelId="{C7D16FD8-1D42-4D6A-90A9-785CCEF18222}" type="presParOf" srcId="{7CDA78AD-3A22-4F8B-A9E6-942C80A78257}" destId="{EF572B78-E58F-47DC-919B-25D5756E60EA}" srcOrd="3" destOrd="0" presId="urn:microsoft.com/office/officeart/2005/8/layout/vList2"/>
    <dgm:cxn modelId="{B37AB447-6CCA-42B7-BD38-DB22812E11F7}" type="presParOf" srcId="{7CDA78AD-3A22-4F8B-A9E6-942C80A78257}" destId="{1C1F9EA0-5B0E-460F-A088-E001417048AD}" srcOrd="4" destOrd="0" presId="urn:microsoft.com/office/officeart/2005/8/layout/vList2"/>
    <dgm:cxn modelId="{9E52C549-136F-4722-868E-612606C644F3}" type="presParOf" srcId="{7CDA78AD-3A22-4F8B-A9E6-942C80A78257}" destId="{FC16EA5A-A5B5-41F8-9F32-9D2907B4DF3A}" srcOrd="5" destOrd="0" presId="urn:microsoft.com/office/officeart/2005/8/layout/vList2"/>
    <dgm:cxn modelId="{F3749735-EC25-4007-BCE7-9D45B4D522EE}" type="presParOf" srcId="{7CDA78AD-3A22-4F8B-A9E6-942C80A78257}" destId="{3A6BFF6B-2AFD-402D-91CF-0C3FFBE4CAA7}" srcOrd="6" destOrd="0" presId="urn:microsoft.com/office/officeart/2005/8/layout/vList2"/>
    <dgm:cxn modelId="{3114BDFA-26AE-4264-A882-4CBDDF98F1F1}" type="presParOf" srcId="{7CDA78AD-3A22-4F8B-A9E6-942C80A78257}" destId="{35DF6B01-58BD-4437-8734-1EDACED909C6}" srcOrd="7" destOrd="0" presId="urn:microsoft.com/office/officeart/2005/8/layout/vList2"/>
    <dgm:cxn modelId="{2E3A3B2A-E1B7-4A1F-A4BB-A5E190BD29CD}" type="presParOf" srcId="{7CDA78AD-3A22-4F8B-A9E6-942C80A78257}" destId="{037228AB-7F17-4EA7-9E18-CEEBAD36CF95}" srcOrd="8" destOrd="0" presId="urn:microsoft.com/office/officeart/2005/8/layout/vList2"/>
    <dgm:cxn modelId="{11BE4F82-6B95-46C7-B398-92547982A0B8}" type="presParOf" srcId="{7CDA78AD-3A22-4F8B-A9E6-942C80A78257}" destId="{4C35E52A-9FA4-483E-A01D-1A5C30FD4947}" srcOrd="9" destOrd="0" presId="urn:microsoft.com/office/officeart/2005/8/layout/vList2"/>
    <dgm:cxn modelId="{8B90D98A-E668-4B0D-9466-C35B92B4CDFB}" type="presParOf" srcId="{7CDA78AD-3A22-4F8B-A9E6-942C80A78257}" destId="{9C00CD60-4B65-4E61-9EBD-275F56B8BA5C}" srcOrd="10" destOrd="0" presId="urn:microsoft.com/office/officeart/2005/8/layout/vList2"/>
    <dgm:cxn modelId="{412F4443-16E3-4994-93B8-ADC664E42C34}" type="presParOf" srcId="{7CDA78AD-3A22-4F8B-A9E6-942C80A78257}" destId="{90DA1E72-039D-4D15-912E-E6322925F4C2}" srcOrd="11" destOrd="0" presId="urn:microsoft.com/office/officeart/2005/8/layout/vList2"/>
    <dgm:cxn modelId="{9FE4B074-5646-4DCD-9E06-A0581EB83EFF}" type="presParOf" srcId="{7CDA78AD-3A22-4F8B-A9E6-942C80A78257}" destId="{8BB7B0FE-5B3B-45F9-BEC8-553329756027}" srcOrd="12" destOrd="0" presId="urn:microsoft.com/office/officeart/2005/8/layout/vList2"/>
    <dgm:cxn modelId="{C4C0816B-DC9A-409C-8555-2D79259CBBB2}" type="presParOf" srcId="{7CDA78AD-3A22-4F8B-A9E6-942C80A78257}" destId="{A32B642A-33D6-4280-BD2C-B85EA660E7FD}" srcOrd="13" destOrd="0" presId="urn:microsoft.com/office/officeart/2005/8/layout/vList2"/>
    <dgm:cxn modelId="{FC2E51DD-C8F3-4267-A984-C4E7848E5D0E}" type="presParOf" srcId="{7CDA78AD-3A22-4F8B-A9E6-942C80A78257}" destId="{DADD48D1-2D36-42F9-934B-366EC55EE15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01AE7-4FC2-4FA8-9593-5BDD37381A86}" type="doc">
      <dgm:prSet loTypeId="urn:microsoft.com/office/officeart/2005/8/layout/architecture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52603A5-43CB-4965-83AD-1DFE8CB22FDA}">
      <dgm:prSet custT="1"/>
      <dgm:spPr/>
      <dgm:t>
        <a:bodyPr/>
        <a:lstStyle/>
        <a:p>
          <a:pPr algn="ctr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Mental 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Health Disorders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(MHDs) affect approximately 1 in 8 individuals globally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with depression and anxiety being the most common conditions</a:t>
          </a:r>
        </a:p>
      </dgm:t>
    </dgm:pt>
    <dgm:pt modelId="{8CE2344B-8D6D-4551-83AB-0824B5DAB967}" type="parTrans" cxnId="{A2AC91E7-D457-4359-9719-068AA58179D0}">
      <dgm:prSet/>
      <dgm:spPr/>
      <dgm:t>
        <a:bodyPr/>
        <a:lstStyle/>
        <a:p>
          <a:endParaRPr lang="en-US"/>
        </a:p>
      </dgm:t>
    </dgm:pt>
    <dgm:pt modelId="{3F345EAB-7590-4C89-9471-1DC65CE8BA94}" type="sibTrans" cxnId="{A2AC91E7-D457-4359-9719-068AA58179D0}">
      <dgm:prSet/>
      <dgm:spPr/>
      <dgm:t>
        <a:bodyPr/>
        <a:lstStyle/>
        <a:p>
          <a:endParaRPr lang="en-US"/>
        </a:p>
      </dgm:t>
    </dgm:pt>
    <dgm:pt modelId="{661F75FB-D041-4A39-8C5B-FF780344D543}">
      <dgm:prSet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Depression and 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Anxiety Disorders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are significant public health concerns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as they impact individuals’ quality of life and are associated with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major impairments in daily functioning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9336E-8ACC-470A-90F2-4F48E8BA5496}" type="parTrans" cxnId="{45FE0473-697D-4350-BD0D-88F8D3A1E402}">
      <dgm:prSet/>
      <dgm:spPr/>
      <dgm:t>
        <a:bodyPr/>
        <a:lstStyle/>
        <a:p>
          <a:endParaRPr lang="en-US"/>
        </a:p>
      </dgm:t>
    </dgm:pt>
    <dgm:pt modelId="{47B40146-4502-4080-92A1-1D85F7B88A7A}" type="sibTrans" cxnId="{45FE0473-697D-4350-BD0D-88F8D3A1E402}">
      <dgm:prSet/>
      <dgm:spPr/>
      <dgm:t>
        <a:bodyPr/>
        <a:lstStyle/>
        <a:p>
          <a:endParaRPr lang="en-US"/>
        </a:p>
      </dgm:t>
    </dgm:pt>
    <dgm:pt modelId="{ACB6A292-A9E3-4D5C-91A6-314F676DD37E}">
      <dgm:prSet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University 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students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facing transitional challenges and stress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are particularly susceptible to experiencing depression and anxiety disorders, with high prevalence rates worldwide</a:t>
          </a:r>
        </a:p>
      </dgm:t>
    </dgm:pt>
    <dgm:pt modelId="{293B55F4-BF07-47E8-BA06-3886A636B8AE}" type="parTrans" cxnId="{7930E8DD-B7B8-4701-8860-8DEB5600A5F9}">
      <dgm:prSet/>
      <dgm:spPr/>
      <dgm:t>
        <a:bodyPr/>
        <a:lstStyle/>
        <a:p>
          <a:endParaRPr lang="en-US"/>
        </a:p>
      </dgm:t>
    </dgm:pt>
    <dgm:pt modelId="{923F43A0-E70C-481B-A9DE-21E2BD86390B}" type="sibTrans" cxnId="{7930E8DD-B7B8-4701-8860-8DEB5600A5F9}">
      <dgm:prSet/>
      <dgm:spPr/>
      <dgm:t>
        <a:bodyPr/>
        <a:lstStyle/>
        <a:p>
          <a:endParaRPr lang="en-US"/>
        </a:p>
      </dgm:t>
    </dgm:pt>
    <dgm:pt modelId="{3A286925-A992-4627-97C0-1C326679558B}" type="pres">
      <dgm:prSet presAssocID="{71A01AE7-4FC2-4FA8-9593-5BDD37381A8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2B4263-AB46-4DD9-A51D-8FDB782339A6}" type="pres">
      <dgm:prSet presAssocID="{452603A5-43CB-4965-83AD-1DFE8CB22FDA}" presName="vertOne" presStyleCnt="0"/>
      <dgm:spPr/>
    </dgm:pt>
    <dgm:pt modelId="{4AABAE19-9A3E-4EE0-A607-EFFD7F5107EC}" type="pres">
      <dgm:prSet presAssocID="{452603A5-43CB-4965-83AD-1DFE8CB22FD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C0BA02-9249-4BBB-AC38-9603DA79316E}" type="pres">
      <dgm:prSet presAssocID="{452603A5-43CB-4965-83AD-1DFE8CB22FDA}" presName="horzOne" presStyleCnt="0"/>
      <dgm:spPr/>
    </dgm:pt>
    <dgm:pt modelId="{B1BA5AB0-9DCC-4373-AA54-E2CFD09CF362}" type="pres">
      <dgm:prSet presAssocID="{3F345EAB-7590-4C89-9471-1DC65CE8BA94}" presName="sibSpaceOne" presStyleCnt="0"/>
      <dgm:spPr/>
    </dgm:pt>
    <dgm:pt modelId="{3775E6F9-F2DD-4542-96B1-705B3C6013E7}" type="pres">
      <dgm:prSet presAssocID="{661F75FB-D041-4A39-8C5B-FF780344D543}" presName="vertOne" presStyleCnt="0"/>
      <dgm:spPr/>
    </dgm:pt>
    <dgm:pt modelId="{4118852B-3AE3-4199-8B34-3CDF341FEA92}" type="pres">
      <dgm:prSet presAssocID="{661F75FB-D041-4A39-8C5B-FF780344D543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2A9615-3F98-49A5-A19C-F357F56CA81C}" type="pres">
      <dgm:prSet presAssocID="{661F75FB-D041-4A39-8C5B-FF780344D543}" presName="horzOne" presStyleCnt="0"/>
      <dgm:spPr/>
    </dgm:pt>
    <dgm:pt modelId="{3F082B6F-7315-4B28-A9AE-B3504FDB5F2F}" type="pres">
      <dgm:prSet presAssocID="{47B40146-4502-4080-92A1-1D85F7B88A7A}" presName="sibSpaceOne" presStyleCnt="0"/>
      <dgm:spPr/>
    </dgm:pt>
    <dgm:pt modelId="{95091936-BB5A-4FB9-AFAA-6F74E13BFC8D}" type="pres">
      <dgm:prSet presAssocID="{ACB6A292-A9E3-4D5C-91A6-314F676DD37E}" presName="vertOne" presStyleCnt="0"/>
      <dgm:spPr/>
    </dgm:pt>
    <dgm:pt modelId="{84BF1CF5-BB3C-41F1-B97D-FD78E10C387E}" type="pres">
      <dgm:prSet presAssocID="{ACB6A292-A9E3-4D5C-91A6-314F676DD37E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084D28-4AC6-4049-B512-730A66B04C95}" type="pres">
      <dgm:prSet presAssocID="{ACB6A292-A9E3-4D5C-91A6-314F676DD37E}" presName="horzOne" presStyleCnt="0"/>
      <dgm:spPr/>
    </dgm:pt>
  </dgm:ptLst>
  <dgm:cxnLst>
    <dgm:cxn modelId="{1059807D-19CA-4D9E-AC64-0A8E3215A203}" type="presOf" srcId="{ACB6A292-A9E3-4D5C-91A6-314F676DD37E}" destId="{84BF1CF5-BB3C-41F1-B97D-FD78E10C387E}" srcOrd="0" destOrd="0" presId="urn:microsoft.com/office/officeart/2005/8/layout/architecture"/>
    <dgm:cxn modelId="{45FE0473-697D-4350-BD0D-88F8D3A1E402}" srcId="{71A01AE7-4FC2-4FA8-9593-5BDD37381A86}" destId="{661F75FB-D041-4A39-8C5B-FF780344D543}" srcOrd="1" destOrd="0" parTransId="{54C9336E-8ACC-470A-90F2-4F48E8BA5496}" sibTransId="{47B40146-4502-4080-92A1-1D85F7B88A7A}"/>
    <dgm:cxn modelId="{7930E8DD-B7B8-4701-8860-8DEB5600A5F9}" srcId="{71A01AE7-4FC2-4FA8-9593-5BDD37381A86}" destId="{ACB6A292-A9E3-4D5C-91A6-314F676DD37E}" srcOrd="2" destOrd="0" parTransId="{293B55F4-BF07-47E8-BA06-3886A636B8AE}" sibTransId="{923F43A0-E70C-481B-A9DE-21E2BD86390B}"/>
    <dgm:cxn modelId="{4FACAA59-AE4E-4C63-9DDD-5E0533CF401E}" type="presOf" srcId="{71A01AE7-4FC2-4FA8-9593-5BDD37381A86}" destId="{3A286925-A992-4627-97C0-1C326679558B}" srcOrd="0" destOrd="0" presId="urn:microsoft.com/office/officeart/2005/8/layout/architecture"/>
    <dgm:cxn modelId="{FBE7161F-54EB-4754-A307-04D5067AF94A}" type="presOf" srcId="{661F75FB-D041-4A39-8C5B-FF780344D543}" destId="{4118852B-3AE3-4199-8B34-3CDF341FEA92}" srcOrd="0" destOrd="0" presId="urn:microsoft.com/office/officeart/2005/8/layout/architecture"/>
    <dgm:cxn modelId="{A2AC91E7-D457-4359-9719-068AA58179D0}" srcId="{71A01AE7-4FC2-4FA8-9593-5BDD37381A86}" destId="{452603A5-43CB-4965-83AD-1DFE8CB22FDA}" srcOrd="0" destOrd="0" parTransId="{8CE2344B-8D6D-4551-83AB-0824B5DAB967}" sibTransId="{3F345EAB-7590-4C89-9471-1DC65CE8BA94}"/>
    <dgm:cxn modelId="{FF57A3F0-AC3F-46E8-ADD1-AC9E54441490}" type="presOf" srcId="{452603A5-43CB-4965-83AD-1DFE8CB22FDA}" destId="{4AABAE19-9A3E-4EE0-A607-EFFD7F5107EC}" srcOrd="0" destOrd="0" presId="urn:microsoft.com/office/officeart/2005/8/layout/architecture"/>
    <dgm:cxn modelId="{E2D8736D-24FB-45F2-8A08-B0D6F1A5874B}" type="presParOf" srcId="{3A286925-A992-4627-97C0-1C326679558B}" destId="{232B4263-AB46-4DD9-A51D-8FDB782339A6}" srcOrd="0" destOrd="0" presId="urn:microsoft.com/office/officeart/2005/8/layout/architecture"/>
    <dgm:cxn modelId="{7C3B9652-4B82-40DD-9A56-BCA8DD0C8682}" type="presParOf" srcId="{232B4263-AB46-4DD9-A51D-8FDB782339A6}" destId="{4AABAE19-9A3E-4EE0-A607-EFFD7F5107EC}" srcOrd="0" destOrd="0" presId="urn:microsoft.com/office/officeart/2005/8/layout/architecture"/>
    <dgm:cxn modelId="{1ED501F8-B2C5-457E-A7D9-0C6EDCB743F9}" type="presParOf" srcId="{232B4263-AB46-4DD9-A51D-8FDB782339A6}" destId="{A2C0BA02-9249-4BBB-AC38-9603DA79316E}" srcOrd="1" destOrd="0" presId="urn:microsoft.com/office/officeart/2005/8/layout/architecture"/>
    <dgm:cxn modelId="{100349F2-E5D7-40D4-9E3F-3976D8E72283}" type="presParOf" srcId="{3A286925-A992-4627-97C0-1C326679558B}" destId="{B1BA5AB0-9DCC-4373-AA54-E2CFD09CF362}" srcOrd="1" destOrd="0" presId="urn:microsoft.com/office/officeart/2005/8/layout/architecture"/>
    <dgm:cxn modelId="{1ADB07AE-533D-4892-98D2-8702BCDCA047}" type="presParOf" srcId="{3A286925-A992-4627-97C0-1C326679558B}" destId="{3775E6F9-F2DD-4542-96B1-705B3C6013E7}" srcOrd="2" destOrd="0" presId="urn:microsoft.com/office/officeart/2005/8/layout/architecture"/>
    <dgm:cxn modelId="{F23656F9-3F11-48CE-B179-87070A594D85}" type="presParOf" srcId="{3775E6F9-F2DD-4542-96B1-705B3C6013E7}" destId="{4118852B-3AE3-4199-8B34-3CDF341FEA92}" srcOrd="0" destOrd="0" presId="urn:microsoft.com/office/officeart/2005/8/layout/architecture"/>
    <dgm:cxn modelId="{AE7F5ED5-3031-4D06-B255-385D2F15B246}" type="presParOf" srcId="{3775E6F9-F2DD-4542-96B1-705B3C6013E7}" destId="{092A9615-3F98-49A5-A19C-F357F56CA81C}" srcOrd="1" destOrd="0" presId="urn:microsoft.com/office/officeart/2005/8/layout/architecture"/>
    <dgm:cxn modelId="{84DF0633-5D1B-4C75-B5CB-88D41FBF381B}" type="presParOf" srcId="{3A286925-A992-4627-97C0-1C326679558B}" destId="{3F082B6F-7315-4B28-A9AE-B3504FDB5F2F}" srcOrd="3" destOrd="0" presId="urn:microsoft.com/office/officeart/2005/8/layout/architecture"/>
    <dgm:cxn modelId="{E27302B1-ACF4-49D7-8E81-9394CEE24220}" type="presParOf" srcId="{3A286925-A992-4627-97C0-1C326679558B}" destId="{95091936-BB5A-4FB9-AFAA-6F74E13BFC8D}" srcOrd="4" destOrd="0" presId="urn:microsoft.com/office/officeart/2005/8/layout/architecture"/>
    <dgm:cxn modelId="{7FD26DE8-0D3D-4747-B7A0-F3B0F4369F42}" type="presParOf" srcId="{95091936-BB5A-4FB9-AFAA-6F74E13BFC8D}" destId="{84BF1CF5-BB3C-41F1-B97D-FD78E10C387E}" srcOrd="0" destOrd="0" presId="urn:microsoft.com/office/officeart/2005/8/layout/architecture"/>
    <dgm:cxn modelId="{737345C0-8801-4A3C-9C90-00ADEE5D8884}" type="presParOf" srcId="{95091936-BB5A-4FB9-AFAA-6F74E13BFC8D}" destId="{59084D28-4AC6-4049-B512-730A66B04C9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5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5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14DE-B67E-4253-83EB-B581FD863C78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3EB9-8544-425B-9B2C-64CD19E8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2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3623F37-A8C4-480F-BCB1-CF9E49F0C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EA3E6C2-0820-41EE-816A-5D9A9CB33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EC284-204B-238B-4D85-81CA8B11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1" y="726141"/>
            <a:ext cx="4875904" cy="55832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and Risk Factors of Depression and </a:t>
            </a:r>
            <a:r>
              <a:rPr lang="en-US" sz="3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Anxiety, and Perception </a:t>
            </a:r>
            <a:r>
              <a:rPr lang="en-US" sz="36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Mental Health Disorders among University Students in </a:t>
            </a:r>
            <a:r>
              <a:rPr lang="en-US" sz="3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Bangladesh</a:t>
            </a:r>
            <a:br>
              <a:rPr lang="en-US" sz="3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99547B-BE7C-2440-5D41-E095A7E41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5441" y="389965"/>
            <a:ext cx="5002187" cy="59193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Azizun Nahar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ID: 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2010571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 of Public Health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Public Health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of Pharmacy and Public Health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University, Bangladesh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16AE491-4898-437E-9E32-86A2F1920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17F55C76-861C-49BA-925A-099CA01184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9494BE9A-C1C3-41FE-B2E9-6DBE5EBA2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C3994C9B-C550-4E20-89C5-83F12CB5A9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462" y="4812016"/>
            <a:ext cx="1373788" cy="11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4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07CEBFC-2F84-A829-8FDF-630FF2D1E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8694"/>
            <a:ext cx="12192000" cy="61383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645459" y="67502"/>
            <a:ext cx="1062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Analysis: Association Between Depression and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7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645459" y="67502"/>
            <a:ext cx="1062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Analysis: Association Between Depression and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 (Cont.)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green and blue bars&#10;&#10;Description automatically generated">
            <a:extLst>
              <a:ext uri="{FF2B5EF4-FFF2-40B4-BE49-F238E27FC236}">
                <a16:creationId xmlns:a16="http://schemas.microsoft.com/office/drawing/2014/main" xmlns="" id="{C2B7EB8E-7BB9-3465-B3B4-5E30BBC8E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086"/>
            <a:ext cx="12192000" cy="612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2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631065" y="67502"/>
            <a:ext cx="1066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Analysis: Association Between Depression and Covariates (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Cont.)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blue and green bars&#10;&#10;Description automatically generated">
            <a:extLst>
              <a:ext uri="{FF2B5EF4-FFF2-40B4-BE49-F238E27FC236}">
                <a16:creationId xmlns:a16="http://schemas.microsoft.com/office/drawing/2014/main" xmlns="" id="{1E2FE62F-C979-2147-2245-8FC5B1A0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086"/>
            <a:ext cx="12192000" cy="612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2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779930" y="67502"/>
            <a:ext cx="1067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Between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and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orange and black bars&#10;&#10;Description automatically generated with medium confidence">
            <a:extLst>
              <a:ext uri="{FF2B5EF4-FFF2-40B4-BE49-F238E27FC236}">
                <a16:creationId xmlns:a16="http://schemas.microsoft.com/office/drawing/2014/main" xmlns="" id="{C482D995-F6F8-E111-180B-F88399C16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568"/>
            <a:ext cx="12192000" cy="610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42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806823" y="67502"/>
            <a:ext cx="10757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Analysis: Association Between Anxiety and Covariates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(Cont.)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screenshot of a graph&#10;&#10;Description automatically generated">
            <a:extLst>
              <a:ext uri="{FF2B5EF4-FFF2-40B4-BE49-F238E27FC236}">
                <a16:creationId xmlns:a16="http://schemas.microsoft.com/office/drawing/2014/main" xmlns="" id="{31F03702-4280-6571-C91C-C6C17D862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4571"/>
            <a:ext cx="12192000" cy="612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46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1129553" y="67502"/>
            <a:ext cx="985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Analysis: Association Between Anxiety and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 (Cont.)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group of orange and black bars&#10;&#10;Description automatically generated with medium confidence">
            <a:extLst>
              <a:ext uri="{FF2B5EF4-FFF2-40B4-BE49-F238E27FC236}">
                <a16:creationId xmlns:a16="http://schemas.microsoft.com/office/drawing/2014/main" xmlns="" id="{30DDF6CE-6F9B-B97B-7866-1F6A740D1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9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1996225" y="67502"/>
            <a:ext cx="825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Model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Depression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376E75C-67BB-2A52-CCDB-B2102478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53568"/>
              </p:ext>
            </p:extLst>
          </p:nvPr>
        </p:nvGraphicFramePr>
        <p:xfrm>
          <a:off x="209156" y="775656"/>
          <a:ext cx="11773689" cy="590753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032599">
                  <a:extLst>
                    <a:ext uri="{9D8B030D-6E8A-4147-A177-3AD203B41FA5}">
                      <a16:colId xmlns:a16="http://schemas.microsoft.com/office/drawing/2014/main" xmlns="" val="2401920392"/>
                    </a:ext>
                  </a:extLst>
                </a:gridCol>
                <a:gridCol w="1682846">
                  <a:extLst>
                    <a:ext uri="{9D8B030D-6E8A-4147-A177-3AD203B41FA5}">
                      <a16:colId xmlns:a16="http://schemas.microsoft.com/office/drawing/2014/main" xmlns="" val="895137992"/>
                    </a:ext>
                  </a:extLst>
                </a:gridCol>
                <a:gridCol w="1570655">
                  <a:extLst>
                    <a:ext uri="{9D8B030D-6E8A-4147-A177-3AD203B41FA5}">
                      <a16:colId xmlns:a16="http://schemas.microsoft.com/office/drawing/2014/main" xmlns="" val="3225060684"/>
                    </a:ext>
                  </a:extLst>
                </a:gridCol>
                <a:gridCol w="1121899">
                  <a:extLst>
                    <a:ext uri="{9D8B030D-6E8A-4147-A177-3AD203B41FA5}">
                      <a16:colId xmlns:a16="http://schemas.microsoft.com/office/drawing/2014/main" xmlns="" val="1902969368"/>
                    </a:ext>
                  </a:extLst>
                </a:gridCol>
                <a:gridCol w="3365690">
                  <a:extLst>
                    <a:ext uri="{9D8B030D-6E8A-4147-A177-3AD203B41FA5}">
                      <a16:colId xmlns:a16="http://schemas.microsoft.com/office/drawing/2014/main" xmlns="" val="901539116"/>
                    </a:ext>
                  </a:extLst>
                </a:gridCol>
              </a:tblGrid>
              <a:tr h="7622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Covariates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(Variables Categorized)</a:t>
                      </a: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 Coefficient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Confidence Interval for odds ratio (lower - upper)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935486459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0.629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0.296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1.875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545708511"/>
                  </a:ext>
                </a:extLst>
              </a:tr>
              <a:tr h="343018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4929271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604851970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0.094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(0.883 - 4.948)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673566265"/>
                  </a:ext>
                </a:extLst>
              </a:tr>
              <a:tr h="343018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of Study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4626232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Arts/ Social science /Business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998956537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Science/Applied science  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-0.215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(0.331 - 1.967)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63194382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&amp;Technology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(0.366 - 2.448)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624926785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Science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0.874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(0.366 - 3.266)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758605987"/>
                  </a:ext>
                </a:extLst>
              </a:tr>
              <a:tr h="343018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 of Residence (Original)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199125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136014941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-0.072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0.931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(0.410 - 2.113)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916700802"/>
                  </a:ext>
                </a:extLst>
              </a:tr>
              <a:tr h="343018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Accommodation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814645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Accommodation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320469877"/>
                  </a:ext>
                </a:extLst>
              </a:tr>
              <a:tr h="343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0.438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(0.767 - 3.132)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25410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089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1996225" y="67502"/>
            <a:ext cx="825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Model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Depression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376E75C-67BB-2A52-CCDB-B2102478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35754"/>
              </p:ext>
            </p:extLst>
          </p:nvPr>
        </p:nvGraphicFramePr>
        <p:xfrm>
          <a:off x="268941" y="775662"/>
          <a:ext cx="11618260" cy="557135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940726">
                  <a:extLst>
                    <a:ext uri="{9D8B030D-6E8A-4147-A177-3AD203B41FA5}">
                      <a16:colId xmlns:a16="http://schemas.microsoft.com/office/drawing/2014/main" xmlns="" val="2401920392"/>
                    </a:ext>
                  </a:extLst>
                </a:gridCol>
                <a:gridCol w="1669030">
                  <a:extLst>
                    <a:ext uri="{9D8B030D-6E8A-4147-A177-3AD203B41FA5}">
                      <a16:colId xmlns:a16="http://schemas.microsoft.com/office/drawing/2014/main" xmlns="" val="895137992"/>
                    </a:ext>
                  </a:extLst>
                </a:gridCol>
                <a:gridCol w="1557760">
                  <a:extLst>
                    <a:ext uri="{9D8B030D-6E8A-4147-A177-3AD203B41FA5}">
                      <a16:colId xmlns:a16="http://schemas.microsoft.com/office/drawing/2014/main" xmlns="" val="3225060684"/>
                    </a:ext>
                  </a:extLst>
                </a:gridCol>
                <a:gridCol w="1112687">
                  <a:extLst>
                    <a:ext uri="{9D8B030D-6E8A-4147-A177-3AD203B41FA5}">
                      <a16:colId xmlns:a16="http://schemas.microsoft.com/office/drawing/2014/main" xmlns="" val="1902969368"/>
                    </a:ext>
                  </a:extLst>
                </a:gridCol>
                <a:gridCol w="3338057">
                  <a:extLst>
                    <a:ext uri="{9D8B030D-6E8A-4147-A177-3AD203B41FA5}">
                      <a16:colId xmlns:a16="http://schemas.microsoft.com/office/drawing/2014/main" xmlns="" val="901539116"/>
                    </a:ext>
                  </a:extLst>
                </a:gridCol>
              </a:tblGrid>
              <a:tr h="6755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Covariates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(Variables Categorized)</a:t>
                      </a: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 Coefficient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Confidence Interval for odds ratio (lower - upper)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935486459"/>
                  </a:ext>
                </a:extLst>
              </a:tr>
              <a:tr h="30599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Stress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486801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351352506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0.964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2.623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(1.204 - 5.713)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925331336"/>
                  </a:ext>
                </a:extLst>
              </a:tr>
              <a:tr h="30599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Activity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346813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Activity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569288527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Service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-0.034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(0.403 - 2.320)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544225579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Cultural Activity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0.876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(0.352 - 2.180)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384979498"/>
                  </a:ext>
                </a:extLst>
              </a:tr>
              <a:tr h="30599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Activity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898234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1542879715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0.994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(.485 - 2.038)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733231674"/>
                  </a:ext>
                </a:extLst>
              </a:tr>
              <a:tr h="30599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Smoking Habit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003542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754643694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   	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-0.279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0.506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(0.333 - 1.720)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2558452778"/>
                  </a:ext>
                </a:extLst>
              </a:tr>
              <a:tr h="30599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Recession Concern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150827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123824710"/>
                  </a:ext>
                </a:extLst>
              </a:tr>
              <a:tr h="3059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1.128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3.088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(4.550 - 6.152)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/>
                </a:tc>
                <a:extLst>
                  <a:ext uri="{0D108BD9-81ED-4DB2-BD59-A6C34878D82A}">
                    <a16:rowId xmlns:a16="http://schemas.microsoft.com/office/drawing/2014/main" xmlns="" val="313719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92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2575775" y="67502"/>
            <a:ext cx="719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Model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Anxiety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376E75C-67BB-2A52-CCDB-B2102478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33991"/>
              </p:ext>
            </p:extLst>
          </p:nvPr>
        </p:nvGraphicFramePr>
        <p:xfrm>
          <a:off x="209156" y="775663"/>
          <a:ext cx="11773689" cy="5759610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4032599">
                  <a:extLst>
                    <a:ext uri="{9D8B030D-6E8A-4147-A177-3AD203B41FA5}">
                      <a16:colId xmlns:a16="http://schemas.microsoft.com/office/drawing/2014/main" xmlns="" val="2401920392"/>
                    </a:ext>
                  </a:extLst>
                </a:gridCol>
                <a:gridCol w="1682846">
                  <a:extLst>
                    <a:ext uri="{9D8B030D-6E8A-4147-A177-3AD203B41FA5}">
                      <a16:colId xmlns:a16="http://schemas.microsoft.com/office/drawing/2014/main" xmlns="" val="895137992"/>
                    </a:ext>
                  </a:extLst>
                </a:gridCol>
                <a:gridCol w="1570655">
                  <a:extLst>
                    <a:ext uri="{9D8B030D-6E8A-4147-A177-3AD203B41FA5}">
                      <a16:colId xmlns:a16="http://schemas.microsoft.com/office/drawing/2014/main" xmlns="" val="3225060684"/>
                    </a:ext>
                  </a:extLst>
                </a:gridCol>
                <a:gridCol w="1121899">
                  <a:extLst>
                    <a:ext uri="{9D8B030D-6E8A-4147-A177-3AD203B41FA5}">
                      <a16:colId xmlns:a16="http://schemas.microsoft.com/office/drawing/2014/main" xmlns="" val="1902969368"/>
                    </a:ext>
                  </a:extLst>
                </a:gridCol>
                <a:gridCol w="3365690">
                  <a:extLst>
                    <a:ext uri="{9D8B030D-6E8A-4147-A177-3AD203B41FA5}">
                      <a16:colId xmlns:a16="http://schemas.microsoft.com/office/drawing/2014/main" xmlns="" val="901539116"/>
                    </a:ext>
                  </a:extLst>
                </a:gridCol>
              </a:tblGrid>
              <a:tr h="743175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Covariates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(Variables Categorized)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 Coefficient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Confidence Interval for odds ratio (lower - upper)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935486459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-0.060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0.906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0.941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545708511"/>
                  </a:ext>
                </a:extLst>
              </a:tr>
              <a:tr h="334429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4929271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604851970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1.295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˂ 0.001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3.650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(1.816 - 7.335)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673566265"/>
                  </a:ext>
                </a:extLst>
              </a:tr>
              <a:tr h="334429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of Study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4626232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Arts/ Social science /Business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998956537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Science/Applied science	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-0.378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(0.332 - 1.415)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63194382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&amp;Technology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1.034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(0.472 - 2.267)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624926785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Science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1.569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(0.599 - 4.111)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758605987"/>
                  </a:ext>
                </a:extLst>
              </a:tr>
              <a:tr h="334429">
                <a:tc gridSpan="5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 of Residence (Original)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199125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136014941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0.174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0.598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(0.624 - 2.269)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916700802"/>
                  </a:ext>
                </a:extLst>
              </a:tr>
              <a:tr h="334429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Accommodation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814645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Accommodation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320469877"/>
                  </a:ext>
                </a:extLst>
              </a:tr>
              <a:tr h="3344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Family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0.974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(0.537 - 1.765)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25410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82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FE2BFE-A0E1-A72A-0883-6A0937F3D361}"/>
              </a:ext>
            </a:extLst>
          </p:cNvPr>
          <p:cNvSpPr txBox="1"/>
          <p:nvPr/>
        </p:nvSpPr>
        <p:spPr>
          <a:xfrm>
            <a:off x="2575775" y="67502"/>
            <a:ext cx="719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Model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Anxiety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6CEA22-DD5C-7336-2B74-79FEA4E2226E}"/>
              </a:ext>
            </a:extLst>
          </p:cNvPr>
          <p:cNvCxnSpPr>
            <a:cxnSpLocks/>
          </p:cNvCxnSpPr>
          <p:nvPr/>
        </p:nvCxnSpPr>
        <p:spPr>
          <a:xfrm>
            <a:off x="209156" y="628626"/>
            <a:ext cx="11773688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376E75C-67BB-2A52-CCDB-B2102478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87554"/>
              </p:ext>
            </p:extLst>
          </p:nvPr>
        </p:nvGraphicFramePr>
        <p:xfrm>
          <a:off x="209156" y="775663"/>
          <a:ext cx="11773689" cy="5692368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4032599">
                  <a:extLst>
                    <a:ext uri="{9D8B030D-6E8A-4147-A177-3AD203B41FA5}">
                      <a16:colId xmlns:a16="http://schemas.microsoft.com/office/drawing/2014/main" xmlns="" val="2401920392"/>
                    </a:ext>
                  </a:extLst>
                </a:gridCol>
                <a:gridCol w="1682846">
                  <a:extLst>
                    <a:ext uri="{9D8B030D-6E8A-4147-A177-3AD203B41FA5}">
                      <a16:colId xmlns:a16="http://schemas.microsoft.com/office/drawing/2014/main" xmlns="" val="895137992"/>
                    </a:ext>
                  </a:extLst>
                </a:gridCol>
                <a:gridCol w="1570655">
                  <a:extLst>
                    <a:ext uri="{9D8B030D-6E8A-4147-A177-3AD203B41FA5}">
                      <a16:colId xmlns:a16="http://schemas.microsoft.com/office/drawing/2014/main" xmlns="" val="3225060684"/>
                    </a:ext>
                  </a:extLst>
                </a:gridCol>
                <a:gridCol w="1121899">
                  <a:extLst>
                    <a:ext uri="{9D8B030D-6E8A-4147-A177-3AD203B41FA5}">
                      <a16:colId xmlns:a16="http://schemas.microsoft.com/office/drawing/2014/main" xmlns="" val="1902969368"/>
                    </a:ext>
                  </a:extLst>
                </a:gridCol>
                <a:gridCol w="3365690">
                  <a:extLst>
                    <a:ext uri="{9D8B030D-6E8A-4147-A177-3AD203B41FA5}">
                      <a16:colId xmlns:a16="http://schemas.microsoft.com/office/drawing/2014/main" xmlns="" val="901539116"/>
                    </a:ext>
                  </a:extLst>
                </a:gridCol>
              </a:tblGrid>
              <a:tr h="694192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Covariates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(Variables Categorized)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 Coefficient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Confidence Interval for odds ratio (lower - upper)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935486459"/>
                  </a:ext>
                </a:extLst>
              </a:tr>
              <a:tr h="3123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Stress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486801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351352506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1.110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˂ 0.001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3.035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(1.625 - 5.669)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925331336"/>
                  </a:ext>
                </a:extLst>
              </a:tr>
              <a:tr h="3123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Activity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346813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Activity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569288527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Service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-0.177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0.628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(0.409 - 1.715)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544225579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Cultural Activity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0.163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0.685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(0.535 - 2.594)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384979498"/>
                  </a:ext>
                </a:extLst>
              </a:tr>
              <a:tr h="3123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Activity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898234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1542879715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0.647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1.149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(0.635 - 2.078)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733231674"/>
                  </a:ext>
                </a:extLst>
              </a:tr>
              <a:tr h="3123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Smoking Habit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003542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 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754643694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0.266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0.450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1.305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(0.654 - 2.603)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2558452778"/>
                  </a:ext>
                </a:extLst>
              </a:tr>
              <a:tr h="3123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Recession Concern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150827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(Ref)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123824710"/>
                  </a:ext>
                </a:extLst>
              </a:tr>
              <a:tr h="3123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0.471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0.121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1.602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(0.883 - 2.909)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6" marR="36576" marT="0" marB="0"/>
                </a:tc>
                <a:extLst>
                  <a:ext uri="{0D108BD9-81ED-4DB2-BD59-A6C34878D82A}">
                    <a16:rowId xmlns:a16="http://schemas.microsoft.com/office/drawing/2014/main" xmlns="" val="313719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98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B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xmlns="" id="{25463FF7-0C9D-D55A-2DEB-A8E25754E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223199"/>
              </p:ext>
            </p:extLst>
          </p:nvPr>
        </p:nvGraphicFramePr>
        <p:xfrm>
          <a:off x="731520" y="1948357"/>
          <a:ext cx="10515600" cy="416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6D0EB6F-6BB3-056E-EA60-AA9EF39F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981511"/>
            <a:ext cx="10533888" cy="777922"/>
          </a:xfrm>
        </p:spPr>
        <p:txBody>
          <a:bodyPr anchor="b">
            <a:normAutofit/>
          </a:bodyPr>
          <a:lstStyle/>
          <a:p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8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480"/>
          </a:xfrm>
        </p:spPr>
        <p:txBody>
          <a:bodyPr>
            <a:normAutofit/>
          </a:bodyPr>
          <a:lstStyle/>
          <a:p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|Key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9648"/>
            <a:ext cx="10806953" cy="508009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mild to severe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and anxiety was </a:t>
            </a:r>
            <a:r>
              <a:rPr lang="en-US" sz="2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88.5%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81.6%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respectively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gender gap in MHD occurrence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 showed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had a highly significant (p &lt; 0.001) influence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both depression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anxiety,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 analysis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109% higher odds of depression and 265%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higher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odds of anxiety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MHDs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university students surprisingly found to be at good level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68.2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students believed that MHDs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diseases in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brain;</a:t>
            </a:r>
          </a:p>
          <a:p>
            <a:pPr marL="45720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rest believed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supernatural forces, or sins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curses,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78.4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students displayed willingness to seek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MHDs,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83.9% of students correctly knew that psychiatrists/clinical psychologists are care providers for MHD.                                                                       </a:t>
            </a:r>
          </a:p>
          <a:p>
            <a:pPr marL="457200" lvl="1" indent="0" algn="ctr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Cont.                             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514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7002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|Key </a:t>
            </a: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2126"/>
            <a:ext cx="10780059" cy="52814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play a major role in MHD incidence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72.1%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students had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a financial recession 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48.7%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students were under financial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Bivariate analysis showed recession concerns and financial stress had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influences (p &lt; 0.001) on depression and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anxiety.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showed that students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recession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financial stress had </a:t>
            </a:r>
            <a:r>
              <a:rPr lang="en-US" sz="2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208.8% and 162.3% higher </a:t>
            </a:r>
            <a:r>
              <a:rPr lang="en-US" sz="2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odds of depression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regression analysis also showed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students with recession concerns and financial stress had </a:t>
            </a:r>
            <a:r>
              <a:rPr lang="en-US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60.2% and </a:t>
            </a:r>
            <a:r>
              <a:rPr lang="en-US" sz="22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203.5% </a:t>
            </a:r>
            <a:r>
              <a:rPr lang="en-US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odds of anxiety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Limitations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excluded students already under treatment for MHDs.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was collected in a short span of time, and sample size was only 384.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711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816"/>
          </a:xfrm>
        </p:spPr>
        <p:txBody>
          <a:bodyPr/>
          <a:lstStyle/>
          <a:p>
            <a:r>
              <a:rPr lang="en-US" sz="4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study found high prevalence of Depression and Anxiety among university students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Bangladesh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had impacts on academic performance, social relationships, communication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study also found recession concern for depression and gender for anxiety, and financial stress for both, as the main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stressors.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Perception about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university students were found to be at good level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study 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them were willing to get mental health treatment 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care. 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Cont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280763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27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127"/>
            <a:ext cx="10515600" cy="47348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Universities, in partnership with the government, should work together 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financial and psychological support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students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risk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NGOs and Global Agencies should work 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community awareness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MHDs, their causes, and their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explore the gender gap in prevalence of MHDs,  analyzing challenges uniquely faced by female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students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opposed to their male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counterparts.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scope of data collection in terms of number and location, and include students currently under treatment for MHDs to get a better understanding of the full severity of depression and anxiety among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students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Bangladesh.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838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5A292AEA-2528-46C0-B426-95822B614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8B7B198-E4DF-43CD-AD8C-199884323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2BE67753-EA0E-4819-8D22-0B6600CF7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D76D63AC-0421-45EC-B383-E79A61A78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997A32E-7032-4107-9C8B-99DB59EDD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43BB27F-1470-42CA-91FF-D94BC691C8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E997B002-17FD-47B3-A06A-76802FE15C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E401EA35-9D2E-43B7-860F-EBB8A6C3E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F8C44827-3D81-4FF9-B4A5-5650D1B20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613D97F-F6DF-4D32-AD91-209A80E7A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2B0ED5C-927D-4C5F-8F27-1B403820B9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EC284-204B-238B-4D85-81CA8B11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kern="12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So Much For Attending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99547B-BE7C-2440-5D41-E095A7E41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send any questions to: 2010571@iub.bd.edu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87F87F1B-42BA-4AC7-A4E2-41544DDB2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68B53067-4E48-4E71-A6A9-A8CAABAFBF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06D1A0D3-4BB8-41D9-9CE7-2884C83F4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81E20F06-3B09-4B89-A36B-AB8BFBCCA5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DAE6C3D7-7D5B-4926-877D-45F117BB6B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967346A5-7569-4F15-AB5D-BE3DADF192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1951533-A568-4765-AB1F-F71D9AFDE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A7214F52-4F3F-4C96-A62E-F1401D6C04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023146A1-291C-4FA0-AB5B-EB04D42398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62977932-2B03-4899-8306-5002CEE68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645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77DBA-617E-7D56-6A0A-5D28F11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2131D51-EF3E-2AAE-6DAE-D225BE74E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5335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03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current literature reveals that previous studies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not explored the impact of social activity and recession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not sufficiently examined knowledge and perception of mental health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</a:p>
          <a:p>
            <a:pPr marL="45720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mostly focused on specific populations (i.e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either particular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or medical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cohort)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39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Objective: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find out the prevalence and risk factors of depression and anxiety, and perception of mental health disorders among University students in Bangladesh.</a:t>
            </a:r>
          </a:p>
          <a:p>
            <a:pPr marL="457200" lvl="1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explore the prevalence of depression and anxiety disorders among university students in Bangladesh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lvl="1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potential risk factors associated with the symptoms and</a:t>
            </a:r>
          </a:p>
          <a:p>
            <a:pPr marL="457200" lvl="1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about students’ knowledge and perception about mental health disorders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58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26913E-00FC-48F2-182F-7A3B606E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kern="0" dirty="0" smtClean="0">
                <a:solidFill>
                  <a:srgbClr val="050707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Proxima Nova"/>
              </a:rPr>
              <a:t>Methodology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85F30E-1B56-8AEA-3FC8-3B6E6C40E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2460"/>
            <a:ext cx="5181600" cy="38445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was collected by random sampling technique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self-administered questionnaire (survey)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 university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who participated voluntarily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who successfully answered all survey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Criteria: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already taking treatment for MHD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not willing to participate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5141BC-BC25-810F-AB2D-FD228A2AF72C}"/>
              </a:ext>
            </a:extLst>
          </p:cNvPr>
          <p:cNvSpPr txBox="1"/>
          <p:nvPr/>
        </p:nvSpPr>
        <p:spPr>
          <a:xfrm>
            <a:off x="914400" y="1749964"/>
            <a:ext cx="518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Process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D4F983B-80E9-54D7-969C-FC6982DA38F2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7DBCDCA-507A-EE59-D1D7-AF392E16CE89}"/>
              </a:ext>
            </a:extLst>
          </p:cNvPr>
          <p:cNvSpPr txBox="1">
            <a:spLocks/>
          </p:cNvSpPr>
          <p:nvPr/>
        </p:nvSpPr>
        <p:spPr>
          <a:xfrm>
            <a:off x="6019800" y="2332460"/>
            <a:ext cx="5334000" cy="4377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PHQ-9 questionnaire to assess level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GAD-7 questionnaire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level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factors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(gender, area of study, place of residence, accommodation)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factors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activity, physical activity, smoking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habit, financial stress and recession concern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related factors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 for MHD, MHD curability, care willingness,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MHD care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7D1530-ED56-E8C3-F621-ED6BBAA90F61}"/>
              </a:ext>
            </a:extLst>
          </p:cNvPr>
          <p:cNvSpPr txBox="1"/>
          <p:nvPr/>
        </p:nvSpPr>
        <p:spPr>
          <a:xfrm>
            <a:off x="6019800" y="1749964"/>
            <a:ext cx="518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Contents</a:t>
            </a:r>
          </a:p>
        </p:txBody>
      </p:sp>
    </p:spTree>
    <p:extLst>
      <p:ext uri="{BB962C8B-B14F-4D97-AF65-F5344CB8AC3E}">
        <p14:creationId xmlns:p14="http://schemas.microsoft.com/office/powerpoint/2010/main" val="124100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EF3E9-AFDC-E1C9-C2B3-6B829B41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kern="0" dirty="0" smtClean="0">
                <a:solidFill>
                  <a:srgbClr val="050707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Proxima Nova"/>
              </a:rPr>
              <a:t>Analytical </a:t>
            </a:r>
            <a:r>
              <a:rPr lang="en-US" sz="4200" b="1" kern="0" dirty="0">
                <a:solidFill>
                  <a:srgbClr val="050707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Proxima Nova"/>
              </a:rPr>
              <a:t>Approach 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55856-DFA3-7160-AEA0-24F3B751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980"/>
            <a:ext cx="5018906" cy="45799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source and Survey population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private universities and 2 private medical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registered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 students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Range: 18-24 years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Residence: Bangladesh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February 19 to March 6,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analysis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performed using Microsoft Excel and IBM SPSS (Version 22.0)</a:t>
            </a: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86EF6B-6162-BACC-28BC-98AED347021F}"/>
              </a:ext>
            </a:extLst>
          </p:cNvPr>
          <p:cNvCxnSpPr>
            <a:cxnSpLocks/>
          </p:cNvCxnSpPr>
          <p:nvPr/>
        </p:nvCxnSpPr>
        <p:spPr>
          <a:xfrm>
            <a:off x="838200" y="1442127"/>
            <a:ext cx="10588647" cy="0"/>
          </a:xfrm>
          <a:prstGeom prst="line">
            <a:avLst/>
          </a:prstGeom>
          <a:ln w="38100">
            <a:solidFill>
              <a:srgbClr val="D2EB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4A3557-766E-09D6-CCAE-653CECF28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4" y="1596980"/>
            <a:ext cx="5496694" cy="4579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12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1819"/>
            <a:ext cx="12192000" cy="5924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6673" y="228600"/>
            <a:ext cx="8138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 Analysis: Percentage frequency for each variable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5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6248"/>
            <a:ext cx="12192000" cy="51944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4611" y="524435"/>
            <a:ext cx="1032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 Analysis: Percentage frequency for level of depression and anxiety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5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1133</TotalTime>
  <Words>1537</Words>
  <Application>Microsoft Office PowerPoint</Application>
  <PresentationFormat>Widescreen</PresentationFormat>
  <Paragraphs>377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Proxima Nova</vt:lpstr>
      <vt:lpstr>Times New Roman</vt:lpstr>
      <vt:lpstr>Wingdings</vt:lpstr>
      <vt:lpstr>Office Theme</vt:lpstr>
      <vt:lpstr>Prevalence and Risk Factors of Depression and Anxiety, and Perception of Mental Health Disorders among University Students in Bangladesh   </vt:lpstr>
      <vt:lpstr>Presentation Outline</vt:lpstr>
      <vt:lpstr>Background</vt:lpstr>
      <vt:lpstr>Motivation</vt:lpstr>
      <vt:lpstr>Objectives</vt:lpstr>
      <vt:lpstr>Methodology</vt:lpstr>
      <vt:lpstr>Analytical Approach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|Key Findings </vt:lpstr>
      <vt:lpstr>Discussion |Key Findings </vt:lpstr>
      <vt:lpstr>Conclusion</vt:lpstr>
      <vt:lpstr>Conclusion</vt:lpstr>
      <vt:lpstr>Thank You So Much For Attending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and Risk Factors of Depression and Perception of Mental Health Disorders among University Students in Bangladesh</dc:title>
  <dc:creator>Conference Room Zeta Surgical</dc:creator>
  <cp:lastModifiedBy>Windows User</cp:lastModifiedBy>
  <cp:revision>149</cp:revision>
  <dcterms:created xsi:type="dcterms:W3CDTF">2023-08-05T10:27:25Z</dcterms:created>
  <dcterms:modified xsi:type="dcterms:W3CDTF">2023-08-08T22:09:07Z</dcterms:modified>
</cp:coreProperties>
</file>