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257" r:id="rId3"/>
    <p:sldId id="265" r:id="rId4"/>
    <p:sldId id="266" r:id="rId5"/>
    <p:sldId id="267" r:id="rId6"/>
    <p:sldId id="258" r:id="rId7"/>
    <p:sldId id="259" r:id="rId8"/>
    <p:sldId id="260" r:id="rId9"/>
    <p:sldId id="261" r:id="rId10"/>
    <p:sldId id="262" r:id="rId11"/>
    <p:sldId id="263" r:id="rId12"/>
    <p:sldId id="264"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 id="285"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C2112-6302-4F41-A2F6-1EAD5A57CABB}">
          <p14:sldIdLst>
            <p14:sldId id="256"/>
            <p14:sldId id="257"/>
            <p14:sldId id="265"/>
            <p14:sldId id="266"/>
            <p14:sldId id="267"/>
            <p14:sldId id="258"/>
            <p14:sldId id="259"/>
            <p14:sldId id="260"/>
            <p14:sldId id="261"/>
            <p14:sldId id="262"/>
            <p14:sldId id="263"/>
            <p14:sldId id="264"/>
            <p14:sldId id="268"/>
            <p14:sldId id="269"/>
          </p14:sldIdLst>
        </p14:section>
        <p14:section name="Untitled Section" id="{CEB6A19E-F1BC-4961-8CAB-FF5B3253122E}">
          <p14:sldIdLst>
            <p14:sldId id="270"/>
            <p14:sldId id="273"/>
            <p14:sldId id="271"/>
            <p14:sldId id="272"/>
            <p14:sldId id="274"/>
            <p14:sldId id="275"/>
            <p14:sldId id="276"/>
            <p14:sldId id="277"/>
            <p14:sldId id="278"/>
            <p14:sldId id="279"/>
            <p14:sldId id="280"/>
            <p14:sldId id="281"/>
            <p14:sldId id="282"/>
            <p14:sldId id="285"/>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8" autoAdjust="0"/>
  </p:normalViewPr>
  <p:slideViewPr>
    <p:cSldViewPr snapToGrid="0">
      <p:cViewPr varScale="1">
        <p:scale>
          <a:sx n="105" d="100"/>
          <a:sy n="105" d="100"/>
        </p:scale>
        <p:origin x="83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Researches Included</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DB0-4860-9DA1-550FFAA64B72}"/>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DB0-4860-9DA1-550FFAA64B72}"/>
              </c:ext>
            </c:extLst>
          </c:dPt>
          <c:dPt>
            <c:idx val="2"/>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DB0-4860-9DA1-550FFAA64B72}"/>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DB0-4860-9DA1-550FFAA64B72}"/>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DB0-4860-9DA1-550FFAA64B7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Online Survey</c:v>
                </c:pt>
                <c:pt idx="1">
                  <c:v>Questionnaire Filled up by the Participants in paper</c:v>
                </c:pt>
                <c:pt idx="2">
                  <c:v>Telephone Survey</c:v>
                </c:pt>
                <c:pt idx="3">
                  <c:v>Face To Face interview</c:v>
                </c:pt>
                <c:pt idx="4">
                  <c:v>Both Computer and Face to face Based Survey</c:v>
                </c:pt>
              </c:strCache>
            </c:strRef>
          </c:cat>
          <c:val>
            <c:numRef>
              <c:f>Sheet1!$B$2:$B$6</c:f>
              <c:numCache>
                <c:formatCode>General</c:formatCode>
                <c:ptCount val="5"/>
                <c:pt idx="0">
                  <c:v>3</c:v>
                </c:pt>
                <c:pt idx="1">
                  <c:v>6</c:v>
                </c:pt>
                <c:pt idx="2">
                  <c:v>0</c:v>
                </c:pt>
                <c:pt idx="3">
                  <c:v>2</c:v>
                </c:pt>
                <c:pt idx="4">
                  <c:v>0</c:v>
                </c:pt>
              </c:numCache>
            </c:numRef>
          </c:val>
          <c:extLst>
            <c:ext xmlns:c16="http://schemas.microsoft.com/office/drawing/2014/chart" uri="{C3380CC4-5D6E-409C-BE32-E72D297353CC}">
              <c16:uniqueId val="{0000000A-DDB0-4860-9DA1-550FFAA64B72}"/>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Population of studies</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1"/>
        <c:ser>
          <c:idx val="0"/>
          <c:order val="0"/>
          <c:tx>
            <c:strRef>
              <c:f>Sheet1!$B$1</c:f>
              <c:strCache>
                <c:ptCount val="1"/>
                <c:pt idx="0">
                  <c:v>Column2</c:v>
                </c:pt>
              </c:strCache>
            </c:strRef>
          </c:tx>
          <c:invertIfNegative val="0"/>
          <c:dPt>
            <c:idx val="0"/>
            <c:invertIfNegative val="0"/>
            <c:bubble3D val="0"/>
            <c:spPr>
              <a:solidFill>
                <a:schemeClr val="accent1">
                  <a:alpha val="70000"/>
                </a:schemeClr>
              </a:solidFill>
              <a:ln>
                <a:noFill/>
              </a:ln>
              <a:effectLst/>
            </c:spPr>
            <c:extLst>
              <c:ext xmlns:c16="http://schemas.microsoft.com/office/drawing/2014/chart" uri="{C3380CC4-5D6E-409C-BE32-E72D297353CC}">
                <c16:uniqueId val="{00000001-E06A-4D70-BABA-7DDD1BD8C254}"/>
              </c:ext>
            </c:extLst>
          </c:dPt>
          <c:dPt>
            <c:idx val="1"/>
            <c:invertIfNegative val="0"/>
            <c:bubble3D val="0"/>
            <c:spPr>
              <a:solidFill>
                <a:schemeClr val="accent2">
                  <a:alpha val="70000"/>
                </a:schemeClr>
              </a:solidFill>
              <a:ln>
                <a:noFill/>
              </a:ln>
              <a:effectLst/>
            </c:spPr>
            <c:extLst>
              <c:ext xmlns:c16="http://schemas.microsoft.com/office/drawing/2014/chart" uri="{C3380CC4-5D6E-409C-BE32-E72D297353CC}">
                <c16:uniqueId val="{00000003-E06A-4D70-BABA-7DDD1BD8C254}"/>
              </c:ext>
            </c:extLst>
          </c:dPt>
          <c:dPt>
            <c:idx val="2"/>
            <c:invertIfNegative val="0"/>
            <c:bubble3D val="0"/>
            <c:spPr>
              <a:solidFill>
                <a:schemeClr val="accent3">
                  <a:alpha val="70000"/>
                </a:schemeClr>
              </a:solidFill>
              <a:ln>
                <a:noFill/>
              </a:ln>
              <a:effectLst/>
            </c:spPr>
            <c:extLst>
              <c:ext xmlns:c16="http://schemas.microsoft.com/office/drawing/2014/chart" uri="{C3380CC4-5D6E-409C-BE32-E72D297353CC}">
                <c16:uniqueId val="{00000005-E06A-4D70-BABA-7DDD1BD8C254}"/>
              </c:ext>
            </c:extLst>
          </c:dPt>
          <c:dPt>
            <c:idx val="3"/>
            <c:invertIfNegative val="0"/>
            <c:bubble3D val="0"/>
            <c:spPr>
              <a:solidFill>
                <a:schemeClr val="accent4">
                  <a:alpha val="70000"/>
                </a:schemeClr>
              </a:solidFill>
              <a:ln>
                <a:noFill/>
              </a:ln>
              <a:effectLst/>
            </c:spPr>
            <c:extLst>
              <c:ext xmlns:c16="http://schemas.microsoft.com/office/drawing/2014/chart" uri="{C3380CC4-5D6E-409C-BE32-E72D297353CC}">
                <c16:uniqueId val="{00000007-E06A-4D70-BABA-7DDD1BD8C254}"/>
              </c:ext>
            </c:extLst>
          </c:dPt>
          <c:dPt>
            <c:idx val="4"/>
            <c:invertIfNegative val="0"/>
            <c:bubble3D val="0"/>
            <c:spPr>
              <a:solidFill>
                <a:schemeClr val="accent5">
                  <a:alpha val="70000"/>
                </a:schemeClr>
              </a:solidFill>
              <a:ln>
                <a:noFill/>
              </a:ln>
              <a:effectLst/>
            </c:spPr>
            <c:extLst>
              <c:ext xmlns:c16="http://schemas.microsoft.com/office/drawing/2014/chart" uri="{C3380CC4-5D6E-409C-BE32-E72D297353CC}">
                <c16:uniqueId val="{00000009-E06A-4D70-BABA-7DDD1BD8C254}"/>
              </c:ext>
            </c:extLst>
          </c:dPt>
          <c:dPt>
            <c:idx val="5"/>
            <c:invertIfNegative val="0"/>
            <c:bubble3D val="0"/>
            <c:spPr>
              <a:solidFill>
                <a:schemeClr val="accent6">
                  <a:alpha val="70000"/>
                </a:schemeClr>
              </a:solidFill>
              <a:ln>
                <a:noFill/>
              </a:ln>
              <a:effectLst/>
            </c:spPr>
            <c:extLst>
              <c:ext xmlns:c16="http://schemas.microsoft.com/office/drawing/2014/chart" uri="{C3380CC4-5D6E-409C-BE32-E72D297353CC}">
                <c16:uniqueId val="{0000000B-E06A-4D70-BABA-7DDD1BD8C254}"/>
              </c:ext>
            </c:extLst>
          </c:dPt>
          <c:dPt>
            <c:idx val="6"/>
            <c:invertIfNegative val="0"/>
            <c:bubble3D val="0"/>
            <c:spPr>
              <a:solidFill>
                <a:schemeClr val="accent1">
                  <a:lumMod val="60000"/>
                  <a:alpha val="70000"/>
                </a:schemeClr>
              </a:solidFill>
              <a:ln>
                <a:noFill/>
              </a:ln>
              <a:effectLst/>
            </c:spPr>
            <c:extLst>
              <c:ext xmlns:c16="http://schemas.microsoft.com/office/drawing/2014/chart" uri="{C3380CC4-5D6E-409C-BE32-E72D297353CC}">
                <c16:uniqueId val="{0000000D-E06A-4D70-BABA-7DDD1BD8C254}"/>
              </c:ext>
            </c:extLst>
          </c:dPt>
          <c:dPt>
            <c:idx val="7"/>
            <c:invertIfNegative val="0"/>
            <c:bubble3D val="0"/>
            <c:spPr>
              <a:solidFill>
                <a:schemeClr val="accent2">
                  <a:lumMod val="60000"/>
                  <a:alpha val="70000"/>
                </a:schemeClr>
              </a:solidFill>
              <a:ln>
                <a:noFill/>
              </a:ln>
              <a:effectLst/>
            </c:spPr>
            <c:extLst>
              <c:ext xmlns:c16="http://schemas.microsoft.com/office/drawing/2014/chart" uri="{C3380CC4-5D6E-409C-BE32-E72D297353CC}">
                <c16:uniqueId val="{0000000F-E06A-4D70-BABA-7DDD1BD8C254}"/>
              </c:ext>
            </c:extLst>
          </c:dPt>
          <c:dPt>
            <c:idx val="8"/>
            <c:invertIfNegative val="0"/>
            <c:bubble3D val="0"/>
            <c:spPr>
              <a:solidFill>
                <a:schemeClr val="accent3">
                  <a:lumMod val="60000"/>
                  <a:alpha val="70000"/>
                </a:schemeClr>
              </a:solidFill>
              <a:ln>
                <a:noFill/>
              </a:ln>
              <a:effectLst/>
            </c:spPr>
            <c:extLst>
              <c:ext xmlns:c16="http://schemas.microsoft.com/office/drawing/2014/chart" uri="{C3380CC4-5D6E-409C-BE32-E72D297353CC}">
                <c16:uniqueId val="{00000011-E06A-4D70-BABA-7DDD1BD8C254}"/>
              </c:ext>
            </c:extLst>
          </c:dPt>
          <c:dPt>
            <c:idx val="9"/>
            <c:invertIfNegative val="0"/>
            <c:bubble3D val="0"/>
            <c:spPr>
              <a:solidFill>
                <a:schemeClr val="accent4">
                  <a:lumMod val="60000"/>
                  <a:alpha val="70000"/>
                </a:schemeClr>
              </a:solidFill>
              <a:ln>
                <a:noFill/>
              </a:ln>
              <a:effectLst/>
            </c:spPr>
            <c:extLst>
              <c:ext xmlns:c16="http://schemas.microsoft.com/office/drawing/2014/chart" uri="{C3380CC4-5D6E-409C-BE32-E72D297353CC}">
                <c16:uniqueId val="{00000013-E06A-4D70-BABA-7DDD1BD8C2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Australia</c:v>
                </c:pt>
                <c:pt idx="1">
                  <c:v>Switzerland</c:v>
                </c:pt>
                <c:pt idx="2">
                  <c:v>South Korea</c:v>
                </c:pt>
                <c:pt idx="3">
                  <c:v>West indies</c:v>
                </c:pt>
                <c:pt idx="4">
                  <c:v>Sudan</c:v>
                </c:pt>
                <c:pt idx="5">
                  <c:v>Nepal</c:v>
                </c:pt>
                <c:pt idx="6">
                  <c:v>Ethiopia</c:v>
                </c:pt>
                <c:pt idx="7">
                  <c:v>India</c:v>
                </c:pt>
                <c:pt idx="8">
                  <c:v>Malaysia</c:v>
                </c:pt>
                <c:pt idx="9">
                  <c:v>Saudi Arabia</c:v>
                </c:pt>
              </c:strCache>
            </c:strRef>
          </c:cat>
          <c:val>
            <c:numRef>
              <c:f>Sheet1!$B$2:$B$11</c:f>
              <c:numCache>
                <c:formatCode>General</c:formatCode>
                <c:ptCount val="10"/>
                <c:pt idx="0">
                  <c:v>287</c:v>
                </c:pt>
                <c:pt idx="1">
                  <c:v>362</c:v>
                </c:pt>
                <c:pt idx="2">
                  <c:v>436</c:v>
                </c:pt>
                <c:pt idx="3">
                  <c:v>448</c:v>
                </c:pt>
                <c:pt idx="4">
                  <c:v>623</c:v>
                </c:pt>
                <c:pt idx="5">
                  <c:v>644</c:v>
                </c:pt>
                <c:pt idx="6">
                  <c:v>645</c:v>
                </c:pt>
                <c:pt idx="7">
                  <c:v>919</c:v>
                </c:pt>
                <c:pt idx="8">
                  <c:v>1272</c:v>
                </c:pt>
                <c:pt idx="9">
                  <c:v>5307</c:v>
                </c:pt>
              </c:numCache>
            </c:numRef>
          </c:val>
          <c:extLst>
            <c:ext xmlns:c16="http://schemas.microsoft.com/office/drawing/2014/chart" uri="{C3380CC4-5D6E-409C-BE32-E72D297353CC}">
              <c16:uniqueId val="{00000000-AFB6-4C2E-8760-21A8E58D55C9}"/>
            </c:ext>
          </c:extLst>
        </c:ser>
        <c:dLbls>
          <c:dLblPos val="outEnd"/>
          <c:showLegendKey val="0"/>
          <c:showVal val="1"/>
          <c:showCatName val="0"/>
          <c:showSerName val="0"/>
          <c:showPercent val="0"/>
          <c:showBubbleSize val="0"/>
        </c:dLbls>
        <c:gapWidth val="80"/>
        <c:overlap val="25"/>
        <c:axId val="1814526768"/>
        <c:axId val="1558998560"/>
      </c:barChart>
      <c:catAx>
        <c:axId val="18145267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558998560"/>
        <c:crosses val="autoZero"/>
        <c:auto val="1"/>
        <c:lblAlgn val="ctr"/>
        <c:lblOffset val="100"/>
        <c:noMultiLvlLbl val="0"/>
      </c:catAx>
      <c:valAx>
        <c:axId val="15589985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81452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solidFill>
                  <a:schemeClr val="tx1"/>
                </a:solidFill>
              </a:rPr>
              <a:t>Vaccine Acceptance, %</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Vaccine Acceptance, %</c:v>
                </c:pt>
              </c:strCache>
            </c:strRef>
          </c:tx>
          <c:invertIfNegative val="0"/>
          <c:dPt>
            <c:idx val="0"/>
            <c:invertIfNegative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B4C-40FD-BC39-B586A5234DD1}"/>
              </c:ext>
            </c:extLst>
          </c:dPt>
          <c:dPt>
            <c:idx val="1"/>
            <c:invertIfNegative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7B4C-40FD-BC39-B586A5234DD1}"/>
              </c:ext>
            </c:extLst>
          </c:dPt>
          <c:dPt>
            <c:idx val="2"/>
            <c:invertIfNegative val="0"/>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7B4C-40FD-BC39-B586A5234DD1}"/>
              </c:ext>
            </c:extLst>
          </c:dPt>
          <c:dPt>
            <c:idx val="3"/>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7B4C-40FD-BC39-B586A5234DD1}"/>
              </c:ext>
            </c:extLst>
          </c:dPt>
          <c:dPt>
            <c:idx val="4"/>
            <c:invertIfNegative val="0"/>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7B4C-40FD-BC39-B586A5234DD1}"/>
              </c:ext>
            </c:extLst>
          </c:dPt>
          <c:dPt>
            <c:idx val="5"/>
            <c:invertIfNegative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7B4C-40FD-BC39-B586A5234DD1}"/>
              </c:ext>
            </c:extLst>
          </c:dPt>
          <c:dPt>
            <c:idx val="6"/>
            <c:invertIfNegative val="0"/>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7B4C-40FD-BC39-B586A5234DD1}"/>
              </c:ext>
            </c:extLst>
          </c:dPt>
          <c:dPt>
            <c:idx val="7"/>
            <c:invertIfNegative val="0"/>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7B4C-40FD-BC39-B586A5234DD1}"/>
              </c:ext>
            </c:extLst>
          </c:dPt>
          <c:dPt>
            <c:idx val="8"/>
            <c:invertIfNegative val="0"/>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7B4C-40FD-BC39-B586A5234DD1}"/>
              </c:ext>
            </c:extLst>
          </c:dPt>
          <c:dPt>
            <c:idx val="9"/>
            <c:invertIfNegative val="0"/>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c:ext xmlns:c16="http://schemas.microsoft.com/office/drawing/2014/chart" uri="{C3380CC4-5D6E-409C-BE32-E72D297353CC}">
                <c16:uniqueId val="{00000013-7B4C-40FD-BC39-B586A5234D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Sudan</c:v>
                </c:pt>
                <c:pt idx="1">
                  <c:v>West Indies</c:v>
                </c:pt>
                <c:pt idx="2">
                  <c:v>Malaysia</c:v>
                </c:pt>
                <c:pt idx="3">
                  <c:v>India</c:v>
                </c:pt>
                <c:pt idx="4">
                  <c:v>Ethiopia</c:v>
                </c:pt>
                <c:pt idx="5">
                  <c:v>Australia</c:v>
                </c:pt>
                <c:pt idx="6">
                  <c:v>South Korea</c:v>
                </c:pt>
                <c:pt idx="7">
                  <c:v>Nepal</c:v>
                </c:pt>
                <c:pt idx="8">
                  <c:v>Saudi Arabia</c:v>
                </c:pt>
                <c:pt idx="9">
                  <c:v>Switzerland</c:v>
                </c:pt>
              </c:strCache>
            </c:strRef>
          </c:cat>
          <c:val>
            <c:numRef>
              <c:f>Sheet1!$B$2:$B$11</c:f>
              <c:numCache>
                <c:formatCode>General</c:formatCode>
                <c:ptCount val="10"/>
                <c:pt idx="0">
                  <c:v>2.7</c:v>
                </c:pt>
                <c:pt idx="1">
                  <c:v>26.4</c:v>
                </c:pt>
                <c:pt idx="2">
                  <c:v>77.099999999999994</c:v>
                </c:pt>
                <c:pt idx="3">
                  <c:v>58</c:v>
                </c:pt>
                <c:pt idx="4">
                  <c:v>62.2</c:v>
                </c:pt>
                <c:pt idx="5">
                  <c:v>68</c:v>
                </c:pt>
                <c:pt idx="6">
                  <c:v>26.6</c:v>
                </c:pt>
                <c:pt idx="7">
                  <c:v>22</c:v>
                </c:pt>
                <c:pt idx="8">
                  <c:v>68</c:v>
                </c:pt>
                <c:pt idx="9">
                  <c:v>70.2</c:v>
                </c:pt>
              </c:numCache>
            </c:numRef>
          </c:val>
          <c:extLst>
            <c:ext xmlns:c16="http://schemas.microsoft.com/office/drawing/2014/chart" uri="{C3380CC4-5D6E-409C-BE32-E72D297353CC}">
              <c16:uniqueId val="{00000014-7B4C-40FD-BC39-B586A5234DD1}"/>
            </c:ext>
          </c:extLst>
        </c:ser>
        <c:dLbls>
          <c:dLblPos val="inEnd"/>
          <c:showLegendKey val="0"/>
          <c:showVal val="1"/>
          <c:showCatName val="0"/>
          <c:showSerName val="0"/>
          <c:showPercent val="0"/>
          <c:showBubbleSize val="0"/>
        </c:dLbls>
        <c:gapWidth val="100"/>
        <c:overlap val="-24"/>
        <c:axId val="1713052223"/>
        <c:axId val="1713049823"/>
      </c:barChart>
      <c:catAx>
        <c:axId val="171305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713049823"/>
        <c:crosses val="autoZero"/>
        <c:auto val="1"/>
        <c:lblAlgn val="ctr"/>
        <c:lblOffset val="100"/>
        <c:noMultiLvlLbl val="0"/>
      </c:catAx>
      <c:valAx>
        <c:axId val="1713049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71305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Vaccine Hesitancy</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D1-4899-9A15-DF51B8AE4A98}"/>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D1-4899-9A15-DF51B8AE4A9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5D1-4899-9A15-DF51B8AE4A9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5D1-4899-9A15-DF51B8AE4A9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Lactating Women</c:v>
                </c:pt>
                <c:pt idx="1">
                  <c:v>Pregnant Women</c:v>
                </c:pt>
              </c:strCache>
            </c:strRef>
          </c:cat>
          <c:val>
            <c:numRef>
              <c:f>Sheet1!$B$2:$B$3</c:f>
              <c:numCache>
                <c:formatCode>General</c:formatCode>
                <c:ptCount val="2"/>
                <c:pt idx="0">
                  <c:v>22</c:v>
                </c:pt>
                <c:pt idx="1">
                  <c:v>27</c:v>
                </c:pt>
              </c:numCache>
            </c:numRef>
          </c:val>
          <c:extLst>
            <c:ext xmlns:c16="http://schemas.microsoft.com/office/drawing/2014/chart" uri="{C3380CC4-5D6E-409C-BE32-E72D297353CC}">
              <c16:uniqueId val="{00000004-A5D1-4899-9A15-DF51B8AE4A9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 Vaccine Refusal Reasons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Refusal Reasons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09EF-4E99-A4BC-600D01B335E4}"/>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09EF-4E99-A4BC-600D01B335E4}"/>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9EF-4E99-A4BC-600D01B335E4}"/>
              </c:ext>
            </c:extLst>
          </c:dPt>
          <c:dPt>
            <c:idx val="4"/>
            <c:invertIfNegative val="0"/>
            <c:bubble3D val="0"/>
            <c:spPr>
              <a:solidFill>
                <a:srgbClr val="7030A0"/>
              </a:solidFill>
              <a:ln>
                <a:noFill/>
              </a:ln>
              <a:effectLst/>
            </c:spPr>
            <c:extLst>
              <c:ext xmlns:c16="http://schemas.microsoft.com/office/drawing/2014/chart" uri="{C3380CC4-5D6E-409C-BE32-E72D297353CC}">
                <c16:uniqueId val="{00000007-09EF-4E99-A4BC-600D01B335E4}"/>
              </c:ext>
            </c:extLst>
          </c:dPt>
          <c:dPt>
            <c:idx val="5"/>
            <c:invertIfNegative val="0"/>
            <c:bubble3D val="0"/>
            <c:spPr>
              <a:solidFill>
                <a:srgbClr val="FFC000"/>
              </a:solidFill>
              <a:ln>
                <a:noFill/>
              </a:ln>
              <a:effectLst/>
            </c:spPr>
            <c:extLst>
              <c:ext xmlns:c16="http://schemas.microsoft.com/office/drawing/2014/chart" uri="{C3380CC4-5D6E-409C-BE32-E72D297353CC}">
                <c16:uniqueId val="{00000009-09EF-4E99-A4BC-600D01B335E4}"/>
              </c:ext>
            </c:extLst>
          </c:dPt>
          <c:dPt>
            <c:idx val="7"/>
            <c:invertIfNegative val="0"/>
            <c:bubble3D val="0"/>
            <c:spPr>
              <a:solidFill>
                <a:srgbClr val="C00000"/>
              </a:solidFill>
              <a:ln>
                <a:noFill/>
              </a:ln>
              <a:effectLst/>
            </c:spPr>
            <c:extLst>
              <c:ext xmlns:c16="http://schemas.microsoft.com/office/drawing/2014/chart" uri="{C3380CC4-5D6E-409C-BE32-E72D297353CC}">
                <c16:uniqueId val="{0000000B-09EF-4E99-A4BC-600D01B335E4}"/>
              </c:ext>
            </c:extLst>
          </c:dPt>
          <c:dPt>
            <c:idx val="8"/>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D-09EF-4E99-A4BC-600D01B335E4}"/>
              </c:ext>
            </c:extLst>
          </c:dPt>
          <c:cat>
            <c:strRef>
              <c:f>Sheet1!$A$2:$A$10</c:f>
              <c:strCache>
                <c:ptCount val="9"/>
                <c:pt idx="0">
                  <c:v>Lack of data about COVID-19 vaccine safety in pregnant women.</c:v>
                </c:pt>
                <c:pt idx="1">
                  <c:v>Vaccine will harm my baby.</c:v>
                </c:pt>
                <c:pt idx="2">
                  <c:v>I have low risk for COVID-19 infection.</c:v>
                </c:pt>
                <c:pt idx="3">
                  <c:v>Vaccne will harm my body.</c:v>
                </c:pt>
                <c:pt idx="4">
                  <c:v>Family members have hesitancy toward COVID-19 vaccine.</c:v>
                </c:pt>
                <c:pt idx="5">
                  <c:v>I don't think the vaccine will work.</c:v>
                </c:pt>
                <c:pt idx="6">
                  <c:v>I belive that even if I am sick,my baby and I will not encounter any negative events.</c:v>
                </c:pt>
                <c:pt idx="7">
                  <c:v>COVID-19 is not a serious disease.</c:v>
                </c:pt>
                <c:pt idx="8">
                  <c:v>Vaccine will cause COVID-19 infection.</c:v>
                </c:pt>
              </c:strCache>
            </c:strRef>
          </c:cat>
          <c:val>
            <c:numRef>
              <c:f>Sheet1!$B$2:$B$10</c:f>
              <c:numCache>
                <c:formatCode>0.00%</c:formatCode>
                <c:ptCount val="9"/>
                <c:pt idx="0">
                  <c:v>0.76</c:v>
                </c:pt>
                <c:pt idx="1">
                  <c:v>0.51900000000000002</c:v>
                </c:pt>
                <c:pt idx="2">
                  <c:v>0.29299999999999998</c:v>
                </c:pt>
                <c:pt idx="3">
                  <c:v>0.22900000000000001</c:v>
                </c:pt>
                <c:pt idx="4">
                  <c:v>0.18</c:v>
                </c:pt>
                <c:pt idx="5">
                  <c:v>0.17499999999999999</c:v>
                </c:pt>
                <c:pt idx="6">
                  <c:v>0.15</c:v>
                </c:pt>
                <c:pt idx="7">
                  <c:v>0.108</c:v>
                </c:pt>
                <c:pt idx="8">
                  <c:v>6.5000000000000002E-2</c:v>
                </c:pt>
              </c:numCache>
            </c:numRef>
          </c:val>
          <c:extLst>
            <c:ext xmlns:c16="http://schemas.microsoft.com/office/drawing/2014/chart" uri="{C3380CC4-5D6E-409C-BE32-E72D297353CC}">
              <c16:uniqueId val="{0000000E-09EF-4E99-A4BC-600D01B335E4}"/>
            </c:ext>
          </c:extLst>
        </c:ser>
        <c:dLbls>
          <c:showLegendKey val="0"/>
          <c:showVal val="0"/>
          <c:showCatName val="0"/>
          <c:showSerName val="0"/>
          <c:showPercent val="0"/>
          <c:showBubbleSize val="0"/>
        </c:dLbls>
        <c:gapWidth val="100"/>
        <c:overlap val="-24"/>
        <c:axId val="223087696"/>
        <c:axId val="1927374752"/>
      </c:barChart>
      <c:catAx>
        <c:axId val="2230876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27374752"/>
        <c:crosses val="autoZero"/>
        <c:auto val="1"/>
        <c:lblAlgn val="ctr"/>
        <c:lblOffset val="100"/>
        <c:noMultiLvlLbl val="0"/>
      </c:catAx>
      <c:valAx>
        <c:axId val="192737475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308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95C74-3656-4DE3-98EF-21BA878F5AF1}"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DF6DBF17-2547-461E-8A18-E666682DBF63}">
      <dgm:prSet/>
      <dgm:spPr/>
      <dgm:t>
        <a:bodyPr/>
        <a:lstStyle/>
        <a:p>
          <a:pPr>
            <a:defRPr b="1"/>
          </a:pPr>
          <a:r>
            <a:rPr lang="en-US"/>
            <a:t>8 Mar. 2020</a:t>
          </a:r>
        </a:p>
      </dgm:t>
    </dgm:pt>
    <dgm:pt modelId="{725BE5EC-17AD-455F-AA80-5BEC4C80C72C}" type="parTrans" cxnId="{74133960-3988-48EF-BF67-9CB3D7C4CC3C}">
      <dgm:prSet/>
      <dgm:spPr/>
      <dgm:t>
        <a:bodyPr/>
        <a:lstStyle/>
        <a:p>
          <a:endParaRPr lang="en-US"/>
        </a:p>
      </dgm:t>
    </dgm:pt>
    <dgm:pt modelId="{121CB685-3A3E-4CFC-A3BD-AD49EC51D73F}" type="sibTrans" cxnId="{74133960-3988-48EF-BF67-9CB3D7C4CC3C}">
      <dgm:prSet/>
      <dgm:spPr/>
      <dgm:t>
        <a:bodyPr/>
        <a:lstStyle/>
        <a:p>
          <a:endParaRPr lang="en-US"/>
        </a:p>
      </dgm:t>
    </dgm:pt>
    <dgm:pt modelId="{E5DA0411-84FA-479B-B166-994F33E10962}">
      <dgm:prSet/>
      <dgm:spPr/>
      <dgm:t>
        <a:bodyPr/>
        <a:lstStyle/>
        <a:p>
          <a:r>
            <a:rPr lang="en-US"/>
            <a:t>First 3 cases of novel coronavirus detected in Bangladesh.</a:t>
          </a:r>
        </a:p>
      </dgm:t>
    </dgm:pt>
    <dgm:pt modelId="{F2282469-5BC8-4F62-8CC2-C7849DCF8D2E}" type="parTrans" cxnId="{411DB23D-7512-4D02-8E0F-F6D02035A2C3}">
      <dgm:prSet/>
      <dgm:spPr/>
      <dgm:t>
        <a:bodyPr/>
        <a:lstStyle/>
        <a:p>
          <a:endParaRPr lang="en-US"/>
        </a:p>
      </dgm:t>
    </dgm:pt>
    <dgm:pt modelId="{7FD827EB-A1FE-43BB-B64E-F2AC31B87AE6}" type="sibTrans" cxnId="{411DB23D-7512-4D02-8E0F-F6D02035A2C3}">
      <dgm:prSet/>
      <dgm:spPr/>
      <dgm:t>
        <a:bodyPr/>
        <a:lstStyle/>
        <a:p>
          <a:endParaRPr lang="en-US"/>
        </a:p>
      </dgm:t>
    </dgm:pt>
    <dgm:pt modelId="{7CA0E96E-40CD-4E02-B9A0-9DDBCD6B721C}">
      <dgm:prSet/>
      <dgm:spPr/>
      <dgm:t>
        <a:bodyPr/>
        <a:lstStyle/>
        <a:p>
          <a:pPr>
            <a:defRPr b="1"/>
          </a:pPr>
          <a:r>
            <a:rPr lang="en-US"/>
            <a:t>11 Mar. 2020</a:t>
          </a:r>
        </a:p>
      </dgm:t>
    </dgm:pt>
    <dgm:pt modelId="{6E69E38A-ABFD-4BA5-B879-D09B385C2F5D}" type="parTrans" cxnId="{B8FF9458-0F3F-4AF3-8B3F-1E98821A4DD6}">
      <dgm:prSet/>
      <dgm:spPr/>
      <dgm:t>
        <a:bodyPr/>
        <a:lstStyle/>
        <a:p>
          <a:endParaRPr lang="en-US"/>
        </a:p>
      </dgm:t>
    </dgm:pt>
    <dgm:pt modelId="{052C2A48-C425-4E16-8659-4DD735934FB0}" type="sibTrans" cxnId="{B8FF9458-0F3F-4AF3-8B3F-1E98821A4DD6}">
      <dgm:prSet/>
      <dgm:spPr/>
      <dgm:t>
        <a:bodyPr/>
        <a:lstStyle/>
        <a:p>
          <a:endParaRPr lang="en-US"/>
        </a:p>
      </dgm:t>
    </dgm:pt>
    <dgm:pt modelId="{DC234EC2-CFBE-4EBB-A177-D806ABD17F96}">
      <dgm:prSet/>
      <dgm:spPr/>
      <dgm:t>
        <a:bodyPr/>
        <a:lstStyle/>
        <a:p>
          <a:r>
            <a:rPr lang="en-US"/>
            <a:t>WHO declared global pandemic.</a:t>
          </a:r>
        </a:p>
      </dgm:t>
    </dgm:pt>
    <dgm:pt modelId="{0CD2D4B6-C2ED-4AD4-8FD5-79ADBA4865D5}" type="parTrans" cxnId="{86167CC6-8295-48BA-96D1-7C14EB55D0CF}">
      <dgm:prSet/>
      <dgm:spPr/>
      <dgm:t>
        <a:bodyPr/>
        <a:lstStyle/>
        <a:p>
          <a:endParaRPr lang="en-US"/>
        </a:p>
      </dgm:t>
    </dgm:pt>
    <dgm:pt modelId="{0F3DAE7A-22FD-4C25-AE28-28826A388EB3}" type="sibTrans" cxnId="{86167CC6-8295-48BA-96D1-7C14EB55D0CF}">
      <dgm:prSet/>
      <dgm:spPr/>
      <dgm:t>
        <a:bodyPr/>
        <a:lstStyle/>
        <a:p>
          <a:endParaRPr lang="en-US"/>
        </a:p>
      </dgm:t>
    </dgm:pt>
    <dgm:pt modelId="{33A3CF0D-ADA6-44E0-9195-915F9F4445F7}">
      <dgm:prSet/>
      <dgm:spPr/>
      <dgm:t>
        <a:bodyPr/>
        <a:lstStyle/>
        <a:p>
          <a:pPr>
            <a:defRPr b="1"/>
          </a:pPr>
          <a:r>
            <a:rPr lang="en-US"/>
            <a:t>18 Mar. 2020</a:t>
          </a:r>
        </a:p>
      </dgm:t>
    </dgm:pt>
    <dgm:pt modelId="{9DF104A7-49A9-41F8-BBB9-DAC32D4E7AED}" type="parTrans" cxnId="{3C240D40-BD24-422F-8294-278C8D373F8B}">
      <dgm:prSet/>
      <dgm:spPr/>
      <dgm:t>
        <a:bodyPr/>
        <a:lstStyle/>
        <a:p>
          <a:endParaRPr lang="en-US"/>
        </a:p>
      </dgm:t>
    </dgm:pt>
    <dgm:pt modelId="{25E18EBB-B909-48E1-ACF4-01DCF3364395}" type="sibTrans" cxnId="{3C240D40-BD24-422F-8294-278C8D373F8B}">
      <dgm:prSet/>
      <dgm:spPr/>
      <dgm:t>
        <a:bodyPr/>
        <a:lstStyle/>
        <a:p>
          <a:endParaRPr lang="en-US"/>
        </a:p>
      </dgm:t>
    </dgm:pt>
    <dgm:pt modelId="{98540B69-2AE2-42EF-8414-A7BC727D6748}">
      <dgm:prSet/>
      <dgm:spPr/>
      <dgm:t>
        <a:bodyPr/>
        <a:lstStyle/>
        <a:p>
          <a:r>
            <a:rPr lang="en-US"/>
            <a:t>First COVID-19 deaths in Bangladesh.</a:t>
          </a:r>
        </a:p>
      </dgm:t>
    </dgm:pt>
    <dgm:pt modelId="{E71F2FD5-C91D-4562-ADC4-366916F7FFCE}" type="parTrans" cxnId="{DAE421DE-CA6F-4EE1-BDB5-FD31BDA39A4D}">
      <dgm:prSet/>
      <dgm:spPr/>
      <dgm:t>
        <a:bodyPr/>
        <a:lstStyle/>
        <a:p>
          <a:endParaRPr lang="en-US"/>
        </a:p>
      </dgm:t>
    </dgm:pt>
    <dgm:pt modelId="{D02D38A7-3519-4768-8748-C1A3D0BFF36C}" type="sibTrans" cxnId="{DAE421DE-CA6F-4EE1-BDB5-FD31BDA39A4D}">
      <dgm:prSet/>
      <dgm:spPr/>
      <dgm:t>
        <a:bodyPr/>
        <a:lstStyle/>
        <a:p>
          <a:endParaRPr lang="en-US"/>
        </a:p>
      </dgm:t>
    </dgm:pt>
    <dgm:pt modelId="{8593711B-AF32-47DF-A79F-4DFD0861B898}">
      <dgm:prSet/>
      <dgm:spPr/>
      <dgm:t>
        <a:bodyPr/>
        <a:lstStyle/>
        <a:p>
          <a:pPr>
            <a:defRPr b="1"/>
          </a:pPr>
          <a:r>
            <a:rPr lang="en-US"/>
            <a:t>26 Mar. 2020</a:t>
          </a:r>
        </a:p>
      </dgm:t>
    </dgm:pt>
    <dgm:pt modelId="{802099CE-E49B-4E9C-9676-50CA34DCF289}" type="parTrans" cxnId="{E68AC56E-059C-4DE9-B897-CC614BE4E88D}">
      <dgm:prSet/>
      <dgm:spPr/>
      <dgm:t>
        <a:bodyPr/>
        <a:lstStyle/>
        <a:p>
          <a:endParaRPr lang="en-US"/>
        </a:p>
      </dgm:t>
    </dgm:pt>
    <dgm:pt modelId="{51537259-1EA2-4DFE-B2DE-8B4FB2DAEE11}" type="sibTrans" cxnId="{E68AC56E-059C-4DE9-B897-CC614BE4E88D}">
      <dgm:prSet/>
      <dgm:spPr/>
      <dgm:t>
        <a:bodyPr/>
        <a:lstStyle/>
        <a:p>
          <a:endParaRPr lang="en-US"/>
        </a:p>
      </dgm:t>
    </dgm:pt>
    <dgm:pt modelId="{ED3A3695-E956-4833-9F3C-8EA5AFECC02D}">
      <dgm:prSet/>
      <dgm:spPr/>
      <dgm:t>
        <a:bodyPr/>
        <a:lstStyle/>
        <a:p>
          <a:r>
            <a:rPr lang="en-US"/>
            <a:t>First lockdown declared by Bangladesh Government.</a:t>
          </a:r>
        </a:p>
      </dgm:t>
    </dgm:pt>
    <dgm:pt modelId="{16411FE9-8DD2-4F6A-8E6D-8A09CC3F19D2}" type="parTrans" cxnId="{EE681CCB-4942-4A35-A79F-E594E31DF705}">
      <dgm:prSet/>
      <dgm:spPr/>
      <dgm:t>
        <a:bodyPr/>
        <a:lstStyle/>
        <a:p>
          <a:endParaRPr lang="en-US"/>
        </a:p>
      </dgm:t>
    </dgm:pt>
    <dgm:pt modelId="{4D9DEE63-03DF-487A-905B-AD0AA7DE5085}" type="sibTrans" cxnId="{EE681CCB-4942-4A35-A79F-E594E31DF705}">
      <dgm:prSet/>
      <dgm:spPr/>
      <dgm:t>
        <a:bodyPr/>
        <a:lstStyle/>
        <a:p>
          <a:endParaRPr lang="en-US"/>
        </a:p>
      </dgm:t>
    </dgm:pt>
    <dgm:pt modelId="{9EC53552-2564-44C4-A783-60B03E1239F4}">
      <dgm:prSet/>
      <dgm:spPr/>
      <dgm:t>
        <a:bodyPr/>
        <a:lstStyle/>
        <a:p>
          <a:pPr>
            <a:defRPr b="1"/>
          </a:pPr>
          <a:r>
            <a:rPr lang="en-US"/>
            <a:t>2 Dec. 2020</a:t>
          </a:r>
        </a:p>
      </dgm:t>
    </dgm:pt>
    <dgm:pt modelId="{5AD343BB-B76F-45C6-9F6D-7E88D4E32835}" type="parTrans" cxnId="{4395A283-6C03-4262-A5CA-20D4ACA56B83}">
      <dgm:prSet/>
      <dgm:spPr/>
      <dgm:t>
        <a:bodyPr/>
        <a:lstStyle/>
        <a:p>
          <a:endParaRPr lang="en-US"/>
        </a:p>
      </dgm:t>
    </dgm:pt>
    <dgm:pt modelId="{7F0CEFD4-4F9C-4C03-9184-1AF965FC500E}" type="sibTrans" cxnId="{4395A283-6C03-4262-A5CA-20D4ACA56B83}">
      <dgm:prSet/>
      <dgm:spPr/>
      <dgm:t>
        <a:bodyPr/>
        <a:lstStyle/>
        <a:p>
          <a:endParaRPr lang="en-US"/>
        </a:p>
      </dgm:t>
    </dgm:pt>
    <dgm:pt modelId="{578B38CC-946D-4127-9AE6-D7747E12378D}">
      <dgm:prSet/>
      <dgm:spPr/>
      <dgm:t>
        <a:bodyPr/>
        <a:lstStyle/>
        <a:p>
          <a:r>
            <a:rPr lang="en-US"/>
            <a:t>UK was the first country to approve a vaccine against COVID-19.</a:t>
          </a:r>
        </a:p>
      </dgm:t>
    </dgm:pt>
    <dgm:pt modelId="{FA15B00B-8332-426D-A43D-A82836A2539D}" type="parTrans" cxnId="{D35832F9-A95A-4049-861E-C8CD3288A90D}">
      <dgm:prSet/>
      <dgm:spPr/>
      <dgm:t>
        <a:bodyPr/>
        <a:lstStyle/>
        <a:p>
          <a:endParaRPr lang="en-US"/>
        </a:p>
      </dgm:t>
    </dgm:pt>
    <dgm:pt modelId="{C2AB1A54-ED0C-4ADD-986A-8C5C02090CCC}" type="sibTrans" cxnId="{D35832F9-A95A-4049-861E-C8CD3288A90D}">
      <dgm:prSet/>
      <dgm:spPr/>
      <dgm:t>
        <a:bodyPr/>
        <a:lstStyle/>
        <a:p>
          <a:endParaRPr lang="en-US"/>
        </a:p>
      </dgm:t>
    </dgm:pt>
    <dgm:pt modelId="{8013E505-6582-4E0A-9735-7F6BE77EBE90}">
      <dgm:prSet/>
      <dgm:spPr/>
      <dgm:t>
        <a:bodyPr/>
        <a:lstStyle/>
        <a:p>
          <a:pPr>
            <a:defRPr b="1"/>
          </a:pPr>
          <a:r>
            <a:rPr lang="en-US"/>
            <a:t>27 Jan. 2021</a:t>
          </a:r>
        </a:p>
      </dgm:t>
    </dgm:pt>
    <dgm:pt modelId="{8E4A54AA-2CC2-421B-B9B9-AEA3959D25E0}" type="parTrans" cxnId="{F22F4003-69D0-4A02-BEF7-9E0E0782B858}">
      <dgm:prSet/>
      <dgm:spPr/>
      <dgm:t>
        <a:bodyPr/>
        <a:lstStyle/>
        <a:p>
          <a:endParaRPr lang="en-US"/>
        </a:p>
      </dgm:t>
    </dgm:pt>
    <dgm:pt modelId="{5233BC0B-90B5-4CCF-AD18-37AB524634F6}" type="sibTrans" cxnId="{F22F4003-69D0-4A02-BEF7-9E0E0782B858}">
      <dgm:prSet/>
      <dgm:spPr/>
      <dgm:t>
        <a:bodyPr/>
        <a:lstStyle/>
        <a:p>
          <a:endParaRPr lang="en-US"/>
        </a:p>
      </dgm:t>
    </dgm:pt>
    <dgm:pt modelId="{577D6E87-F899-47AD-9128-3DC5DCF0988A}">
      <dgm:prSet/>
      <dgm:spPr/>
      <dgm:t>
        <a:bodyPr/>
        <a:lstStyle/>
        <a:p>
          <a:r>
            <a:rPr lang="en-US"/>
            <a:t>Bangladesh began the administration of COVID-19 vaccines.</a:t>
          </a:r>
        </a:p>
      </dgm:t>
    </dgm:pt>
    <dgm:pt modelId="{3CC38A58-8267-4197-86F7-C814C6F0B160}" type="parTrans" cxnId="{4897333B-3D39-4B44-9FF8-32B73C40B312}">
      <dgm:prSet/>
      <dgm:spPr/>
      <dgm:t>
        <a:bodyPr/>
        <a:lstStyle/>
        <a:p>
          <a:endParaRPr lang="en-US"/>
        </a:p>
      </dgm:t>
    </dgm:pt>
    <dgm:pt modelId="{84052348-EE0F-46E8-9478-89FD36D411D6}" type="sibTrans" cxnId="{4897333B-3D39-4B44-9FF8-32B73C40B312}">
      <dgm:prSet/>
      <dgm:spPr/>
      <dgm:t>
        <a:bodyPr/>
        <a:lstStyle/>
        <a:p>
          <a:endParaRPr lang="en-US"/>
        </a:p>
      </dgm:t>
    </dgm:pt>
    <dgm:pt modelId="{BEE6D913-64A6-4665-8AE4-F54826A1E13D}">
      <dgm:prSet/>
      <dgm:spPr/>
      <dgm:t>
        <a:bodyPr/>
        <a:lstStyle/>
        <a:p>
          <a:pPr>
            <a:defRPr b="1"/>
          </a:pPr>
          <a:r>
            <a:rPr lang="en-US"/>
            <a:t>8 Aug. 2021</a:t>
          </a:r>
        </a:p>
      </dgm:t>
    </dgm:pt>
    <dgm:pt modelId="{92117A42-C1A2-46B2-8F91-B4D13D24BA06}" type="parTrans" cxnId="{28B4F752-5FA4-4EC1-9A33-A514A07521AB}">
      <dgm:prSet/>
      <dgm:spPr/>
      <dgm:t>
        <a:bodyPr/>
        <a:lstStyle/>
        <a:p>
          <a:endParaRPr lang="en-US"/>
        </a:p>
      </dgm:t>
    </dgm:pt>
    <dgm:pt modelId="{4A536579-3067-450E-8A87-857AC5029D45}" type="sibTrans" cxnId="{28B4F752-5FA4-4EC1-9A33-A514A07521AB}">
      <dgm:prSet/>
      <dgm:spPr/>
      <dgm:t>
        <a:bodyPr/>
        <a:lstStyle/>
        <a:p>
          <a:endParaRPr lang="en-US"/>
        </a:p>
      </dgm:t>
    </dgm:pt>
    <dgm:pt modelId="{EE3DB468-5CB9-4025-A309-227759D1D925}">
      <dgm:prSet/>
      <dgm:spPr/>
      <dgm:t>
        <a:bodyPr/>
        <a:lstStyle/>
        <a:p>
          <a:r>
            <a:rPr lang="en-US"/>
            <a:t>COVID-19 vaccine eligibility in Bangladesh was expanded to include pregnant and lactating women following the recommendation of the NITAGs and DGHS.</a:t>
          </a:r>
        </a:p>
      </dgm:t>
    </dgm:pt>
    <dgm:pt modelId="{EF72F0B4-66D1-4999-97F2-3B14CB0DF270}" type="parTrans" cxnId="{90B88B93-9E04-4263-9BF0-DEA4236CD05C}">
      <dgm:prSet/>
      <dgm:spPr/>
      <dgm:t>
        <a:bodyPr/>
        <a:lstStyle/>
        <a:p>
          <a:endParaRPr lang="en-US"/>
        </a:p>
      </dgm:t>
    </dgm:pt>
    <dgm:pt modelId="{08E8B24E-D189-47FF-BA82-E983F06FB8EA}" type="sibTrans" cxnId="{90B88B93-9E04-4263-9BF0-DEA4236CD05C}">
      <dgm:prSet/>
      <dgm:spPr/>
      <dgm:t>
        <a:bodyPr/>
        <a:lstStyle/>
        <a:p>
          <a:endParaRPr lang="en-US"/>
        </a:p>
      </dgm:t>
    </dgm:pt>
    <dgm:pt modelId="{5887A07D-A055-42FC-8382-9FCD00AA854A}" type="pres">
      <dgm:prSet presAssocID="{DB795C74-3656-4DE3-98EF-21BA878F5AF1}" presName="root" presStyleCnt="0">
        <dgm:presLayoutVars>
          <dgm:chMax/>
          <dgm:chPref/>
          <dgm:animLvl val="lvl"/>
        </dgm:presLayoutVars>
      </dgm:prSet>
      <dgm:spPr/>
    </dgm:pt>
    <dgm:pt modelId="{497502FA-C404-4C45-9EAD-039F8375876F}" type="pres">
      <dgm:prSet presAssocID="{DB795C74-3656-4DE3-98EF-21BA878F5AF1}" presName="divider" presStyleLbl="fgAcc1" presStyleIdx="0" presStyleCnt="1"/>
      <dgm:spPr/>
    </dgm:pt>
    <dgm:pt modelId="{9774ECE6-8CFA-415E-8C87-F62A1D0E9A2E}" type="pres">
      <dgm:prSet presAssocID="{DB795C74-3656-4DE3-98EF-21BA878F5AF1}" presName="nodes" presStyleCnt="0">
        <dgm:presLayoutVars>
          <dgm:chMax/>
          <dgm:chPref/>
          <dgm:animLvl val="lvl"/>
        </dgm:presLayoutVars>
      </dgm:prSet>
      <dgm:spPr/>
    </dgm:pt>
    <dgm:pt modelId="{1BB2EBA0-D5EC-468B-941F-4D5D1C671B36}" type="pres">
      <dgm:prSet presAssocID="{DF6DBF17-2547-461E-8A18-E666682DBF63}" presName="composite" presStyleCnt="0"/>
      <dgm:spPr/>
    </dgm:pt>
    <dgm:pt modelId="{52DD9406-10D9-4F24-B6D8-445DB40379C3}" type="pres">
      <dgm:prSet presAssocID="{DF6DBF17-2547-461E-8A18-E666682DBF63}" presName="L1TextContainer" presStyleLbl="alignNode1" presStyleIdx="0" presStyleCnt="7">
        <dgm:presLayoutVars>
          <dgm:chMax val="1"/>
          <dgm:chPref val="1"/>
          <dgm:bulletEnabled val="1"/>
        </dgm:presLayoutVars>
      </dgm:prSet>
      <dgm:spPr/>
    </dgm:pt>
    <dgm:pt modelId="{1630CADD-DA32-4733-8C57-B4552A119A7F}" type="pres">
      <dgm:prSet presAssocID="{DF6DBF17-2547-461E-8A18-E666682DBF63}" presName="L2TextContainerWrapper" presStyleCnt="0">
        <dgm:presLayoutVars>
          <dgm:bulletEnabled val="1"/>
        </dgm:presLayoutVars>
      </dgm:prSet>
      <dgm:spPr/>
    </dgm:pt>
    <dgm:pt modelId="{ED3775A8-D754-49BF-9B09-D14B7934FCF0}" type="pres">
      <dgm:prSet presAssocID="{DF6DBF17-2547-461E-8A18-E666682DBF63}" presName="L2TextContainer" presStyleLbl="bgAccFollowNode1" presStyleIdx="0" presStyleCnt="7"/>
      <dgm:spPr/>
    </dgm:pt>
    <dgm:pt modelId="{B2A89DCC-44CE-47E3-A274-CD1D3C6DE7B2}" type="pres">
      <dgm:prSet presAssocID="{DF6DBF17-2547-461E-8A18-E666682DBF63}" presName="FlexibleEmptyPlaceHolder" presStyleCnt="0"/>
      <dgm:spPr/>
    </dgm:pt>
    <dgm:pt modelId="{049E647E-EA33-46A2-BDFC-56EFE163489A}" type="pres">
      <dgm:prSet presAssocID="{DF6DBF17-2547-461E-8A18-E666682DBF63}" presName="ConnectLine" presStyleLbl="sibTrans1D1" presStyleIdx="0" presStyleCnt="7"/>
      <dgm:spPr/>
    </dgm:pt>
    <dgm:pt modelId="{CF0E90BA-BB9A-43F7-9677-529B1871A524}" type="pres">
      <dgm:prSet presAssocID="{DF6DBF17-2547-461E-8A18-E666682DBF63}" presName="ConnectorPoint" presStyleLbl="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AF5E2B5-95CF-426D-8C09-F0B55A042BE8}" type="pres">
      <dgm:prSet presAssocID="{DF6DBF17-2547-461E-8A18-E666682DBF63}" presName="EmptyPlaceHolder" presStyleCnt="0"/>
      <dgm:spPr/>
    </dgm:pt>
    <dgm:pt modelId="{98F8F628-7AAF-4A43-88EC-A3E20F254723}" type="pres">
      <dgm:prSet presAssocID="{121CB685-3A3E-4CFC-A3BD-AD49EC51D73F}" presName="spaceBetweenRectangles" presStyleCnt="0"/>
      <dgm:spPr/>
    </dgm:pt>
    <dgm:pt modelId="{28659435-84D5-4C28-9822-E38671FB86F9}" type="pres">
      <dgm:prSet presAssocID="{7CA0E96E-40CD-4E02-B9A0-9DDBCD6B721C}" presName="composite" presStyleCnt="0"/>
      <dgm:spPr/>
    </dgm:pt>
    <dgm:pt modelId="{B1A8E14F-27BA-4E88-93A6-24DD12532076}" type="pres">
      <dgm:prSet presAssocID="{7CA0E96E-40CD-4E02-B9A0-9DDBCD6B721C}" presName="L1TextContainer" presStyleLbl="alignNode1" presStyleIdx="1" presStyleCnt="7">
        <dgm:presLayoutVars>
          <dgm:chMax val="1"/>
          <dgm:chPref val="1"/>
          <dgm:bulletEnabled val="1"/>
        </dgm:presLayoutVars>
      </dgm:prSet>
      <dgm:spPr/>
    </dgm:pt>
    <dgm:pt modelId="{DFB59821-1EC3-403E-8437-81EFC457463A}" type="pres">
      <dgm:prSet presAssocID="{7CA0E96E-40CD-4E02-B9A0-9DDBCD6B721C}" presName="L2TextContainerWrapper" presStyleCnt="0">
        <dgm:presLayoutVars>
          <dgm:bulletEnabled val="1"/>
        </dgm:presLayoutVars>
      </dgm:prSet>
      <dgm:spPr/>
    </dgm:pt>
    <dgm:pt modelId="{1569F178-6B86-4FA1-88AC-6E75BD4D8999}" type="pres">
      <dgm:prSet presAssocID="{7CA0E96E-40CD-4E02-B9A0-9DDBCD6B721C}" presName="L2TextContainer" presStyleLbl="bgAccFollowNode1" presStyleIdx="1" presStyleCnt="7"/>
      <dgm:spPr/>
    </dgm:pt>
    <dgm:pt modelId="{3EDEDFAF-4AE9-40C6-B66A-22E078994DA2}" type="pres">
      <dgm:prSet presAssocID="{7CA0E96E-40CD-4E02-B9A0-9DDBCD6B721C}" presName="FlexibleEmptyPlaceHolder" presStyleCnt="0"/>
      <dgm:spPr/>
    </dgm:pt>
    <dgm:pt modelId="{B4A2D2AC-608E-46AB-A021-A02060A8E8D4}" type="pres">
      <dgm:prSet presAssocID="{7CA0E96E-40CD-4E02-B9A0-9DDBCD6B721C}" presName="ConnectLine" presStyleLbl="sibTrans1D1" presStyleIdx="1" presStyleCnt="7"/>
      <dgm:spPr/>
    </dgm:pt>
    <dgm:pt modelId="{048B33F2-132A-4129-8412-1E4FBE0073D1}" type="pres">
      <dgm:prSet presAssocID="{7CA0E96E-40CD-4E02-B9A0-9DDBCD6B721C}" presName="ConnectorPoint" presStyleLbl="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B7DB8C3-7430-4408-ABE9-BE3680FF6D41}" type="pres">
      <dgm:prSet presAssocID="{7CA0E96E-40CD-4E02-B9A0-9DDBCD6B721C}" presName="EmptyPlaceHolder" presStyleCnt="0"/>
      <dgm:spPr/>
    </dgm:pt>
    <dgm:pt modelId="{25A0A8B0-93A1-49E1-8CE9-44838BB6BE8B}" type="pres">
      <dgm:prSet presAssocID="{052C2A48-C425-4E16-8659-4DD735934FB0}" presName="spaceBetweenRectangles" presStyleCnt="0"/>
      <dgm:spPr/>
    </dgm:pt>
    <dgm:pt modelId="{B63CBBF1-73AD-49A2-AC51-84865D672339}" type="pres">
      <dgm:prSet presAssocID="{33A3CF0D-ADA6-44E0-9195-915F9F4445F7}" presName="composite" presStyleCnt="0"/>
      <dgm:spPr/>
    </dgm:pt>
    <dgm:pt modelId="{D2DE81DC-FB3C-47E7-BC5E-822E8F9BCB6D}" type="pres">
      <dgm:prSet presAssocID="{33A3CF0D-ADA6-44E0-9195-915F9F4445F7}" presName="L1TextContainer" presStyleLbl="alignNode1" presStyleIdx="2" presStyleCnt="7">
        <dgm:presLayoutVars>
          <dgm:chMax val="1"/>
          <dgm:chPref val="1"/>
          <dgm:bulletEnabled val="1"/>
        </dgm:presLayoutVars>
      </dgm:prSet>
      <dgm:spPr/>
    </dgm:pt>
    <dgm:pt modelId="{8A764B58-C654-4672-87DD-B754F0227A4B}" type="pres">
      <dgm:prSet presAssocID="{33A3CF0D-ADA6-44E0-9195-915F9F4445F7}" presName="L2TextContainerWrapper" presStyleCnt="0">
        <dgm:presLayoutVars>
          <dgm:bulletEnabled val="1"/>
        </dgm:presLayoutVars>
      </dgm:prSet>
      <dgm:spPr/>
    </dgm:pt>
    <dgm:pt modelId="{BC0456C3-DFD4-4E9B-84A5-91480AAC9F4F}" type="pres">
      <dgm:prSet presAssocID="{33A3CF0D-ADA6-44E0-9195-915F9F4445F7}" presName="L2TextContainer" presStyleLbl="bgAccFollowNode1" presStyleIdx="2" presStyleCnt="7"/>
      <dgm:spPr/>
    </dgm:pt>
    <dgm:pt modelId="{29414C66-8319-4AB3-908C-2C03E81488D2}" type="pres">
      <dgm:prSet presAssocID="{33A3CF0D-ADA6-44E0-9195-915F9F4445F7}" presName="FlexibleEmptyPlaceHolder" presStyleCnt="0"/>
      <dgm:spPr/>
    </dgm:pt>
    <dgm:pt modelId="{4E153717-7B81-4AF8-B77A-E5C3C50F8D16}" type="pres">
      <dgm:prSet presAssocID="{33A3CF0D-ADA6-44E0-9195-915F9F4445F7}" presName="ConnectLine" presStyleLbl="sibTrans1D1" presStyleIdx="2" presStyleCnt="7"/>
      <dgm:spPr/>
    </dgm:pt>
    <dgm:pt modelId="{B06BDB17-6252-474D-80E4-14C9609AB529}" type="pres">
      <dgm:prSet presAssocID="{33A3CF0D-ADA6-44E0-9195-915F9F4445F7}" presName="ConnectorPoint" presStyleLbl="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AC38466-D8C8-4CC0-A0C7-023BCE24ED5D}" type="pres">
      <dgm:prSet presAssocID="{33A3CF0D-ADA6-44E0-9195-915F9F4445F7}" presName="EmptyPlaceHolder" presStyleCnt="0"/>
      <dgm:spPr/>
    </dgm:pt>
    <dgm:pt modelId="{2D3B8191-EC2D-4FCF-8688-8611D6009436}" type="pres">
      <dgm:prSet presAssocID="{25E18EBB-B909-48E1-ACF4-01DCF3364395}" presName="spaceBetweenRectangles" presStyleCnt="0"/>
      <dgm:spPr/>
    </dgm:pt>
    <dgm:pt modelId="{C7B919A4-94B1-4BA8-91D5-3BA3E499FD8B}" type="pres">
      <dgm:prSet presAssocID="{8593711B-AF32-47DF-A79F-4DFD0861B898}" presName="composite" presStyleCnt="0"/>
      <dgm:spPr/>
    </dgm:pt>
    <dgm:pt modelId="{142469C5-64D7-4F09-A8D8-9C3C6CB8DB13}" type="pres">
      <dgm:prSet presAssocID="{8593711B-AF32-47DF-A79F-4DFD0861B898}" presName="L1TextContainer" presStyleLbl="alignNode1" presStyleIdx="3" presStyleCnt="7">
        <dgm:presLayoutVars>
          <dgm:chMax val="1"/>
          <dgm:chPref val="1"/>
          <dgm:bulletEnabled val="1"/>
        </dgm:presLayoutVars>
      </dgm:prSet>
      <dgm:spPr/>
    </dgm:pt>
    <dgm:pt modelId="{BE847254-8218-4BEB-B655-BF5CF55FCED9}" type="pres">
      <dgm:prSet presAssocID="{8593711B-AF32-47DF-A79F-4DFD0861B898}" presName="L2TextContainerWrapper" presStyleCnt="0">
        <dgm:presLayoutVars>
          <dgm:bulletEnabled val="1"/>
        </dgm:presLayoutVars>
      </dgm:prSet>
      <dgm:spPr/>
    </dgm:pt>
    <dgm:pt modelId="{34F95A46-476D-469C-97A6-32AA85733583}" type="pres">
      <dgm:prSet presAssocID="{8593711B-AF32-47DF-A79F-4DFD0861B898}" presName="L2TextContainer" presStyleLbl="bgAccFollowNode1" presStyleIdx="3" presStyleCnt="7"/>
      <dgm:spPr/>
    </dgm:pt>
    <dgm:pt modelId="{F49F7A50-C25D-421F-94CD-0E6CE9B52920}" type="pres">
      <dgm:prSet presAssocID="{8593711B-AF32-47DF-A79F-4DFD0861B898}" presName="FlexibleEmptyPlaceHolder" presStyleCnt="0"/>
      <dgm:spPr/>
    </dgm:pt>
    <dgm:pt modelId="{F152A4E2-A793-4D92-B440-D7C9DE3F4EB6}" type="pres">
      <dgm:prSet presAssocID="{8593711B-AF32-47DF-A79F-4DFD0861B898}" presName="ConnectLine" presStyleLbl="sibTrans1D1" presStyleIdx="3" presStyleCnt="7"/>
      <dgm:spPr/>
    </dgm:pt>
    <dgm:pt modelId="{62F75469-3810-426E-8043-53510065D50A}" type="pres">
      <dgm:prSet presAssocID="{8593711B-AF32-47DF-A79F-4DFD0861B898}" presName="ConnectorPoint" presStyleLbl="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A891F66-4F3A-44AF-8366-92C629536AAF}" type="pres">
      <dgm:prSet presAssocID="{8593711B-AF32-47DF-A79F-4DFD0861B898}" presName="EmptyPlaceHolder" presStyleCnt="0"/>
      <dgm:spPr/>
    </dgm:pt>
    <dgm:pt modelId="{866137A9-8E10-4456-97F2-CC013D1906BF}" type="pres">
      <dgm:prSet presAssocID="{51537259-1EA2-4DFE-B2DE-8B4FB2DAEE11}" presName="spaceBetweenRectangles" presStyleCnt="0"/>
      <dgm:spPr/>
    </dgm:pt>
    <dgm:pt modelId="{D891F2EF-6380-4285-AB79-C959EA7666F7}" type="pres">
      <dgm:prSet presAssocID="{9EC53552-2564-44C4-A783-60B03E1239F4}" presName="composite" presStyleCnt="0"/>
      <dgm:spPr/>
    </dgm:pt>
    <dgm:pt modelId="{64521130-EA6B-4361-9642-0109FEB48B9C}" type="pres">
      <dgm:prSet presAssocID="{9EC53552-2564-44C4-A783-60B03E1239F4}" presName="L1TextContainer" presStyleLbl="alignNode1" presStyleIdx="4" presStyleCnt="7">
        <dgm:presLayoutVars>
          <dgm:chMax val="1"/>
          <dgm:chPref val="1"/>
          <dgm:bulletEnabled val="1"/>
        </dgm:presLayoutVars>
      </dgm:prSet>
      <dgm:spPr/>
    </dgm:pt>
    <dgm:pt modelId="{2BF8872E-8C7D-4D2C-B0DA-D89A7434FF9C}" type="pres">
      <dgm:prSet presAssocID="{9EC53552-2564-44C4-A783-60B03E1239F4}" presName="L2TextContainerWrapper" presStyleCnt="0">
        <dgm:presLayoutVars>
          <dgm:bulletEnabled val="1"/>
        </dgm:presLayoutVars>
      </dgm:prSet>
      <dgm:spPr/>
    </dgm:pt>
    <dgm:pt modelId="{55155B53-ED43-4E0E-8DD1-55F815DAB38D}" type="pres">
      <dgm:prSet presAssocID="{9EC53552-2564-44C4-A783-60B03E1239F4}" presName="L2TextContainer" presStyleLbl="bgAccFollowNode1" presStyleIdx="4" presStyleCnt="7"/>
      <dgm:spPr/>
    </dgm:pt>
    <dgm:pt modelId="{82089C79-5639-4BBE-9EFB-B0843C1E066F}" type="pres">
      <dgm:prSet presAssocID="{9EC53552-2564-44C4-A783-60B03E1239F4}" presName="FlexibleEmptyPlaceHolder" presStyleCnt="0"/>
      <dgm:spPr/>
    </dgm:pt>
    <dgm:pt modelId="{EE367473-4307-46CB-8C69-02E40D09494E}" type="pres">
      <dgm:prSet presAssocID="{9EC53552-2564-44C4-A783-60B03E1239F4}" presName="ConnectLine" presStyleLbl="sibTrans1D1" presStyleIdx="4" presStyleCnt="7"/>
      <dgm:spPr/>
    </dgm:pt>
    <dgm:pt modelId="{360065AC-5711-42CB-94CC-41B450D3CE20}" type="pres">
      <dgm:prSet presAssocID="{9EC53552-2564-44C4-A783-60B03E1239F4}" presName="ConnectorPoint" presStyleLbl="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1B8E8E61-BDA8-4181-B90B-BA0F02C8730F}" type="pres">
      <dgm:prSet presAssocID="{9EC53552-2564-44C4-A783-60B03E1239F4}" presName="EmptyPlaceHolder" presStyleCnt="0"/>
      <dgm:spPr/>
    </dgm:pt>
    <dgm:pt modelId="{86BF216E-265A-4333-86D3-2B4C888017F3}" type="pres">
      <dgm:prSet presAssocID="{7F0CEFD4-4F9C-4C03-9184-1AF965FC500E}" presName="spaceBetweenRectangles" presStyleCnt="0"/>
      <dgm:spPr/>
    </dgm:pt>
    <dgm:pt modelId="{DEB9955A-3622-4C8E-BFA6-B0BB1C81A8E2}" type="pres">
      <dgm:prSet presAssocID="{8013E505-6582-4E0A-9735-7F6BE77EBE90}" presName="composite" presStyleCnt="0"/>
      <dgm:spPr/>
    </dgm:pt>
    <dgm:pt modelId="{10C94BCC-C314-4D8E-ACF5-9F537D430FB8}" type="pres">
      <dgm:prSet presAssocID="{8013E505-6582-4E0A-9735-7F6BE77EBE90}" presName="L1TextContainer" presStyleLbl="alignNode1" presStyleIdx="5" presStyleCnt="7">
        <dgm:presLayoutVars>
          <dgm:chMax val="1"/>
          <dgm:chPref val="1"/>
          <dgm:bulletEnabled val="1"/>
        </dgm:presLayoutVars>
      </dgm:prSet>
      <dgm:spPr/>
    </dgm:pt>
    <dgm:pt modelId="{9D8475A3-272F-4250-B573-20B5DFEF8D7E}" type="pres">
      <dgm:prSet presAssocID="{8013E505-6582-4E0A-9735-7F6BE77EBE90}" presName="L2TextContainerWrapper" presStyleCnt="0">
        <dgm:presLayoutVars>
          <dgm:bulletEnabled val="1"/>
        </dgm:presLayoutVars>
      </dgm:prSet>
      <dgm:spPr/>
    </dgm:pt>
    <dgm:pt modelId="{9C8FB4FE-189E-453C-AAE2-EC6EE485FF77}" type="pres">
      <dgm:prSet presAssocID="{8013E505-6582-4E0A-9735-7F6BE77EBE90}" presName="L2TextContainer" presStyleLbl="bgAccFollowNode1" presStyleIdx="5" presStyleCnt="7"/>
      <dgm:spPr/>
    </dgm:pt>
    <dgm:pt modelId="{C67F39F4-2ED2-4D2A-8D1D-AE5F67D8440E}" type="pres">
      <dgm:prSet presAssocID="{8013E505-6582-4E0A-9735-7F6BE77EBE90}" presName="FlexibleEmptyPlaceHolder" presStyleCnt="0"/>
      <dgm:spPr/>
    </dgm:pt>
    <dgm:pt modelId="{E102ED1A-2BE3-4F1F-97BC-832914358195}" type="pres">
      <dgm:prSet presAssocID="{8013E505-6582-4E0A-9735-7F6BE77EBE90}" presName="ConnectLine" presStyleLbl="sibTrans1D1" presStyleIdx="5" presStyleCnt="7"/>
      <dgm:spPr/>
    </dgm:pt>
    <dgm:pt modelId="{1B185478-D25E-4DE1-9F85-0D08A7F7761B}" type="pres">
      <dgm:prSet presAssocID="{8013E505-6582-4E0A-9735-7F6BE77EBE90}" presName="ConnectorPoint" presStyleLbl="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E0ECF14-4189-44C4-A5A5-A2B3EEC7CAF1}" type="pres">
      <dgm:prSet presAssocID="{8013E505-6582-4E0A-9735-7F6BE77EBE90}" presName="EmptyPlaceHolder" presStyleCnt="0"/>
      <dgm:spPr/>
    </dgm:pt>
    <dgm:pt modelId="{51A217B7-769E-453F-A32A-CC9B54990D1E}" type="pres">
      <dgm:prSet presAssocID="{5233BC0B-90B5-4CCF-AD18-37AB524634F6}" presName="spaceBetweenRectangles" presStyleCnt="0"/>
      <dgm:spPr/>
    </dgm:pt>
    <dgm:pt modelId="{2D59D499-AA52-42AA-8EC4-17B0EC9D9FC6}" type="pres">
      <dgm:prSet presAssocID="{BEE6D913-64A6-4665-8AE4-F54826A1E13D}" presName="composite" presStyleCnt="0"/>
      <dgm:spPr/>
    </dgm:pt>
    <dgm:pt modelId="{1086BDCF-C721-440D-A5DD-31E155DAABAF}" type="pres">
      <dgm:prSet presAssocID="{BEE6D913-64A6-4665-8AE4-F54826A1E13D}" presName="L1TextContainer" presStyleLbl="alignNode1" presStyleIdx="6" presStyleCnt="7">
        <dgm:presLayoutVars>
          <dgm:chMax val="1"/>
          <dgm:chPref val="1"/>
          <dgm:bulletEnabled val="1"/>
        </dgm:presLayoutVars>
      </dgm:prSet>
      <dgm:spPr/>
    </dgm:pt>
    <dgm:pt modelId="{7E4A9506-DA36-4A40-8ABB-3728F4940DD0}" type="pres">
      <dgm:prSet presAssocID="{BEE6D913-64A6-4665-8AE4-F54826A1E13D}" presName="L2TextContainerWrapper" presStyleCnt="0">
        <dgm:presLayoutVars>
          <dgm:bulletEnabled val="1"/>
        </dgm:presLayoutVars>
      </dgm:prSet>
      <dgm:spPr/>
    </dgm:pt>
    <dgm:pt modelId="{AB7ADF43-D406-4EF9-A334-20DF806511C8}" type="pres">
      <dgm:prSet presAssocID="{BEE6D913-64A6-4665-8AE4-F54826A1E13D}" presName="L2TextContainer" presStyleLbl="bgAccFollowNode1" presStyleIdx="6" presStyleCnt="7"/>
      <dgm:spPr/>
    </dgm:pt>
    <dgm:pt modelId="{D2058E17-BD0C-4954-9241-0A47726DD2B2}" type="pres">
      <dgm:prSet presAssocID="{BEE6D913-64A6-4665-8AE4-F54826A1E13D}" presName="FlexibleEmptyPlaceHolder" presStyleCnt="0"/>
      <dgm:spPr/>
    </dgm:pt>
    <dgm:pt modelId="{20AF27B3-C06D-48CB-9B0A-2A13A3E6DC44}" type="pres">
      <dgm:prSet presAssocID="{BEE6D913-64A6-4665-8AE4-F54826A1E13D}" presName="ConnectLine" presStyleLbl="sibTrans1D1" presStyleIdx="6" presStyleCnt="7"/>
      <dgm:spPr/>
    </dgm:pt>
    <dgm:pt modelId="{33F17141-15C7-4C04-B309-9168526B8F3A}" type="pres">
      <dgm:prSet presAssocID="{BEE6D913-64A6-4665-8AE4-F54826A1E13D}" presName="ConnectorPoint" presStyleLbl="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638ED4C-AC52-49E5-AB38-657DA707AC34}" type="pres">
      <dgm:prSet presAssocID="{BEE6D913-64A6-4665-8AE4-F54826A1E13D}" presName="EmptyPlaceHolder" presStyleCnt="0"/>
      <dgm:spPr/>
    </dgm:pt>
  </dgm:ptLst>
  <dgm:cxnLst>
    <dgm:cxn modelId="{F22F4003-69D0-4A02-BEF7-9E0E0782B858}" srcId="{DB795C74-3656-4DE3-98EF-21BA878F5AF1}" destId="{8013E505-6582-4E0A-9735-7F6BE77EBE90}" srcOrd="5" destOrd="0" parTransId="{8E4A54AA-2CC2-421B-B9B9-AEA3959D25E0}" sibTransId="{5233BC0B-90B5-4CCF-AD18-37AB524634F6}"/>
    <dgm:cxn modelId="{6777F730-71F1-4CE8-9461-5B36CF560337}" type="presOf" srcId="{577D6E87-F899-47AD-9128-3DC5DCF0988A}" destId="{9C8FB4FE-189E-453C-AAE2-EC6EE485FF77}" srcOrd="0" destOrd="0" presId="urn:microsoft.com/office/officeart/2017/3/layout/HorizontalLabelsTimeline"/>
    <dgm:cxn modelId="{8B722331-8AC1-4410-9CBA-49417453F9CD}" type="presOf" srcId="{8593711B-AF32-47DF-A79F-4DFD0861B898}" destId="{142469C5-64D7-4F09-A8D8-9C3C6CB8DB13}" srcOrd="0" destOrd="0" presId="urn:microsoft.com/office/officeart/2017/3/layout/HorizontalLabelsTimeline"/>
    <dgm:cxn modelId="{D9416F35-4C70-4621-810D-98190407ADB1}" type="presOf" srcId="{8013E505-6582-4E0A-9735-7F6BE77EBE90}" destId="{10C94BCC-C314-4D8E-ACF5-9F537D430FB8}" srcOrd="0" destOrd="0" presId="urn:microsoft.com/office/officeart/2017/3/layout/HorizontalLabelsTimeline"/>
    <dgm:cxn modelId="{4897333B-3D39-4B44-9FF8-32B73C40B312}" srcId="{8013E505-6582-4E0A-9735-7F6BE77EBE90}" destId="{577D6E87-F899-47AD-9128-3DC5DCF0988A}" srcOrd="0" destOrd="0" parTransId="{3CC38A58-8267-4197-86F7-C814C6F0B160}" sibTransId="{84052348-EE0F-46E8-9478-89FD36D411D6}"/>
    <dgm:cxn modelId="{411DB23D-7512-4D02-8E0F-F6D02035A2C3}" srcId="{DF6DBF17-2547-461E-8A18-E666682DBF63}" destId="{E5DA0411-84FA-479B-B166-994F33E10962}" srcOrd="0" destOrd="0" parTransId="{F2282469-5BC8-4F62-8CC2-C7849DCF8D2E}" sibTransId="{7FD827EB-A1FE-43BB-B64E-F2AC31B87AE6}"/>
    <dgm:cxn modelId="{3C240D40-BD24-422F-8294-278C8D373F8B}" srcId="{DB795C74-3656-4DE3-98EF-21BA878F5AF1}" destId="{33A3CF0D-ADA6-44E0-9195-915F9F4445F7}" srcOrd="2" destOrd="0" parTransId="{9DF104A7-49A9-41F8-BBB9-DAC32D4E7AED}" sibTransId="{25E18EBB-B909-48E1-ACF4-01DCF3364395}"/>
    <dgm:cxn modelId="{74133960-3988-48EF-BF67-9CB3D7C4CC3C}" srcId="{DB795C74-3656-4DE3-98EF-21BA878F5AF1}" destId="{DF6DBF17-2547-461E-8A18-E666682DBF63}" srcOrd="0" destOrd="0" parTransId="{725BE5EC-17AD-455F-AA80-5BEC4C80C72C}" sibTransId="{121CB685-3A3E-4CFC-A3BD-AD49EC51D73F}"/>
    <dgm:cxn modelId="{0B98B361-0ECD-4EB4-8B14-45762AEF0A47}" type="presOf" srcId="{9EC53552-2564-44C4-A783-60B03E1239F4}" destId="{64521130-EA6B-4361-9642-0109FEB48B9C}" srcOrd="0" destOrd="0" presId="urn:microsoft.com/office/officeart/2017/3/layout/HorizontalLabelsTimeline"/>
    <dgm:cxn modelId="{B81D494D-DDF9-47BD-A14C-2B276335BCC9}" type="presOf" srcId="{7CA0E96E-40CD-4E02-B9A0-9DDBCD6B721C}" destId="{B1A8E14F-27BA-4E88-93A6-24DD12532076}" srcOrd="0" destOrd="0" presId="urn:microsoft.com/office/officeart/2017/3/layout/HorizontalLabelsTimeline"/>
    <dgm:cxn modelId="{E68AC56E-059C-4DE9-B897-CC614BE4E88D}" srcId="{DB795C74-3656-4DE3-98EF-21BA878F5AF1}" destId="{8593711B-AF32-47DF-A79F-4DFD0861B898}" srcOrd="3" destOrd="0" parTransId="{802099CE-E49B-4E9C-9676-50CA34DCF289}" sibTransId="{51537259-1EA2-4DFE-B2DE-8B4FB2DAEE11}"/>
    <dgm:cxn modelId="{28B4F752-5FA4-4EC1-9A33-A514A07521AB}" srcId="{DB795C74-3656-4DE3-98EF-21BA878F5AF1}" destId="{BEE6D913-64A6-4665-8AE4-F54826A1E13D}" srcOrd="6" destOrd="0" parTransId="{92117A42-C1A2-46B2-8F91-B4D13D24BA06}" sibTransId="{4A536579-3067-450E-8A87-857AC5029D45}"/>
    <dgm:cxn modelId="{B8FF9458-0F3F-4AF3-8B3F-1E98821A4DD6}" srcId="{DB795C74-3656-4DE3-98EF-21BA878F5AF1}" destId="{7CA0E96E-40CD-4E02-B9A0-9DDBCD6B721C}" srcOrd="1" destOrd="0" parTransId="{6E69E38A-ABFD-4BA5-B879-D09B385C2F5D}" sibTransId="{052C2A48-C425-4E16-8659-4DD735934FB0}"/>
    <dgm:cxn modelId="{4395A283-6C03-4262-A5CA-20D4ACA56B83}" srcId="{DB795C74-3656-4DE3-98EF-21BA878F5AF1}" destId="{9EC53552-2564-44C4-A783-60B03E1239F4}" srcOrd="4" destOrd="0" parTransId="{5AD343BB-B76F-45C6-9F6D-7E88D4E32835}" sibTransId="{7F0CEFD4-4F9C-4C03-9184-1AF965FC500E}"/>
    <dgm:cxn modelId="{49D6D890-317D-4AEC-BE4B-BCF11F23D79E}" type="presOf" srcId="{98540B69-2AE2-42EF-8414-A7BC727D6748}" destId="{BC0456C3-DFD4-4E9B-84A5-91480AAC9F4F}" srcOrd="0" destOrd="0" presId="urn:microsoft.com/office/officeart/2017/3/layout/HorizontalLabelsTimeline"/>
    <dgm:cxn modelId="{90B88B93-9E04-4263-9BF0-DEA4236CD05C}" srcId="{BEE6D913-64A6-4665-8AE4-F54826A1E13D}" destId="{EE3DB468-5CB9-4025-A309-227759D1D925}" srcOrd="0" destOrd="0" parTransId="{EF72F0B4-66D1-4999-97F2-3B14CB0DF270}" sibTransId="{08E8B24E-D189-47FF-BA82-E983F06FB8EA}"/>
    <dgm:cxn modelId="{D535E1A1-3454-41DB-93CA-4ADF6107CA39}" type="presOf" srcId="{DF6DBF17-2547-461E-8A18-E666682DBF63}" destId="{52DD9406-10D9-4F24-B6D8-445DB40379C3}" srcOrd="0" destOrd="0" presId="urn:microsoft.com/office/officeart/2017/3/layout/HorizontalLabelsTimeline"/>
    <dgm:cxn modelId="{5C869BA4-C0FF-4907-A3F2-C5DA9B73E662}" type="presOf" srcId="{578B38CC-946D-4127-9AE6-D7747E12378D}" destId="{55155B53-ED43-4E0E-8DD1-55F815DAB38D}" srcOrd="0" destOrd="0" presId="urn:microsoft.com/office/officeart/2017/3/layout/HorizontalLabelsTimeline"/>
    <dgm:cxn modelId="{23E7B0C3-7C44-49C0-87B7-FC8AB870E37F}" type="presOf" srcId="{ED3A3695-E956-4833-9F3C-8EA5AFECC02D}" destId="{34F95A46-476D-469C-97A6-32AA85733583}" srcOrd="0" destOrd="0" presId="urn:microsoft.com/office/officeart/2017/3/layout/HorizontalLabelsTimeline"/>
    <dgm:cxn modelId="{86167CC6-8295-48BA-96D1-7C14EB55D0CF}" srcId="{7CA0E96E-40CD-4E02-B9A0-9DDBCD6B721C}" destId="{DC234EC2-CFBE-4EBB-A177-D806ABD17F96}" srcOrd="0" destOrd="0" parTransId="{0CD2D4B6-C2ED-4AD4-8FD5-79ADBA4865D5}" sibTransId="{0F3DAE7A-22FD-4C25-AE28-28826A388EB3}"/>
    <dgm:cxn modelId="{E5D6F6CA-6162-41E4-87F8-77860981DA23}" type="presOf" srcId="{33A3CF0D-ADA6-44E0-9195-915F9F4445F7}" destId="{D2DE81DC-FB3C-47E7-BC5E-822E8F9BCB6D}" srcOrd="0" destOrd="0" presId="urn:microsoft.com/office/officeart/2017/3/layout/HorizontalLabelsTimeline"/>
    <dgm:cxn modelId="{EE681CCB-4942-4A35-A79F-E594E31DF705}" srcId="{8593711B-AF32-47DF-A79F-4DFD0861B898}" destId="{ED3A3695-E956-4833-9F3C-8EA5AFECC02D}" srcOrd="0" destOrd="0" parTransId="{16411FE9-8DD2-4F6A-8E6D-8A09CC3F19D2}" sibTransId="{4D9DEE63-03DF-487A-905B-AD0AA7DE5085}"/>
    <dgm:cxn modelId="{779C36D4-A1A2-4E4C-BD77-D89044BA25C6}" type="presOf" srcId="{DC234EC2-CFBE-4EBB-A177-D806ABD17F96}" destId="{1569F178-6B86-4FA1-88AC-6E75BD4D8999}" srcOrd="0" destOrd="0" presId="urn:microsoft.com/office/officeart/2017/3/layout/HorizontalLabelsTimeline"/>
    <dgm:cxn modelId="{D2C2C0D5-AB64-4B5B-805F-5359736F63DB}" type="presOf" srcId="{EE3DB468-5CB9-4025-A309-227759D1D925}" destId="{AB7ADF43-D406-4EF9-A334-20DF806511C8}" srcOrd="0" destOrd="0" presId="urn:microsoft.com/office/officeart/2017/3/layout/HorizontalLabelsTimeline"/>
    <dgm:cxn modelId="{7DF20DD8-E477-49C9-A969-8E7C8BD1FB68}" type="presOf" srcId="{BEE6D913-64A6-4665-8AE4-F54826A1E13D}" destId="{1086BDCF-C721-440D-A5DD-31E155DAABAF}" srcOrd="0" destOrd="0" presId="urn:microsoft.com/office/officeart/2017/3/layout/HorizontalLabelsTimeline"/>
    <dgm:cxn modelId="{DAE421DE-CA6F-4EE1-BDB5-FD31BDA39A4D}" srcId="{33A3CF0D-ADA6-44E0-9195-915F9F4445F7}" destId="{98540B69-2AE2-42EF-8414-A7BC727D6748}" srcOrd="0" destOrd="0" parTransId="{E71F2FD5-C91D-4562-ADC4-366916F7FFCE}" sibTransId="{D02D38A7-3519-4768-8748-C1A3D0BFF36C}"/>
    <dgm:cxn modelId="{0DEBA8ED-539D-4F64-9896-FC32EC6029A4}" type="presOf" srcId="{E5DA0411-84FA-479B-B166-994F33E10962}" destId="{ED3775A8-D754-49BF-9B09-D14B7934FCF0}" srcOrd="0" destOrd="0" presId="urn:microsoft.com/office/officeart/2017/3/layout/HorizontalLabelsTimeline"/>
    <dgm:cxn modelId="{969A06F9-0085-4AC9-A0A5-B318D9DFF669}" type="presOf" srcId="{DB795C74-3656-4DE3-98EF-21BA878F5AF1}" destId="{5887A07D-A055-42FC-8382-9FCD00AA854A}" srcOrd="0" destOrd="0" presId="urn:microsoft.com/office/officeart/2017/3/layout/HorizontalLabelsTimeline"/>
    <dgm:cxn modelId="{D35832F9-A95A-4049-861E-C8CD3288A90D}" srcId="{9EC53552-2564-44C4-A783-60B03E1239F4}" destId="{578B38CC-946D-4127-9AE6-D7747E12378D}" srcOrd="0" destOrd="0" parTransId="{FA15B00B-8332-426D-A43D-A82836A2539D}" sibTransId="{C2AB1A54-ED0C-4ADD-986A-8C5C02090CCC}"/>
    <dgm:cxn modelId="{8307BC83-6E13-48F0-B35F-F0A3DE2C2D63}" type="presParOf" srcId="{5887A07D-A055-42FC-8382-9FCD00AA854A}" destId="{497502FA-C404-4C45-9EAD-039F8375876F}" srcOrd="0" destOrd="0" presId="urn:microsoft.com/office/officeart/2017/3/layout/HorizontalLabelsTimeline"/>
    <dgm:cxn modelId="{90596A21-0EAE-41E7-82D4-69FC7854E655}" type="presParOf" srcId="{5887A07D-A055-42FC-8382-9FCD00AA854A}" destId="{9774ECE6-8CFA-415E-8C87-F62A1D0E9A2E}" srcOrd="1" destOrd="0" presId="urn:microsoft.com/office/officeart/2017/3/layout/HorizontalLabelsTimeline"/>
    <dgm:cxn modelId="{58E51A9A-9FC5-454D-A7B1-F7CD3FCE93E9}" type="presParOf" srcId="{9774ECE6-8CFA-415E-8C87-F62A1D0E9A2E}" destId="{1BB2EBA0-D5EC-468B-941F-4D5D1C671B36}" srcOrd="0" destOrd="0" presId="urn:microsoft.com/office/officeart/2017/3/layout/HorizontalLabelsTimeline"/>
    <dgm:cxn modelId="{35749BAE-6362-4F23-80B2-84A17498741A}" type="presParOf" srcId="{1BB2EBA0-D5EC-468B-941F-4D5D1C671B36}" destId="{52DD9406-10D9-4F24-B6D8-445DB40379C3}" srcOrd="0" destOrd="0" presId="urn:microsoft.com/office/officeart/2017/3/layout/HorizontalLabelsTimeline"/>
    <dgm:cxn modelId="{83255437-CEA4-4CFD-B06C-DCB5C75A5BBF}" type="presParOf" srcId="{1BB2EBA0-D5EC-468B-941F-4D5D1C671B36}" destId="{1630CADD-DA32-4733-8C57-B4552A119A7F}" srcOrd="1" destOrd="0" presId="urn:microsoft.com/office/officeart/2017/3/layout/HorizontalLabelsTimeline"/>
    <dgm:cxn modelId="{8362E981-54F1-4F5A-9DF5-F071417A552D}" type="presParOf" srcId="{1630CADD-DA32-4733-8C57-B4552A119A7F}" destId="{ED3775A8-D754-49BF-9B09-D14B7934FCF0}" srcOrd="0" destOrd="0" presId="urn:microsoft.com/office/officeart/2017/3/layout/HorizontalLabelsTimeline"/>
    <dgm:cxn modelId="{D8F3E27D-673E-4727-8501-6A08FE131C6B}" type="presParOf" srcId="{1630CADD-DA32-4733-8C57-B4552A119A7F}" destId="{B2A89DCC-44CE-47E3-A274-CD1D3C6DE7B2}" srcOrd="1" destOrd="0" presId="urn:microsoft.com/office/officeart/2017/3/layout/HorizontalLabelsTimeline"/>
    <dgm:cxn modelId="{E3DF2303-9DDE-42A5-9F70-66348EB2F97A}" type="presParOf" srcId="{1BB2EBA0-D5EC-468B-941F-4D5D1C671B36}" destId="{049E647E-EA33-46A2-BDFC-56EFE163489A}" srcOrd="2" destOrd="0" presId="urn:microsoft.com/office/officeart/2017/3/layout/HorizontalLabelsTimeline"/>
    <dgm:cxn modelId="{AD1E2369-A57E-4BD4-8FA5-5BD85A3F008A}" type="presParOf" srcId="{1BB2EBA0-D5EC-468B-941F-4D5D1C671B36}" destId="{CF0E90BA-BB9A-43F7-9677-529B1871A524}" srcOrd="3" destOrd="0" presId="urn:microsoft.com/office/officeart/2017/3/layout/HorizontalLabelsTimeline"/>
    <dgm:cxn modelId="{E11AB70E-CEE3-4654-91A0-77F5A701BC8D}" type="presParOf" srcId="{1BB2EBA0-D5EC-468B-941F-4D5D1C671B36}" destId="{4AF5E2B5-95CF-426D-8C09-F0B55A042BE8}" srcOrd="4" destOrd="0" presId="urn:microsoft.com/office/officeart/2017/3/layout/HorizontalLabelsTimeline"/>
    <dgm:cxn modelId="{D3B7F1E0-C241-4645-987C-F6175184412D}" type="presParOf" srcId="{9774ECE6-8CFA-415E-8C87-F62A1D0E9A2E}" destId="{98F8F628-7AAF-4A43-88EC-A3E20F254723}" srcOrd="1" destOrd="0" presId="urn:microsoft.com/office/officeart/2017/3/layout/HorizontalLabelsTimeline"/>
    <dgm:cxn modelId="{329D5CF6-B1D7-4590-A0D1-159BFFE1857B}" type="presParOf" srcId="{9774ECE6-8CFA-415E-8C87-F62A1D0E9A2E}" destId="{28659435-84D5-4C28-9822-E38671FB86F9}" srcOrd="2" destOrd="0" presId="urn:microsoft.com/office/officeart/2017/3/layout/HorizontalLabelsTimeline"/>
    <dgm:cxn modelId="{A36DB8B0-EC38-432F-9347-E699CA166127}" type="presParOf" srcId="{28659435-84D5-4C28-9822-E38671FB86F9}" destId="{B1A8E14F-27BA-4E88-93A6-24DD12532076}" srcOrd="0" destOrd="0" presId="urn:microsoft.com/office/officeart/2017/3/layout/HorizontalLabelsTimeline"/>
    <dgm:cxn modelId="{E3FE0DBE-82EB-4F82-9D5E-66D88CA53CE6}" type="presParOf" srcId="{28659435-84D5-4C28-9822-E38671FB86F9}" destId="{DFB59821-1EC3-403E-8437-81EFC457463A}" srcOrd="1" destOrd="0" presId="urn:microsoft.com/office/officeart/2017/3/layout/HorizontalLabelsTimeline"/>
    <dgm:cxn modelId="{079682CD-DD87-45E1-8B37-F1EA1BFF9007}" type="presParOf" srcId="{DFB59821-1EC3-403E-8437-81EFC457463A}" destId="{1569F178-6B86-4FA1-88AC-6E75BD4D8999}" srcOrd="0" destOrd="0" presId="urn:microsoft.com/office/officeart/2017/3/layout/HorizontalLabelsTimeline"/>
    <dgm:cxn modelId="{567BAED6-B939-44B1-A6B5-A5AE34A35E71}" type="presParOf" srcId="{DFB59821-1EC3-403E-8437-81EFC457463A}" destId="{3EDEDFAF-4AE9-40C6-B66A-22E078994DA2}" srcOrd="1" destOrd="0" presId="urn:microsoft.com/office/officeart/2017/3/layout/HorizontalLabelsTimeline"/>
    <dgm:cxn modelId="{17DF0895-EF29-4B4C-98F4-AC0FC7911690}" type="presParOf" srcId="{28659435-84D5-4C28-9822-E38671FB86F9}" destId="{B4A2D2AC-608E-46AB-A021-A02060A8E8D4}" srcOrd="2" destOrd="0" presId="urn:microsoft.com/office/officeart/2017/3/layout/HorizontalLabelsTimeline"/>
    <dgm:cxn modelId="{5C33B411-3F47-4D15-8B7B-7B864793D57C}" type="presParOf" srcId="{28659435-84D5-4C28-9822-E38671FB86F9}" destId="{048B33F2-132A-4129-8412-1E4FBE0073D1}" srcOrd="3" destOrd="0" presId="urn:microsoft.com/office/officeart/2017/3/layout/HorizontalLabelsTimeline"/>
    <dgm:cxn modelId="{361617CC-C72A-418F-99AC-64C00CA88866}" type="presParOf" srcId="{28659435-84D5-4C28-9822-E38671FB86F9}" destId="{9B7DB8C3-7430-4408-ABE9-BE3680FF6D41}" srcOrd="4" destOrd="0" presId="urn:microsoft.com/office/officeart/2017/3/layout/HorizontalLabelsTimeline"/>
    <dgm:cxn modelId="{9340F756-7F60-4993-947B-7AA5A8274A9F}" type="presParOf" srcId="{9774ECE6-8CFA-415E-8C87-F62A1D0E9A2E}" destId="{25A0A8B0-93A1-49E1-8CE9-44838BB6BE8B}" srcOrd="3" destOrd="0" presId="urn:microsoft.com/office/officeart/2017/3/layout/HorizontalLabelsTimeline"/>
    <dgm:cxn modelId="{17117E2E-3186-423F-82DB-53CAC333C717}" type="presParOf" srcId="{9774ECE6-8CFA-415E-8C87-F62A1D0E9A2E}" destId="{B63CBBF1-73AD-49A2-AC51-84865D672339}" srcOrd="4" destOrd="0" presId="urn:microsoft.com/office/officeart/2017/3/layout/HorizontalLabelsTimeline"/>
    <dgm:cxn modelId="{803F1A9E-F1AA-484D-84EB-B3FAD54C2CD6}" type="presParOf" srcId="{B63CBBF1-73AD-49A2-AC51-84865D672339}" destId="{D2DE81DC-FB3C-47E7-BC5E-822E8F9BCB6D}" srcOrd="0" destOrd="0" presId="urn:microsoft.com/office/officeart/2017/3/layout/HorizontalLabelsTimeline"/>
    <dgm:cxn modelId="{A15D37EF-46B7-4C06-9C71-399778D9C89E}" type="presParOf" srcId="{B63CBBF1-73AD-49A2-AC51-84865D672339}" destId="{8A764B58-C654-4672-87DD-B754F0227A4B}" srcOrd="1" destOrd="0" presId="urn:microsoft.com/office/officeart/2017/3/layout/HorizontalLabelsTimeline"/>
    <dgm:cxn modelId="{CDEB75A3-0330-4065-A189-5DE7B7651533}" type="presParOf" srcId="{8A764B58-C654-4672-87DD-B754F0227A4B}" destId="{BC0456C3-DFD4-4E9B-84A5-91480AAC9F4F}" srcOrd="0" destOrd="0" presId="urn:microsoft.com/office/officeart/2017/3/layout/HorizontalLabelsTimeline"/>
    <dgm:cxn modelId="{5C05D134-FEE1-4CAF-BAE0-2E6CB34244A9}" type="presParOf" srcId="{8A764B58-C654-4672-87DD-B754F0227A4B}" destId="{29414C66-8319-4AB3-908C-2C03E81488D2}" srcOrd="1" destOrd="0" presId="urn:microsoft.com/office/officeart/2017/3/layout/HorizontalLabelsTimeline"/>
    <dgm:cxn modelId="{755999E6-10D2-4DC4-A9B1-892B6CAC4F1E}" type="presParOf" srcId="{B63CBBF1-73AD-49A2-AC51-84865D672339}" destId="{4E153717-7B81-4AF8-B77A-E5C3C50F8D16}" srcOrd="2" destOrd="0" presId="urn:microsoft.com/office/officeart/2017/3/layout/HorizontalLabelsTimeline"/>
    <dgm:cxn modelId="{39567CE3-B99D-4D66-9898-F87880CC7C02}" type="presParOf" srcId="{B63CBBF1-73AD-49A2-AC51-84865D672339}" destId="{B06BDB17-6252-474D-80E4-14C9609AB529}" srcOrd="3" destOrd="0" presId="urn:microsoft.com/office/officeart/2017/3/layout/HorizontalLabelsTimeline"/>
    <dgm:cxn modelId="{ABCB026F-1891-4662-BDBD-08BC116BFE22}" type="presParOf" srcId="{B63CBBF1-73AD-49A2-AC51-84865D672339}" destId="{7AC38466-D8C8-4CC0-A0C7-023BCE24ED5D}" srcOrd="4" destOrd="0" presId="urn:microsoft.com/office/officeart/2017/3/layout/HorizontalLabelsTimeline"/>
    <dgm:cxn modelId="{1699675E-3983-4CEE-B2F4-287172D3995D}" type="presParOf" srcId="{9774ECE6-8CFA-415E-8C87-F62A1D0E9A2E}" destId="{2D3B8191-EC2D-4FCF-8688-8611D6009436}" srcOrd="5" destOrd="0" presId="urn:microsoft.com/office/officeart/2017/3/layout/HorizontalLabelsTimeline"/>
    <dgm:cxn modelId="{F5FDC6D0-7697-47EE-AE96-4B0D8006DB0C}" type="presParOf" srcId="{9774ECE6-8CFA-415E-8C87-F62A1D0E9A2E}" destId="{C7B919A4-94B1-4BA8-91D5-3BA3E499FD8B}" srcOrd="6" destOrd="0" presId="urn:microsoft.com/office/officeart/2017/3/layout/HorizontalLabelsTimeline"/>
    <dgm:cxn modelId="{2FB66364-A018-4DC5-8708-38486D743FBD}" type="presParOf" srcId="{C7B919A4-94B1-4BA8-91D5-3BA3E499FD8B}" destId="{142469C5-64D7-4F09-A8D8-9C3C6CB8DB13}" srcOrd="0" destOrd="0" presId="urn:microsoft.com/office/officeart/2017/3/layout/HorizontalLabelsTimeline"/>
    <dgm:cxn modelId="{5B36BA52-DB13-4546-8871-B6509C043B00}" type="presParOf" srcId="{C7B919A4-94B1-4BA8-91D5-3BA3E499FD8B}" destId="{BE847254-8218-4BEB-B655-BF5CF55FCED9}" srcOrd="1" destOrd="0" presId="urn:microsoft.com/office/officeart/2017/3/layout/HorizontalLabelsTimeline"/>
    <dgm:cxn modelId="{F5A23334-F3F0-4142-82ED-F398FF30D34B}" type="presParOf" srcId="{BE847254-8218-4BEB-B655-BF5CF55FCED9}" destId="{34F95A46-476D-469C-97A6-32AA85733583}" srcOrd="0" destOrd="0" presId="urn:microsoft.com/office/officeart/2017/3/layout/HorizontalLabelsTimeline"/>
    <dgm:cxn modelId="{2B4FD3F6-E56A-4833-BD0F-1284114BF0F1}" type="presParOf" srcId="{BE847254-8218-4BEB-B655-BF5CF55FCED9}" destId="{F49F7A50-C25D-421F-94CD-0E6CE9B52920}" srcOrd="1" destOrd="0" presId="urn:microsoft.com/office/officeart/2017/3/layout/HorizontalLabelsTimeline"/>
    <dgm:cxn modelId="{E6390BFE-A3CD-4614-979A-7C6F6CD766A0}" type="presParOf" srcId="{C7B919A4-94B1-4BA8-91D5-3BA3E499FD8B}" destId="{F152A4E2-A793-4D92-B440-D7C9DE3F4EB6}" srcOrd="2" destOrd="0" presId="urn:microsoft.com/office/officeart/2017/3/layout/HorizontalLabelsTimeline"/>
    <dgm:cxn modelId="{A3970D2A-A6EF-408F-B1EE-AF3EA629B33D}" type="presParOf" srcId="{C7B919A4-94B1-4BA8-91D5-3BA3E499FD8B}" destId="{62F75469-3810-426E-8043-53510065D50A}" srcOrd="3" destOrd="0" presId="urn:microsoft.com/office/officeart/2017/3/layout/HorizontalLabelsTimeline"/>
    <dgm:cxn modelId="{FA848CEF-16AC-4DC6-910E-016D983F5061}" type="presParOf" srcId="{C7B919A4-94B1-4BA8-91D5-3BA3E499FD8B}" destId="{BA891F66-4F3A-44AF-8366-92C629536AAF}" srcOrd="4" destOrd="0" presId="urn:microsoft.com/office/officeart/2017/3/layout/HorizontalLabelsTimeline"/>
    <dgm:cxn modelId="{A5B6C722-BE09-4263-8E4C-438FDC04CAB3}" type="presParOf" srcId="{9774ECE6-8CFA-415E-8C87-F62A1D0E9A2E}" destId="{866137A9-8E10-4456-97F2-CC013D1906BF}" srcOrd="7" destOrd="0" presId="urn:microsoft.com/office/officeart/2017/3/layout/HorizontalLabelsTimeline"/>
    <dgm:cxn modelId="{A0B515C2-CC2C-44F4-86BA-DD1E2809E351}" type="presParOf" srcId="{9774ECE6-8CFA-415E-8C87-F62A1D0E9A2E}" destId="{D891F2EF-6380-4285-AB79-C959EA7666F7}" srcOrd="8" destOrd="0" presId="urn:microsoft.com/office/officeart/2017/3/layout/HorizontalLabelsTimeline"/>
    <dgm:cxn modelId="{65AEBC17-E7A9-49A4-92B2-B089DFEEDDB6}" type="presParOf" srcId="{D891F2EF-6380-4285-AB79-C959EA7666F7}" destId="{64521130-EA6B-4361-9642-0109FEB48B9C}" srcOrd="0" destOrd="0" presId="urn:microsoft.com/office/officeart/2017/3/layout/HorizontalLabelsTimeline"/>
    <dgm:cxn modelId="{4E7681F4-602E-4529-9720-CAEC588E4C42}" type="presParOf" srcId="{D891F2EF-6380-4285-AB79-C959EA7666F7}" destId="{2BF8872E-8C7D-4D2C-B0DA-D89A7434FF9C}" srcOrd="1" destOrd="0" presId="urn:microsoft.com/office/officeart/2017/3/layout/HorizontalLabelsTimeline"/>
    <dgm:cxn modelId="{AA725CCE-F503-4E7A-8B1C-87E30FB9B0CD}" type="presParOf" srcId="{2BF8872E-8C7D-4D2C-B0DA-D89A7434FF9C}" destId="{55155B53-ED43-4E0E-8DD1-55F815DAB38D}" srcOrd="0" destOrd="0" presId="urn:microsoft.com/office/officeart/2017/3/layout/HorizontalLabelsTimeline"/>
    <dgm:cxn modelId="{672BA064-4584-41F9-82CA-3E234663B968}" type="presParOf" srcId="{2BF8872E-8C7D-4D2C-B0DA-D89A7434FF9C}" destId="{82089C79-5639-4BBE-9EFB-B0843C1E066F}" srcOrd="1" destOrd="0" presId="urn:microsoft.com/office/officeart/2017/3/layout/HorizontalLabelsTimeline"/>
    <dgm:cxn modelId="{1C6AA38C-EBD9-4324-AA31-09EEFA9E3A8B}" type="presParOf" srcId="{D891F2EF-6380-4285-AB79-C959EA7666F7}" destId="{EE367473-4307-46CB-8C69-02E40D09494E}" srcOrd="2" destOrd="0" presId="urn:microsoft.com/office/officeart/2017/3/layout/HorizontalLabelsTimeline"/>
    <dgm:cxn modelId="{FE9BCE96-31E3-497B-A737-8D53B657CCB4}" type="presParOf" srcId="{D891F2EF-6380-4285-AB79-C959EA7666F7}" destId="{360065AC-5711-42CB-94CC-41B450D3CE20}" srcOrd="3" destOrd="0" presId="urn:microsoft.com/office/officeart/2017/3/layout/HorizontalLabelsTimeline"/>
    <dgm:cxn modelId="{66F1A283-D82E-4254-BA64-BAF250465D3B}" type="presParOf" srcId="{D891F2EF-6380-4285-AB79-C959EA7666F7}" destId="{1B8E8E61-BDA8-4181-B90B-BA0F02C8730F}" srcOrd="4" destOrd="0" presId="urn:microsoft.com/office/officeart/2017/3/layout/HorizontalLabelsTimeline"/>
    <dgm:cxn modelId="{5971A3EB-0C27-4065-B37A-11550AA75FE5}" type="presParOf" srcId="{9774ECE6-8CFA-415E-8C87-F62A1D0E9A2E}" destId="{86BF216E-265A-4333-86D3-2B4C888017F3}" srcOrd="9" destOrd="0" presId="urn:microsoft.com/office/officeart/2017/3/layout/HorizontalLabelsTimeline"/>
    <dgm:cxn modelId="{DE095C65-C55D-48EC-BC68-45F70FD9515D}" type="presParOf" srcId="{9774ECE6-8CFA-415E-8C87-F62A1D0E9A2E}" destId="{DEB9955A-3622-4C8E-BFA6-B0BB1C81A8E2}" srcOrd="10" destOrd="0" presId="urn:microsoft.com/office/officeart/2017/3/layout/HorizontalLabelsTimeline"/>
    <dgm:cxn modelId="{369083C9-73A3-45F6-A7CF-358573674459}" type="presParOf" srcId="{DEB9955A-3622-4C8E-BFA6-B0BB1C81A8E2}" destId="{10C94BCC-C314-4D8E-ACF5-9F537D430FB8}" srcOrd="0" destOrd="0" presId="urn:microsoft.com/office/officeart/2017/3/layout/HorizontalLabelsTimeline"/>
    <dgm:cxn modelId="{D8C2CFA3-CDBA-4F31-AA90-EFA1A6A7F99C}" type="presParOf" srcId="{DEB9955A-3622-4C8E-BFA6-B0BB1C81A8E2}" destId="{9D8475A3-272F-4250-B573-20B5DFEF8D7E}" srcOrd="1" destOrd="0" presId="urn:microsoft.com/office/officeart/2017/3/layout/HorizontalLabelsTimeline"/>
    <dgm:cxn modelId="{8A038C92-515A-4FED-978A-4B731CD4CBE9}" type="presParOf" srcId="{9D8475A3-272F-4250-B573-20B5DFEF8D7E}" destId="{9C8FB4FE-189E-453C-AAE2-EC6EE485FF77}" srcOrd="0" destOrd="0" presId="urn:microsoft.com/office/officeart/2017/3/layout/HorizontalLabelsTimeline"/>
    <dgm:cxn modelId="{B64352C8-2B8C-493F-BCDA-D1E75280F1A2}" type="presParOf" srcId="{9D8475A3-272F-4250-B573-20B5DFEF8D7E}" destId="{C67F39F4-2ED2-4D2A-8D1D-AE5F67D8440E}" srcOrd="1" destOrd="0" presId="urn:microsoft.com/office/officeart/2017/3/layout/HorizontalLabelsTimeline"/>
    <dgm:cxn modelId="{2AF36292-A87D-422F-BF76-081186B7EDC1}" type="presParOf" srcId="{DEB9955A-3622-4C8E-BFA6-B0BB1C81A8E2}" destId="{E102ED1A-2BE3-4F1F-97BC-832914358195}" srcOrd="2" destOrd="0" presId="urn:microsoft.com/office/officeart/2017/3/layout/HorizontalLabelsTimeline"/>
    <dgm:cxn modelId="{1D5EFAA3-D6A4-48CC-94D1-9735BDEB08CB}" type="presParOf" srcId="{DEB9955A-3622-4C8E-BFA6-B0BB1C81A8E2}" destId="{1B185478-D25E-4DE1-9F85-0D08A7F7761B}" srcOrd="3" destOrd="0" presId="urn:microsoft.com/office/officeart/2017/3/layout/HorizontalLabelsTimeline"/>
    <dgm:cxn modelId="{49C47045-8CFF-42A1-A526-C21413E3C045}" type="presParOf" srcId="{DEB9955A-3622-4C8E-BFA6-B0BB1C81A8E2}" destId="{9E0ECF14-4189-44C4-A5A5-A2B3EEC7CAF1}" srcOrd="4" destOrd="0" presId="urn:microsoft.com/office/officeart/2017/3/layout/HorizontalLabelsTimeline"/>
    <dgm:cxn modelId="{3401911D-3572-405D-84D5-26B86780FED6}" type="presParOf" srcId="{9774ECE6-8CFA-415E-8C87-F62A1D0E9A2E}" destId="{51A217B7-769E-453F-A32A-CC9B54990D1E}" srcOrd="11" destOrd="0" presId="urn:microsoft.com/office/officeart/2017/3/layout/HorizontalLabelsTimeline"/>
    <dgm:cxn modelId="{F2F50F4A-34D0-4D68-B74B-1A3AD5D915C6}" type="presParOf" srcId="{9774ECE6-8CFA-415E-8C87-F62A1D0E9A2E}" destId="{2D59D499-AA52-42AA-8EC4-17B0EC9D9FC6}" srcOrd="12" destOrd="0" presId="urn:microsoft.com/office/officeart/2017/3/layout/HorizontalLabelsTimeline"/>
    <dgm:cxn modelId="{9583AF59-8A14-47A0-8FE7-CC44CF3C7F2C}" type="presParOf" srcId="{2D59D499-AA52-42AA-8EC4-17B0EC9D9FC6}" destId="{1086BDCF-C721-440D-A5DD-31E155DAABAF}" srcOrd="0" destOrd="0" presId="urn:microsoft.com/office/officeart/2017/3/layout/HorizontalLabelsTimeline"/>
    <dgm:cxn modelId="{96A4D7E8-B380-4C15-8155-1498F3EBF3AE}" type="presParOf" srcId="{2D59D499-AA52-42AA-8EC4-17B0EC9D9FC6}" destId="{7E4A9506-DA36-4A40-8ABB-3728F4940DD0}" srcOrd="1" destOrd="0" presId="urn:microsoft.com/office/officeart/2017/3/layout/HorizontalLabelsTimeline"/>
    <dgm:cxn modelId="{331924CF-5218-4B4C-A16C-3726792C48F1}" type="presParOf" srcId="{7E4A9506-DA36-4A40-8ABB-3728F4940DD0}" destId="{AB7ADF43-D406-4EF9-A334-20DF806511C8}" srcOrd="0" destOrd="0" presId="urn:microsoft.com/office/officeart/2017/3/layout/HorizontalLabelsTimeline"/>
    <dgm:cxn modelId="{E44C58EB-69BA-4DF3-AF89-2557FDACB01E}" type="presParOf" srcId="{7E4A9506-DA36-4A40-8ABB-3728F4940DD0}" destId="{D2058E17-BD0C-4954-9241-0A47726DD2B2}" srcOrd="1" destOrd="0" presId="urn:microsoft.com/office/officeart/2017/3/layout/HorizontalLabelsTimeline"/>
    <dgm:cxn modelId="{EECD05D5-0B7F-477C-A23D-BBCADE6446B3}" type="presParOf" srcId="{2D59D499-AA52-42AA-8EC4-17B0EC9D9FC6}" destId="{20AF27B3-C06D-48CB-9B0A-2A13A3E6DC44}" srcOrd="2" destOrd="0" presId="urn:microsoft.com/office/officeart/2017/3/layout/HorizontalLabelsTimeline"/>
    <dgm:cxn modelId="{5797DE14-C51E-4E39-A234-7C5680239AE4}" type="presParOf" srcId="{2D59D499-AA52-42AA-8EC4-17B0EC9D9FC6}" destId="{33F17141-15C7-4C04-B309-9168526B8F3A}" srcOrd="3" destOrd="0" presId="urn:microsoft.com/office/officeart/2017/3/layout/HorizontalLabelsTimeline"/>
    <dgm:cxn modelId="{960E1A8C-0EAE-4330-A5F7-BB7B09D92416}" type="presParOf" srcId="{2D59D499-AA52-42AA-8EC4-17B0EC9D9FC6}" destId="{9638ED4C-AC52-49E5-AB38-657DA707AC34}"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A0A4A-A33A-42AA-901D-11E701B465AF}"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F7F7095D-E870-44E5-8E11-0CE0937E2429}">
      <dgm:prSet phldrT="[Text]" custT="1"/>
      <dgm:spPr/>
      <dgm:t>
        <a:bodyPr/>
        <a:lstStyle/>
        <a:p>
          <a:r>
            <a:rPr lang="en-US" sz="2800" dirty="0">
              <a:latin typeface="Times New Roman" panose="02020603050405020304" pitchFamily="18" charset="0"/>
              <a:cs typeface="Times New Roman" panose="02020603050405020304" pitchFamily="18" charset="0"/>
            </a:rPr>
            <a:t>1.</a:t>
          </a:r>
        </a:p>
      </dgm:t>
    </dgm:pt>
    <dgm:pt modelId="{32D89F71-C4B0-4327-8B83-59A67486F3BB}" type="parTrans" cxnId="{396679DD-A036-4905-8CAB-88C843FAB571}">
      <dgm:prSet/>
      <dgm:spPr/>
      <dgm:t>
        <a:bodyPr/>
        <a:lstStyle/>
        <a:p>
          <a:endParaRPr lang="en-US"/>
        </a:p>
      </dgm:t>
    </dgm:pt>
    <dgm:pt modelId="{65A196D3-199E-4382-81DE-BC4D488E729F}" type="sibTrans" cxnId="{396679DD-A036-4905-8CAB-88C843FAB571}">
      <dgm:prSet/>
      <dgm:spPr/>
      <dgm:t>
        <a:bodyPr/>
        <a:lstStyle/>
        <a:p>
          <a:endParaRPr lang="en-US"/>
        </a:p>
      </dgm:t>
    </dgm:pt>
    <dgm:pt modelId="{7ADE4FD1-868E-4442-84A7-418623787CC3}">
      <dgm:prSet phldrT="[Text]" custT="1"/>
      <dgm:spPr/>
      <dgm:t>
        <a:bodyPr/>
        <a:lstStyle/>
        <a:p>
          <a:r>
            <a:rPr lang="en-US" sz="2000" dirty="0">
              <a:latin typeface="Times New Roman" panose="02020603050405020304" pitchFamily="18" charset="0"/>
              <a:cs typeface="Times New Roman" panose="02020603050405020304" pitchFamily="18" charset="0"/>
            </a:rPr>
            <a:t>The acceptance rate of COVID-19 vaccine among pregnant and breast-feeding mothers.</a:t>
          </a:r>
        </a:p>
      </dgm:t>
    </dgm:pt>
    <dgm:pt modelId="{B3D5D94F-E15B-4791-93F4-94FBFE34BF08}" type="parTrans" cxnId="{9A524D74-0B39-4757-BA02-876DDDD872C1}">
      <dgm:prSet/>
      <dgm:spPr/>
      <dgm:t>
        <a:bodyPr/>
        <a:lstStyle/>
        <a:p>
          <a:endParaRPr lang="en-US"/>
        </a:p>
      </dgm:t>
    </dgm:pt>
    <dgm:pt modelId="{2AC63828-FA05-4E91-83B8-017162D32645}" type="sibTrans" cxnId="{9A524D74-0B39-4757-BA02-876DDDD872C1}">
      <dgm:prSet/>
      <dgm:spPr/>
      <dgm:t>
        <a:bodyPr/>
        <a:lstStyle/>
        <a:p>
          <a:endParaRPr lang="en-US"/>
        </a:p>
      </dgm:t>
    </dgm:pt>
    <dgm:pt modelId="{DAA7633D-C5A6-4449-AA92-F3E20B1DD255}">
      <dgm:prSet phldrT="[Text]" custT="1"/>
      <dgm:spPr/>
      <dgm:t>
        <a:bodyPr/>
        <a:lstStyle/>
        <a:p>
          <a:r>
            <a:rPr lang="en-US" sz="2800" dirty="0">
              <a:latin typeface="Times New Roman" panose="02020603050405020304" pitchFamily="18" charset="0"/>
              <a:cs typeface="Times New Roman" panose="02020603050405020304" pitchFamily="18" charset="0"/>
            </a:rPr>
            <a:t>2.</a:t>
          </a:r>
        </a:p>
      </dgm:t>
    </dgm:pt>
    <dgm:pt modelId="{C83FBA65-E5F4-4114-9898-67D3CC7DDDA2}" type="parTrans" cxnId="{39C732B4-BFBF-4288-AE0E-A7E967796C9C}">
      <dgm:prSet/>
      <dgm:spPr/>
      <dgm:t>
        <a:bodyPr/>
        <a:lstStyle/>
        <a:p>
          <a:endParaRPr lang="en-US"/>
        </a:p>
      </dgm:t>
    </dgm:pt>
    <dgm:pt modelId="{587A5AD6-4713-4F59-833B-6F8D07FC49D0}" type="sibTrans" cxnId="{39C732B4-BFBF-4288-AE0E-A7E967796C9C}">
      <dgm:prSet/>
      <dgm:spPr/>
      <dgm:t>
        <a:bodyPr/>
        <a:lstStyle/>
        <a:p>
          <a:endParaRPr lang="en-US"/>
        </a:p>
      </dgm:t>
    </dgm:pt>
    <dgm:pt modelId="{11598C4C-FC4D-4652-9311-1821C42D20E9}">
      <dgm:prSet phldrT="[Text]" custT="1"/>
      <dgm:spPr/>
      <dgm:t>
        <a:bodyPr/>
        <a:lstStyle/>
        <a:p>
          <a:r>
            <a:rPr lang="en-US" sz="2000" dirty="0">
              <a:latin typeface="Times New Roman" panose="02020603050405020304" pitchFamily="18" charset="0"/>
              <a:cs typeface="Times New Roman" panose="02020603050405020304" pitchFamily="18" charset="0"/>
            </a:rPr>
            <a:t>The relative factors of vaccine hesitancy.</a:t>
          </a:r>
        </a:p>
      </dgm:t>
    </dgm:pt>
    <dgm:pt modelId="{F634FE57-BC09-4F04-83CD-3F338427ED69}" type="parTrans" cxnId="{9BC7A043-9824-4D4F-9B89-DA0C43D93496}">
      <dgm:prSet/>
      <dgm:spPr/>
      <dgm:t>
        <a:bodyPr/>
        <a:lstStyle/>
        <a:p>
          <a:endParaRPr lang="en-US"/>
        </a:p>
      </dgm:t>
    </dgm:pt>
    <dgm:pt modelId="{D796C3A0-E956-4C5C-86B0-EDDA20655A34}" type="sibTrans" cxnId="{9BC7A043-9824-4D4F-9B89-DA0C43D93496}">
      <dgm:prSet/>
      <dgm:spPr/>
      <dgm:t>
        <a:bodyPr/>
        <a:lstStyle/>
        <a:p>
          <a:endParaRPr lang="en-US"/>
        </a:p>
      </dgm:t>
    </dgm:pt>
    <dgm:pt modelId="{50FA35B1-436C-4A21-A842-20280948D8E5}">
      <dgm:prSet phldrT="[Text]" custT="1"/>
      <dgm:spPr/>
      <dgm:t>
        <a:bodyPr/>
        <a:lstStyle/>
        <a:p>
          <a:r>
            <a:rPr lang="en-US" sz="2800" dirty="0">
              <a:latin typeface="Times New Roman" panose="02020603050405020304" pitchFamily="18" charset="0"/>
              <a:cs typeface="Times New Roman" panose="02020603050405020304" pitchFamily="18" charset="0"/>
            </a:rPr>
            <a:t>3.</a:t>
          </a:r>
        </a:p>
      </dgm:t>
    </dgm:pt>
    <dgm:pt modelId="{201810BA-B430-4C56-91EB-AFF0D6D604B7}" type="parTrans" cxnId="{CFC910CD-7CAB-4581-BEFF-8DDE5C2372BC}">
      <dgm:prSet/>
      <dgm:spPr/>
      <dgm:t>
        <a:bodyPr/>
        <a:lstStyle/>
        <a:p>
          <a:endParaRPr lang="en-US"/>
        </a:p>
      </dgm:t>
    </dgm:pt>
    <dgm:pt modelId="{A5D90C36-A29A-41B5-B59B-2F4A3E13F656}" type="sibTrans" cxnId="{CFC910CD-7CAB-4581-BEFF-8DDE5C2372BC}">
      <dgm:prSet/>
      <dgm:spPr/>
      <dgm:t>
        <a:bodyPr/>
        <a:lstStyle/>
        <a:p>
          <a:endParaRPr lang="en-US"/>
        </a:p>
      </dgm:t>
    </dgm:pt>
    <dgm:pt modelId="{7305DE2F-13A5-4320-AB90-E86FDE8B9BD2}">
      <dgm:prSet phldrT="[Text]" custT="1"/>
      <dgm:spPr/>
      <dgm:t>
        <a:bodyPr/>
        <a:lstStyle/>
        <a:p>
          <a:r>
            <a:rPr lang="en-US" sz="2000" dirty="0">
              <a:latin typeface="Times New Roman" panose="02020603050405020304" pitchFamily="18" charset="0"/>
              <a:cs typeface="Times New Roman" panose="02020603050405020304" pitchFamily="18" charset="0"/>
            </a:rPr>
            <a:t>Their reported reason of vaccine hesitancy.</a:t>
          </a:r>
        </a:p>
      </dgm:t>
    </dgm:pt>
    <dgm:pt modelId="{0766B82E-6D3B-4F1F-84CD-2537FD1FD28B}" type="parTrans" cxnId="{7B9CFE92-311C-4EB6-965C-B1F41664FC2C}">
      <dgm:prSet/>
      <dgm:spPr/>
      <dgm:t>
        <a:bodyPr/>
        <a:lstStyle/>
        <a:p>
          <a:endParaRPr lang="en-US"/>
        </a:p>
      </dgm:t>
    </dgm:pt>
    <dgm:pt modelId="{F6311756-7A77-48FE-BA1F-C5B3EB9E0551}" type="sibTrans" cxnId="{7B9CFE92-311C-4EB6-965C-B1F41664FC2C}">
      <dgm:prSet/>
      <dgm:spPr/>
      <dgm:t>
        <a:bodyPr/>
        <a:lstStyle/>
        <a:p>
          <a:endParaRPr lang="en-US"/>
        </a:p>
      </dgm:t>
    </dgm:pt>
    <dgm:pt modelId="{C8AD359B-DA36-4FCC-B95E-7305BCF46A42}" type="pres">
      <dgm:prSet presAssocID="{F1EA0A4A-A33A-42AA-901D-11E701B465AF}" presName="Name0" presStyleCnt="0">
        <dgm:presLayoutVars>
          <dgm:dir/>
          <dgm:animLvl val="lvl"/>
          <dgm:resizeHandles val="exact"/>
        </dgm:presLayoutVars>
      </dgm:prSet>
      <dgm:spPr/>
    </dgm:pt>
    <dgm:pt modelId="{5F277040-F7FC-4734-B07B-EA1A41FC0963}" type="pres">
      <dgm:prSet presAssocID="{F7F7095D-E870-44E5-8E11-0CE0937E2429}" presName="linNode" presStyleCnt="0"/>
      <dgm:spPr/>
    </dgm:pt>
    <dgm:pt modelId="{9BB101BA-ED42-40EB-9792-1C5932CF0E3C}" type="pres">
      <dgm:prSet presAssocID="{F7F7095D-E870-44E5-8E11-0CE0937E2429}" presName="parentText" presStyleLbl="node1" presStyleIdx="0" presStyleCnt="3">
        <dgm:presLayoutVars>
          <dgm:chMax val="1"/>
          <dgm:bulletEnabled val="1"/>
        </dgm:presLayoutVars>
      </dgm:prSet>
      <dgm:spPr/>
    </dgm:pt>
    <dgm:pt modelId="{53CCB0A3-CBA8-4A1E-AE8C-F29FDCB67F59}" type="pres">
      <dgm:prSet presAssocID="{F7F7095D-E870-44E5-8E11-0CE0937E2429}" presName="descendantText" presStyleLbl="alignAccFollowNode1" presStyleIdx="0" presStyleCnt="3">
        <dgm:presLayoutVars>
          <dgm:bulletEnabled val="1"/>
        </dgm:presLayoutVars>
      </dgm:prSet>
      <dgm:spPr/>
    </dgm:pt>
    <dgm:pt modelId="{97675189-659C-46AB-A487-D9E5A6D7285B}" type="pres">
      <dgm:prSet presAssocID="{65A196D3-199E-4382-81DE-BC4D488E729F}" presName="sp" presStyleCnt="0"/>
      <dgm:spPr/>
    </dgm:pt>
    <dgm:pt modelId="{16FCDA1A-B2D6-4A7F-BD29-BA3B6DCE13A6}" type="pres">
      <dgm:prSet presAssocID="{DAA7633D-C5A6-4449-AA92-F3E20B1DD255}" presName="linNode" presStyleCnt="0"/>
      <dgm:spPr/>
    </dgm:pt>
    <dgm:pt modelId="{42FDA426-3247-4B70-8B50-CF5380035005}" type="pres">
      <dgm:prSet presAssocID="{DAA7633D-C5A6-4449-AA92-F3E20B1DD255}" presName="parentText" presStyleLbl="node1" presStyleIdx="1" presStyleCnt="3">
        <dgm:presLayoutVars>
          <dgm:chMax val="1"/>
          <dgm:bulletEnabled val="1"/>
        </dgm:presLayoutVars>
      </dgm:prSet>
      <dgm:spPr/>
    </dgm:pt>
    <dgm:pt modelId="{FFC0A485-9663-438F-A99C-D2E4238F1B2F}" type="pres">
      <dgm:prSet presAssocID="{DAA7633D-C5A6-4449-AA92-F3E20B1DD255}" presName="descendantText" presStyleLbl="alignAccFollowNode1" presStyleIdx="1" presStyleCnt="3">
        <dgm:presLayoutVars>
          <dgm:bulletEnabled val="1"/>
        </dgm:presLayoutVars>
      </dgm:prSet>
      <dgm:spPr/>
    </dgm:pt>
    <dgm:pt modelId="{B18072FC-831D-455D-9BD2-7E6172BA285E}" type="pres">
      <dgm:prSet presAssocID="{587A5AD6-4713-4F59-833B-6F8D07FC49D0}" presName="sp" presStyleCnt="0"/>
      <dgm:spPr/>
    </dgm:pt>
    <dgm:pt modelId="{95CBC072-4C61-4275-89F6-C26E4DD908ED}" type="pres">
      <dgm:prSet presAssocID="{50FA35B1-436C-4A21-A842-20280948D8E5}" presName="linNode" presStyleCnt="0"/>
      <dgm:spPr/>
    </dgm:pt>
    <dgm:pt modelId="{8FB42EEC-E9F4-4BE5-BA9A-A86180D8752B}" type="pres">
      <dgm:prSet presAssocID="{50FA35B1-436C-4A21-A842-20280948D8E5}" presName="parentText" presStyleLbl="node1" presStyleIdx="2" presStyleCnt="3">
        <dgm:presLayoutVars>
          <dgm:chMax val="1"/>
          <dgm:bulletEnabled val="1"/>
        </dgm:presLayoutVars>
      </dgm:prSet>
      <dgm:spPr/>
    </dgm:pt>
    <dgm:pt modelId="{94A5511C-CB0B-41DC-8D42-8CF7133B76E9}" type="pres">
      <dgm:prSet presAssocID="{50FA35B1-436C-4A21-A842-20280948D8E5}" presName="descendantText" presStyleLbl="alignAccFollowNode1" presStyleIdx="2" presStyleCnt="3">
        <dgm:presLayoutVars>
          <dgm:bulletEnabled val="1"/>
        </dgm:presLayoutVars>
      </dgm:prSet>
      <dgm:spPr/>
    </dgm:pt>
  </dgm:ptLst>
  <dgm:cxnLst>
    <dgm:cxn modelId="{D56FB00E-BF01-43AB-97A6-C96FA4EBF75A}" type="presOf" srcId="{7ADE4FD1-868E-4442-84A7-418623787CC3}" destId="{53CCB0A3-CBA8-4A1E-AE8C-F29FDCB67F59}" srcOrd="0" destOrd="0" presId="urn:microsoft.com/office/officeart/2005/8/layout/vList5"/>
    <dgm:cxn modelId="{9BC7A043-9824-4D4F-9B89-DA0C43D93496}" srcId="{DAA7633D-C5A6-4449-AA92-F3E20B1DD255}" destId="{11598C4C-FC4D-4652-9311-1821C42D20E9}" srcOrd="0" destOrd="0" parTransId="{F634FE57-BC09-4F04-83CD-3F338427ED69}" sibTransId="{D796C3A0-E956-4C5C-86B0-EDDA20655A34}"/>
    <dgm:cxn modelId="{34E0CA63-FC79-4EF7-96CF-B523492B5872}" type="presOf" srcId="{F7F7095D-E870-44E5-8E11-0CE0937E2429}" destId="{9BB101BA-ED42-40EB-9792-1C5932CF0E3C}" srcOrd="0" destOrd="0" presId="urn:microsoft.com/office/officeart/2005/8/layout/vList5"/>
    <dgm:cxn modelId="{EAD0D24A-393C-40D6-A3F5-4492EDFBA6AD}" type="presOf" srcId="{7305DE2F-13A5-4320-AB90-E86FDE8B9BD2}" destId="{94A5511C-CB0B-41DC-8D42-8CF7133B76E9}" srcOrd="0" destOrd="0" presId="urn:microsoft.com/office/officeart/2005/8/layout/vList5"/>
    <dgm:cxn modelId="{9A524D74-0B39-4757-BA02-876DDDD872C1}" srcId="{F7F7095D-E870-44E5-8E11-0CE0937E2429}" destId="{7ADE4FD1-868E-4442-84A7-418623787CC3}" srcOrd="0" destOrd="0" parTransId="{B3D5D94F-E15B-4791-93F4-94FBFE34BF08}" sibTransId="{2AC63828-FA05-4E91-83B8-017162D32645}"/>
    <dgm:cxn modelId="{7B9CFE92-311C-4EB6-965C-B1F41664FC2C}" srcId="{50FA35B1-436C-4A21-A842-20280948D8E5}" destId="{7305DE2F-13A5-4320-AB90-E86FDE8B9BD2}" srcOrd="0" destOrd="0" parTransId="{0766B82E-6D3B-4F1F-84CD-2537FD1FD28B}" sibTransId="{F6311756-7A77-48FE-BA1F-C5B3EB9E0551}"/>
    <dgm:cxn modelId="{BB3A0CA1-F019-4691-BC1B-1E4BA6A3AB9D}" type="presOf" srcId="{50FA35B1-436C-4A21-A842-20280948D8E5}" destId="{8FB42EEC-E9F4-4BE5-BA9A-A86180D8752B}" srcOrd="0" destOrd="0" presId="urn:microsoft.com/office/officeart/2005/8/layout/vList5"/>
    <dgm:cxn modelId="{39C732B4-BFBF-4288-AE0E-A7E967796C9C}" srcId="{F1EA0A4A-A33A-42AA-901D-11E701B465AF}" destId="{DAA7633D-C5A6-4449-AA92-F3E20B1DD255}" srcOrd="1" destOrd="0" parTransId="{C83FBA65-E5F4-4114-9898-67D3CC7DDDA2}" sibTransId="{587A5AD6-4713-4F59-833B-6F8D07FC49D0}"/>
    <dgm:cxn modelId="{67CA2EBA-3610-4408-9963-33308D2109D9}" type="presOf" srcId="{F1EA0A4A-A33A-42AA-901D-11E701B465AF}" destId="{C8AD359B-DA36-4FCC-B95E-7305BCF46A42}" srcOrd="0" destOrd="0" presId="urn:microsoft.com/office/officeart/2005/8/layout/vList5"/>
    <dgm:cxn modelId="{CFC910CD-7CAB-4581-BEFF-8DDE5C2372BC}" srcId="{F1EA0A4A-A33A-42AA-901D-11E701B465AF}" destId="{50FA35B1-436C-4A21-A842-20280948D8E5}" srcOrd="2" destOrd="0" parTransId="{201810BA-B430-4C56-91EB-AFF0D6D604B7}" sibTransId="{A5D90C36-A29A-41B5-B59B-2F4A3E13F656}"/>
    <dgm:cxn modelId="{396679DD-A036-4905-8CAB-88C843FAB571}" srcId="{F1EA0A4A-A33A-42AA-901D-11E701B465AF}" destId="{F7F7095D-E870-44E5-8E11-0CE0937E2429}" srcOrd="0" destOrd="0" parTransId="{32D89F71-C4B0-4327-8B83-59A67486F3BB}" sibTransId="{65A196D3-199E-4382-81DE-BC4D488E729F}"/>
    <dgm:cxn modelId="{53A70AF7-B29E-43D3-880B-31786D137BFF}" type="presOf" srcId="{DAA7633D-C5A6-4449-AA92-F3E20B1DD255}" destId="{42FDA426-3247-4B70-8B50-CF5380035005}" srcOrd="0" destOrd="0" presId="urn:microsoft.com/office/officeart/2005/8/layout/vList5"/>
    <dgm:cxn modelId="{6D1142FD-F409-4412-8D49-F71D6329E973}" type="presOf" srcId="{11598C4C-FC4D-4652-9311-1821C42D20E9}" destId="{FFC0A485-9663-438F-A99C-D2E4238F1B2F}" srcOrd="0" destOrd="0" presId="urn:microsoft.com/office/officeart/2005/8/layout/vList5"/>
    <dgm:cxn modelId="{848F28F7-35A1-4B6C-93DB-9D3E0A53812B}" type="presParOf" srcId="{C8AD359B-DA36-4FCC-B95E-7305BCF46A42}" destId="{5F277040-F7FC-4734-B07B-EA1A41FC0963}" srcOrd="0" destOrd="0" presId="urn:microsoft.com/office/officeart/2005/8/layout/vList5"/>
    <dgm:cxn modelId="{74334545-6A6B-4BDA-9F4F-C2C8FC764B01}" type="presParOf" srcId="{5F277040-F7FC-4734-B07B-EA1A41FC0963}" destId="{9BB101BA-ED42-40EB-9792-1C5932CF0E3C}" srcOrd="0" destOrd="0" presId="urn:microsoft.com/office/officeart/2005/8/layout/vList5"/>
    <dgm:cxn modelId="{0E1D496F-877C-42F0-A684-0A1EABE531BA}" type="presParOf" srcId="{5F277040-F7FC-4734-B07B-EA1A41FC0963}" destId="{53CCB0A3-CBA8-4A1E-AE8C-F29FDCB67F59}" srcOrd="1" destOrd="0" presId="urn:microsoft.com/office/officeart/2005/8/layout/vList5"/>
    <dgm:cxn modelId="{8B9AAB29-F315-474F-BCD9-A3D7BB3C18AE}" type="presParOf" srcId="{C8AD359B-DA36-4FCC-B95E-7305BCF46A42}" destId="{97675189-659C-46AB-A487-D9E5A6D7285B}" srcOrd="1" destOrd="0" presId="urn:microsoft.com/office/officeart/2005/8/layout/vList5"/>
    <dgm:cxn modelId="{30F30711-9F54-41CA-9F73-FA77FC9FF9B8}" type="presParOf" srcId="{C8AD359B-DA36-4FCC-B95E-7305BCF46A42}" destId="{16FCDA1A-B2D6-4A7F-BD29-BA3B6DCE13A6}" srcOrd="2" destOrd="0" presId="urn:microsoft.com/office/officeart/2005/8/layout/vList5"/>
    <dgm:cxn modelId="{565F0518-DF6D-43FF-A6C0-BF237A186CDE}" type="presParOf" srcId="{16FCDA1A-B2D6-4A7F-BD29-BA3B6DCE13A6}" destId="{42FDA426-3247-4B70-8B50-CF5380035005}" srcOrd="0" destOrd="0" presId="urn:microsoft.com/office/officeart/2005/8/layout/vList5"/>
    <dgm:cxn modelId="{E099E517-497C-4E51-A9B0-632AAE7EE7DA}" type="presParOf" srcId="{16FCDA1A-B2D6-4A7F-BD29-BA3B6DCE13A6}" destId="{FFC0A485-9663-438F-A99C-D2E4238F1B2F}" srcOrd="1" destOrd="0" presId="urn:microsoft.com/office/officeart/2005/8/layout/vList5"/>
    <dgm:cxn modelId="{DC9C1D75-5BFB-4901-8DAA-206500C81C57}" type="presParOf" srcId="{C8AD359B-DA36-4FCC-B95E-7305BCF46A42}" destId="{B18072FC-831D-455D-9BD2-7E6172BA285E}" srcOrd="3" destOrd="0" presId="urn:microsoft.com/office/officeart/2005/8/layout/vList5"/>
    <dgm:cxn modelId="{D5EC765E-C9B6-4FC4-87FB-359FC5F129A6}" type="presParOf" srcId="{C8AD359B-DA36-4FCC-B95E-7305BCF46A42}" destId="{95CBC072-4C61-4275-89F6-C26E4DD908ED}" srcOrd="4" destOrd="0" presId="urn:microsoft.com/office/officeart/2005/8/layout/vList5"/>
    <dgm:cxn modelId="{48AA4924-83B2-4731-9C0D-B45555AE20B2}" type="presParOf" srcId="{95CBC072-4C61-4275-89F6-C26E4DD908ED}" destId="{8FB42EEC-E9F4-4BE5-BA9A-A86180D8752B}" srcOrd="0" destOrd="0" presId="urn:microsoft.com/office/officeart/2005/8/layout/vList5"/>
    <dgm:cxn modelId="{BDD4A07E-77E3-44EF-9237-31072AEE6D4B}" type="presParOf" srcId="{95CBC072-4C61-4275-89F6-C26E4DD908ED}" destId="{94A5511C-CB0B-41DC-8D42-8CF7133B76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CCB7F-0FCC-48C8-BC22-7577940B80F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9830393A-9DE3-4FEC-8438-B7D0CDB9624C}">
      <dgm:prSet phldrT="[Text]" custT="1"/>
      <dgm:spPr/>
      <dgm:t>
        <a:bodyPr/>
        <a:lstStyle/>
        <a:p>
          <a:r>
            <a:rPr lang="en-US" sz="1600" b="1" dirty="0">
              <a:latin typeface="Times New Roman" panose="02020603050405020304" pitchFamily="18" charset="0"/>
              <a:cs typeface="Times New Roman" panose="02020603050405020304" pitchFamily="18" charset="0"/>
            </a:rPr>
            <a:t>Inclusion Criteria</a:t>
          </a:r>
        </a:p>
      </dgm:t>
    </dgm:pt>
    <dgm:pt modelId="{FB928216-1368-4640-86CD-A1EE3A297821}" type="parTrans" cxnId="{028EDF7E-E6AA-4B73-B95B-C2888EA7C56E}">
      <dgm:prSet/>
      <dgm:spPr/>
      <dgm:t>
        <a:bodyPr/>
        <a:lstStyle/>
        <a:p>
          <a:endParaRPr lang="en-US"/>
        </a:p>
      </dgm:t>
    </dgm:pt>
    <dgm:pt modelId="{2CB64B4C-0107-4DED-BF34-1C72B819082C}" type="sibTrans" cxnId="{028EDF7E-E6AA-4B73-B95B-C2888EA7C56E}">
      <dgm:prSet/>
      <dgm:spPr/>
      <dgm:t>
        <a:bodyPr/>
        <a:lstStyle/>
        <a:p>
          <a:endParaRPr lang="en-US"/>
        </a:p>
      </dgm:t>
    </dgm:pt>
    <dgm:pt modelId="{FF0AC448-67F3-4B3A-BDD3-59459EB387EC}">
      <dgm:prSet phldrT="[Text]" custT="1"/>
      <dgm:spPr/>
      <dgm:t>
        <a:bodyPr/>
        <a:lstStyle/>
        <a:p>
          <a:r>
            <a:rPr lang="en-US" sz="1600" b="0">
              <a:latin typeface="Times New Roman" panose="02020603050405020304" pitchFamily="18" charset="0"/>
              <a:cs typeface="Times New Roman" panose="02020603050405020304" pitchFamily="18" charset="0"/>
            </a:rPr>
            <a:t>50 % of subjects included study must be pregnant at the time of the study</a:t>
          </a:r>
          <a:endParaRPr lang="en-US" sz="1600" b="0" dirty="0">
            <a:latin typeface="Times New Roman" panose="02020603050405020304" pitchFamily="18" charset="0"/>
            <a:cs typeface="Times New Roman" panose="02020603050405020304" pitchFamily="18" charset="0"/>
          </a:endParaRPr>
        </a:p>
      </dgm:t>
    </dgm:pt>
    <dgm:pt modelId="{6D67AB74-C534-4AF6-BC5B-B8ECE12FACB6}" type="parTrans" cxnId="{8982E67D-4B40-4426-84AB-052DC4C8C6AB}">
      <dgm:prSet/>
      <dgm:spPr/>
      <dgm:t>
        <a:bodyPr/>
        <a:lstStyle/>
        <a:p>
          <a:endParaRPr lang="en-US"/>
        </a:p>
      </dgm:t>
    </dgm:pt>
    <dgm:pt modelId="{769A43A0-DE22-4CFA-A442-F7ED28B3769F}" type="sibTrans" cxnId="{8982E67D-4B40-4426-84AB-052DC4C8C6AB}">
      <dgm:prSet/>
      <dgm:spPr/>
      <dgm:t>
        <a:bodyPr/>
        <a:lstStyle/>
        <a:p>
          <a:endParaRPr lang="en-US"/>
        </a:p>
      </dgm:t>
    </dgm:pt>
    <dgm:pt modelId="{097A1DC4-BC50-4965-90F5-527BA6E2F41F}">
      <dgm:prSet phldrT="[Text]" custT="1"/>
      <dgm:spPr/>
      <dgm:t>
        <a:bodyPr/>
        <a:lstStyle/>
        <a:p>
          <a:pPr>
            <a:buNone/>
          </a:pPr>
          <a:r>
            <a:rPr lang="en-US" sz="1600" b="1" dirty="0">
              <a:latin typeface="Times New Roman" panose="02020603050405020304" pitchFamily="18" charset="0"/>
              <a:cs typeface="Times New Roman" panose="02020603050405020304" pitchFamily="18" charset="0"/>
            </a:rPr>
            <a:t>Reasons of Exclusion</a:t>
          </a:r>
        </a:p>
      </dgm:t>
    </dgm:pt>
    <dgm:pt modelId="{D79B5848-A356-4161-B315-FA0580F154AA}" type="parTrans" cxnId="{8EF31378-4F5B-42C3-865F-B1C57C780A7B}">
      <dgm:prSet/>
      <dgm:spPr/>
      <dgm:t>
        <a:bodyPr/>
        <a:lstStyle/>
        <a:p>
          <a:endParaRPr lang="en-US"/>
        </a:p>
      </dgm:t>
    </dgm:pt>
    <dgm:pt modelId="{0F192636-695D-449C-9E7E-205C2A4C50F9}" type="sibTrans" cxnId="{8EF31378-4F5B-42C3-865F-B1C57C780A7B}">
      <dgm:prSet/>
      <dgm:spPr/>
      <dgm:t>
        <a:bodyPr/>
        <a:lstStyle/>
        <a:p>
          <a:endParaRPr lang="en-US"/>
        </a:p>
      </dgm:t>
    </dgm:pt>
    <dgm:pt modelId="{2AAF59B0-0681-409E-A80B-36ECDD6F508E}">
      <dgm:prSet phldrT="[Text]" custT="1"/>
      <dgm:spPr/>
      <dgm:t>
        <a:bodyPr/>
        <a:lstStyle/>
        <a:p>
          <a:pPr>
            <a:buFont typeface="Arial" panose="020B0604020202020204" pitchFamily="34" charset="0"/>
            <a:buChar char="•"/>
          </a:pPr>
          <a:r>
            <a:rPr lang="en-US" sz="1600" b="0" dirty="0">
              <a:latin typeface="Times New Roman" panose="02020603050405020304" pitchFamily="18" charset="0"/>
              <a:cs typeface="Times New Roman" panose="02020603050405020304" pitchFamily="18" charset="0"/>
            </a:rPr>
            <a:t>Studies that focused on parental acceptance of vaccination for children </a:t>
          </a:r>
        </a:p>
      </dgm:t>
    </dgm:pt>
    <dgm:pt modelId="{FD53D454-BA60-4928-AADC-F5114F53592E}" type="parTrans" cxnId="{271C47C6-2765-45AE-A676-91CBC75A5122}">
      <dgm:prSet/>
      <dgm:spPr/>
      <dgm:t>
        <a:bodyPr/>
        <a:lstStyle/>
        <a:p>
          <a:endParaRPr lang="en-US"/>
        </a:p>
      </dgm:t>
    </dgm:pt>
    <dgm:pt modelId="{EFD111E6-3E40-4197-AF1A-20F96950F71E}" type="sibTrans" cxnId="{271C47C6-2765-45AE-A676-91CBC75A5122}">
      <dgm:prSet/>
      <dgm:spPr/>
      <dgm:t>
        <a:bodyPr/>
        <a:lstStyle/>
        <a:p>
          <a:endParaRPr lang="en-US"/>
        </a:p>
      </dgm:t>
    </dgm:pt>
    <dgm:pt modelId="{D100B390-8880-4605-856C-0F4AF3973445}">
      <dgm:prSet custT="1"/>
      <dgm:spPr/>
      <dgm:t>
        <a:bodyPr/>
        <a:lstStyle/>
        <a:p>
          <a:pPr>
            <a:buFont typeface="Arial" panose="020B0604020202020204" pitchFamily="34" charset="0"/>
            <a:buChar char="•"/>
          </a:pPr>
          <a:r>
            <a:rPr lang="en-US" sz="1600" b="0" dirty="0">
              <a:latin typeface="Times New Roman" panose="02020603050405020304" pitchFamily="18" charset="0"/>
              <a:cs typeface="Times New Roman" panose="02020603050405020304" pitchFamily="18" charset="0"/>
            </a:rPr>
            <a:t>Studies that focused on opinions of health care workers</a:t>
          </a:r>
        </a:p>
      </dgm:t>
    </dgm:pt>
    <dgm:pt modelId="{947FEFA2-1EA4-436A-BCC9-066DA3B60334}" type="parTrans" cxnId="{8271D3C5-ED79-4396-B5F1-7584841B25AB}">
      <dgm:prSet/>
      <dgm:spPr/>
      <dgm:t>
        <a:bodyPr/>
        <a:lstStyle/>
        <a:p>
          <a:endParaRPr lang="en-US"/>
        </a:p>
      </dgm:t>
    </dgm:pt>
    <dgm:pt modelId="{1D35DFF6-9915-45EC-8704-AB04365A2934}" type="sibTrans" cxnId="{8271D3C5-ED79-4396-B5F1-7584841B25AB}">
      <dgm:prSet/>
      <dgm:spPr/>
      <dgm:t>
        <a:bodyPr/>
        <a:lstStyle/>
        <a:p>
          <a:endParaRPr lang="en-US"/>
        </a:p>
      </dgm:t>
    </dgm:pt>
    <dgm:pt modelId="{2065A189-612E-45AB-8F83-6CA52F2929ED}">
      <dgm:prSet custT="1"/>
      <dgm:spPr/>
      <dgm:t>
        <a:bodyPr/>
        <a:lstStyle/>
        <a:p>
          <a:pPr>
            <a:buFont typeface="Arial" panose="020B0604020202020204" pitchFamily="34" charset="0"/>
            <a:buChar char="•"/>
          </a:pPr>
          <a:r>
            <a:rPr lang="en-US" sz="1600" b="0" dirty="0">
              <a:latin typeface="Times New Roman" panose="02020603050405020304" pitchFamily="18" charset="0"/>
              <a:cs typeface="Times New Roman" panose="02020603050405020304" pitchFamily="18" charset="0"/>
            </a:rPr>
            <a:t>Studies with subject groups composed of &lt;50 % pregnant women, only post-partum women, or only non-pregnant women</a:t>
          </a:r>
        </a:p>
      </dgm:t>
    </dgm:pt>
    <dgm:pt modelId="{D107796D-3654-49B1-9F12-3D01B730E011}" type="parTrans" cxnId="{43C98652-8684-430F-9F00-0DB27480D480}">
      <dgm:prSet/>
      <dgm:spPr/>
      <dgm:t>
        <a:bodyPr/>
        <a:lstStyle/>
        <a:p>
          <a:endParaRPr lang="en-US"/>
        </a:p>
      </dgm:t>
    </dgm:pt>
    <dgm:pt modelId="{F1D62CFB-C502-4672-854D-A083D4725BF7}" type="sibTrans" cxnId="{43C98652-8684-430F-9F00-0DB27480D480}">
      <dgm:prSet/>
      <dgm:spPr/>
      <dgm:t>
        <a:bodyPr/>
        <a:lstStyle/>
        <a:p>
          <a:endParaRPr lang="en-US"/>
        </a:p>
      </dgm:t>
    </dgm:pt>
    <dgm:pt modelId="{B3921306-B845-4DA7-873B-978950D7543B}">
      <dgm:prSet custT="1"/>
      <dgm:spPr/>
      <dgm:t>
        <a:bodyPr/>
        <a:lstStyle/>
        <a:p>
          <a:pPr>
            <a:buFont typeface="Arial" panose="020B0604020202020204" pitchFamily="34" charset="0"/>
            <a:buChar char="•"/>
          </a:pPr>
          <a:r>
            <a:rPr lang="en-US" sz="1600" b="0" dirty="0">
              <a:latin typeface="Times New Roman" panose="02020603050405020304" pitchFamily="18" charset="0"/>
              <a:cs typeface="Times New Roman" panose="02020603050405020304" pitchFamily="18" charset="0"/>
            </a:rPr>
            <a:t>All Review articles</a:t>
          </a:r>
        </a:p>
      </dgm:t>
    </dgm:pt>
    <dgm:pt modelId="{0185412D-C2B2-48EC-B044-9385C47F449B}" type="parTrans" cxnId="{F8EB5B70-9853-42BA-9A59-F3D1C54985D6}">
      <dgm:prSet/>
      <dgm:spPr/>
      <dgm:t>
        <a:bodyPr/>
        <a:lstStyle/>
        <a:p>
          <a:endParaRPr lang="en-US"/>
        </a:p>
      </dgm:t>
    </dgm:pt>
    <dgm:pt modelId="{85A72E2E-F3E9-4DF8-9F56-5A9CE39777E6}" type="sibTrans" cxnId="{F8EB5B70-9853-42BA-9A59-F3D1C54985D6}">
      <dgm:prSet/>
      <dgm:spPr/>
      <dgm:t>
        <a:bodyPr/>
        <a:lstStyle/>
        <a:p>
          <a:endParaRPr lang="en-US"/>
        </a:p>
      </dgm:t>
    </dgm:pt>
    <dgm:pt modelId="{4891D00A-8BDB-4269-A983-60D4CFB8CB0C}">
      <dgm:prSet custT="1"/>
      <dgm:spPr/>
      <dgm:t>
        <a:bodyPr/>
        <a:lstStyle/>
        <a:p>
          <a:r>
            <a:rPr lang="en-US" sz="1600" b="0" dirty="0">
              <a:latin typeface="Times New Roman" panose="02020603050405020304" pitchFamily="18" charset="0"/>
              <a:cs typeface="Times New Roman" panose="02020603050405020304" pitchFamily="18" charset="0"/>
            </a:rPr>
            <a:t>Studies surveyed pregnant women about maternal vaccination during the course of their pregnancy</a:t>
          </a:r>
        </a:p>
      </dgm:t>
    </dgm:pt>
    <dgm:pt modelId="{11B2717D-299E-4D84-AA6B-3BB79FC47C03}" type="parTrans" cxnId="{945C43D3-F0CF-444B-A98E-9368E8742904}">
      <dgm:prSet/>
      <dgm:spPr/>
      <dgm:t>
        <a:bodyPr/>
        <a:lstStyle/>
        <a:p>
          <a:endParaRPr lang="en-US"/>
        </a:p>
      </dgm:t>
    </dgm:pt>
    <dgm:pt modelId="{3B040A91-A449-490D-BC69-E9DC74E8315E}" type="sibTrans" cxnId="{945C43D3-F0CF-444B-A98E-9368E8742904}">
      <dgm:prSet/>
      <dgm:spPr/>
      <dgm:t>
        <a:bodyPr/>
        <a:lstStyle/>
        <a:p>
          <a:endParaRPr lang="en-US"/>
        </a:p>
      </dgm:t>
    </dgm:pt>
    <dgm:pt modelId="{1374EC41-19DA-4A69-AFBD-EE35BD2CF2A9}">
      <dgm:prSet custT="1"/>
      <dgm:spPr/>
      <dgm:t>
        <a:bodyPr/>
        <a:lstStyle/>
        <a:p>
          <a:r>
            <a:rPr lang="en-US" sz="1600" b="0">
              <a:latin typeface="Times New Roman" panose="02020603050405020304" pitchFamily="18" charset="0"/>
              <a:cs typeface="Times New Roman" panose="02020603050405020304" pitchFamily="18" charset="0"/>
            </a:rPr>
            <a:t>Cross-sectional study</a:t>
          </a:r>
          <a:endParaRPr lang="en-US" sz="1600" b="0" dirty="0">
            <a:latin typeface="Times New Roman" panose="02020603050405020304" pitchFamily="18" charset="0"/>
            <a:cs typeface="Times New Roman" panose="02020603050405020304" pitchFamily="18" charset="0"/>
          </a:endParaRPr>
        </a:p>
      </dgm:t>
    </dgm:pt>
    <dgm:pt modelId="{13E07BB9-3473-4E59-A783-E7D404AE8C07}" type="parTrans" cxnId="{335E3004-FAFF-4C6C-AF6B-2C2D1A5F6FAF}">
      <dgm:prSet/>
      <dgm:spPr/>
      <dgm:t>
        <a:bodyPr/>
        <a:lstStyle/>
        <a:p>
          <a:endParaRPr lang="en-US"/>
        </a:p>
      </dgm:t>
    </dgm:pt>
    <dgm:pt modelId="{F6E448C9-BC99-4B6C-80C7-0E7754FC0115}" type="sibTrans" cxnId="{335E3004-FAFF-4C6C-AF6B-2C2D1A5F6FAF}">
      <dgm:prSet/>
      <dgm:spPr/>
      <dgm:t>
        <a:bodyPr/>
        <a:lstStyle/>
        <a:p>
          <a:endParaRPr lang="en-US"/>
        </a:p>
      </dgm:t>
    </dgm:pt>
    <dgm:pt modelId="{537AEE17-11D3-4147-92B7-B66324864B4A}" type="pres">
      <dgm:prSet presAssocID="{8B8CCB7F-0FCC-48C8-BC22-7577940B80F2}" presName="Name0" presStyleCnt="0">
        <dgm:presLayoutVars>
          <dgm:chMax val="2"/>
          <dgm:chPref val="2"/>
          <dgm:dir/>
          <dgm:animOne/>
          <dgm:resizeHandles val="exact"/>
        </dgm:presLayoutVars>
      </dgm:prSet>
      <dgm:spPr/>
    </dgm:pt>
    <dgm:pt modelId="{F4A829C9-5FC2-4915-A701-B7771FD49295}" type="pres">
      <dgm:prSet presAssocID="{8B8CCB7F-0FCC-48C8-BC22-7577940B80F2}" presName="Background" presStyleLbl="bgImgPlace1" presStyleIdx="0" presStyleCnt="1"/>
      <dgm:spPr/>
    </dgm:pt>
    <dgm:pt modelId="{F231CA73-9214-4C86-ADE3-C9B9391A3405}" type="pres">
      <dgm:prSet presAssocID="{8B8CCB7F-0FCC-48C8-BC22-7577940B80F2}" presName="ParentText1" presStyleLbl="revTx" presStyleIdx="0" presStyleCnt="2">
        <dgm:presLayoutVars>
          <dgm:chMax val="0"/>
          <dgm:chPref val="0"/>
          <dgm:bulletEnabled val="1"/>
        </dgm:presLayoutVars>
      </dgm:prSet>
      <dgm:spPr/>
    </dgm:pt>
    <dgm:pt modelId="{D90D819E-59D4-4FDD-BEBB-D4BBA72BBE28}" type="pres">
      <dgm:prSet presAssocID="{8B8CCB7F-0FCC-48C8-BC22-7577940B80F2}" presName="ParentText2" presStyleLbl="revTx" presStyleIdx="1" presStyleCnt="2">
        <dgm:presLayoutVars>
          <dgm:chMax val="0"/>
          <dgm:chPref val="0"/>
          <dgm:bulletEnabled val="1"/>
        </dgm:presLayoutVars>
      </dgm:prSet>
      <dgm:spPr/>
    </dgm:pt>
    <dgm:pt modelId="{B10B72D2-2090-4538-8625-2C2F38A12846}" type="pres">
      <dgm:prSet presAssocID="{8B8CCB7F-0FCC-48C8-BC22-7577940B80F2}" presName="Plus" presStyleLbl="alignNode1" presStyleIdx="0" presStyleCnt="2"/>
      <dgm:spPr/>
    </dgm:pt>
    <dgm:pt modelId="{CC7CAE0A-3E8E-41DF-8E56-58A568090FE3}" type="pres">
      <dgm:prSet presAssocID="{8B8CCB7F-0FCC-48C8-BC22-7577940B80F2}" presName="Minus" presStyleLbl="alignNode1" presStyleIdx="1" presStyleCnt="2"/>
      <dgm:spPr/>
    </dgm:pt>
    <dgm:pt modelId="{23D0255E-0918-419A-976D-2F8CE9074008}" type="pres">
      <dgm:prSet presAssocID="{8B8CCB7F-0FCC-48C8-BC22-7577940B80F2}" presName="Divider" presStyleLbl="parChTrans1D1" presStyleIdx="0" presStyleCnt="1"/>
      <dgm:spPr/>
    </dgm:pt>
  </dgm:ptLst>
  <dgm:cxnLst>
    <dgm:cxn modelId="{335E3004-FAFF-4C6C-AF6B-2C2D1A5F6FAF}" srcId="{9830393A-9DE3-4FEC-8438-B7D0CDB9624C}" destId="{1374EC41-19DA-4A69-AFBD-EE35BD2CF2A9}" srcOrd="2" destOrd="0" parTransId="{13E07BB9-3473-4E59-A783-E7D404AE8C07}" sibTransId="{F6E448C9-BC99-4B6C-80C7-0E7754FC0115}"/>
    <dgm:cxn modelId="{B812A925-6D44-4921-B6B9-7B6F0E9A496C}" type="presOf" srcId="{2AAF59B0-0681-409E-A80B-36ECDD6F508E}" destId="{D90D819E-59D4-4FDD-BEBB-D4BBA72BBE28}" srcOrd="0" destOrd="1" presId="urn:microsoft.com/office/officeart/2009/3/layout/PlusandMinus"/>
    <dgm:cxn modelId="{0EB21734-CAE4-464B-B2A2-1CED47DF5F7C}" type="presOf" srcId="{8B8CCB7F-0FCC-48C8-BC22-7577940B80F2}" destId="{537AEE17-11D3-4147-92B7-B66324864B4A}" srcOrd="0" destOrd="0" presId="urn:microsoft.com/office/officeart/2009/3/layout/PlusandMinus"/>
    <dgm:cxn modelId="{0B35D761-CA60-4AD8-89F2-209614BFBBB9}" type="presOf" srcId="{B3921306-B845-4DA7-873B-978950D7543B}" destId="{D90D819E-59D4-4FDD-BEBB-D4BBA72BBE28}" srcOrd="0" destOrd="4" presId="urn:microsoft.com/office/officeart/2009/3/layout/PlusandMinus"/>
    <dgm:cxn modelId="{EE45684E-83AA-4182-90F6-F5FC06055309}" type="presOf" srcId="{FF0AC448-67F3-4B3A-BDD3-59459EB387EC}" destId="{F231CA73-9214-4C86-ADE3-C9B9391A3405}" srcOrd="0" destOrd="1" presId="urn:microsoft.com/office/officeart/2009/3/layout/PlusandMinus"/>
    <dgm:cxn modelId="{F8EB5B70-9853-42BA-9A59-F3D1C54985D6}" srcId="{097A1DC4-BC50-4965-90F5-527BA6E2F41F}" destId="{B3921306-B845-4DA7-873B-978950D7543B}" srcOrd="3" destOrd="0" parTransId="{0185412D-C2B2-48EC-B044-9385C47F449B}" sibTransId="{85A72E2E-F3E9-4DF8-9F56-5A9CE39777E6}"/>
    <dgm:cxn modelId="{43C98652-8684-430F-9F00-0DB27480D480}" srcId="{097A1DC4-BC50-4965-90F5-527BA6E2F41F}" destId="{2065A189-612E-45AB-8F83-6CA52F2929ED}" srcOrd="2" destOrd="0" parTransId="{D107796D-3654-49B1-9F12-3D01B730E011}" sibTransId="{F1D62CFB-C502-4672-854D-A083D4725BF7}"/>
    <dgm:cxn modelId="{8EF31378-4F5B-42C3-865F-B1C57C780A7B}" srcId="{8B8CCB7F-0FCC-48C8-BC22-7577940B80F2}" destId="{097A1DC4-BC50-4965-90F5-527BA6E2F41F}" srcOrd="1" destOrd="0" parTransId="{D79B5848-A356-4161-B315-FA0580F154AA}" sibTransId="{0F192636-695D-449C-9E7E-205C2A4C50F9}"/>
    <dgm:cxn modelId="{5A2FF47A-72C8-4CB5-B8B2-2ADA8CA71E40}" type="presOf" srcId="{097A1DC4-BC50-4965-90F5-527BA6E2F41F}" destId="{D90D819E-59D4-4FDD-BEBB-D4BBA72BBE28}" srcOrd="0" destOrd="0" presId="urn:microsoft.com/office/officeart/2009/3/layout/PlusandMinus"/>
    <dgm:cxn modelId="{8982E67D-4B40-4426-84AB-052DC4C8C6AB}" srcId="{9830393A-9DE3-4FEC-8438-B7D0CDB9624C}" destId="{FF0AC448-67F3-4B3A-BDD3-59459EB387EC}" srcOrd="0" destOrd="0" parTransId="{6D67AB74-C534-4AF6-BC5B-B8ECE12FACB6}" sibTransId="{769A43A0-DE22-4CFA-A442-F7ED28B3769F}"/>
    <dgm:cxn modelId="{028EDF7E-E6AA-4B73-B95B-C2888EA7C56E}" srcId="{8B8CCB7F-0FCC-48C8-BC22-7577940B80F2}" destId="{9830393A-9DE3-4FEC-8438-B7D0CDB9624C}" srcOrd="0" destOrd="0" parTransId="{FB928216-1368-4640-86CD-A1EE3A297821}" sibTransId="{2CB64B4C-0107-4DED-BF34-1C72B819082C}"/>
    <dgm:cxn modelId="{05AAFE80-403C-4B5D-B1B6-E35250CFD1CF}" type="presOf" srcId="{2065A189-612E-45AB-8F83-6CA52F2929ED}" destId="{D90D819E-59D4-4FDD-BEBB-D4BBA72BBE28}" srcOrd="0" destOrd="3" presId="urn:microsoft.com/office/officeart/2009/3/layout/PlusandMinus"/>
    <dgm:cxn modelId="{F2095384-E49D-4D5C-AF2A-219CD45BF694}" type="presOf" srcId="{4891D00A-8BDB-4269-A983-60D4CFB8CB0C}" destId="{F231CA73-9214-4C86-ADE3-C9B9391A3405}" srcOrd="0" destOrd="2" presId="urn:microsoft.com/office/officeart/2009/3/layout/PlusandMinus"/>
    <dgm:cxn modelId="{7351F7A5-AEF6-4ACC-941F-BC2BC335432E}" type="presOf" srcId="{1374EC41-19DA-4A69-AFBD-EE35BD2CF2A9}" destId="{F231CA73-9214-4C86-ADE3-C9B9391A3405}" srcOrd="0" destOrd="3" presId="urn:microsoft.com/office/officeart/2009/3/layout/PlusandMinus"/>
    <dgm:cxn modelId="{FA096EAA-2E09-4EF2-8E28-1718FCBF90B5}" type="presOf" srcId="{D100B390-8880-4605-856C-0F4AF3973445}" destId="{D90D819E-59D4-4FDD-BEBB-D4BBA72BBE28}" srcOrd="0" destOrd="2" presId="urn:microsoft.com/office/officeart/2009/3/layout/PlusandMinus"/>
    <dgm:cxn modelId="{8271D3C5-ED79-4396-B5F1-7584841B25AB}" srcId="{097A1DC4-BC50-4965-90F5-527BA6E2F41F}" destId="{D100B390-8880-4605-856C-0F4AF3973445}" srcOrd="1" destOrd="0" parTransId="{947FEFA2-1EA4-436A-BCC9-066DA3B60334}" sibTransId="{1D35DFF6-9915-45EC-8704-AB04365A2934}"/>
    <dgm:cxn modelId="{271C47C6-2765-45AE-A676-91CBC75A5122}" srcId="{097A1DC4-BC50-4965-90F5-527BA6E2F41F}" destId="{2AAF59B0-0681-409E-A80B-36ECDD6F508E}" srcOrd="0" destOrd="0" parTransId="{FD53D454-BA60-4928-AADC-F5114F53592E}" sibTransId="{EFD111E6-3E40-4197-AF1A-20F96950F71E}"/>
    <dgm:cxn modelId="{101A13CB-E345-4EB8-88E2-C4BE3D4DF8C9}" type="presOf" srcId="{9830393A-9DE3-4FEC-8438-B7D0CDB9624C}" destId="{F231CA73-9214-4C86-ADE3-C9B9391A3405}" srcOrd="0" destOrd="0" presId="urn:microsoft.com/office/officeart/2009/3/layout/PlusandMinus"/>
    <dgm:cxn modelId="{945C43D3-F0CF-444B-A98E-9368E8742904}" srcId="{9830393A-9DE3-4FEC-8438-B7D0CDB9624C}" destId="{4891D00A-8BDB-4269-A983-60D4CFB8CB0C}" srcOrd="1" destOrd="0" parTransId="{11B2717D-299E-4D84-AA6B-3BB79FC47C03}" sibTransId="{3B040A91-A449-490D-BC69-E9DC74E8315E}"/>
    <dgm:cxn modelId="{D139F7CC-4D37-4E49-8063-E9D8A85728F8}" type="presParOf" srcId="{537AEE17-11D3-4147-92B7-B66324864B4A}" destId="{F4A829C9-5FC2-4915-A701-B7771FD49295}" srcOrd="0" destOrd="0" presId="urn:microsoft.com/office/officeart/2009/3/layout/PlusandMinus"/>
    <dgm:cxn modelId="{C8625906-EDAB-4E01-BD65-68D1E3A96DC9}" type="presParOf" srcId="{537AEE17-11D3-4147-92B7-B66324864B4A}" destId="{F231CA73-9214-4C86-ADE3-C9B9391A3405}" srcOrd="1" destOrd="0" presId="urn:microsoft.com/office/officeart/2009/3/layout/PlusandMinus"/>
    <dgm:cxn modelId="{C0CB359D-5692-44DB-9E78-7A0DEFDB52B8}" type="presParOf" srcId="{537AEE17-11D3-4147-92B7-B66324864B4A}" destId="{D90D819E-59D4-4FDD-BEBB-D4BBA72BBE28}" srcOrd="2" destOrd="0" presId="urn:microsoft.com/office/officeart/2009/3/layout/PlusandMinus"/>
    <dgm:cxn modelId="{0CA0508F-447F-41F6-9A06-3EF2E971E75F}" type="presParOf" srcId="{537AEE17-11D3-4147-92B7-B66324864B4A}" destId="{B10B72D2-2090-4538-8625-2C2F38A12846}" srcOrd="3" destOrd="0" presId="urn:microsoft.com/office/officeart/2009/3/layout/PlusandMinus"/>
    <dgm:cxn modelId="{EF49BEEB-FECE-4FC7-B821-E0E1E794799C}" type="presParOf" srcId="{537AEE17-11D3-4147-92B7-B66324864B4A}" destId="{CC7CAE0A-3E8E-41DF-8E56-58A568090FE3}" srcOrd="4" destOrd="0" presId="urn:microsoft.com/office/officeart/2009/3/layout/PlusandMinus"/>
    <dgm:cxn modelId="{0B870947-E9D9-457C-839C-BE73CCC7459E}" type="presParOf" srcId="{537AEE17-11D3-4147-92B7-B66324864B4A}" destId="{23D0255E-0918-419A-976D-2F8CE9074008}"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0FEAA-BB4D-4C51-9609-E3A17B506032}" type="doc">
      <dgm:prSet loTypeId="urn:microsoft.com/office/officeart/2005/8/layout/process1" loCatId="process" qsTypeId="urn:microsoft.com/office/officeart/2005/8/quickstyle/simple1" qsCatId="simple" csTypeId="urn:microsoft.com/office/officeart/2005/8/colors/colorful4" csCatId="colorful" phldr="1"/>
      <dgm:spPr/>
    </dgm:pt>
    <dgm:pt modelId="{1E53D41B-D0FD-41D0-9CC7-C60E4BA8FD68}">
      <dgm:prSet phldrT="[Text]" custT="1"/>
      <dgm:spPr/>
      <dgm:t>
        <a:bodyPr/>
        <a:lstStyle/>
        <a:p>
          <a:r>
            <a:rPr lang="en-US" sz="2000" dirty="0"/>
            <a:t>Records Identified,  n=31</a:t>
          </a:r>
        </a:p>
      </dgm:t>
    </dgm:pt>
    <dgm:pt modelId="{D97C58D5-260C-4F10-9423-E51B9B908473}" type="parTrans" cxnId="{B9E0CCE6-0206-48CD-B6D1-8D5E8B42789B}">
      <dgm:prSet/>
      <dgm:spPr/>
      <dgm:t>
        <a:bodyPr/>
        <a:lstStyle/>
        <a:p>
          <a:endParaRPr lang="en-US"/>
        </a:p>
      </dgm:t>
    </dgm:pt>
    <dgm:pt modelId="{65045FCA-6945-4E0B-B7BC-36E12FDCD600}" type="sibTrans" cxnId="{B9E0CCE6-0206-48CD-B6D1-8D5E8B42789B}">
      <dgm:prSet/>
      <dgm:spPr/>
      <dgm:t>
        <a:bodyPr/>
        <a:lstStyle/>
        <a:p>
          <a:endParaRPr lang="en-US"/>
        </a:p>
      </dgm:t>
    </dgm:pt>
    <dgm:pt modelId="{BC7B3D05-57A2-4ADC-A771-D4DD91FF0C6F}">
      <dgm:prSet phldrT="[Text]" custT="1"/>
      <dgm:spPr/>
      <dgm:t>
        <a:bodyPr/>
        <a:lstStyle/>
        <a:p>
          <a:r>
            <a:rPr lang="en-US" sz="2000" dirty="0"/>
            <a:t>Records excluded for not meeting criteria, n=20</a:t>
          </a:r>
        </a:p>
      </dgm:t>
    </dgm:pt>
    <dgm:pt modelId="{A2D5F501-8E3A-4216-933B-4615515FE7B6}" type="parTrans" cxnId="{EC385BF7-E0CF-4D7C-9E61-23930379BE6B}">
      <dgm:prSet/>
      <dgm:spPr/>
      <dgm:t>
        <a:bodyPr/>
        <a:lstStyle/>
        <a:p>
          <a:endParaRPr lang="en-US"/>
        </a:p>
      </dgm:t>
    </dgm:pt>
    <dgm:pt modelId="{BCED9654-838E-4F0D-8E91-71359E5A9DE2}" type="sibTrans" cxnId="{EC385BF7-E0CF-4D7C-9E61-23930379BE6B}">
      <dgm:prSet/>
      <dgm:spPr/>
      <dgm:t>
        <a:bodyPr/>
        <a:lstStyle/>
        <a:p>
          <a:endParaRPr lang="en-US"/>
        </a:p>
      </dgm:t>
    </dgm:pt>
    <dgm:pt modelId="{CDFDAD66-D833-48C5-BF20-04490EC9E615}">
      <dgm:prSet phldrT="[Text]" custT="1"/>
      <dgm:spPr/>
      <dgm:t>
        <a:bodyPr/>
        <a:lstStyle/>
        <a:p>
          <a:r>
            <a:rPr lang="en-US" sz="2000" dirty="0"/>
            <a:t>Records Screened, n=11</a:t>
          </a:r>
        </a:p>
      </dgm:t>
    </dgm:pt>
    <dgm:pt modelId="{4D3A565F-5654-485C-BE50-6C8594BDCD0A}" type="parTrans" cxnId="{57E4416F-2229-464D-B427-3270D00C346D}">
      <dgm:prSet/>
      <dgm:spPr/>
      <dgm:t>
        <a:bodyPr/>
        <a:lstStyle/>
        <a:p>
          <a:endParaRPr lang="en-US"/>
        </a:p>
      </dgm:t>
    </dgm:pt>
    <dgm:pt modelId="{D7F066C5-73FA-4FED-BE33-64AE4D355E47}" type="sibTrans" cxnId="{57E4416F-2229-464D-B427-3270D00C346D}">
      <dgm:prSet/>
      <dgm:spPr/>
      <dgm:t>
        <a:bodyPr/>
        <a:lstStyle/>
        <a:p>
          <a:endParaRPr lang="en-US"/>
        </a:p>
      </dgm:t>
    </dgm:pt>
    <dgm:pt modelId="{CF4EB040-5A58-4FB0-B4E2-D5896E2057E7}">
      <dgm:prSet phldrT="[Text]" custT="1"/>
      <dgm:spPr/>
      <dgm:t>
        <a:bodyPr/>
        <a:lstStyle/>
        <a:p>
          <a:r>
            <a:rPr lang="en-US" sz="2000" dirty="0"/>
            <a:t>Records identified through database searching,  </a:t>
          </a:r>
        </a:p>
        <a:p>
          <a:r>
            <a:rPr lang="en-US" sz="2000" dirty="0"/>
            <a:t>PubMed= 242 </a:t>
          </a:r>
        </a:p>
        <a:p>
          <a:r>
            <a:rPr lang="en-US" sz="2000" dirty="0"/>
            <a:t>Frontier in PH= 309</a:t>
          </a:r>
        </a:p>
      </dgm:t>
    </dgm:pt>
    <dgm:pt modelId="{31B679A6-DEE5-4303-A28B-A4C055013730}" type="parTrans" cxnId="{B8102160-4BDF-4B40-936F-59C9CBE3941A}">
      <dgm:prSet/>
      <dgm:spPr/>
      <dgm:t>
        <a:bodyPr/>
        <a:lstStyle/>
        <a:p>
          <a:endParaRPr lang="en-US"/>
        </a:p>
      </dgm:t>
    </dgm:pt>
    <dgm:pt modelId="{42691D4B-CAB1-4D3D-B15A-7CB1D9B4BA76}" type="sibTrans" cxnId="{B8102160-4BDF-4B40-936F-59C9CBE3941A}">
      <dgm:prSet/>
      <dgm:spPr/>
      <dgm:t>
        <a:bodyPr/>
        <a:lstStyle/>
        <a:p>
          <a:endParaRPr lang="en-US"/>
        </a:p>
      </dgm:t>
    </dgm:pt>
    <dgm:pt modelId="{AB460AE3-7EE6-4DFB-B16A-135B8A9AA297}">
      <dgm:prSet phldrT="[Text]" custT="1"/>
      <dgm:spPr/>
      <dgm:t>
        <a:bodyPr/>
        <a:lstStyle/>
        <a:p>
          <a:r>
            <a:rPr lang="en-US" sz="2000" dirty="0"/>
            <a:t>Records after duplicates removed, n= 230</a:t>
          </a:r>
        </a:p>
      </dgm:t>
    </dgm:pt>
    <dgm:pt modelId="{E53325CA-3901-453B-AA22-36DA26C4CCC5}" type="parTrans" cxnId="{B8DF457C-2277-4111-8ADA-F3E9DD9EE6E5}">
      <dgm:prSet/>
      <dgm:spPr/>
      <dgm:t>
        <a:bodyPr/>
        <a:lstStyle/>
        <a:p>
          <a:endParaRPr lang="en-US"/>
        </a:p>
      </dgm:t>
    </dgm:pt>
    <dgm:pt modelId="{F092ADB4-9CD7-478D-828A-882270E8D2F7}" type="sibTrans" cxnId="{B8DF457C-2277-4111-8ADA-F3E9DD9EE6E5}">
      <dgm:prSet/>
      <dgm:spPr/>
      <dgm:t>
        <a:bodyPr/>
        <a:lstStyle/>
        <a:p>
          <a:endParaRPr lang="en-US"/>
        </a:p>
      </dgm:t>
    </dgm:pt>
    <dgm:pt modelId="{00F95C0A-8554-4230-A3EB-76B4AB69C669}">
      <dgm:prSet phldrT="[Text]" custT="1"/>
      <dgm:spPr/>
      <dgm:t>
        <a:bodyPr/>
        <a:lstStyle/>
        <a:p>
          <a:r>
            <a:rPr lang="en-US" sz="2000" dirty="0"/>
            <a:t>Original and full text articles assessed, n= 215</a:t>
          </a:r>
        </a:p>
      </dgm:t>
    </dgm:pt>
    <dgm:pt modelId="{401D0815-0659-4DE0-B068-B8A705A19A2C}" type="parTrans" cxnId="{0DEF57E6-DC76-454C-B283-3ACFA17C4C5E}">
      <dgm:prSet/>
      <dgm:spPr/>
      <dgm:t>
        <a:bodyPr/>
        <a:lstStyle/>
        <a:p>
          <a:endParaRPr lang="en-US"/>
        </a:p>
      </dgm:t>
    </dgm:pt>
    <dgm:pt modelId="{B37EB44B-F4A1-46B4-8E08-2D1B762C952F}" type="sibTrans" cxnId="{0DEF57E6-DC76-454C-B283-3ACFA17C4C5E}">
      <dgm:prSet/>
      <dgm:spPr/>
      <dgm:t>
        <a:bodyPr/>
        <a:lstStyle/>
        <a:p>
          <a:endParaRPr lang="en-US"/>
        </a:p>
      </dgm:t>
    </dgm:pt>
    <dgm:pt modelId="{A8851AE6-FCA8-4BF7-8784-80F2E9D697C8}" type="pres">
      <dgm:prSet presAssocID="{00B0FEAA-BB4D-4C51-9609-E3A17B506032}" presName="Name0" presStyleCnt="0">
        <dgm:presLayoutVars>
          <dgm:dir/>
          <dgm:resizeHandles val="exact"/>
        </dgm:presLayoutVars>
      </dgm:prSet>
      <dgm:spPr/>
    </dgm:pt>
    <dgm:pt modelId="{7755B91C-3030-4BA8-BFB1-016AF7289D12}" type="pres">
      <dgm:prSet presAssocID="{CF4EB040-5A58-4FB0-B4E2-D5896E2057E7}" presName="node" presStyleLbl="node1" presStyleIdx="0" presStyleCnt="6">
        <dgm:presLayoutVars>
          <dgm:bulletEnabled val="1"/>
        </dgm:presLayoutVars>
      </dgm:prSet>
      <dgm:spPr/>
    </dgm:pt>
    <dgm:pt modelId="{364AE28F-E246-42C2-A0F1-0F8B94245926}" type="pres">
      <dgm:prSet presAssocID="{42691D4B-CAB1-4D3D-B15A-7CB1D9B4BA76}" presName="sibTrans" presStyleLbl="sibTrans2D1" presStyleIdx="0" presStyleCnt="5"/>
      <dgm:spPr/>
    </dgm:pt>
    <dgm:pt modelId="{A1FA9CAF-C234-447F-B4EB-3AB3D1DEE6B8}" type="pres">
      <dgm:prSet presAssocID="{42691D4B-CAB1-4D3D-B15A-7CB1D9B4BA76}" presName="connectorText" presStyleLbl="sibTrans2D1" presStyleIdx="0" presStyleCnt="5"/>
      <dgm:spPr/>
    </dgm:pt>
    <dgm:pt modelId="{4AAC2FBD-2153-40C1-B7F8-A7F058ED6EF5}" type="pres">
      <dgm:prSet presAssocID="{AB460AE3-7EE6-4DFB-B16A-135B8A9AA297}" presName="node" presStyleLbl="node1" presStyleIdx="1" presStyleCnt="6">
        <dgm:presLayoutVars>
          <dgm:bulletEnabled val="1"/>
        </dgm:presLayoutVars>
      </dgm:prSet>
      <dgm:spPr/>
    </dgm:pt>
    <dgm:pt modelId="{4D67DD33-66D0-4035-9DAA-10098953584F}" type="pres">
      <dgm:prSet presAssocID="{F092ADB4-9CD7-478D-828A-882270E8D2F7}" presName="sibTrans" presStyleLbl="sibTrans2D1" presStyleIdx="1" presStyleCnt="5"/>
      <dgm:spPr/>
    </dgm:pt>
    <dgm:pt modelId="{40680DE9-DAE2-488B-BBBD-3756DCA17FD3}" type="pres">
      <dgm:prSet presAssocID="{F092ADB4-9CD7-478D-828A-882270E8D2F7}" presName="connectorText" presStyleLbl="sibTrans2D1" presStyleIdx="1" presStyleCnt="5"/>
      <dgm:spPr/>
    </dgm:pt>
    <dgm:pt modelId="{8D36FFE1-9C35-4E05-80F5-0FE151C510DA}" type="pres">
      <dgm:prSet presAssocID="{00F95C0A-8554-4230-A3EB-76B4AB69C669}" presName="node" presStyleLbl="node1" presStyleIdx="2" presStyleCnt="6">
        <dgm:presLayoutVars>
          <dgm:bulletEnabled val="1"/>
        </dgm:presLayoutVars>
      </dgm:prSet>
      <dgm:spPr/>
    </dgm:pt>
    <dgm:pt modelId="{6257B8C9-B91E-42E7-9A1C-47338098C9A4}" type="pres">
      <dgm:prSet presAssocID="{B37EB44B-F4A1-46B4-8E08-2D1B762C952F}" presName="sibTrans" presStyleLbl="sibTrans2D1" presStyleIdx="2" presStyleCnt="5"/>
      <dgm:spPr/>
    </dgm:pt>
    <dgm:pt modelId="{B4AE32FE-BB21-4B1E-819F-F723B3D23103}" type="pres">
      <dgm:prSet presAssocID="{B37EB44B-F4A1-46B4-8E08-2D1B762C952F}" presName="connectorText" presStyleLbl="sibTrans2D1" presStyleIdx="2" presStyleCnt="5"/>
      <dgm:spPr/>
    </dgm:pt>
    <dgm:pt modelId="{4DEEC781-7E9E-4B2A-BF2D-2C1C151D46A8}" type="pres">
      <dgm:prSet presAssocID="{1E53D41B-D0FD-41D0-9CC7-C60E4BA8FD68}" presName="node" presStyleLbl="node1" presStyleIdx="3" presStyleCnt="6">
        <dgm:presLayoutVars>
          <dgm:bulletEnabled val="1"/>
        </dgm:presLayoutVars>
      </dgm:prSet>
      <dgm:spPr/>
    </dgm:pt>
    <dgm:pt modelId="{5FAC3986-FEFE-4005-BBC9-5898A14E94F3}" type="pres">
      <dgm:prSet presAssocID="{65045FCA-6945-4E0B-B7BC-36E12FDCD600}" presName="sibTrans" presStyleLbl="sibTrans2D1" presStyleIdx="3" presStyleCnt="5"/>
      <dgm:spPr/>
    </dgm:pt>
    <dgm:pt modelId="{25523196-0C2D-4290-99B9-1B68278796F8}" type="pres">
      <dgm:prSet presAssocID="{65045FCA-6945-4E0B-B7BC-36E12FDCD600}" presName="connectorText" presStyleLbl="sibTrans2D1" presStyleIdx="3" presStyleCnt="5"/>
      <dgm:spPr/>
    </dgm:pt>
    <dgm:pt modelId="{D6F75E80-EEE1-4B1C-A14C-9406A15A24EF}" type="pres">
      <dgm:prSet presAssocID="{BC7B3D05-57A2-4ADC-A771-D4DD91FF0C6F}" presName="node" presStyleLbl="node1" presStyleIdx="4" presStyleCnt="6">
        <dgm:presLayoutVars>
          <dgm:bulletEnabled val="1"/>
        </dgm:presLayoutVars>
      </dgm:prSet>
      <dgm:spPr/>
    </dgm:pt>
    <dgm:pt modelId="{40D19AB4-B104-4119-9B9A-D13E1EE17D88}" type="pres">
      <dgm:prSet presAssocID="{BCED9654-838E-4F0D-8E91-71359E5A9DE2}" presName="sibTrans" presStyleLbl="sibTrans2D1" presStyleIdx="4" presStyleCnt="5"/>
      <dgm:spPr/>
    </dgm:pt>
    <dgm:pt modelId="{C78DC3A2-75EF-455E-BA3F-A0C8F456FE28}" type="pres">
      <dgm:prSet presAssocID="{BCED9654-838E-4F0D-8E91-71359E5A9DE2}" presName="connectorText" presStyleLbl="sibTrans2D1" presStyleIdx="4" presStyleCnt="5"/>
      <dgm:spPr/>
    </dgm:pt>
    <dgm:pt modelId="{8D4899EE-6ED2-442B-8A7B-811495CD1D38}" type="pres">
      <dgm:prSet presAssocID="{CDFDAD66-D833-48C5-BF20-04490EC9E615}" presName="node" presStyleLbl="node1" presStyleIdx="5" presStyleCnt="6">
        <dgm:presLayoutVars>
          <dgm:bulletEnabled val="1"/>
        </dgm:presLayoutVars>
      </dgm:prSet>
      <dgm:spPr/>
    </dgm:pt>
  </dgm:ptLst>
  <dgm:cxnLst>
    <dgm:cxn modelId="{53A0FF04-EA68-4C7C-B2D7-8B8D10B19C7C}" type="presOf" srcId="{BCED9654-838E-4F0D-8E91-71359E5A9DE2}" destId="{C78DC3A2-75EF-455E-BA3F-A0C8F456FE28}" srcOrd="1" destOrd="0" presId="urn:microsoft.com/office/officeart/2005/8/layout/process1"/>
    <dgm:cxn modelId="{EF44FC1D-DD6D-4D2A-BF28-AE95818E9ECA}" type="presOf" srcId="{BCED9654-838E-4F0D-8E91-71359E5A9DE2}" destId="{40D19AB4-B104-4119-9B9A-D13E1EE17D88}" srcOrd="0" destOrd="0" presId="urn:microsoft.com/office/officeart/2005/8/layout/process1"/>
    <dgm:cxn modelId="{B8102160-4BDF-4B40-936F-59C9CBE3941A}" srcId="{00B0FEAA-BB4D-4C51-9609-E3A17B506032}" destId="{CF4EB040-5A58-4FB0-B4E2-D5896E2057E7}" srcOrd="0" destOrd="0" parTransId="{31B679A6-DEE5-4303-A28B-A4C055013730}" sibTransId="{42691D4B-CAB1-4D3D-B15A-7CB1D9B4BA76}"/>
    <dgm:cxn modelId="{23A8A244-B0DA-488D-992D-7444626F0B71}" type="presOf" srcId="{00B0FEAA-BB4D-4C51-9609-E3A17B506032}" destId="{A8851AE6-FCA8-4BF7-8784-80F2E9D697C8}" srcOrd="0" destOrd="0" presId="urn:microsoft.com/office/officeart/2005/8/layout/process1"/>
    <dgm:cxn modelId="{57E4416F-2229-464D-B427-3270D00C346D}" srcId="{00B0FEAA-BB4D-4C51-9609-E3A17B506032}" destId="{CDFDAD66-D833-48C5-BF20-04490EC9E615}" srcOrd="5" destOrd="0" parTransId="{4D3A565F-5654-485C-BE50-6C8594BDCD0A}" sibTransId="{D7F066C5-73FA-4FED-BE33-64AE4D355E47}"/>
    <dgm:cxn modelId="{CCA4636F-B204-47CE-8EE9-ED2525956587}" type="presOf" srcId="{65045FCA-6945-4E0B-B7BC-36E12FDCD600}" destId="{25523196-0C2D-4290-99B9-1B68278796F8}" srcOrd="1" destOrd="0" presId="urn:microsoft.com/office/officeart/2005/8/layout/process1"/>
    <dgm:cxn modelId="{29E8A356-F945-483A-9C54-9667650DA3A2}" type="presOf" srcId="{00F95C0A-8554-4230-A3EB-76B4AB69C669}" destId="{8D36FFE1-9C35-4E05-80F5-0FE151C510DA}" srcOrd="0" destOrd="0" presId="urn:microsoft.com/office/officeart/2005/8/layout/process1"/>
    <dgm:cxn modelId="{B8DF457C-2277-4111-8ADA-F3E9DD9EE6E5}" srcId="{00B0FEAA-BB4D-4C51-9609-E3A17B506032}" destId="{AB460AE3-7EE6-4DFB-B16A-135B8A9AA297}" srcOrd="1" destOrd="0" parTransId="{E53325CA-3901-453B-AA22-36DA26C4CCC5}" sibTransId="{F092ADB4-9CD7-478D-828A-882270E8D2F7}"/>
    <dgm:cxn modelId="{40695B7E-6FEE-4D2D-A043-FD8A696F0D1C}" type="presOf" srcId="{F092ADB4-9CD7-478D-828A-882270E8D2F7}" destId="{40680DE9-DAE2-488B-BBBD-3756DCA17FD3}" srcOrd="1" destOrd="0" presId="urn:microsoft.com/office/officeart/2005/8/layout/process1"/>
    <dgm:cxn modelId="{E5139E82-F1B4-48BA-86EF-2DC96029946E}" type="presOf" srcId="{B37EB44B-F4A1-46B4-8E08-2D1B762C952F}" destId="{B4AE32FE-BB21-4B1E-819F-F723B3D23103}" srcOrd="1" destOrd="0" presId="urn:microsoft.com/office/officeart/2005/8/layout/process1"/>
    <dgm:cxn modelId="{34407E98-C10B-47CC-B57C-A72108964B7D}" type="presOf" srcId="{AB460AE3-7EE6-4DFB-B16A-135B8A9AA297}" destId="{4AAC2FBD-2153-40C1-B7F8-A7F058ED6EF5}" srcOrd="0" destOrd="0" presId="urn:microsoft.com/office/officeart/2005/8/layout/process1"/>
    <dgm:cxn modelId="{441DECAA-BFD2-48E8-903B-2FFC2009B08D}" type="presOf" srcId="{1E53D41B-D0FD-41D0-9CC7-C60E4BA8FD68}" destId="{4DEEC781-7E9E-4B2A-BF2D-2C1C151D46A8}" srcOrd="0" destOrd="0" presId="urn:microsoft.com/office/officeart/2005/8/layout/process1"/>
    <dgm:cxn modelId="{CCBBD9AF-D7E2-439F-AA42-3498A88842DA}" type="presOf" srcId="{42691D4B-CAB1-4D3D-B15A-7CB1D9B4BA76}" destId="{A1FA9CAF-C234-447F-B4EB-3AB3D1DEE6B8}" srcOrd="1" destOrd="0" presId="urn:microsoft.com/office/officeart/2005/8/layout/process1"/>
    <dgm:cxn modelId="{5C035CB5-62F8-492A-9D47-77F7C369CCCF}" type="presOf" srcId="{65045FCA-6945-4E0B-B7BC-36E12FDCD600}" destId="{5FAC3986-FEFE-4005-BBC9-5898A14E94F3}" srcOrd="0" destOrd="0" presId="urn:microsoft.com/office/officeart/2005/8/layout/process1"/>
    <dgm:cxn modelId="{20FC04BC-9056-4B42-9174-53E80F216CC3}" type="presOf" srcId="{F092ADB4-9CD7-478D-828A-882270E8D2F7}" destId="{4D67DD33-66D0-4035-9DAA-10098953584F}" srcOrd="0" destOrd="0" presId="urn:microsoft.com/office/officeart/2005/8/layout/process1"/>
    <dgm:cxn modelId="{A41048C4-15FF-4480-91FC-B05F868124A3}" type="presOf" srcId="{B37EB44B-F4A1-46B4-8E08-2D1B762C952F}" destId="{6257B8C9-B91E-42E7-9A1C-47338098C9A4}" srcOrd="0" destOrd="0" presId="urn:microsoft.com/office/officeart/2005/8/layout/process1"/>
    <dgm:cxn modelId="{0DEF57E6-DC76-454C-B283-3ACFA17C4C5E}" srcId="{00B0FEAA-BB4D-4C51-9609-E3A17B506032}" destId="{00F95C0A-8554-4230-A3EB-76B4AB69C669}" srcOrd="2" destOrd="0" parTransId="{401D0815-0659-4DE0-B068-B8A705A19A2C}" sibTransId="{B37EB44B-F4A1-46B4-8E08-2D1B762C952F}"/>
    <dgm:cxn modelId="{B9E0CCE6-0206-48CD-B6D1-8D5E8B42789B}" srcId="{00B0FEAA-BB4D-4C51-9609-E3A17B506032}" destId="{1E53D41B-D0FD-41D0-9CC7-C60E4BA8FD68}" srcOrd="3" destOrd="0" parTransId="{D97C58D5-260C-4F10-9423-E51B9B908473}" sibTransId="{65045FCA-6945-4E0B-B7BC-36E12FDCD600}"/>
    <dgm:cxn modelId="{CF2045EA-6336-41AC-A77A-8DA15E27A6C5}" type="presOf" srcId="{42691D4B-CAB1-4D3D-B15A-7CB1D9B4BA76}" destId="{364AE28F-E246-42C2-A0F1-0F8B94245926}" srcOrd="0" destOrd="0" presId="urn:microsoft.com/office/officeart/2005/8/layout/process1"/>
    <dgm:cxn modelId="{26FB4FEE-76BD-4077-BB26-8D95E5E806AD}" type="presOf" srcId="{BC7B3D05-57A2-4ADC-A771-D4DD91FF0C6F}" destId="{D6F75E80-EEE1-4B1C-A14C-9406A15A24EF}" srcOrd="0" destOrd="0" presId="urn:microsoft.com/office/officeart/2005/8/layout/process1"/>
    <dgm:cxn modelId="{EC385BF7-E0CF-4D7C-9E61-23930379BE6B}" srcId="{00B0FEAA-BB4D-4C51-9609-E3A17B506032}" destId="{BC7B3D05-57A2-4ADC-A771-D4DD91FF0C6F}" srcOrd="4" destOrd="0" parTransId="{A2D5F501-8E3A-4216-933B-4615515FE7B6}" sibTransId="{BCED9654-838E-4F0D-8E91-71359E5A9DE2}"/>
    <dgm:cxn modelId="{2BE88AFB-AABC-4F1A-A5C6-E9E99EE3930D}" type="presOf" srcId="{CDFDAD66-D833-48C5-BF20-04490EC9E615}" destId="{8D4899EE-6ED2-442B-8A7B-811495CD1D38}" srcOrd="0" destOrd="0" presId="urn:microsoft.com/office/officeart/2005/8/layout/process1"/>
    <dgm:cxn modelId="{FC44D6FD-F026-44E5-8683-9E4F2C611410}" type="presOf" srcId="{CF4EB040-5A58-4FB0-B4E2-D5896E2057E7}" destId="{7755B91C-3030-4BA8-BFB1-016AF7289D12}" srcOrd="0" destOrd="0" presId="urn:microsoft.com/office/officeart/2005/8/layout/process1"/>
    <dgm:cxn modelId="{3530C04C-4719-4F61-8921-F99FD7612A2C}" type="presParOf" srcId="{A8851AE6-FCA8-4BF7-8784-80F2E9D697C8}" destId="{7755B91C-3030-4BA8-BFB1-016AF7289D12}" srcOrd="0" destOrd="0" presId="urn:microsoft.com/office/officeart/2005/8/layout/process1"/>
    <dgm:cxn modelId="{BE7303F9-CCA7-4A53-8051-6BB02920D5EE}" type="presParOf" srcId="{A8851AE6-FCA8-4BF7-8784-80F2E9D697C8}" destId="{364AE28F-E246-42C2-A0F1-0F8B94245926}" srcOrd="1" destOrd="0" presId="urn:microsoft.com/office/officeart/2005/8/layout/process1"/>
    <dgm:cxn modelId="{D4F98BB7-FD39-4678-9533-E615D6A4F344}" type="presParOf" srcId="{364AE28F-E246-42C2-A0F1-0F8B94245926}" destId="{A1FA9CAF-C234-447F-B4EB-3AB3D1DEE6B8}" srcOrd="0" destOrd="0" presId="urn:microsoft.com/office/officeart/2005/8/layout/process1"/>
    <dgm:cxn modelId="{41ECCE06-F0E1-40A8-9DEB-835EDC49A5A3}" type="presParOf" srcId="{A8851AE6-FCA8-4BF7-8784-80F2E9D697C8}" destId="{4AAC2FBD-2153-40C1-B7F8-A7F058ED6EF5}" srcOrd="2" destOrd="0" presId="urn:microsoft.com/office/officeart/2005/8/layout/process1"/>
    <dgm:cxn modelId="{52F27F49-F255-4D25-B11C-4EC9725FAAA6}" type="presParOf" srcId="{A8851AE6-FCA8-4BF7-8784-80F2E9D697C8}" destId="{4D67DD33-66D0-4035-9DAA-10098953584F}" srcOrd="3" destOrd="0" presId="urn:microsoft.com/office/officeart/2005/8/layout/process1"/>
    <dgm:cxn modelId="{65553674-3EAB-4C35-BAA0-CBEB18A6C11B}" type="presParOf" srcId="{4D67DD33-66D0-4035-9DAA-10098953584F}" destId="{40680DE9-DAE2-488B-BBBD-3756DCA17FD3}" srcOrd="0" destOrd="0" presId="urn:microsoft.com/office/officeart/2005/8/layout/process1"/>
    <dgm:cxn modelId="{1A504105-040F-4DF5-BA19-F119723A546F}" type="presParOf" srcId="{A8851AE6-FCA8-4BF7-8784-80F2E9D697C8}" destId="{8D36FFE1-9C35-4E05-80F5-0FE151C510DA}" srcOrd="4" destOrd="0" presId="urn:microsoft.com/office/officeart/2005/8/layout/process1"/>
    <dgm:cxn modelId="{CB733521-1F42-4257-9473-AC2D47422C9D}" type="presParOf" srcId="{A8851AE6-FCA8-4BF7-8784-80F2E9D697C8}" destId="{6257B8C9-B91E-42E7-9A1C-47338098C9A4}" srcOrd="5" destOrd="0" presId="urn:microsoft.com/office/officeart/2005/8/layout/process1"/>
    <dgm:cxn modelId="{B162C932-930D-42F6-BC84-993B676E0900}" type="presParOf" srcId="{6257B8C9-B91E-42E7-9A1C-47338098C9A4}" destId="{B4AE32FE-BB21-4B1E-819F-F723B3D23103}" srcOrd="0" destOrd="0" presId="urn:microsoft.com/office/officeart/2005/8/layout/process1"/>
    <dgm:cxn modelId="{1A816A4F-02FA-41D6-ABC5-84716DBB2916}" type="presParOf" srcId="{A8851AE6-FCA8-4BF7-8784-80F2E9D697C8}" destId="{4DEEC781-7E9E-4B2A-BF2D-2C1C151D46A8}" srcOrd="6" destOrd="0" presId="urn:microsoft.com/office/officeart/2005/8/layout/process1"/>
    <dgm:cxn modelId="{90AECA7C-13D7-4211-946F-16D92FC18C10}" type="presParOf" srcId="{A8851AE6-FCA8-4BF7-8784-80F2E9D697C8}" destId="{5FAC3986-FEFE-4005-BBC9-5898A14E94F3}" srcOrd="7" destOrd="0" presId="urn:microsoft.com/office/officeart/2005/8/layout/process1"/>
    <dgm:cxn modelId="{E9264448-8580-45CB-B2EC-EDD0D774A1CB}" type="presParOf" srcId="{5FAC3986-FEFE-4005-BBC9-5898A14E94F3}" destId="{25523196-0C2D-4290-99B9-1B68278796F8}" srcOrd="0" destOrd="0" presId="urn:microsoft.com/office/officeart/2005/8/layout/process1"/>
    <dgm:cxn modelId="{F3CF447F-0727-4395-BC1B-99184BF33B59}" type="presParOf" srcId="{A8851AE6-FCA8-4BF7-8784-80F2E9D697C8}" destId="{D6F75E80-EEE1-4B1C-A14C-9406A15A24EF}" srcOrd="8" destOrd="0" presId="urn:microsoft.com/office/officeart/2005/8/layout/process1"/>
    <dgm:cxn modelId="{BB8B2CD4-117A-4C16-BB64-5CDC660630A9}" type="presParOf" srcId="{A8851AE6-FCA8-4BF7-8784-80F2E9D697C8}" destId="{40D19AB4-B104-4119-9B9A-D13E1EE17D88}" srcOrd="9" destOrd="0" presId="urn:microsoft.com/office/officeart/2005/8/layout/process1"/>
    <dgm:cxn modelId="{723122B3-3534-4A7B-8B14-B7E7F43BA7FE}" type="presParOf" srcId="{40D19AB4-B104-4119-9B9A-D13E1EE17D88}" destId="{C78DC3A2-75EF-455E-BA3F-A0C8F456FE28}" srcOrd="0" destOrd="0" presId="urn:microsoft.com/office/officeart/2005/8/layout/process1"/>
    <dgm:cxn modelId="{420EDB58-C608-49ED-8ECD-032C2E555CB1}" type="presParOf" srcId="{A8851AE6-FCA8-4BF7-8784-80F2E9D697C8}" destId="{8D4899EE-6ED2-442B-8A7B-811495CD1D38}"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71B90-01D6-4B7F-B8B9-E3EB387E57B9}"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D52E7D6B-6AEA-4040-BF0E-94670DF38B1F}">
      <dgm:prSet phldrT="[Text]" custT="1"/>
      <dgm:spPr/>
      <dgm:t>
        <a:bodyPr/>
        <a:lstStyle/>
        <a:p>
          <a:r>
            <a:rPr lang="en-US" sz="1400" b="1" dirty="0">
              <a:latin typeface="Times New Roman" panose="02020603050405020304" pitchFamily="18" charset="0"/>
              <a:cs typeface="Times New Roman" panose="02020603050405020304" pitchFamily="18" charset="0"/>
            </a:rPr>
            <a:t>More than 60%</a:t>
          </a:r>
        </a:p>
      </dgm:t>
    </dgm:pt>
    <dgm:pt modelId="{AFE71A04-D714-4A95-A68F-DE8D6B4DFFC5}" type="parTrans" cxnId="{7A488437-9A00-4325-9EFF-E3A7E5E6FD37}">
      <dgm:prSet/>
      <dgm:spPr/>
      <dgm:t>
        <a:bodyPr/>
        <a:lstStyle/>
        <a:p>
          <a:endParaRPr lang="en-US"/>
        </a:p>
      </dgm:t>
    </dgm:pt>
    <dgm:pt modelId="{DACCA956-CA64-4718-BCD1-3BD25F3A183F}" type="sibTrans" cxnId="{7A488437-9A00-4325-9EFF-E3A7E5E6FD37}">
      <dgm:prSet/>
      <dgm:spPr/>
      <dgm:t>
        <a:bodyPr/>
        <a:lstStyle/>
        <a:p>
          <a:endParaRPr lang="en-US"/>
        </a:p>
      </dgm:t>
    </dgm:pt>
    <dgm:pt modelId="{8D605BE3-F890-48EF-B2C7-A8A27866FF53}">
      <dgm:prSet phldrT="[Text]" custT="1"/>
      <dgm:spPr/>
      <dgm:t>
        <a:bodyPr/>
        <a:lstStyle/>
        <a:p>
          <a:r>
            <a:rPr lang="en-US" sz="1400" b="1" dirty="0">
              <a:latin typeface="Times New Roman" panose="02020603050405020304" pitchFamily="18" charset="0"/>
              <a:cs typeface="Times New Roman" panose="02020603050405020304" pitchFamily="18" charset="0"/>
            </a:rPr>
            <a:t>Less than 40%</a:t>
          </a:r>
        </a:p>
      </dgm:t>
    </dgm:pt>
    <dgm:pt modelId="{C36F175F-63BA-4829-B1C2-62749AB07DAA}" type="parTrans" cxnId="{20453AF8-FE87-4298-B587-9D77A872813A}">
      <dgm:prSet/>
      <dgm:spPr/>
      <dgm:t>
        <a:bodyPr/>
        <a:lstStyle/>
        <a:p>
          <a:endParaRPr lang="en-US"/>
        </a:p>
      </dgm:t>
    </dgm:pt>
    <dgm:pt modelId="{56572AB4-0F19-4792-B8DE-00090E48E77F}" type="sibTrans" cxnId="{20453AF8-FE87-4298-B587-9D77A872813A}">
      <dgm:prSet/>
      <dgm:spPr/>
      <dgm:t>
        <a:bodyPr/>
        <a:lstStyle/>
        <a:p>
          <a:endParaRPr lang="en-US"/>
        </a:p>
      </dgm:t>
    </dgm:pt>
    <dgm:pt modelId="{05224511-6D65-4A8D-976B-472C47096EA7}">
      <dgm:prSet custT="1"/>
      <dgm:spPr/>
      <dgm:t>
        <a:bodyPr/>
        <a:lstStyle/>
        <a:p>
          <a:r>
            <a:rPr lang="en-US" sz="1400" dirty="0">
              <a:latin typeface="Times New Roman" panose="02020603050405020304" pitchFamily="18" charset="0"/>
              <a:cs typeface="Times New Roman" panose="02020603050405020304" pitchFamily="18" charset="0"/>
            </a:rPr>
            <a:t>Malaysia </a:t>
          </a:r>
        </a:p>
      </dgm:t>
    </dgm:pt>
    <dgm:pt modelId="{E7F28FAE-74D5-4D5B-B643-AF2AEF6112AC}" type="parTrans" cxnId="{841FDF15-040D-47FE-866B-4A98E02360B0}">
      <dgm:prSet/>
      <dgm:spPr/>
      <dgm:t>
        <a:bodyPr/>
        <a:lstStyle/>
        <a:p>
          <a:endParaRPr lang="en-US"/>
        </a:p>
      </dgm:t>
    </dgm:pt>
    <dgm:pt modelId="{18E6C814-B7CB-4A5F-9BAC-69E10459D721}" type="sibTrans" cxnId="{841FDF15-040D-47FE-866B-4A98E02360B0}">
      <dgm:prSet/>
      <dgm:spPr/>
      <dgm:t>
        <a:bodyPr/>
        <a:lstStyle/>
        <a:p>
          <a:endParaRPr lang="en-US"/>
        </a:p>
      </dgm:t>
    </dgm:pt>
    <dgm:pt modelId="{4CD9C028-DB4C-45CE-A6B5-757787C61043}">
      <dgm:prSet custT="1"/>
      <dgm:spPr/>
      <dgm:t>
        <a:bodyPr/>
        <a:lstStyle/>
        <a:p>
          <a:r>
            <a:rPr lang="en-US" sz="1400" dirty="0">
              <a:latin typeface="Times New Roman" panose="02020603050405020304" pitchFamily="18" charset="0"/>
              <a:cs typeface="Times New Roman" panose="02020603050405020304" pitchFamily="18" charset="0"/>
            </a:rPr>
            <a:t>Ethiopia </a:t>
          </a:r>
        </a:p>
      </dgm:t>
    </dgm:pt>
    <dgm:pt modelId="{062E79EC-24A2-40CC-B0A8-32CA799DB2C0}" type="parTrans" cxnId="{58470493-5E8D-47DE-BE2C-8125752DECDD}">
      <dgm:prSet/>
      <dgm:spPr/>
      <dgm:t>
        <a:bodyPr/>
        <a:lstStyle/>
        <a:p>
          <a:endParaRPr lang="en-US"/>
        </a:p>
      </dgm:t>
    </dgm:pt>
    <dgm:pt modelId="{14C8A0DF-DD1C-4ADE-95D2-9BE5BCA2536E}" type="sibTrans" cxnId="{58470493-5E8D-47DE-BE2C-8125752DECDD}">
      <dgm:prSet/>
      <dgm:spPr/>
      <dgm:t>
        <a:bodyPr/>
        <a:lstStyle/>
        <a:p>
          <a:endParaRPr lang="en-US"/>
        </a:p>
      </dgm:t>
    </dgm:pt>
    <dgm:pt modelId="{06FBA834-4888-415F-888E-5C67A494BD0B}">
      <dgm:prSet custT="1"/>
      <dgm:spPr/>
      <dgm:t>
        <a:bodyPr/>
        <a:lstStyle/>
        <a:p>
          <a:r>
            <a:rPr lang="en-US" sz="1400" dirty="0">
              <a:latin typeface="Times New Roman" panose="02020603050405020304" pitchFamily="18" charset="0"/>
              <a:cs typeface="Times New Roman" panose="02020603050405020304" pitchFamily="18" charset="0"/>
            </a:rPr>
            <a:t>Australia </a:t>
          </a:r>
        </a:p>
      </dgm:t>
    </dgm:pt>
    <dgm:pt modelId="{ED490991-BB56-4226-AE4E-54BA1D7C9CA9}" type="parTrans" cxnId="{893761EE-EBB2-4F62-9D14-5CDA608CFE85}">
      <dgm:prSet/>
      <dgm:spPr/>
      <dgm:t>
        <a:bodyPr/>
        <a:lstStyle/>
        <a:p>
          <a:endParaRPr lang="en-US"/>
        </a:p>
      </dgm:t>
    </dgm:pt>
    <dgm:pt modelId="{B40D4ED7-F6B5-4369-929F-24D8FDF11D29}" type="sibTrans" cxnId="{893761EE-EBB2-4F62-9D14-5CDA608CFE85}">
      <dgm:prSet/>
      <dgm:spPr/>
      <dgm:t>
        <a:bodyPr/>
        <a:lstStyle/>
        <a:p>
          <a:endParaRPr lang="en-US"/>
        </a:p>
      </dgm:t>
    </dgm:pt>
    <dgm:pt modelId="{332C4977-9C8E-4EC1-83E8-3ED346D6CA86}">
      <dgm:prSet custT="1"/>
      <dgm:spPr/>
      <dgm:t>
        <a:bodyPr/>
        <a:lstStyle/>
        <a:p>
          <a:r>
            <a:rPr lang="en-US" sz="1400" dirty="0">
              <a:latin typeface="Times New Roman" panose="02020603050405020304" pitchFamily="18" charset="0"/>
              <a:cs typeface="Times New Roman" panose="02020603050405020304" pitchFamily="18" charset="0"/>
            </a:rPr>
            <a:t>Saudi Arabia  </a:t>
          </a:r>
        </a:p>
      </dgm:t>
    </dgm:pt>
    <dgm:pt modelId="{F7878214-3A1A-4FC1-8471-41FD8B8F41AA}" type="parTrans" cxnId="{C2085A70-7F39-4E88-B5AD-60AD90719468}">
      <dgm:prSet/>
      <dgm:spPr/>
      <dgm:t>
        <a:bodyPr/>
        <a:lstStyle/>
        <a:p>
          <a:endParaRPr lang="en-US"/>
        </a:p>
      </dgm:t>
    </dgm:pt>
    <dgm:pt modelId="{89C9E24C-A414-4F90-B27B-6CDA898638B5}" type="sibTrans" cxnId="{C2085A70-7F39-4E88-B5AD-60AD90719468}">
      <dgm:prSet/>
      <dgm:spPr/>
      <dgm:t>
        <a:bodyPr/>
        <a:lstStyle/>
        <a:p>
          <a:endParaRPr lang="en-US"/>
        </a:p>
      </dgm:t>
    </dgm:pt>
    <dgm:pt modelId="{51DD6293-C071-4DB6-8368-6968B1BBEC06}">
      <dgm:prSet custT="1"/>
      <dgm:spPr/>
      <dgm:t>
        <a:bodyPr/>
        <a:lstStyle/>
        <a:p>
          <a:r>
            <a:rPr lang="en-US" sz="1400" dirty="0">
              <a:latin typeface="Times New Roman" panose="02020603050405020304" pitchFamily="18" charset="0"/>
              <a:cs typeface="Times New Roman" panose="02020603050405020304" pitchFamily="18" charset="0"/>
            </a:rPr>
            <a:t>Sudan </a:t>
          </a:r>
        </a:p>
      </dgm:t>
    </dgm:pt>
    <dgm:pt modelId="{589968C5-F6D4-4DDA-B422-02B207A250C6}" type="parTrans" cxnId="{47E7B358-B579-4336-BB0A-2BF44D551C07}">
      <dgm:prSet/>
      <dgm:spPr/>
      <dgm:t>
        <a:bodyPr/>
        <a:lstStyle/>
        <a:p>
          <a:endParaRPr lang="en-US"/>
        </a:p>
      </dgm:t>
    </dgm:pt>
    <dgm:pt modelId="{A762D458-0AB3-40A9-AD3D-264DE7FAD363}" type="sibTrans" cxnId="{47E7B358-B579-4336-BB0A-2BF44D551C07}">
      <dgm:prSet/>
      <dgm:spPr/>
      <dgm:t>
        <a:bodyPr/>
        <a:lstStyle/>
        <a:p>
          <a:endParaRPr lang="en-US"/>
        </a:p>
      </dgm:t>
    </dgm:pt>
    <dgm:pt modelId="{4797DA9D-A579-4920-A347-CF18D97A139A}">
      <dgm:prSet custT="1"/>
      <dgm:spPr/>
      <dgm:t>
        <a:bodyPr/>
        <a:lstStyle/>
        <a:p>
          <a:r>
            <a:rPr lang="en-US" sz="1400" dirty="0">
              <a:latin typeface="Times New Roman" panose="02020603050405020304" pitchFamily="18" charset="0"/>
              <a:cs typeface="Times New Roman" panose="02020603050405020304" pitchFamily="18" charset="0"/>
            </a:rPr>
            <a:t>West indies</a:t>
          </a:r>
        </a:p>
      </dgm:t>
    </dgm:pt>
    <dgm:pt modelId="{F64F6106-C160-4664-B0FE-C943DDD3ADDB}" type="parTrans" cxnId="{291F160F-BA8C-4985-8568-65CB90D401DA}">
      <dgm:prSet/>
      <dgm:spPr/>
      <dgm:t>
        <a:bodyPr/>
        <a:lstStyle/>
        <a:p>
          <a:endParaRPr lang="en-US"/>
        </a:p>
      </dgm:t>
    </dgm:pt>
    <dgm:pt modelId="{093A9855-23D6-4EC6-9797-E65D303CC3BF}" type="sibTrans" cxnId="{291F160F-BA8C-4985-8568-65CB90D401DA}">
      <dgm:prSet/>
      <dgm:spPr/>
      <dgm:t>
        <a:bodyPr/>
        <a:lstStyle/>
        <a:p>
          <a:endParaRPr lang="en-US"/>
        </a:p>
      </dgm:t>
    </dgm:pt>
    <dgm:pt modelId="{61F578A6-4D04-4877-AE26-409B30F11433}">
      <dgm:prSet custT="1"/>
      <dgm:spPr/>
      <dgm:t>
        <a:bodyPr/>
        <a:lstStyle/>
        <a:p>
          <a:r>
            <a:rPr lang="en-US" sz="1400" dirty="0">
              <a:latin typeface="Times New Roman" panose="02020603050405020304" pitchFamily="18" charset="0"/>
              <a:cs typeface="Times New Roman" panose="02020603050405020304" pitchFamily="18" charset="0"/>
            </a:rPr>
            <a:t>South Korea</a:t>
          </a:r>
        </a:p>
      </dgm:t>
    </dgm:pt>
    <dgm:pt modelId="{90B2A2D3-BEED-4173-B637-8DFDC4DFF777}" type="parTrans" cxnId="{EC735070-C4CB-4883-BF85-24A3CABE8723}">
      <dgm:prSet/>
      <dgm:spPr/>
      <dgm:t>
        <a:bodyPr/>
        <a:lstStyle/>
        <a:p>
          <a:endParaRPr lang="en-US"/>
        </a:p>
      </dgm:t>
    </dgm:pt>
    <dgm:pt modelId="{394D55B3-F17F-4571-ADAA-E85E9CC2DE5D}" type="sibTrans" cxnId="{EC735070-C4CB-4883-BF85-24A3CABE8723}">
      <dgm:prSet/>
      <dgm:spPr/>
      <dgm:t>
        <a:bodyPr/>
        <a:lstStyle/>
        <a:p>
          <a:endParaRPr lang="en-US"/>
        </a:p>
      </dgm:t>
    </dgm:pt>
    <dgm:pt modelId="{07B6F772-7BD3-4BC4-8147-BA108217FB57}">
      <dgm:prSet custT="1"/>
      <dgm:spPr/>
      <dgm:t>
        <a:bodyPr/>
        <a:lstStyle/>
        <a:p>
          <a:r>
            <a:rPr lang="en-US" sz="1400" dirty="0">
              <a:latin typeface="Times New Roman" panose="02020603050405020304" pitchFamily="18" charset="0"/>
              <a:cs typeface="Times New Roman" panose="02020603050405020304" pitchFamily="18" charset="0"/>
            </a:rPr>
            <a:t>Nepal </a:t>
          </a:r>
        </a:p>
      </dgm:t>
    </dgm:pt>
    <dgm:pt modelId="{D57E8CCA-071A-4FE7-A0EE-2A5D38C73147}" type="parTrans" cxnId="{D38BFC4A-DE41-4BE4-874A-9906EEAC117C}">
      <dgm:prSet/>
      <dgm:spPr/>
      <dgm:t>
        <a:bodyPr/>
        <a:lstStyle/>
        <a:p>
          <a:endParaRPr lang="en-US"/>
        </a:p>
      </dgm:t>
    </dgm:pt>
    <dgm:pt modelId="{FB2F4876-DC1F-4606-B297-D5E019F615D4}" type="sibTrans" cxnId="{D38BFC4A-DE41-4BE4-874A-9906EEAC117C}">
      <dgm:prSet/>
      <dgm:spPr/>
      <dgm:t>
        <a:bodyPr/>
        <a:lstStyle/>
        <a:p>
          <a:endParaRPr lang="en-US"/>
        </a:p>
      </dgm:t>
    </dgm:pt>
    <dgm:pt modelId="{113F4D0F-50C9-4E5C-A329-F3685D301C87}">
      <dgm:prSet custT="1"/>
      <dgm:spPr/>
      <dgm:t>
        <a:bodyPr/>
        <a:lstStyle/>
        <a:p>
          <a:r>
            <a:rPr lang="en-US" sz="1400" dirty="0">
              <a:latin typeface="Times New Roman" panose="02020603050405020304" pitchFamily="18" charset="0"/>
              <a:cs typeface="Times New Roman" panose="02020603050405020304" pitchFamily="18" charset="0"/>
            </a:rPr>
            <a:t>India </a:t>
          </a:r>
        </a:p>
      </dgm:t>
    </dgm:pt>
    <dgm:pt modelId="{5E8201BD-FBB4-4D6C-A824-FFDC8110D9DB}" type="parTrans" cxnId="{761FCC22-6909-4BBD-841A-6BCA77C03231}">
      <dgm:prSet/>
      <dgm:spPr/>
      <dgm:t>
        <a:bodyPr/>
        <a:lstStyle/>
        <a:p>
          <a:endParaRPr lang="en-US"/>
        </a:p>
      </dgm:t>
    </dgm:pt>
    <dgm:pt modelId="{B3086E0F-6E8F-4C39-BCD6-B29B16620070}" type="sibTrans" cxnId="{761FCC22-6909-4BBD-841A-6BCA77C03231}">
      <dgm:prSet/>
      <dgm:spPr/>
      <dgm:t>
        <a:bodyPr/>
        <a:lstStyle/>
        <a:p>
          <a:endParaRPr lang="en-US"/>
        </a:p>
      </dgm:t>
    </dgm:pt>
    <dgm:pt modelId="{99076640-51B9-484F-895F-B4060C68B80F}">
      <dgm:prSet custT="1"/>
      <dgm:spPr/>
      <dgm:t>
        <a:bodyPr/>
        <a:lstStyle/>
        <a:p>
          <a:r>
            <a:rPr lang="en-US" sz="1400" dirty="0">
              <a:latin typeface="Times New Roman" panose="02020603050405020304" pitchFamily="18" charset="0"/>
              <a:cs typeface="Times New Roman" panose="02020603050405020304" pitchFamily="18" charset="0"/>
            </a:rPr>
            <a:t>Switzerland </a:t>
          </a:r>
        </a:p>
      </dgm:t>
    </dgm:pt>
    <dgm:pt modelId="{6BB61CC7-827D-414D-AC0F-1287C92BE108}" type="parTrans" cxnId="{4C04E7CC-F105-463E-AB03-B7D070343060}">
      <dgm:prSet/>
      <dgm:spPr/>
      <dgm:t>
        <a:bodyPr/>
        <a:lstStyle/>
        <a:p>
          <a:endParaRPr lang="en-US"/>
        </a:p>
      </dgm:t>
    </dgm:pt>
    <dgm:pt modelId="{77CCFB4A-0C2F-41A5-A862-ACA65F312580}" type="sibTrans" cxnId="{4C04E7CC-F105-463E-AB03-B7D070343060}">
      <dgm:prSet/>
      <dgm:spPr/>
      <dgm:t>
        <a:bodyPr/>
        <a:lstStyle/>
        <a:p>
          <a:endParaRPr lang="en-US"/>
        </a:p>
      </dgm:t>
    </dgm:pt>
    <dgm:pt modelId="{0C861677-86F1-48A3-B4C9-F03156A343DF}" type="pres">
      <dgm:prSet presAssocID="{20E71B90-01D6-4B7F-B8B9-E3EB387E57B9}" presName="compositeShape" presStyleCnt="0">
        <dgm:presLayoutVars>
          <dgm:chMax val="2"/>
          <dgm:dir/>
          <dgm:resizeHandles val="exact"/>
        </dgm:presLayoutVars>
      </dgm:prSet>
      <dgm:spPr/>
    </dgm:pt>
    <dgm:pt modelId="{189F1AE8-A334-4743-90D8-D9B138FEB878}" type="pres">
      <dgm:prSet presAssocID="{D52E7D6B-6AEA-4040-BF0E-94670DF38B1F}" presName="upArrow" presStyleLbl="node1" presStyleIdx="0" presStyleCnt="2"/>
      <dgm:spPr/>
    </dgm:pt>
    <dgm:pt modelId="{8B12327A-78A8-463E-8338-8FF1A97B385A}" type="pres">
      <dgm:prSet presAssocID="{D52E7D6B-6AEA-4040-BF0E-94670DF38B1F}" presName="upArrowText" presStyleLbl="revTx" presStyleIdx="0" presStyleCnt="2">
        <dgm:presLayoutVars>
          <dgm:chMax val="0"/>
          <dgm:bulletEnabled val="1"/>
        </dgm:presLayoutVars>
      </dgm:prSet>
      <dgm:spPr/>
    </dgm:pt>
    <dgm:pt modelId="{DE307D74-EF03-4CB0-9E21-6CD2BE02919B}" type="pres">
      <dgm:prSet presAssocID="{8D605BE3-F890-48EF-B2C7-A8A27866FF53}" presName="downArrow" presStyleLbl="node1" presStyleIdx="1" presStyleCnt="2"/>
      <dgm:spPr/>
    </dgm:pt>
    <dgm:pt modelId="{B8395DD1-D011-40F1-97E5-65B864F1F1D4}" type="pres">
      <dgm:prSet presAssocID="{8D605BE3-F890-48EF-B2C7-A8A27866FF53}" presName="downArrowText" presStyleLbl="revTx" presStyleIdx="1" presStyleCnt="2">
        <dgm:presLayoutVars>
          <dgm:chMax val="0"/>
          <dgm:bulletEnabled val="1"/>
        </dgm:presLayoutVars>
      </dgm:prSet>
      <dgm:spPr/>
    </dgm:pt>
  </dgm:ptLst>
  <dgm:cxnLst>
    <dgm:cxn modelId="{8ACBE509-32B7-4AA7-93D6-0C6633543CC0}" type="presOf" srcId="{05224511-6D65-4A8D-976B-472C47096EA7}" destId="{8B12327A-78A8-463E-8338-8FF1A97B385A}" srcOrd="0" destOrd="1" presId="urn:microsoft.com/office/officeart/2005/8/layout/arrow4"/>
    <dgm:cxn modelId="{1A07BE0C-62AB-4F1D-ADD3-F8CD2FCF5DDD}" type="presOf" srcId="{06FBA834-4888-415F-888E-5C67A494BD0B}" destId="{8B12327A-78A8-463E-8338-8FF1A97B385A}" srcOrd="0" destOrd="3" presId="urn:microsoft.com/office/officeart/2005/8/layout/arrow4"/>
    <dgm:cxn modelId="{291F160F-BA8C-4985-8568-65CB90D401DA}" srcId="{8D605BE3-F890-48EF-B2C7-A8A27866FF53}" destId="{4797DA9D-A579-4920-A347-CF18D97A139A}" srcOrd="1" destOrd="0" parTransId="{F64F6106-C160-4664-B0FE-C943DDD3ADDB}" sibTransId="{093A9855-23D6-4EC6-9797-E65D303CC3BF}"/>
    <dgm:cxn modelId="{841FDF15-040D-47FE-866B-4A98E02360B0}" srcId="{D52E7D6B-6AEA-4040-BF0E-94670DF38B1F}" destId="{05224511-6D65-4A8D-976B-472C47096EA7}" srcOrd="0" destOrd="0" parTransId="{E7F28FAE-74D5-4D5B-B643-AF2AEF6112AC}" sibTransId="{18E6C814-B7CB-4A5F-9BAC-69E10459D721}"/>
    <dgm:cxn modelId="{761FCC22-6909-4BBD-841A-6BCA77C03231}" srcId="{8D605BE3-F890-48EF-B2C7-A8A27866FF53}" destId="{113F4D0F-50C9-4E5C-A329-F3685D301C87}" srcOrd="4" destOrd="0" parTransId="{5E8201BD-FBB4-4D6C-A824-FFDC8110D9DB}" sibTransId="{B3086E0F-6E8F-4C39-BCD6-B29B16620070}"/>
    <dgm:cxn modelId="{CB9A3C34-CB09-49DE-9634-CC29E10E6EE1}" type="presOf" srcId="{07B6F772-7BD3-4BC4-8147-BA108217FB57}" destId="{B8395DD1-D011-40F1-97E5-65B864F1F1D4}" srcOrd="0" destOrd="4" presId="urn:microsoft.com/office/officeart/2005/8/layout/arrow4"/>
    <dgm:cxn modelId="{7A488437-9A00-4325-9EFF-E3A7E5E6FD37}" srcId="{20E71B90-01D6-4B7F-B8B9-E3EB387E57B9}" destId="{D52E7D6B-6AEA-4040-BF0E-94670DF38B1F}" srcOrd="0" destOrd="0" parTransId="{AFE71A04-D714-4A95-A68F-DE8D6B4DFFC5}" sibTransId="{DACCA956-CA64-4718-BCD1-3BD25F3A183F}"/>
    <dgm:cxn modelId="{4101563F-A696-4BF7-BE88-AB06F5501F60}" type="presOf" srcId="{4CD9C028-DB4C-45CE-A6B5-757787C61043}" destId="{8B12327A-78A8-463E-8338-8FF1A97B385A}" srcOrd="0" destOrd="2" presId="urn:microsoft.com/office/officeart/2005/8/layout/arrow4"/>
    <dgm:cxn modelId="{F4F27966-95AD-4DEF-8142-6DAEE21F2D34}" type="presOf" srcId="{8D605BE3-F890-48EF-B2C7-A8A27866FF53}" destId="{B8395DD1-D011-40F1-97E5-65B864F1F1D4}" srcOrd="0" destOrd="0" presId="urn:microsoft.com/office/officeart/2005/8/layout/arrow4"/>
    <dgm:cxn modelId="{3029C946-D1D6-4970-96DB-4D7F74CB1B6F}" type="presOf" srcId="{61F578A6-4D04-4877-AE26-409B30F11433}" destId="{B8395DD1-D011-40F1-97E5-65B864F1F1D4}" srcOrd="0" destOrd="3" presId="urn:microsoft.com/office/officeart/2005/8/layout/arrow4"/>
    <dgm:cxn modelId="{D38BFC4A-DE41-4BE4-874A-9906EEAC117C}" srcId="{8D605BE3-F890-48EF-B2C7-A8A27866FF53}" destId="{07B6F772-7BD3-4BC4-8147-BA108217FB57}" srcOrd="3" destOrd="0" parTransId="{D57E8CCA-071A-4FE7-A0EE-2A5D38C73147}" sibTransId="{FB2F4876-DC1F-4606-B297-D5E019F615D4}"/>
    <dgm:cxn modelId="{EC735070-C4CB-4883-BF85-24A3CABE8723}" srcId="{8D605BE3-F890-48EF-B2C7-A8A27866FF53}" destId="{61F578A6-4D04-4877-AE26-409B30F11433}" srcOrd="2" destOrd="0" parTransId="{90B2A2D3-BEED-4173-B637-8DFDC4DFF777}" sibTransId="{394D55B3-F17F-4571-ADAA-E85E9CC2DE5D}"/>
    <dgm:cxn modelId="{C2085A70-7F39-4E88-B5AD-60AD90719468}" srcId="{D52E7D6B-6AEA-4040-BF0E-94670DF38B1F}" destId="{332C4977-9C8E-4EC1-83E8-3ED346D6CA86}" srcOrd="3" destOrd="0" parTransId="{F7878214-3A1A-4FC1-8471-41FD8B8F41AA}" sibTransId="{89C9E24C-A414-4F90-B27B-6CDA898638B5}"/>
    <dgm:cxn modelId="{02A9FB53-170C-4C0C-99BA-6E620D72A8FA}" type="presOf" srcId="{332C4977-9C8E-4EC1-83E8-3ED346D6CA86}" destId="{8B12327A-78A8-463E-8338-8FF1A97B385A}" srcOrd="0" destOrd="4" presId="urn:microsoft.com/office/officeart/2005/8/layout/arrow4"/>
    <dgm:cxn modelId="{47E7B358-B579-4336-BB0A-2BF44D551C07}" srcId="{8D605BE3-F890-48EF-B2C7-A8A27866FF53}" destId="{51DD6293-C071-4DB6-8368-6968B1BBEC06}" srcOrd="0" destOrd="0" parTransId="{589968C5-F6D4-4DDA-B422-02B207A250C6}" sibTransId="{A762D458-0AB3-40A9-AD3D-264DE7FAD363}"/>
    <dgm:cxn modelId="{58470493-5E8D-47DE-BE2C-8125752DECDD}" srcId="{D52E7D6B-6AEA-4040-BF0E-94670DF38B1F}" destId="{4CD9C028-DB4C-45CE-A6B5-757787C61043}" srcOrd="1" destOrd="0" parTransId="{062E79EC-24A2-40CC-B0A8-32CA799DB2C0}" sibTransId="{14C8A0DF-DD1C-4ADE-95D2-9BE5BCA2536E}"/>
    <dgm:cxn modelId="{7BD25FB3-C8C5-4CCE-B72C-DCA787B609F5}" type="presOf" srcId="{D52E7D6B-6AEA-4040-BF0E-94670DF38B1F}" destId="{8B12327A-78A8-463E-8338-8FF1A97B385A}" srcOrd="0" destOrd="0" presId="urn:microsoft.com/office/officeart/2005/8/layout/arrow4"/>
    <dgm:cxn modelId="{6F9A8DBD-E049-450C-A22E-F3BA0E7C1CA0}" type="presOf" srcId="{99076640-51B9-484F-895F-B4060C68B80F}" destId="{8B12327A-78A8-463E-8338-8FF1A97B385A}" srcOrd="0" destOrd="5" presId="urn:microsoft.com/office/officeart/2005/8/layout/arrow4"/>
    <dgm:cxn modelId="{4C04E7CC-F105-463E-AB03-B7D070343060}" srcId="{D52E7D6B-6AEA-4040-BF0E-94670DF38B1F}" destId="{99076640-51B9-484F-895F-B4060C68B80F}" srcOrd="4" destOrd="0" parTransId="{6BB61CC7-827D-414D-AC0F-1287C92BE108}" sibTransId="{77CCFB4A-0C2F-41A5-A862-ACA65F312580}"/>
    <dgm:cxn modelId="{7045B0E0-B6E4-4028-98FE-554C6A95DB36}" type="presOf" srcId="{4797DA9D-A579-4920-A347-CF18D97A139A}" destId="{B8395DD1-D011-40F1-97E5-65B864F1F1D4}" srcOrd="0" destOrd="2" presId="urn:microsoft.com/office/officeart/2005/8/layout/arrow4"/>
    <dgm:cxn modelId="{D7A533E3-8D4C-43B3-9035-43DA6DB2E806}" type="presOf" srcId="{20E71B90-01D6-4B7F-B8B9-E3EB387E57B9}" destId="{0C861677-86F1-48A3-B4C9-F03156A343DF}" srcOrd="0" destOrd="0" presId="urn:microsoft.com/office/officeart/2005/8/layout/arrow4"/>
    <dgm:cxn modelId="{E1DDD7E7-9A7B-441C-A20F-40B0527E2E3D}" type="presOf" srcId="{113F4D0F-50C9-4E5C-A329-F3685D301C87}" destId="{B8395DD1-D011-40F1-97E5-65B864F1F1D4}" srcOrd="0" destOrd="5" presId="urn:microsoft.com/office/officeart/2005/8/layout/arrow4"/>
    <dgm:cxn modelId="{893761EE-EBB2-4F62-9D14-5CDA608CFE85}" srcId="{D52E7D6B-6AEA-4040-BF0E-94670DF38B1F}" destId="{06FBA834-4888-415F-888E-5C67A494BD0B}" srcOrd="2" destOrd="0" parTransId="{ED490991-BB56-4226-AE4E-54BA1D7C9CA9}" sibTransId="{B40D4ED7-F6B5-4369-929F-24D8FDF11D29}"/>
    <dgm:cxn modelId="{20453AF8-FE87-4298-B587-9D77A872813A}" srcId="{20E71B90-01D6-4B7F-B8B9-E3EB387E57B9}" destId="{8D605BE3-F890-48EF-B2C7-A8A27866FF53}" srcOrd="1" destOrd="0" parTransId="{C36F175F-63BA-4829-B1C2-62749AB07DAA}" sibTransId="{56572AB4-0F19-4792-B8DE-00090E48E77F}"/>
    <dgm:cxn modelId="{289DA2F9-B152-4E61-885D-8AFB2D31BD5B}" type="presOf" srcId="{51DD6293-C071-4DB6-8368-6968B1BBEC06}" destId="{B8395DD1-D011-40F1-97E5-65B864F1F1D4}" srcOrd="0" destOrd="1" presId="urn:microsoft.com/office/officeart/2005/8/layout/arrow4"/>
    <dgm:cxn modelId="{6CDEFBC3-C685-436D-B68D-1DF300B54E35}" type="presParOf" srcId="{0C861677-86F1-48A3-B4C9-F03156A343DF}" destId="{189F1AE8-A334-4743-90D8-D9B138FEB878}" srcOrd="0" destOrd="0" presId="urn:microsoft.com/office/officeart/2005/8/layout/arrow4"/>
    <dgm:cxn modelId="{E49BE73C-B648-4C78-B3C9-1C7690A02729}" type="presParOf" srcId="{0C861677-86F1-48A3-B4C9-F03156A343DF}" destId="{8B12327A-78A8-463E-8338-8FF1A97B385A}" srcOrd="1" destOrd="0" presId="urn:microsoft.com/office/officeart/2005/8/layout/arrow4"/>
    <dgm:cxn modelId="{104FCBFA-D4D5-47F4-B557-30D1AFA6C3B8}" type="presParOf" srcId="{0C861677-86F1-48A3-B4C9-F03156A343DF}" destId="{DE307D74-EF03-4CB0-9E21-6CD2BE02919B}" srcOrd="2" destOrd="0" presId="urn:microsoft.com/office/officeart/2005/8/layout/arrow4"/>
    <dgm:cxn modelId="{A4C7A55E-7484-4E73-B6C4-D5812012E6D6}" type="presParOf" srcId="{0C861677-86F1-48A3-B4C9-F03156A343DF}" destId="{B8395DD1-D011-40F1-97E5-65B864F1F1D4}"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DDD55D-E1B5-424F-B14C-41D28BDD672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896F49-F7C9-44A2-858E-8CA57E6B6593}">
      <dgm:prSet phldrT="[Text]"/>
      <dgm:spPr/>
      <dgm:t>
        <a:bodyPr/>
        <a:lstStyle/>
        <a:p>
          <a:r>
            <a:rPr lang="en-US" dirty="0"/>
            <a:t>Maternal Age</a:t>
          </a:r>
        </a:p>
      </dgm:t>
    </dgm:pt>
    <dgm:pt modelId="{E4760B6C-F927-40F0-BC7E-6627365986CE}" type="parTrans" cxnId="{B862B40E-CEFE-4B5F-8338-C62373CA42EB}">
      <dgm:prSet/>
      <dgm:spPr/>
      <dgm:t>
        <a:bodyPr/>
        <a:lstStyle/>
        <a:p>
          <a:endParaRPr lang="en-US"/>
        </a:p>
      </dgm:t>
    </dgm:pt>
    <dgm:pt modelId="{87A8449E-6653-49CE-8013-91646B4F16AC}" type="sibTrans" cxnId="{B862B40E-CEFE-4B5F-8338-C62373CA42EB}">
      <dgm:prSet/>
      <dgm:spPr/>
      <dgm:t>
        <a:bodyPr/>
        <a:lstStyle/>
        <a:p>
          <a:endParaRPr lang="en-US"/>
        </a:p>
      </dgm:t>
    </dgm:pt>
    <dgm:pt modelId="{01EF0223-AB06-4356-ABF9-B264A9283FE2}">
      <dgm:prSet phldrT="[Text]"/>
      <dgm:spPr/>
      <dgm:t>
        <a:bodyPr/>
        <a:lstStyle/>
        <a:p>
          <a:r>
            <a:rPr lang="en-US" dirty="0"/>
            <a:t>25-33 years</a:t>
          </a:r>
        </a:p>
      </dgm:t>
    </dgm:pt>
    <dgm:pt modelId="{14EC4CFC-A682-4784-A107-86D2BD510D37}" type="parTrans" cxnId="{138A6AD8-7B7B-41CC-A195-1D96DD29A248}">
      <dgm:prSet/>
      <dgm:spPr/>
      <dgm:t>
        <a:bodyPr/>
        <a:lstStyle/>
        <a:p>
          <a:endParaRPr lang="en-US"/>
        </a:p>
      </dgm:t>
    </dgm:pt>
    <dgm:pt modelId="{785CF8A0-30F8-46E6-8F81-1C1A845D05B4}" type="sibTrans" cxnId="{138A6AD8-7B7B-41CC-A195-1D96DD29A248}">
      <dgm:prSet/>
      <dgm:spPr/>
      <dgm:t>
        <a:bodyPr/>
        <a:lstStyle/>
        <a:p>
          <a:endParaRPr lang="en-US"/>
        </a:p>
      </dgm:t>
    </dgm:pt>
    <dgm:pt modelId="{54A6088E-DFE7-4BE5-8772-B203D6AF7B3A}">
      <dgm:prSet phldrT="[Text]"/>
      <dgm:spPr/>
      <dgm:t>
        <a:bodyPr/>
        <a:lstStyle/>
        <a:p>
          <a:r>
            <a:rPr lang="en-US" dirty="0"/>
            <a:t>Gestational Age</a:t>
          </a:r>
        </a:p>
      </dgm:t>
    </dgm:pt>
    <dgm:pt modelId="{BB5BDA40-E140-461A-8D79-A8958983D718}" type="parTrans" cxnId="{E9AFF217-645D-4B8B-9947-610B1ACA2AD9}">
      <dgm:prSet/>
      <dgm:spPr/>
      <dgm:t>
        <a:bodyPr/>
        <a:lstStyle/>
        <a:p>
          <a:endParaRPr lang="en-US"/>
        </a:p>
      </dgm:t>
    </dgm:pt>
    <dgm:pt modelId="{58D7B285-BB0D-41A0-8F49-790FC0330F9F}" type="sibTrans" cxnId="{E9AFF217-645D-4B8B-9947-610B1ACA2AD9}">
      <dgm:prSet/>
      <dgm:spPr/>
      <dgm:t>
        <a:bodyPr/>
        <a:lstStyle/>
        <a:p>
          <a:endParaRPr lang="en-US"/>
        </a:p>
      </dgm:t>
    </dgm:pt>
    <dgm:pt modelId="{4AFE3D06-ED22-41EE-A9F0-916A3911A9C7}">
      <dgm:prSet phldrT="[Text]"/>
      <dgm:spPr/>
      <dgm:t>
        <a:bodyPr/>
        <a:lstStyle/>
        <a:p>
          <a:r>
            <a:rPr lang="en-US" dirty="0"/>
            <a:t>Third trimester</a:t>
          </a:r>
        </a:p>
      </dgm:t>
    </dgm:pt>
    <dgm:pt modelId="{15E55C51-1B7A-4265-A478-A69D4F75BCC4}" type="parTrans" cxnId="{6B1A5157-CF62-4899-B7C3-32AAB49C4B55}">
      <dgm:prSet/>
      <dgm:spPr/>
      <dgm:t>
        <a:bodyPr/>
        <a:lstStyle/>
        <a:p>
          <a:endParaRPr lang="en-US"/>
        </a:p>
      </dgm:t>
    </dgm:pt>
    <dgm:pt modelId="{417875BA-DB29-45CC-BE22-E58062533597}" type="sibTrans" cxnId="{6B1A5157-CF62-4899-B7C3-32AAB49C4B55}">
      <dgm:prSet/>
      <dgm:spPr/>
      <dgm:t>
        <a:bodyPr/>
        <a:lstStyle/>
        <a:p>
          <a:endParaRPr lang="en-US"/>
        </a:p>
      </dgm:t>
    </dgm:pt>
    <dgm:pt modelId="{BC36DCE8-6FBC-42A9-BA0F-0E0757807C30}">
      <dgm:prSet phldrT="[Text]"/>
      <dgm:spPr/>
      <dgm:t>
        <a:bodyPr/>
        <a:lstStyle/>
        <a:p>
          <a:r>
            <a:rPr lang="en-US" dirty="0"/>
            <a:t>Education level</a:t>
          </a:r>
        </a:p>
      </dgm:t>
    </dgm:pt>
    <dgm:pt modelId="{F3433388-77C8-43DF-BFEA-5F7B91E20BF1}" type="parTrans" cxnId="{C6E0C88E-E2B4-4F38-81D1-FCA1C770981B}">
      <dgm:prSet/>
      <dgm:spPr/>
      <dgm:t>
        <a:bodyPr/>
        <a:lstStyle/>
        <a:p>
          <a:endParaRPr lang="en-US"/>
        </a:p>
      </dgm:t>
    </dgm:pt>
    <dgm:pt modelId="{987B01C0-7A47-4104-93A7-5DCC2517B7C8}" type="sibTrans" cxnId="{C6E0C88E-E2B4-4F38-81D1-FCA1C770981B}">
      <dgm:prSet/>
      <dgm:spPr/>
      <dgm:t>
        <a:bodyPr/>
        <a:lstStyle/>
        <a:p>
          <a:endParaRPr lang="en-US"/>
        </a:p>
      </dgm:t>
    </dgm:pt>
    <dgm:pt modelId="{D45FA05E-FD5B-4919-8A77-E0761287B641}">
      <dgm:prSet phldrT="[Text]"/>
      <dgm:spPr/>
      <dgm:t>
        <a:bodyPr/>
        <a:lstStyle/>
        <a:p>
          <a:r>
            <a:rPr lang="en-US" dirty="0"/>
            <a:t>Employment status</a:t>
          </a:r>
        </a:p>
      </dgm:t>
    </dgm:pt>
    <dgm:pt modelId="{B24F90C2-D1F4-4922-9022-99BCF648290D}" type="parTrans" cxnId="{CD429416-B2FC-431B-8C68-A2329E04EB21}">
      <dgm:prSet/>
      <dgm:spPr/>
      <dgm:t>
        <a:bodyPr/>
        <a:lstStyle/>
        <a:p>
          <a:endParaRPr lang="en-US"/>
        </a:p>
      </dgm:t>
    </dgm:pt>
    <dgm:pt modelId="{BD561BDA-4A8D-4D78-B3E7-3874F25FA4E9}" type="sibTrans" cxnId="{CD429416-B2FC-431B-8C68-A2329E04EB21}">
      <dgm:prSet/>
      <dgm:spPr/>
      <dgm:t>
        <a:bodyPr/>
        <a:lstStyle/>
        <a:p>
          <a:endParaRPr lang="en-US"/>
        </a:p>
      </dgm:t>
    </dgm:pt>
    <dgm:pt modelId="{13044EFD-0801-40EE-B025-9C8E15E19864}">
      <dgm:prSet phldrT="[Text]"/>
      <dgm:spPr/>
      <dgm:t>
        <a:bodyPr/>
        <a:lstStyle/>
        <a:p>
          <a:r>
            <a:rPr lang="en-US" dirty="0"/>
            <a:t>Partner’s Education level </a:t>
          </a:r>
        </a:p>
      </dgm:t>
    </dgm:pt>
    <dgm:pt modelId="{9A2C9517-25F9-4284-BF01-F8295E6E6B4D}" type="parTrans" cxnId="{2FE7CDDB-D03C-4CE3-A59D-B29346CDCF79}">
      <dgm:prSet/>
      <dgm:spPr/>
      <dgm:t>
        <a:bodyPr/>
        <a:lstStyle/>
        <a:p>
          <a:endParaRPr lang="en-US"/>
        </a:p>
      </dgm:t>
    </dgm:pt>
    <dgm:pt modelId="{B4A608AE-69A0-4B0F-9035-B510A33B41A3}" type="sibTrans" cxnId="{2FE7CDDB-D03C-4CE3-A59D-B29346CDCF79}">
      <dgm:prSet/>
      <dgm:spPr/>
      <dgm:t>
        <a:bodyPr/>
        <a:lstStyle/>
        <a:p>
          <a:endParaRPr lang="en-US"/>
        </a:p>
      </dgm:t>
    </dgm:pt>
    <dgm:pt modelId="{9B8B38E1-BDE3-4FE4-AEDF-096C0F78705C}">
      <dgm:prSet phldrT="[Text]"/>
      <dgm:spPr/>
      <dgm:t>
        <a:bodyPr/>
        <a:lstStyle/>
        <a:p>
          <a:r>
            <a:rPr lang="en-US" dirty="0"/>
            <a:t>Primary education, more than Bachelors degree or Master’s degree</a:t>
          </a:r>
        </a:p>
      </dgm:t>
    </dgm:pt>
    <dgm:pt modelId="{38BD879A-AE67-4CE4-A193-11C8FE04679E}" type="parTrans" cxnId="{A47C1422-0B38-4FB0-8A2A-53B17CEC3A8E}">
      <dgm:prSet/>
      <dgm:spPr/>
      <dgm:t>
        <a:bodyPr/>
        <a:lstStyle/>
        <a:p>
          <a:endParaRPr lang="en-US"/>
        </a:p>
      </dgm:t>
    </dgm:pt>
    <dgm:pt modelId="{764A58DE-B69F-458E-A9EB-55143DD8576A}" type="sibTrans" cxnId="{A47C1422-0B38-4FB0-8A2A-53B17CEC3A8E}">
      <dgm:prSet/>
      <dgm:spPr/>
      <dgm:t>
        <a:bodyPr/>
        <a:lstStyle/>
        <a:p>
          <a:endParaRPr lang="en-US"/>
        </a:p>
      </dgm:t>
    </dgm:pt>
    <dgm:pt modelId="{40F57130-999C-4308-A987-062DF0FC8AAF}">
      <dgm:prSet phldrT="[Text]"/>
      <dgm:spPr/>
      <dgm:t>
        <a:bodyPr/>
        <a:lstStyle/>
        <a:p>
          <a:r>
            <a:rPr lang="en-US" dirty="0"/>
            <a:t>Employed pregnant women, Government sector workers</a:t>
          </a:r>
        </a:p>
      </dgm:t>
    </dgm:pt>
    <dgm:pt modelId="{531427B8-5570-4C44-A141-77AA301C7F14}" type="parTrans" cxnId="{FEF14C53-0158-489D-BC43-AB5F2A498023}">
      <dgm:prSet/>
      <dgm:spPr/>
      <dgm:t>
        <a:bodyPr/>
        <a:lstStyle/>
        <a:p>
          <a:endParaRPr lang="en-US"/>
        </a:p>
      </dgm:t>
    </dgm:pt>
    <dgm:pt modelId="{C737AAA4-C45A-4E6D-A239-ED7323DFE07D}" type="sibTrans" cxnId="{FEF14C53-0158-489D-BC43-AB5F2A498023}">
      <dgm:prSet/>
      <dgm:spPr/>
      <dgm:t>
        <a:bodyPr/>
        <a:lstStyle/>
        <a:p>
          <a:endParaRPr lang="en-US"/>
        </a:p>
      </dgm:t>
    </dgm:pt>
    <dgm:pt modelId="{76415ACB-67C8-4C73-BEDF-8E627F5B8F19}">
      <dgm:prSet phldrT="[Text]"/>
      <dgm:spPr/>
      <dgm:t>
        <a:bodyPr/>
        <a:lstStyle/>
        <a:p>
          <a:r>
            <a:rPr lang="en-US" dirty="0"/>
            <a:t>Secondary level education</a:t>
          </a:r>
        </a:p>
      </dgm:t>
    </dgm:pt>
    <dgm:pt modelId="{B047C09A-F95A-4331-82B4-ECD7B6F6512C}" type="parTrans" cxnId="{1B664340-221B-4D85-9542-B32F0B7CD953}">
      <dgm:prSet/>
      <dgm:spPr/>
      <dgm:t>
        <a:bodyPr/>
        <a:lstStyle/>
        <a:p>
          <a:endParaRPr lang="en-US"/>
        </a:p>
      </dgm:t>
    </dgm:pt>
    <dgm:pt modelId="{FE6F5525-A77D-4DC6-991E-4F4AAF547917}" type="sibTrans" cxnId="{1B664340-221B-4D85-9542-B32F0B7CD953}">
      <dgm:prSet/>
      <dgm:spPr/>
      <dgm:t>
        <a:bodyPr/>
        <a:lstStyle/>
        <a:p>
          <a:endParaRPr lang="en-US"/>
        </a:p>
      </dgm:t>
    </dgm:pt>
    <dgm:pt modelId="{74E99D95-3685-42CB-A662-E4098834F08F}" type="pres">
      <dgm:prSet presAssocID="{86DDD55D-E1B5-424F-B14C-41D28BDD6728}" presName="diagram" presStyleCnt="0">
        <dgm:presLayoutVars>
          <dgm:dir/>
          <dgm:resizeHandles val="exact"/>
        </dgm:presLayoutVars>
      </dgm:prSet>
      <dgm:spPr/>
    </dgm:pt>
    <dgm:pt modelId="{97C285A7-8671-46E2-ACFE-A9AFCE3E3D5A}" type="pres">
      <dgm:prSet presAssocID="{FA896F49-F7C9-44A2-858E-8CA57E6B6593}" presName="node" presStyleLbl="node1" presStyleIdx="0" presStyleCnt="5">
        <dgm:presLayoutVars>
          <dgm:bulletEnabled val="1"/>
        </dgm:presLayoutVars>
      </dgm:prSet>
      <dgm:spPr/>
    </dgm:pt>
    <dgm:pt modelId="{A07C0E13-4740-40AB-A407-7B181E7A3F87}" type="pres">
      <dgm:prSet presAssocID="{87A8449E-6653-49CE-8013-91646B4F16AC}" presName="sibTrans" presStyleCnt="0"/>
      <dgm:spPr/>
    </dgm:pt>
    <dgm:pt modelId="{5F18446B-7510-464E-8D52-D9AB9E2FBB26}" type="pres">
      <dgm:prSet presAssocID="{54A6088E-DFE7-4BE5-8772-B203D6AF7B3A}" presName="node" presStyleLbl="node1" presStyleIdx="1" presStyleCnt="5">
        <dgm:presLayoutVars>
          <dgm:bulletEnabled val="1"/>
        </dgm:presLayoutVars>
      </dgm:prSet>
      <dgm:spPr/>
    </dgm:pt>
    <dgm:pt modelId="{F6FBF702-1FA2-491D-BBB0-CC54D2756D8B}" type="pres">
      <dgm:prSet presAssocID="{58D7B285-BB0D-41A0-8F49-790FC0330F9F}" presName="sibTrans" presStyleCnt="0"/>
      <dgm:spPr/>
    </dgm:pt>
    <dgm:pt modelId="{E8DB076A-376A-4DD6-B6C1-271F7D0DD724}" type="pres">
      <dgm:prSet presAssocID="{BC36DCE8-6FBC-42A9-BA0F-0E0757807C30}" presName="node" presStyleLbl="node1" presStyleIdx="2" presStyleCnt="5">
        <dgm:presLayoutVars>
          <dgm:bulletEnabled val="1"/>
        </dgm:presLayoutVars>
      </dgm:prSet>
      <dgm:spPr/>
    </dgm:pt>
    <dgm:pt modelId="{97857D1E-F3E2-46F0-9F81-8EC8F9BB9229}" type="pres">
      <dgm:prSet presAssocID="{987B01C0-7A47-4104-93A7-5DCC2517B7C8}" presName="sibTrans" presStyleCnt="0"/>
      <dgm:spPr/>
    </dgm:pt>
    <dgm:pt modelId="{B6E1A1FD-F84E-4603-89B2-6FD5A13A43D1}" type="pres">
      <dgm:prSet presAssocID="{D45FA05E-FD5B-4919-8A77-E0761287B641}" presName="node" presStyleLbl="node1" presStyleIdx="3" presStyleCnt="5">
        <dgm:presLayoutVars>
          <dgm:bulletEnabled val="1"/>
        </dgm:presLayoutVars>
      </dgm:prSet>
      <dgm:spPr/>
    </dgm:pt>
    <dgm:pt modelId="{F5E536D0-6A60-450E-B4EF-C923456F41CC}" type="pres">
      <dgm:prSet presAssocID="{BD561BDA-4A8D-4D78-B3E7-3874F25FA4E9}" presName="sibTrans" presStyleCnt="0"/>
      <dgm:spPr/>
    </dgm:pt>
    <dgm:pt modelId="{6A1EFC86-2F17-495A-9CE2-E288F6633C80}" type="pres">
      <dgm:prSet presAssocID="{13044EFD-0801-40EE-B025-9C8E15E19864}" presName="node" presStyleLbl="node1" presStyleIdx="4" presStyleCnt="5">
        <dgm:presLayoutVars>
          <dgm:bulletEnabled val="1"/>
        </dgm:presLayoutVars>
      </dgm:prSet>
      <dgm:spPr/>
    </dgm:pt>
  </dgm:ptLst>
  <dgm:cxnLst>
    <dgm:cxn modelId="{B862B40E-CEFE-4B5F-8338-C62373CA42EB}" srcId="{86DDD55D-E1B5-424F-B14C-41D28BDD6728}" destId="{FA896F49-F7C9-44A2-858E-8CA57E6B6593}" srcOrd="0" destOrd="0" parTransId="{E4760B6C-F927-40F0-BC7E-6627365986CE}" sibTransId="{87A8449E-6653-49CE-8013-91646B4F16AC}"/>
    <dgm:cxn modelId="{CD429416-B2FC-431B-8C68-A2329E04EB21}" srcId="{86DDD55D-E1B5-424F-B14C-41D28BDD6728}" destId="{D45FA05E-FD5B-4919-8A77-E0761287B641}" srcOrd="3" destOrd="0" parTransId="{B24F90C2-D1F4-4922-9022-99BCF648290D}" sibTransId="{BD561BDA-4A8D-4D78-B3E7-3874F25FA4E9}"/>
    <dgm:cxn modelId="{E9AFF217-645D-4B8B-9947-610B1ACA2AD9}" srcId="{86DDD55D-E1B5-424F-B14C-41D28BDD6728}" destId="{54A6088E-DFE7-4BE5-8772-B203D6AF7B3A}" srcOrd="1" destOrd="0" parTransId="{BB5BDA40-E140-461A-8D79-A8958983D718}" sibTransId="{58D7B285-BB0D-41A0-8F49-790FC0330F9F}"/>
    <dgm:cxn modelId="{A47C1422-0B38-4FB0-8A2A-53B17CEC3A8E}" srcId="{BC36DCE8-6FBC-42A9-BA0F-0E0757807C30}" destId="{9B8B38E1-BDE3-4FE4-AEDF-096C0F78705C}" srcOrd="0" destOrd="0" parTransId="{38BD879A-AE67-4CE4-A193-11C8FE04679E}" sibTransId="{764A58DE-B69F-458E-A9EB-55143DD8576A}"/>
    <dgm:cxn modelId="{D426523C-B4D4-49C9-AB81-3575EC24DA8E}" type="presOf" srcId="{4AFE3D06-ED22-41EE-A9F0-916A3911A9C7}" destId="{5F18446B-7510-464E-8D52-D9AB9E2FBB26}" srcOrd="0" destOrd="1" presId="urn:microsoft.com/office/officeart/2005/8/layout/default"/>
    <dgm:cxn modelId="{1B664340-221B-4D85-9542-B32F0B7CD953}" srcId="{13044EFD-0801-40EE-B025-9C8E15E19864}" destId="{76415ACB-67C8-4C73-BEDF-8E627F5B8F19}" srcOrd="0" destOrd="0" parTransId="{B047C09A-F95A-4331-82B4-ECD7B6F6512C}" sibTransId="{FE6F5525-A77D-4DC6-991E-4F4AAF547917}"/>
    <dgm:cxn modelId="{7138CF40-9D4A-4EEF-89B2-05AA80BEBFEE}" type="presOf" srcId="{FA896F49-F7C9-44A2-858E-8CA57E6B6593}" destId="{97C285A7-8671-46E2-ACFE-A9AFCE3E3D5A}" srcOrd="0" destOrd="0" presId="urn:microsoft.com/office/officeart/2005/8/layout/default"/>
    <dgm:cxn modelId="{A05E9143-2598-443F-90F0-D37A10C8F4A8}" type="presOf" srcId="{BC36DCE8-6FBC-42A9-BA0F-0E0757807C30}" destId="{E8DB076A-376A-4DD6-B6C1-271F7D0DD724}" srcOrd="0" destOrd="0" presId="urn:microsoft.com/office/officeart/2005/8/layout/default"/>
    <dgm:cxn modelId="{89D46D4C-8D04-43AD-8E48-B69650099D73}" type="presOf" srcId="{76415ACB-67C8-4C73-BEDF-8E627F5B8F19}" destId="{6A1EFC86-2F17-495A-9CE2-E288F6633C80}" srcOrd="0" destOrd="1" presId="urn:microsoft.com/office/officeart/2005/8/layout/default"/>
    <dgm:cxn modelId="{F5BE196F-8C04-414A-9936-6C2C9479A9F4}" type="presOf" srcId="{D45FA05E-FD5B-4919-8A77-E0761287B641}" destId="{B6E1A1FD-F84E-4603-89B2-6FD5A13A43D1}" srcOrd="0" destOrd="0" presId="urn:microsoft.com/office/officeart/2005/8/layout/default"/>
    <dgm:cxn modelId="{99480253-7385-4159-BC36-C9A5160F5FCF}" type="presOf" srcId="{9B8B38E1-BDE3-4FE4-AEDF-096C0F78705C}" destId="{E8DB076A-376A-4DD6-B6C1-271F7D0DD724}" srcOrd="0" destOrd="1" presId="urn:microsoft.com/office/officeart/2005/8/layout/default"/>
    <dgm:cxn modelId="{FEF14C53-0158-489D-BC43-AB5F2A498023}" srcId="{D45FA05E-FD5B-4919-8A77-E0761287B641}" destId="{40F57130-999C-4308-A987-062DF0FC8AAF}" srcOrd="0" destOrd="0" parTransId="{531427B8-5570-4C44-A141-77AA301C7F14}" sibTransId="{C737AAA4-C45A-4E6D-A239-ED7323DFE07D}"/>
    <dgm:cxn modelId="{6B1A5157-CF62-4899-B7C3-32AAB49C4B55}" srcId="{54A6088E-DFE7-4BE5-8772-B203D6AF7B3A}" destId="{4AFE3D06-ED22-41EE-A9F0-916A3911A9C7}" srcOrd="0" destOrd="0" parTransId="{15E55C51-1B7A-4265-A478-A69D4F75BCC4}" sibTransId="{417875BA-DB29-45CC-BE22-E58062533597}"/>
    <dgm:cxn modelId="{68DE7A7D-B2F3-4A54-BB0C-C2277A1F8B01}" type="presOf" srcId="{86DDD55D-E1B5-424F-B14C-41D28BDD6728}" destId="{74E99D95-3685-42CB-A662-E4098834F08F}" srcOrd="0" destOrd="0" presId="urn:microsoft.com/office/officeart/2005/8/layout/default"/>
    <dgm:cxn modelId="{4FBFA183-060D-4EAA-9699-D856817804BD}" type="presOf" srcId="{13044EFD-0801-40EE-B025-9C8E15E19864}" destId="{6A1EFC86-2F17-495A-9CE2-E288F6633C80}" srcOrd="0" destOrd="0" presId="urn:microsoft.com/office/officeart/2005/8/layout/default"/>
    <dgm:cxn modelId="{C6E0C88E-E2B4-4F38-81D1-FCA1C770981B}" srcId="{86DDD55D-E1B5-424F-B14C-41D28BDD6728}" destId="{BC36DCE8-6FBC-42A9-BA0F-0E0757807C30}" srcOrd="2" destOrd="0" parTransId="{F3433388-77C8-43DF-BFEA-5F7B91E20BF1}" sibTransId="{987B01C0-7A47-4104-93A7-5DCC2517B7C8}"/>
    <dgm:cxn modelId="{D03E58B9-C299-49F5-BC75-52B1C49879B8}" type="presOf" srcId="{01EF0223-AB06-4356-ABF9-B264A9283FE2}" destId="{97C285A7-8671-46E2-ACFE-A9AFCE3E3D5A}" srcOrd="0" destOrd="1" presId="urn:microsoft.com/office/officeart/2005/8/layout/default"/>
    <dgm:cxn modelId="{544543C7-3DE1-45CE-867F-7D80311D860A}" type="presOf" srcId="{54A6088E-DFE7-4BE5-8772-B203D6AF7B3A}" destId="{5F18446B-7510-464E-8D52-D9AB9E2FBB26}" srcOrd="0" destOrd="0" presId="urn:microsoft.com/office/officeart/2005/8/layout/default"/>
    <dgm:cxn modelId="{138A6AD8-7B7B-41CC-A195-1D96DD29A248}" srcId="{FA896F49-F7C9-44A2-858E-8CA57E6B6593}" destId="{01EF0223-AB06-4356-ABF9-B264A9283FE2}" srcOrd="0" destOrd="0" parTransId="{14EC4CFC-A682-4784-A107-86D2BD510D37}" sibTransId="{785CF8A0-30F8-46E6-8F81-1C1A845D05B4}"/>
    <dgm:cxn modelId="{2FE7CDDB-D03C-4CE3-A59D-B29346CDCF79}" srcId="{86DDD55D-E1B5-424F-B14C-41D28BDD6728}" destId="{13044EFD-0801-40EE-B025-9C8E15E19864}" srcOrd="4" destOrd="0" parTransId="{9A2C9517-25F9-4284-BF01-F8295E6E6B4D}" sibTransId="{B4A608AE-69A0-4B0F-9035-B510A33B41A3}"/>
    <dgm:cxn modelId="{5ECC6BEA-AC5D-4E34-BA93-D346BD45E25F}" type="presOf" srcId="{40F57130-999C-4308-A987-062DF0FC8AAF}" destId="{B6E1A1FD-F84E-4603-89B2-6FD5A13A43D1}" srcOrd="0" destOrd="1" presId="urn:microsoft.com/office/officeart/2005/8/layout/default"/>
    <dgm:cxn modelId="{E9EDC72A-EA7B-4B0D-BF8D-BF48139E53A2}" type="presParOf" srcId="{74E99D95-3685-42CB-A662-E4098834F08F}" destId="{97C285A7-8671-46E2-ACFE-A9AFCE3E3D5A}" srcOrd="0" destOrd="0" presId="urn:microsoft.com/office/officeart/2005/8/layout/default"/>
    <dgm:cxn modelId="{FF2B711E-BFFB-4913-8334-DA947046D523}" type="presParOf" srcId="{74E99D95-3685-42CB-A662-E4098834F08F}" destId="{A07C0E13-4740-40AB-A407-7B181E7A3F87}" srcOrd="1" destOrd="0" presId="urn:microsoft.com/office/officeart/2005/8/layout/default"/>
    <dgm:cxn modelId="{22C1A519-C218-4944-AE75-2949DDF5DE12}" type="presParOf" srcId="{74E99D95-3685-42CB-A662-E4098834F08F}" destId="{5F18446B-7510-464E-8D52-D9AB9E2FBB26}" srcOrd="2" destOrd="0" presId="urn:microsoft.com/office/officeart/2005/8/layout/default"/>
    <dgm:cxn modelId="{2436EF0E-C899-4B59-B158-E9325D71C2CE}" type="presParOf" srcId="{74E99D95-3685-42CB-A662-E4098834F08F}" destId="{F6FBF702-1FA2-491D-BBB0-CC54D2756D8B}" srcOrd="3" destOrd="0" presId="urn:microsoft.com/office/officeart/2005/8/layout/default"/>
    <dgm:cxn modelId="{D07C9D2F-45C0-46D0-987F-16EA7427831B}" type="presParOf" srcId="{74E99D95-3685-42CB-A662-E4098834F08F}" destId="{E8DB076A-376A-4DD6-B6C1-271F7D0DD724}" srcOrd="4" destOrd="0" presId="urn:microsoft.com/office/officeart/2005/8/layout/default"/>
    <dgm:cxn modelId="{95CC7E56-A7A8-44A5-9D72-FFB3542F378F}" type="presParOf" srcId="{74E99D95-3685-42CB-A662-E4098834F08F}" destId="{97857D1E-F3E2-46F0-9F81-8EC8F9BB9229}" srcOrd="5" destOrd="0" presId="urn:microsoft.com/office/officeart/2005/8/layout/default"/>
    <dgm:cxn modelId="{DF889618-BA58-425C-BA97-B09B8C1C2C57}" type="presParOf" srcId="{74E99D95-3685-42CB-A662-E4098834F08F}" destId="{B6E1A1FD-F84E-4603-89B2-6FD5A13A43D1}" srcOrd="6" destOrd="0" presId="urn:microsoft.com/office/officeart/2005/8/layout/default"/>
    <dgm:cxn modelId="{624D2BFF-1557-4F9A-B688-EBA9A6F97B3A}" type="presParOf" srcId="{74E99D95-3685-42CB-A662-E4098834F08F}" destId="{F5E536D0-6A60-450E-B4EF-C923456F41CC}" srcOrd="7" destOrd="0" presId="urn:microsoft.com/office/officeart/2005/8/layout/default"/>
    <dgm:cxn modelId="{73DB17D0-9579-473A-AEA2-10D64C5ACAED}" type="presParOf" srcId="{74E99D95-3685-42CB-A662-E4098834F08F}" destId="{6A1EFC86-2F17-495A-9CE2-E288F6633C8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895E33-1C1E-4498-AD42-29679FDC508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4EC83E7-9DAE-4C79-B29C-872A9C43888A}">
      <dgm:prSet phldrT="[Text]"/>
      <dgm:spPr/>
      <dgm:t>
        <a:bodyPr/>
        <a:lstStyle/>
        <a:p>
          <a:r>
            <a:rPr lang="en-US" dirty="0"/>
            <a:t>The Primary reason mentioned throughout a majority of the literature reviewed was COVID-19 vaccine can harm their unborn child.  </a:t>
          </a:r>
        </a:p>
      </dgm:t>
    </dgm:pt>
    <dgm:pt modelId="{201C891F-8144-4980-8FA2-2BC8DE8298BC}" type="parTrans" cxnId="{DFCB6CE1-3EFD-464B-BA68-58E2A7C20CF3}">
      <dgm:prSet/>
      <dgm:spPr/>
      <dgm:t>
        <a:bodyPr/>
        <a:lstStyle/>
        <a:p>
          <a:endParaRPr lang="en-US"/>
        </a:p>
      </dgm:t>
    </dgm:pt>
    <dgm:pt modelId="{3A62FE50-A399-446B-8CF9-74D8F08EEDD7}" type="sibTrans" cxnId="{DFCB6CE1-3EFD-464B-BA68-58E2A7C20CF3}">
      <dgm:prSet/>
      <dgm:spPr/>
      <dgm:t>
        <a:bodyPr/>
        <a:lstStyle/>
        <a:p>
          <a:endParaRPr lang="en-US"/>
        </a:p>
      </dgm:t>
    </dgm:pt>
    <dgm:pt modelId="{50AFBDB5-8990-4A64-BBEB-195B40098BA7}">
      <dgm:prSet phldrT="[Text]"/>
      <dgm:spPr/>
      <dgm:t>
        <a:bodyPr/>
        <a:lstStyle/>
        <a:p>
          <a:r>
            <a:rPr lang="en-US" dirty="0"/>
            <a:t>The Second most frequent reason was fear of side effects or adverse events. </a:t>
          </a:r>
        </a:p>
      </dgm:t>
    </dgm:pt>
    <dgm:pt modelId="{52F40CB9-CC3B-46C8-B9F9-C241E715FDBB}" type="parTrans" cxnId="{E4DC073D-2F75-40FD-A98A-3894ADFCCE92}">
      <dgm:prSet/>
      <dgm:spPr/>
      <dgm:t>
        <a:bodyPr/>
        <a:lstStyle/>
        <a:p>
          <a:endParaRPr lang="en-US"/>
        </a:p>
      </dgm:t>
    </dgm:pt>
    <dgm:pt modelId="{D2F8BD93-7729-4CB7-B27C-B8AFE3357998}" type="sibTrans" cxnId="{E4DC073D-2F75-40FD-A98A-3894ADFCCE92}">
      <dgm:prSet/>
      <dgm:spPr/>
      <dgm:t>
        <a:bodyPr/>
        <a:lstStyle/>
        <a:p>
          <a:endParaRPr lang="en-US"/>
        </a:p>
      </dgm:t>
    </dgm:pt>
    <dgm:pt modelId="{54E6C685-7361-4880-A6E3-4EB1F85B5412}">
      <dgm:prSet phldrT="[Text]"/>
      <dgm:spPr/>
      <dgm:t>
        <a:bodyPr/>
        <a:lstStyle/>
        <a:p>
          <a:r>
            <a:rPr lang="en-US" dirty="0"/>
            <a:t>The Third most frequent reason was lack of information or data about COVID-19 vaccine safety about pregnant women. </a:t>
          </a:r>
        </a:p>
      </dgm:t>
    </dgm:pt>
    <dgm:pt modelId="{561E74F0-F8A8-4DCB-A647-4FA38F570D63}" type="parTrans" cxnId="{8BBFF314-9D77-4227-9B55-392EFE319C71}">
      <dgm:prSet/>
      <dgm:spPr/>
      <dgm:t>
        <a:bodyPr/>
        <a:lstStyle/>
        <a:p>
          <a:endParaRPr lang="en-US"/>
        </a:p>
      </dgm:t>
    </dgm:pt>
    <dgm:pt modelId="{F5204F50-B154-4CA3-B197-6A71446C6785}" type="sibTrans" cxnId="{8BBFF314-9D77-4227-9B55-392EFE319C71}">
      <dgm:prSet/>
      <dgm:spPr/>
      <dgm:t>
        <a:bodyPr/>
        <a:lstStyle/>
        <a:p>
          <a:endParaRPr lang="en-US"/>
        </a:p>
      </dgm:t>
    </dgm:pt>
    <dgm:pt modelId="{5058C344-41A3-4EE8-A783-7E77DC75A4A8}">
      <dgm:prSet phldrT="[Text]"/>
      <dgm:spPr/>
      <dgm:t>
        <a:bodyPr/>
        <a:lstStyle/>
        <a:p>
          <a:r>
            <a:rPr lang="en-US" dirty="0"/>
            <a:t>Additional less frequently reasons included: religion beliefs; family decision; vaccine cost; spousal hesitation for the pregnant partner to receive the vaccine; and misinformation and misconceptions about vaccination. </a:t>
          </a:r>
        </a:p>
      </dgm:t>
    </dgm:pt>
    <dgm:pt modelId="{42D9E9CD-4357-4B3B-8C5A-71EE7B47BAAB}" type="parTrans" cxnId="{D2C4C71C-6485-4AA8-AEB6-0DD191984818}">
      <dgm:prSet/>
      <dgm:spPr/>
      <dgm:t>
        <a:bodyPr/>
        <a:lstStyle/>
        <a:p>
          <a:endParaRPr lang="en-US"/>
        </a:p>
      </dgm:t>
    </dgm:pt>
    <dgm:pt modelId="{999536A4-9067-486F-BF90-3198473618DF}" type="sibTrans" cxnId="{D2C4C71C-6485-4AA8-AEB6-0DD191984818}">
      <dgm:prSet/>
      <dgm:spPr/>
      <dgm:t>
        <a:bodyPr/>
        <a:lstStyle/>
        <a:p>
          <a:endParaRPr lang="en-US"/>
        </a:p>
      </dgm:t>
    </dgm:pt>
    <dgm:pt modelId="{80CD420C-3B85-47FE-B252-316FD43C4E31}" type="pres">
      <dgm:prSet presAssocID="{69895E33-1C1E-4498-AD42-29679FDC508F}" presName="Name0" presStyleCnt="0">
        <dgm:presLayoutVars>
          <dgm:chMax val="7"/>
          <dgm:chPref val="7"/>
          <dgm:dir/>
        </dgm:presLayoutVars>
      </dgm:prSet>
      <dgm:spPr/>
    </dgm:pt>
    <dgm:pt modelId="{46E9948A-D911-4D91-8A66-D56E0D1DB3A1}" type="pres">
      <dgm:prSet presAssocID="{69895E33-1C1E-4498-AD42-29679FDC508F}" presName="Name1" presStyleCnt="0"/>
      <dgm:spPr/>
    </dgm:pt>
    <dgm:pt modelId="{79CFAB84-3B9D-4081-A70E-64D46F558C22}" type="pres">
      <dgm:prSet presAssocID="{69895E33-1C1E-4498-AD42-29679FDC508F}" presName="cycle" presStyleCnt="0"/>
      <dgm:spPr/>
    </dgm:pt>
    <dgm:pt modelId="{DB019E65-9726-47FC-BAC1-81C46433EFFB}" type="pres">
      <dgm:prSet presAssocID="{69895E33-1C1E-4498-AD42-29679FDC508F}" presName="srcNode" presStyleLbl="node1" presStyleIdx="0" presStyleCnt="4"/>
      <dgm:spPr/>
    </dgm:pt>
    <dgm:pt modelId="{09146830-7057-4BE0-BD63-F43FC6B1DCDB}" type="pres">
      <dgm:prSet presAssocID="{69895E33-1C1E-4498-AD42-29679FDC508F}" presName="conn" presStyleLbl="parChTrans1D2" presStyleIdx="0" presStyleCnt="1"/>
      <dgm:spPr/>
    </dgm:pt>
    <dgm:pt modelId="{376607DE-6E4D-41E4-901E-707A14E93C71}" type="pres">
      <dgm:prSet presAssocID="{69895E33-1C1E-4498-AD42-29679FDC508F}" presName="extraNode" presStyleLbl="node1" presStyleIdx="0" presStyleCnt="4"/>
      <dgm:spPr/>
    </dgm:pt>
    <dgm:pt modelId="{CDDB55C1-73B4-44DE-BEA4-408A5C481439}" type="pres">
      <dgm:prSet presAssocID="{69895E33-1C1E-4498-AD42-29679FDC508F}" presName="dstNode" presStyleLbl="node1" presStyleIdx="0" presStyleCnt="4"/>
      <dgm:spPr/>
    </dgm:pt>
    <dgm:pt modelId="{AA4E466E-7668-4827-922A-266C389743B0}" type="pres">
      <dgm:prSet presAssocID="{F4EC83E7-9DAE-4C79-B29C-872A9C43888A}" presName="text_1" presStyleLbl="node1" presStyleIdx="0" presStyleCnt="4">
        <dgm:presLayoutVars>
          <dgm:bulletEnabled val="1"/>
        </dgm:presLayoutVars>
      </dgm:prSet>
      <dgm:spPr/>
    </dgm:pt>
    <dgm:pt modelId="{181B9A98-11B5-4C89-947F-A80DEE2FB051}" type="pres">
      <dgm:prSet presAssocID="{F4EC83E7-9DAE-4C79-B29C-872A9C43888A}" presName="accent_1" presStyleCnt="0"/>
      <dgm:spPr/>
    </dgm:pt>
    <dgm:pt modelId="{55D5671B-072A-4D96-AB8B-2D28E1A6ED30}" type="pres">
      <dgm:prSet presAssocID="{F4EC83E7-9DAE-4C79-B29C-872A9C43888A}" presName="accentRepeatNode" presStyleLbl="solidFgAcc1" presStyleIdx="0" presStyleCnt="4"/>
      <dgm:spPr/>
    </dgm:pt>
    <dgm:pt modelId="{79F3BE54-A83E-4A4D-B89D-E1D9C48591AA}" type="pres">
      <dgm:prSet presAssocID="{50AFBDB5-8990-4A64-BBEB-195B40098BA7}" presName="text_2" presStyleLbl="node1" presStyleIdx="1" presStyleCnt="4">
        <dgm:presLayoutVars>
          <dgm:bulletEnabled val="1"/>
        </dgm:presLayoutVars>
      </dgm:prSet>
      <dgm:spPr/>
    </dgm:pt>
    <dgm:pt modelId="{3D53FC7D-E747-4518-8A95-C7F205759AAE}" type="pres">
      <dgm:prSet presAssocID="{50AFBDB5-8990-4A64-BBEB-195B40098BA7}" presName="accent_2" presStyleCnt="0"/>
      <dgm:spPr/>
    </dgm:pt>
    <dgm:pt modelId="{C504BFB9-EEDC-4EEF-AEC3-94206C6D42E0}" type="pres">
      <dgm:prSet presAssocID="{50AFBDB5-8990-4A64-BBEB-195B40098BA7}" presName="accentRepeatNode" presStyleLbl="solidFgAcc1" presStyleIdx="1" presStyleCnt="4"/>
      <dgm:spPr/>
    </dgm:pt>
    <dgm:pt modelId="{E42DC0FB-B4F4-4754-A900-BDEB8E123FEE}" type="pres">
      <dgm:prSet presAssocID="{54E6C685-7361-4880-A6E3-4EB1F85B5412}" presName="text_3" presStyleLbl="node1" presStyleIdx="2" presStyleCnt="4">
        <dgm:presLayoutVars>
          <dgm:bulletEnabled val="1"/>
        </dgm:presLayoutVars>
      </dgm:prSet>
      <dgm:spPr/>
    </dgm:pt>
    <dgm:pt modelId="{7D019876-8373-4ADE-9BB3-AA285E5F4750}" type="pres">
      <dgm:prSet presAssocID="{54E6C685-7361-4880-A6E3-4EB1F85B5412}" presName="accent_3" presStyleCnt="0"/>
      <dgm:spPr/>
    </dgm:pt>
    <dgm:pt modelId="{32C10022-66DE-4EA5-B15C-366C063BD1FA}" type="pres">
      <dgm:prSet presAssocID="{54E6C685-7361-4880-A6E3-4EB1F85B5412}" presName="accentRepeatNode" presStyleLbl="solidFgAcc1" presStyleIdx="2" presStyleCnt="4"/>
      <dgm:spPr/>
    </dgm:pt>
    <dgm:pt modelId="{C3714942-D6FA-487F-9A52-2298C8DC3B8A}" type="pres">
      <dgm:prSet presAssocID="{5058C344-41A3-4EE8-A783-7E77DC75A4A8}" presName="text_4" presStyleLbl="node1" presStyleIdx="3" presStyleCnt="4">
        <dgm:presLayoutVars>
          <dgm:bulletEnabled val="1"/>
        </dgm:presLayoutVars>
      </dgm:prSet>
      <dgm:spPr/>
    </dgm:pt>
    <dgm:pt modelId="{4CC1647A-49AA-404D-A7C7-FF5B93AF35AA}" type="pres">
      <dgm:prSet presAssocID="{5058C344-41A3-4EE8-A783-7E77DC75A4A8}" presName="accent_4" presStyleCnt="0"/>
      <dgm:spPr/>
    </dgm:pt>
    <dgm:pt modelId="{888B4233-E112-4CA9-BCC6-0D0B45CFE385}" type="pres">
      <dgm:prSet presAssocID="{5058C344-41A3-4EE8-A783-7E77DC75A4A8}" presName="accentRepeatNode" presStyleLbl="solidFgAcc1" presStyleIdx="3" presStyleCnt="4"/>
      <dgm:spPr/>
    </dgm:pt>
  </dgm:ptLst>
  <dgm:cxnLst>
    <dgm:cxn modelId="{8BBFF314-9D77-4227-9B55-392EFE319C71}" srcId="{69895E33-1C1E-4498-AD42-29679FDC508F}" destId="{54E6C685-7361-4880-A6E3-4EB1F85B5412}" srcOrd="2" destOrd="0" parTransId="{561E74F0-F8A8-4DCB-A647-4FA38F570D63}" sibTransId="{F5204F50-B154-4CA3-B197-6A71446C6785}"/>
    <dgm:cxn modelId="{D2C4C71C-6485-4AA8-AEB6-0DD191984818}" srcId="{69895E33-1C1E-4498-AD42-29679FDC508F}" destId="{5058C344-41A3-4EE8-A783-7E77DC75A4A8}" srcOrd="3" destOrd="0" parTransId="{42D9E9CD-4357-4B3B-8C5A-71EE7B47BAAB}" sibTransId="{999536A4-9067-486F-BF90-3198473618DF}"/>
    <dgm:cxn modelId="{E4DC073D-2F75-40FD-A98A-3894ADFCCE92}" srcId="{69895E33-1C1E-4498-AD42-29679FDC508F}" destId="{50AFBDB5-8990-4A64-BBEB-195B40098BA7}" srcOrd="1" destOrd="0" parTransId="{52F40CB9-CC3B-46C8-B9F9-C241E715FDBB}" sibTransId="{D2F8BD93-7729-4CB7-B27C-B8AFE3357998}"/>
    <dgm:cxn modelId="{47ED1859-2E7E-4F48-9752-9245B60811E2}" type="presOf" srcId="{F4EC83E7-9DAE-4C79-B29C-872A9C43888A}" destId="{AA4E466E-7668-4827-922A-266C389743B0}" srcOrd="0" destOrd="0" presId="urn:microsoft.com/office/officeart/2008/layout/VerticalCurvedList"/>
    <dgm:cxn modelId="{9C15AE8F-995F-4080-A4F1-DE30C4930534}" type="presOf" srcId="{69895E33-1C1E-4498-AD42-29679FDC508F}" destId="{80CD420C-3B85-47FE-B252-316FD43C4E31}" srcOrd="0" destOrd="0" presId="urn:microsoft.com/office/officeart/2008/layout/VerticalCurvedList"/>
    <dgm:cxn modelId="{26155EB0-B75F-4352-AD0D-B30C92F6709F}" type="presOf" srcId="{5058C344-41A3-4EE8-A783-7E77DC75A4A8}" destId="{C3714942-D6FA-487F-9A52-2298C8DC3B8A}" srcOrd="0" destOrd="0" presId="urn:microsoft.com/office/officeart/2008/layout/VerticalCurvedList"/>
    <dgm:cxn modelId="{F545EBD4-FC03-44E4-B427-1BE7B4B7EED2}" type="presOf" srcId="{50AFBDB5-8990-4A64-BBEB-195B40098BA7}" destId="{79F3BE54-A83E-4A4D-B89D-E1D9C48591AA}" srcOrd="0" destOrd="0" presId="urn:microsoft.com/office/officeart/2008/layout/VerticalCurvedList"/>
    <dgm:cxn modelId="{DFCB6CE1-3EFD-464B-BA68-58E2A7C20CF3}" srcId="{69895E33-1C1E-4498-AD42-29679FDC508F}" destId="{F4EC83E7-9DAE-4C79-B29C-872A9C43888A}" srcOrd="0" destOrd="0" parTransId="{201C891F-8144-4980-8FA2-2BC8DE8298BC}" sibTransId="{3A62FE50-A399-446B-8CF9-74D8F08EEDD7}"/>
    <dgm:cxn modelId="{C6E724F0-E33B-4262-BAF1-847EF7B0F8F2}" type="presOf" srcId="{3A62FE50-A399-446B-8CF9-74D8F08EEDD7}" destId="{09146830-7057-4BE0-BD63-F43FC6B1DCDB}" srcOrd="0" destOrd="0" presId="urn:microsoft.com/office/officeart/2008/layout/VerticalCurvedList"/>
    <dgm:cxn modelId="{569B6EFE-D326-4204-AC3C-8E4F966A49A7}" type="presOf" srcId="{54E6C685-7361-4880-A6E3-4EB1F85B5412}" destId="{E42DC0FB-B4F4-4754-A900-BDEB8E123FEE}" srcOrd="0" destOrd="0" presId="urn:microsoft.com/office/officeart/2008/layout/VerticalCurvedList"/>
    <dgm:cxn modelId="{0C96BFCA-1795-497E-B6CF-0706FD728641}" type="presParOf" srcId="{80CD420C-3B85-47FE-B252-316FD43C4E31}" destId="{46E9948A-D911-4D91-8A66-D56E0D1DB3A1}" srcOrd="0" destOrd="0" presId="urn:microsoft.com/office/officeart/2008/layout/VerticalCurvedList"/>
    <dgm:cxn modelId="{401D1D6A-7B99-43BF-B800-EF80F39F0AAF}" type="presParOf" srcId="{46E9948A-D911-4D91-8A66-D56E0D1DB3A1}" destId="{79CFAB84-3B9D-4081-A70E-64D46F558C22}" srcOrd="0" destOrd="0" presId="urn:microsoft.com/office/officeart/2008/layout/VerticalCurvedList"/>
    <dgm:cxn modelId="{01A3903B-6C99-4B61-8A65-EAE892AF8FB4}" type="presParOf" srcId="{79CFAB84-3B9D-4081-A70E-64D46F558C22}" destId="{DB019E65-9726-47FC-BAC1-81C46433EFFB}" srcOrd="0" destOrd="0" presId="urn:microsoft.com/office/officeart/2008/layout/VerticalCurvedList"/>
    <dgm:cxn modelId="{A6ADC10D-5342-4E52-AF02-9492D8C21A2F}" type="presParOf" srcId="{79CFAB84-3B9D-4081-A70E-64D46F558C22}" destId="{09146830-7057-4BE0-BD63-F43FC6B1DCDB}" srcOrd="1" destOrd="0" presId="urn:microsoft.com/office/officeart/2008/layout/VerticalCurvedList"/>
    <dgm:cxn modelId="{7D2E571B-9DB2-4C62-8808-DA350FF17711}" type="presParOf" srcId="{79CFAB84-3B9D-4081-A70E-64D46F558C22}" destId="{376607DE-6E4D-41E4-901E-707A14E93C71}" srcOrd="2" destOrd="0" presId="urn:microsoft.com/office/officeart/2008/layout/VerticalCurvedList"/>
    <dgm:cxn modelId="{C8F678C8-A1C3-4A0A-851B-FFBEA913E8F4}" type="presParOf" srcId="{79CFAB84-3B9D-4081-A70E-64D46F558C22}" destId="{CDDB55C1-73B4-44DE-BEA4-408A5C481439}" srcOrd="3" destOrd="0" presId="urn:microsoft.com/office/officeart/2008/layout/VerticalCurvedList"/>
    <dgm:cxn modelId="{934B90CA-3345-40B2-B795-E93E1D8B26B6}" type="presParOf" srcId="{46E9948A-D911-4D91-8A66-D56E0D1DB3A1}" destId="{AA4E466E-7668-4827-922A-266C389743B0}" srcOrd="1" destOrd="0" presId="urn:microsoft.com/office/officeart/2008/layout/VerticalCurvedList"/>
    <dgm:cxn modelId="{DE5B7414-9C06-4B3A-A1C0-33579138D656}" type="presParOf" srcId="{46E9948A-D911-4D91-8A66-D56E0D1DB3A1}" destId="{181B9A98-11B5-4C89-947F-A80DEE2FB051}" srcOrd="2" destOrd="0" presId="urn:microsoft.com/office/officeart/2008/layout/VerticalCurvedList"/>
    <dgm:cxn modelId="{1830E4C4-F617-4DCE-BA60-1B87EA31867B}" type="presParOf" srcId="{181B9A98-11B5-4C89-947F-A80DEE2FB051}" destId="{55D5671B-072A-4D96-AB8B-2D28E1A6ED30}" srcOrd="0" destOrd="0" presId="urn:microsoft.com/office/officeart/2008/layout/VerticalCurvedList"/>
    <dgm:cxn modelId="{E48A78A7-AF0E-4495-9207-20D24E7C6DCE}" type="presParOf" srcId="{46E9948A-D911-4D91-8A66-D56E0D1DB3A1}" destId="{79F3BE54-A83E-4A4D-B89D-E1D9C48591AA}" srcOrd="3" destOrd="0" presId="urn:microsoft.com/office/officeart/2008/layout/VerticalCurvedList"/>
    <dgm:cxn modelId="{7BD28DF9-DBBA-46D9-B4C0-16BC5114CF43}" type="presParOf" srcId="{46E9948A-D911-4D91-8A66-D56E0D1DB3A1}" destId="{3D53FC7D-E747-4518-8A95-C7F205759AAE}" srcOrd="4" destOrd="0" presId="urn:microsoft.com/office/officeart/2008/layout/VerticalCurvedList"/>
    <dgm:cxn modelId="{AC8D2BC9-4C04-4740-96CB-6570609951C3}" type="presParOf" srcId="{3D53FC7D-E747-4518-8A95-C7F205759AAE}" destId="{C504BFB9-EEDC-4EEF-AEC3-94206C6D42E0}" srcOrd="0" destOrd="0" presId="urn:microsoft.com/office/officeart/2008/layout/VerticalCurvedList"/>
    <dgm:cxn modelId="{F46E732E-A7B7-4637-9A1D-2D2AD7D713A7}" type="presParOf" srcId="{46E9948A-D911-4D91-8A66-D56E0D1DB3A1}" destId="{E42DC0FB-B4F4-4754-A900-BDEB8E123FEE}" srcOrd="5" destOrd="0" presId="urn:microsoft.com/office/officeart/2008/layout/VerticalCurvedList"/>
    <dgm:cxn modelId="{F05E82C4-1D7C-482E-8D45-2EAFA48E1EDB}" type="presParOf" srcId="{46E9948A-D911-4D91-8A66-D56E0D1DB3A1}" destId="{7D019876-8373-4ADE-9BB3-AA285E5F4750}" srcOrd="6" destOrd="0" presId="urn:microsoft.com/office/officeart/2008/layout/VerticalCurvedList"/>
    <dgm:cxn modelId="{7FD1AFA1-93F1-4E44-8ABD-7A27AE92FA58}" type="presParOf" srcId="{7D019876-8373-4ADE-9BB3-AA285E5F4750}" destId="{32C10022-66DE-4EA5-B15C-366C063BD1FA}" srcOrd="0" destOrd="0" presId="urn:microsoft.com/office/officeart/2008/layout/VerticalCurvedList"/>
    <dgm:cxn modelId="{4F4769DB-E0B6-4DA5-B1F0-52D83FF4B308}" type="presParOf" srcId="{46E9948A-D911-4D91-8A66-D56E0D1DB3A1}" destId="{C3714942-D6FA-487F-9A52-2298C8DC3B8A}" srcOrd="7" destOrd="0" presId="urn:microsoft.com/office/officeart/2008/layout/VerticalCurvedList"/>
    <dgm:cxn modelId="{D99C9D4E-D86A-4D52-9FF1-F124796BE149}" type="presParOf" srcId="{46E9948A-D911-4D91-8A66-D56E0D1DB3A1}" destId="{4CC1647A-49AA-404D-A7C7-FF5B93AF35AA}" srcOrd="8" destOrd="0" presId="urn:microsoft.com/office/officeart/2008/layout/VerticalCurvedList"/>
    <dgm:cxn modelId="{B7D8224D-F006-4089-B941-AE9B716FEB3C}" type="presParOf" srcId="{4CC1647A-49AA-404D-A7C7-FF5B93AF35AA}" destId="{888B4233-E112-4CA9-BCC6-0D0B45CFE3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02FA-C404-4C45-9EAD-039F8375876F}">
      <dsp:nvSpPr>
        <dsp:cNvPr id="0" name=""/>
        <dsp:cNvSpPr/>
      </dsp:nvSpPr>
      <dsp:spPr>
        <a:xfrm>
          <a:off x="0" y="2577915"/>
          <a:ext cx="11295761" cy="0"/>
        </a:xfrm>
        <a:prstGeom prst="lin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D9406-10D9-4F24-B6D8-445DB40379C3}">
      <dsp:nvSpPr>
        <dsp:cNvPr id="0" name=""/>
        <dsp:cNvSpPr/>
      </dsp:nvSpPr>
      <dsp:spPr>
        <a:xfrm>
          <a:off x="169436" y="1598307"/>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8 Mar. 2020</a:t>
          </a:r>
        </a:p>
      </dsp:txBody>
      <dsp:txXfrm>
        <a:off x="169436" y="1598307"/>
        <a:ext cx="2485067" cy="618699"/>
      </dsp:txXfrm>
    </dsp:sp>
    <dsp:sp modelId="{ED3775A8-D754-49BF-9B09-D14B7934FCF0}">
      <dsp:nvSpPr>
        <dsp:cNvPr id="0" name=""/>
        <dsp:cNvSpPr/>
      </dsp:nvSpPr>
      <dsp:spPr>
        <a:xfrm>
          <a:off x="169436" y="702256"/>
          <a:ext cx="2485067" cy="8960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First 3 cases of novel coronavirus detected in Bangladesh.</a:t>
          </a:r>
        </a:p>
      </dsp:txBody>
      <dsp:txXfrm>
        <a:off x="169436" y="702256"/>
        <a:ext cx="2485067" cy="896051"/>
      </dsp:txXfrm>
    </dsp:sp>
    <dsp:sp modelId="{049E647E-EA33-46A2-BDFC-56EFE163489A}">
      <dsp:nvSpPr>
        <dsp:cNvPr id="0" name=""/>
        <dsp:cNvSpPr/>
      </dsp:nvSpPr>
      <dsp:spPr>
        <a:xfrm>
          <a:off x="1411970" y="2217007"/>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A8E14F-27BA-4E88-93A6-24DD12532076}">
      <dsp:nvSpPr>
        <dsp:cNvPr id="0" name=""/>
        <dsp:cNvSpPr/>
      </dsp:nvSpPr>
      <dsp:spPr>
        <a:xfrm>
          <a:off x="1581406" y="2938823"/>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11 Mar. 2020</a:t>
          </a:r>
        </a:p>
      </dsp:txBody>
      <dsp:txXfrm>
        <a:off x="1581406" y="2938823"/>
        <a:ext cx="2485067" cy="618699"/>
      </dsp:txXfrm>
    </dsp:sp>
    <dsp:sp modelId="{1569F178-6B86-4FA1-88AC-6E75BD4D8999}">
      <dsp:nvSpPr>
        <dsp:cNvPr id="0" name=""/>
        <dsp:cNvSpPr/>
      </dsp:nvSpPr>
      <dsp:spPr>
        <a:xfrm>
          <a:off x="1581406" y="3557523"/>
          <a:ext cx="2485067" cy="70125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WHO declared global pandemic.</a:t>
          </a:r>
        </a:p>
      </dsp:txBody>
      <dsp:txXfrm>
        <a:off x="1581406" y="3557523"/>
        <a:ext cx="2485067" cy="701257"/>
      </dsp:txXfrm>
    </dsp:sp>
    <dsp:sp modelId="{B4A2D2AC-608E-46AB-A021-A02060A8E8D4}">
      <dsp:nvSpPr>
        <dsp:cNvPr id="0" name=""/>
        <dsp:cNvSpPr/>
      </dsp:nvSpPr>
      <dsp:spPr>
        <a:xfrm>
          <a:off x="2823940" y="2577915"/>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0E90BA-BB9A-43F7-9677-529B1871A524}">
      <dsp:nvSpPr>
        <dsp:cNvPr id="0" name=""/>
        <dsp:cNvSpPr/>
      </dsp:nvSpPr>
      <dsp:spPr>
        <a:xfrm rot="2700000">
          <a:off x="137186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B33F2-132A-4129-8412-1E4FBE0073D1}">
      <dsp:nvSpPr>
        <dsp:cNvPr id="0" name=""/>
        <dsp:cNvSpPr/>
      </dsp:nvSpPr>
      <dsp:spPr>
        <a:xfrm rot="2700000">
          <a:off x="278383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81DC-FB3C-47E7-BC5E-822E8F9BCB6D}">
      <dsp:nvSpPr>
        <dsp:cNvPr id="0" name=""/>
        <dsp:cNvSpPr/>
      </dsp:nvSpPr>
      <dsp:spPr>
        <a:xfrm>
          <a:off x="2993376" y="1598307"/>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18 Mar. 2020</a:t>
          </a:r>
        </a:p>
      </dsp:txBody>
      <dsp:txXfrm>
        <a:off x="2993376" y="1598307"/>
        <a:ext cx="2485067" cy="618699"/>
      </dsp:txXfrm>
    </dsp:sp>
    <dsp:sp modelId="{BC0456C3-DFD4-4E9B-84A5-91480AAC9F4F}">
      <dsp:nvSpPr>
        <dsp:cNvPr id="0" name=""/>
        <dsp:cNvSpPr/>
      </dsp:nvSpPr>
      <dsp:spPr>
        <a:xfrm>
          <a:off x="2993376" y="897050"/>
          <a:ext cx="2485067" cy="70125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First COVID-19 deaths in Bangladesh.</a:t>
          </a:r>
        </a:p>
      </dsp:txBody>
      <dsp:txXfrm>
        <a:off x="2993376" y="897050"/>
        <a:ext cx="2485067" cy="701257"/>
      </dsp:txXfrm>
    </dsp:sp>
    <dsp:sp modelId="{4E153717-7B81-4AF8-B77A-E5C3C50F8D16}">
      <dsp:nvSpPr>
        <dsp:cNvPr id="0" name=""/>
        <dsp:cNvSpPr/>
      </dsp:nvSpPr>
      <dsp:spPr>
        <a:xfrm>
          <a:off x="4235910" y="2217007"/>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469C5-64D7-4F09-A8D8-9C3C6CB8DB13}">
      <dsp:nvSpPr>
        <dsp:cNvPr id="0" name=""/>
        <dsp:cNvSpPr/>
      </dsp:nvSpPr>
      <dsp:spPr>
        <a:xfrm>
          <a:off x="4405346" y="2938823"/>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26 Mar. 2020</a:t>
          </a:r>
        </a:p>
      </dsp:txBody>
      <dsp:txXfrm>
        <a:off x="4405346" y="2938823"/>
        <a:ext cx="2485067" cy="618699"/>
      </dsp:txXfrm>
    </dsp:sp>
    <dsp:sp modelId="{34F95A46-476D-469C-97A6-32AA85733583}">
      <dsp:nvSpPr>
        <dsp:cNvPr id="0" name=""/>
        <dsp:cNvSpPr/>
      </dsp:nvSpPr>
      <dsp:spPr>
        <a:xfrm>
          <a:off x="4405346" y="3557523"/>
          <a:ext cx="2485067" cy="70125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First lockdown declared by Bangladesh Government.</a:t>
          </a:r>
        </a:p>
      </dsp:txBody>
      <dsp:txXfrm>
        <a:off x="4405346" y="3557523"/>
        <a:ext cx="2485067" cy="701257"/>
      </dsp:txXfrm>
    </dsp:sp>
    <dsp:sp modelId="{F152A4E2-A793-4D92-B440-D7C9DE3F4EB6}">
      <dsp:nvSpPr>
        <dsp:cNvPr id="0" name=""/>
        <dsp:cNvSpPr/>
      </dsp:nvSpPr>
      <dsp:spPr>
        <a:xfrm>
          <a:off x="5647880" y="2577915"/>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6BDB17-6252-474D-80E4-14C9609AB529}">
      <dsp:nvSpPr>
        <dsp:cNvPr id="0" name=""/>
        <dsp:cNvSpPr/>
      </dsp:nvSpPr>
      <dsp:spPr>
        <a:xfrm rot="2700000">
          <a:off x="419580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75469-3810-426E-8043-53510065D50A}">
      <dsp:nvSpPr>
        <dsp:cNvPr id="0" name=""/>
        <dsp:cNvSpPr/>
      </dsp:nvSpPr>
      <dsp:spPr>
        <a:xfrm rot="2700000">
          <a:off x="560777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21130-EA6B-4361-9642-0109FEB48B9C}">
      <dsp:nvSpPr>
        <dsp:cNvPr id="0" name=""/>
        <dsp:cNvSpPr/>
      </dsp:nvSpPr>
      <dsp:spPr>
        <a:xfrm>
          <a:off x="5817316" y="1598307"/>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2 Dec. 2020</a:t>
          </a:r>
        </a:p>
      </dsp:txBody>
      <dsp:txXfrm>
        <a:off x="5817316" y="1598307"/>
        <a:ext cx="2485067" cy="618699"/>
      </dsp:txXfrm>
    </dsp:sp>
    <dsp:sp modelId="{55155B53-ED43-4E0E-8DD1-55F815DAB38D}">
      <dsp:nvSpPr>
        <dsp:cNvPr id="0" name=""/>
        <dsp:cNvSpPr/>
      </dsp:nvSpPr>
      <dsp:spPr>
        <a:xfrm>
          <a:off x="5817316" y="702256"/>
          <a:ext cx="2485067" cy="8960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UK was the first country to approve a vaccine against COVID-19.</a:t>
          </a:r>
        </a:p>
      </dsp:txBody>
      <dsp:txXfrm>
        <a:off x="5817316" y="702256"/>
        <a:ext cx="2485067" cy="896051"/>
      </dsp:txXfrm>
    </dsp:sp>
    <dsp:sp modelId="{EE367473-4307-46CB-8C69-02E40D09494E}">
      <dsp:nvSpPr>
        <dsp:cNvPr id="0" name=""/>
        <dsp:cNvSpPr/>
      </dsp:nvSpPr>
      <dsp:spPr>
        <a:xfrm>
          <a:off x="7059850" y="2217007"/>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C94BCC-C314-4D8E-ACF5-9F537D430FB8}">
      <dsp:nvSpPr>
        <dsp:cNvPr id="0" name=""/>
        <dsp:cNvSpPr/>
      </dsp:nvSpPr>
      <dsp:spPr>
        <a:xfrm>
          <a:off x="7229287" y="2938823"/>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27 Jan. 2021</a:t>
          </a:r>
        </a:p>
      </dsp:txBody>
      <dsp:txXfrm>
        <a:off x="7229287" y="2938823"/>
        <a:ext cx="2485067" cy="618699"/>
      </dsp:txXfrm>
    </dsp:sp>
    <dsp:sp modelId="{9C8FB4FE-189E-453C-AAE2-EC6EE485FF77}">
      <dsp:nvSpPr>
        <dsp:cNvPr id="0" name=""/>
        <dsp:cNvSpPr/>
      </dsp:nvSpPr>
      <dsp:spPr>
        <a:xfrm>
          <a:off x="7229287" y="3557523"/>
          <a:ext cx="2485067" cy="89605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Bangladesh began the administration of COVID-19 vaccines.</a:t>
          </a:r>
        </a:p>
      </dsp:txBody>
      <dsp:txXfrm>
        <a:off x="7229287" y="3557523"/>
        <a:ext cx="2485067" cy="896051"/>
      </dsp:txXfrm>
    </dsp:sp>
    <dsp:sp modelId="{E102ED1A-2BE3-4F1F-97BC-832914358195}">
      <dsp:nvSpPr>
        <dsp:cNvPr id="0" name=""/>
        <dsp:cNvSpPr/>
      </dsp:nvSpPr>
      <dsp:spPr>
        <a:xfrm>
          <a:off x="8471820" y="2577915"/>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0065AC-5711-42CB-94CC-41B450D3CE20}">
      <dsp:nvSpPr>
        <dsp:cNvPr id="0" name=""/>
        <dsp:cNvSpPr/>
      </dsp:nvSpPr>
      <dsp:spPr>
        <a:xfrm rot="2700000">
          <a:off x="701974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85478-D25E-4DE1-9F85-0D08A7F7761B}">
      <dsp:nvSpPr>
        <dsp:cNvPr id="0" name=""/>
        <dsp:cNvSpPr/>
      </dsp:nvSpPr>
      <dsp:spPr>
        <a:xfrm rot="2700000">
          <a:off x="843171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6BDCF-C721-440D-A5DD-31E155DAABAF}">
      <dsp:nvSpPr>
        <dsp:cNvPr id="0" name=""/>
        <dsp:cNvSpPr/>
      </dsp:nvSpPr>
      <dsp:spPr>
        <a:xfrm>
          <a:off x="8641257" y="1598307"/>
          <a:ext cx="2485067" cy="61869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8 Aug. 2021</a:t>
          </a:r>
        </a:p>
      </dsp:txBody>
      <dsp:txXfrm>
        <a:off x="8641257" y="1598307"/>
        <a:ext cx="2485067" cy="618699"/>
      </dsp:txXfrm>
    </dsp:sp>
    <dsp:sp modelId="{AB7ADF43-D406-4EF9-A334-20DF806511C8}">
      <dsp:nvSpPr>
        <dsp:cNvPr id="0" name=""/>
        <dsp:cNvSpPr/>
      </dsp:nvSpPr>
      <dsp:spPr>
        <a:xfrm>
          <a:off x="8641257" y="117875"/>
          <a:ext cx="2485067" cy="148043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COVID-19 vaccine eligibility in Bangladesh was expanded to include pregnant and lactating women following the recommendation of the NITAGs and DGHS.</a:t>
          </a:r>
        </a:p>
      </dsp:txBody>
      <dsp:txXfrm>
        <a:off x="8641257" y="117875"/>
        <a:ext cx="2485067" cy="1480432"/>
      </dsp:txXfrm>
    </dsp:sp>
    <dsp:sp modelId="{20AF27B3-C06D-48CB-9B0A-2A13A3E6DC44}">
      <dsp:nvSpPr>
        <dsp:cNvPr id="0" name=""/>
        <dsp:cNvSpPr/>
      </dsp:nvSpPr>
      <dsp:spPr>
        <a:xfrm>
          <a:off x="9883790" y="2217007"/>
          <a:ext cx="0" cy="3609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F17141-15C7-4C04-B309-9168526B8F3A}">
      <dsp:nvSpPr>
        <dsp:cNvPr id="0" name=""/>
        <dsp:cNvSpPr/>
      </dsp:nvSpPr>
      <dsp:spPr>
        <a:xfrm rot="2700000">
          <a:off x="9843687" y="2537812"/>
          <a:ext cx="80205" cy="80205"/>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CB0A3-CBA8-4A1E-AE8C-F29FDCB67F59}">
      <dsp:nvSpPr>
        <dsp:cNvPr id="0" name=""/>
        <dsp:cNvSpPr/>
      </dsp:nvSpPr>
      <dsp:spPr>
        <a:xfrm rot="5400000">
          <a:off x="3532131" y="-1187771"/>
          <a:ext cx="1211460" cy="389445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 acceptance rate of COVID-19 vaccine among pregnant and breast-feeding mothers.</a:t>
          </a:r>
        </a:p>
      </dsp:txBody>
      <dsp:txXfrm rot="-5400000">
        <a:off x="2190633" y="212866"/>
        <a:ext cx="3835319" cy="1093182"/>
      </dsp:txXfrm>
    </dsp:sp>
    <dsp:sp modelId="{9BB101BA-ED42-40EB-9792-1C5932CF0E3C}">
      <dsp:nvSpPr>
        <dsp:cNvPr id="0" name=""/>
        <dsp:cNvSpPr/>
      </dsp:nvSpPr>
      <dsp:spPr>
        <a:xfrm>
          <a:off x="0" y="2294"/>
          <a:ext cx="2190632" cy="1514326"/>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1.</a:t>
          </a:r>
        </a:p>
      </dsp:txBody>
      <dsp:txXfrm>
        <a:off x="73923" y="76217"/>
        <a:ext cx="2042786" cy="1366480"/>
      </dsp:txXfrm>
    </dsp:sp>
    <dsp:sp modelId="{FFC0A485-9663-438F-A99C-D2E4238F1B2F}">
      <dsp:nvSpPr>
        <dsp:cNvPr id="0" name=""/>
        <dsp:cNvSpPr/>
      </dsp:nvSpPr>
      <dsp:spPr>
        <a:xfrm rot="5400000">
          <a:off x="3532131" y="402270"/>
          <a:ext cx="1211460" cy="3894458"/>
        </a:xfrm>
        <a:prstGeom prst="round2SameRect">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 relative factors of vaccine hesitancy.</a:t>
          </a:r>
        </a:p>
      </dsp:txBody>
      <dsp:txXfrm rot="-5400000">
        <a:off x="2190633" y="1802908"/>
        <a:ext cx="3835319" cy="1093182"/>
      </dsp:txXfrm>
    </dsp:sp>
    <dsp:sp modelId="{42FDA426-3247-4B70-8B50-CF5380035005}">
      <dsp:nvSpPr>
        <dsp:cNvPr id="0" name=""/>
        <dsp:cNvSpPr/>
      </dsp:nvSpPr>
      <dsp:spPr>
        <a:xfrm>
          <a:off x="0" y="1592336"/>
          <a:ext cx="2190632" cy="1514326"/>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2.</a:t>
          </a:r>
        </a:p>
      </dsp:txBody>
      <dsp:txXfrm>
        <a:off x="73923" y="1666259"/>
        <a:ext cx="2042786" cy="1366480"/>
      </dsp:txXfrm>
    </dsp:sp>
    <dsp:sp modelId="{94A5511C-CB0B-41DC-8D42-8CF7133B76E9}">
      <dsp:nvSpPr>
        <dsp:cNvPr id="0" name=""/>
        <dsp:cNvSpPr/>
      </dsp:nvSpPr>
      <dsp:spPr>
        <a:xfrm rot="5400000">
          <a:off x="3532131" y="1992313"/>
          <a:ext cx="1211460" cy="3894458"/>
        </a:xfrm>
        <a:prstGeom prst="round2Same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Their reported reason of vaccine hesitancy.</a:t>
          </a:r>
        </a:p>
      </dsp:txBody>
      <dsp:txXfrm rot="-5400000">
        <a:off x="2190633" y="3392951"/>
        <a:ext cx="3835319" cy="1093182"/>
      </dsp:txXfrm>
    </dsp:sp>
    <dsp:sp modelId="{8FB42EEC-E9F4-4BE5-BA9A-A86180D8752B}">
      <dsp:nvSpPr>
        <dsp:cNvPr id="0" name=""/>
        <dsp:cNvSpPr/>
      </dsp:nvSpPr>
      <dsp:spPr>
        <a:xfrm>
          <a:off x="0" y="3182379"/>
          <a:ext cx="2190632" cy="1514326"/>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3.</a:t>
          </a:r>
        </a:p>
      </dsp:txBody>
      <dsp:txXfrm>
        <a:off x="73923" y="3256302"/>
        <a:ext cx="2042786" cy="136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829C9-5FC2-4915-A701-B7771FD49295}">
      <dsp:nvSpPr>
        <dsp:cNvPr id="0" name=""/>
        <dsp:cNvSpPr/>
      </dsp:nvSpPr>
      <dsp:spPr>
        <a:xfrm>
          <a:off x="783757" y="971827"/>
          <a:ext cx="7576326" cy="391539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1CA73-9214-4C86-ADE3-C9B9391A3405}">
      <dsp:nvSpPr>
        <dsp:cNvPr id="0" name=""/>
        <dsp:cNvSpPr/>
      </dsp:nvSpPr>
      <dsp:spPr>
        <a:xfrm>
          <a:off x="1010176" y="1429738"/>
          <a:ext cx="3518202" cy="3349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Inclusion Criteria</a:t>
          </a:r>
        </a:p>
        <a:p>
          <a:pPr marL="171450" lvl="1" indent="-171450" algn="l" defTabSz="711200">
            <a:lnSpc>
              <a:spcPct val="90000"/>
            </a:lnSpc>
            <a:spcBef>
              <a:spcPct val="0"/>
            </a:spcBef>
            <a:spcAft>
              <a:spcPct val="15000"/>
            </a:spcAft>
            <a:buChar char="•"/>
          </a:pPr>
          <a:r>
            <a:rPr lang="en-US" sz="1600" b="0" kern="1200">
              <a:latin typeface="Times New Roman" panose="02020603050405020304" pitchFamily="18" charset="0"/>
              <a:cs typeface="Times New Roman" panose="02020603050405020304" pitchFamily="18" charset="0"/>
            </a:rPr>
            <a:t>50 % of subjects included study must be pregnant at the time of the study</a:t>
          </a:r>
          <a:endParaRPr lang="en-US" sz="1600" b="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Studies surveyed pregnant women about maternal vaccination during the course of their pregnancy</a:t>
          </a:r>
        </a:p>
        <a:p>
          <a:pPr marL="171450" lvl="1" indent="-171450" algn="l" defTabSz="711200">
            <a:lnSpc>
              <a:spcPct val="90000"/>
            </a:lnSpc>
            <a:spcBef>
              <a:spcPct val="0"/>
            </a:spcBef>
            <a:spcAft>
              <a:spcPct val="15000"/>
            </a:spcAft>
            <a:buChar char="•"/>
          </a:pPr>
          <a:r>
            <a:rPr lang="en-US" sz="1600" b="0" kern="1200">
              <a:latin typeface="Times New Roman" panose="02020603050405020304" pitchFamily="18" charset="0"/>
              <a:cs typeface="Times New Roman" panose="02020603050405020304" pitchFamily="18" charset="0"/>
            </a:rPr>
            <a:t>Cross-sectional study</a:t>
          </a:r>
          <a:endParaRPr lang="en-US" sz="1600" b="0" kern="1200" dirty="0">
            <a:latin typeface="Times New Roman" panose="02020603050405020304" pitchFamily="18" charset="0"/>
            <a:cs typeface="Times New Roman" panose="02020603050405020304" pitchFamily="18" charset="0"/>
          </a:endParaRPr>
        </a:p>
      </dsp:txBody>
      <dsp:txXfrm>
        <a:off x="1010176" y="1429738"/>
        <a:ext cx="3518202" cy="3349576"/>
      </dsp:txXfrm>
    </dsp:sp>
    <dsp:sp modelId="{D90D819E-59D4-4FDD-BEBB-D4BBA72BBE28}">
      <dsp:nvSpPr>
        <dsp:cNvPr id="0" name=""/>
        <dsp:cNvSpPr/>
      </dsp:nvSpPr>
      <dsp:spPr>
        <a:xfrm>
          <a:off x="4606754" y="1429738"/>
          <a:ext cx="3518202" cy="3349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Reasons of Exclusion</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imes New Roman" panose="02020603050405020304" pitchFamily="18" charset="0"/>
              <a:cs typeface="Times New Roman" panose="02020603050405020304" pitchFamily="18" charset="0"/>
            </a:rPr>
            <a:t>Studies that focused on parental acceptance of vaccination for children </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imes New Roman" panose="02020603050405020304" pitchFamily="18" charset="0"/>
              <a:cs typeface="Times New Roman" panose="02020603050405020304" pitchFamily="18" charset="0"/>
            </a:rPr>
            <a:t>Studies that focused on opinions of health care workers</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imes New Roman" panose="02020603050405020304" pitchFamily="18" charset="0"/>
              <a:cs typeface="Times New Roman" panose="02020603050405020304" pitchFamily="18" charset="0"/>
            </a:rPr>
            <a:t>Studies with subject groups composed of &lt;50 % pregnant women, only post-partum women, or only non-pregnant women</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imes New Roman" panose="02020603050405020304" pitchFamily="18" charset="0"/>
              <a:cs typeface="Times New Roman" panose="02020603050405020304" pitchFamily="18" charset="0"/>
            </a:rPr>
            <a:t>All Review articles</a:t>
          </a:r>
        </a:p>
      </dsp:txBody>
      <dsp:txXfrm>
        <a:off x="4606754" y="1429738"/>
        <a:ext cx="3518202" cy="3349576"/>
      </dsp:txXfrm>
    </dsp:sp>
    <dsp:sp modelId="{B10B72D2-2090-4538-8625-2C2F38A12846}">
      <dsp:nvSpPr>
        <dsp:cNvPr id="0" name=""/>
        <dsp:cNvSpPr/>
      </dsp:nvSpPr>
      <dsp:spPr>
        <a:xfrm>
          <a:off x="0" y="188270"/>
          <a:ext cx="1480431" cy="1480431"/>
        </a:xfrm>
        <a:prstGeom prst="plus">
          <a:avLst>
            <a:gd name="adj" fmla="val 328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CAE0A-3E8E-41DF-8E56-58A568090FE3}">
      <dsp:nvSpPr>
        <dsp:cNvPr id="0" name=""/>
        <dsp:cNvSpPr/>
      </dsp:nvSpPr>
      <dsp:spPr>
        <a:xfrm>
          <a:off x="7315073" y="720668"/>
          <a:ext cx="1393347" cy="4774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0255E-0918-419A-976D-2F8CE9074008}">
      <dsp:nvSpPr>
        <dsp:cNvPr id="0" name=""/>
        <dsp:cNvSpPr/>
      </dsp:nvSpPr>
      <dsp:spPr>
        <a:xfrm>
          <a:off x="4571921" y="1436900"/>
          <a:ext cx="870" cy="3199167"/>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5B91C-3030-4BA8-BFB1-016AF7289D12}">
      <dsp:nvSpPr>
        <dsp:cNvPr id="0" name=""/>
        <dsp:cNvSpPr/>
      </dsp:nvSpPr>
      <dsp:spPr>
        <a:xfrm>
          <a:off x="4769" y="179378"/>
          <a:ext cx="1219896" cy="309088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Records identified through database searching,  </a:t>
          </a:r>
        </a:p>
        <a:p>
          <a:pPr marL="0" lvl="0" indent="0" algn="ctr" defTabSz="889000">
            <a:lnSpc>
              <a:spcPct val="90000"/>
            </a:lnSpc>
            <a:spcBef>
              <a:spcPct val="0"/>
            </a:spcBef>
            <a:spcAft>
              <a:spcPct val="35000"/>
            </a:spcAft>
            <a:buNone/>
          </a:pPr>
          <a:r>
            <a:rPr lang="en-US" sz="2000" kern="1200" dirty="0"/>
            <a:t>PubMed= 242 </a:t>
          </a:r>
        </a:p>
        <a:p>
          <a:pPr marL="0" lvl="0" indent="0" algn="ctr" defTabSz="889000">
            <a:lnSpc>
              <a:spcPct val="90000"/>
            </a:lnSpc>
            <a:spcBef>
              <a:spcPct val="0"/>
            </a:spcBef>
            <a:spcAft>
              <a:spcPct val="35000"/>
            </a:spcAft>
            <a:buNone/>
          </a:pPr>
          <a:r>
            <a:rPr lang="en-US" sz="2000" kern="1200" dirty="0"/>
            <a:t>Frontier in PH= 309</a:t>
          </a:r>
        </a:p>
      </dsp:txBody>
      <dsp:txXfrm>
        <a:off x="40499" y="215108"/>
        <a:ext cx="1148436" cy="3019421"/>
      </dsp:txXfrm>
    </dsp:sp>
    <dsp:sp modelId="{364AE28F-E246-42C2-A0F1-0F8B94245926}">
      <dsp:nvSpPr>
        <dsp:cNvPr id="0" name=""/>
        <dsp:cNvSpPr/>
      </dsp:nvSpPr>
      <dsp:spPr>
        <a:xfrm>
          <a:off x="1346656" y="1573551"/>
          <a:ext cx="258618" cy="3025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46656" y="1634058"/>
        <a:ext cx="181033" cy="181520"/>
      </dsp:txXfrm>
    </dsp:sp>
    <dsp:sp modelId="{4AAC2FBD-2153-40C1-B7F8-A7F058ED6EF5}">
      <dsp:nvSpPr>
        <dsp:cNvPr id="0" name=""/>
        <dsp:cNvSpPr/>
      </dsp:nvSpPr>
      <dsp:spPr>
        <a:xfrm>
          <a:off x="1712625" y="179378"/>
          <a:ext cx="1219896" cy="3090881"/>
        </a:xfrm>
        <a:prstGeom prst="roundRect">
          <a:avLst>
            <a:gd name="adj" fmla="val 10000"/>
          </a:avLst>
        </a:prstGeom>
        <a:solidFill>
          <a:schemeClr val="accent4">
            <a:hueOff val="-437063"/>
            <a:satOff val="-525"/>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Records after duplicates removed, n= 230</a:t>
          </a:r>
        </a:p>
      </dsp:txBody>
      <dsp:txXfrm>
        <a:off x="1748355" y="215108"/>
        <a:ext cx="1148436" cy="3019421"/>
      </dsp:txXfrm>
    </dsp:sp>
    <dsp:sp modelId="{4D67DD33-66D0-4035-9DAA-10098953584F}">
      <dsp:nvSpPr>
        <dsp:cNvPr id="0" name=""/>
        <dsp:cNvSpPr/>
      </dsp:nvSpPr>
      <dsp:spPr>
        <a:xfrm>
          <a:off x="3054511" y="1573551"/>
          <a:ext cx="258618" cy="302534"/>
        </a:xfrm>
        <a:prstGeom prst="rightArrow">
          <a:avLst>
            <a:gd name="adj1" fmla="val 60000"/>
            <a:gd name="adj2" fmla="val 50000"/>
          </a:avLst>
        </a:prstGeom>
        <a:solidFill>
          <a:schemeClr val="accent4">
            <a:hueOff val="-546328"/>
            <a:satOff val="-656"/>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4511" y="1634058"/>
        <a:ext cx="181033" cy="181520"/>
      </dsp:txXfrm>
    </dsp:sp>
    <dsp:sp modelId="{8D36FFE1-9C35-4E05-80F5-0FE151C510DA}">
      <dsp:nvSpPr>
        <dsp:cNvPr id="0" name=""/>
        <dsp:cNvSpPr/>
      </dsp:nvSpPr>
      <dsp:spPr>
        <a:xfrm>
          <a:off x="3420480" y="179378"/>
          <a:ext cx="1219896" cy="3090881"/>
        </a:xfrm>
        <a:prstGeom prst="roundRect">
          <a:avLst>
            <a:gd name="adj" fmla="val 10000"/>
          </a:avLst>
        </a:prstGeom>
        <a:solidFill>
          <a:schemeClr val="accent4">
            <a:hueOff val="-874125"/>
            <a:satOff val="-1050"/>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Original and full text articles assessed, n= 215</a:t>
          </a:r>
        </a:p>
      </dsp:txBody>
      <dsp:txXfrm>
        <a:off x="3456210" y="215108"/>
        <a:ext cx="1148436" cy="3019421"/>
      </dsp:txXfrm>
    </dsp:sp>
    <dsp:sp modelId="{6257B8C9-B91E-42E7-9A1C-47338098C9A4}">
      <dsp:nvSpPr>
        <dsp:cNvPr id="0" name=""/>
        <dsp:cNvSpPr/>
      </dsp:nvSpPr>
      <dsp:spPr>
        <a:xfrm>
          <a:off x="4762366" y="1573551"/>
          <a:ext cx="258618" cy="302534"/>
        </a:xfrm>
        <a:prstGeom prst="rightArrow">
          <a:avLst>
            <a:gd name="adj1" fmla="val 60000"/>
            <a:gd name="adj2" fmla="val 50000"/>
          </a:avLst>
        </a:prstGeom>
        <a:solidFill>
          <a:schemeClr val="accent4">
            <a:hueOff val="-1092657"/>
            <a:satOff val="-1313"/>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62366" y="1634058"/>
        <a:ext cx="181033" cy="181520"/>
      </dsp:txXfrm>
    </dsp:sp>
    <dsp:sp modelId="{4DEEC781-7E9E-4B2A-BF2D-2C1C151D46A8}">
      <dsp:nvSpPr>
        <dsp:cNvPr id="0" name=""/>
        <dsp:cNvSpPr/>
      </dsp:nvSpPr>
      <dsp:spPr>
        <a:xfrm>
          <a:off x="5128335" y="179378"/>
          <a:ext cx="1219896" cy="3090881"/>
        </a:xfrm>
        <a:prstGeom prst="roundRect">
          <a:avLst>
            <a:gd name="adj" fmla="val 10000"/>
          </a:avLst>
        </a:prstGeom>
        <a:solidFill>
          <a:schemeClr val="accent4">
            <a:hueOff val="-1311188"/>
            <a:satOff val="-1575"/>
            <a:lumOff val="-1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Records Identified,  n=31</a:t>
          </a:r>
        </a:p>
      </dsp:txBody>
      <dsp:txXfrm>
        <a:off x="5164065" y="215108"/>
        <a:ext cx="1148436" cy="3019421"/>
      </dsp:txXfrm>
    </dsp:sp>
    <dsp:sp modelId="{5FAC3986-FEFE-4005-BBC9-5898A14E94F3}">
      <dsp:nvSpPr>
        <dsp:cNvPr id="0" name=""/>
        <dsp:cNvSpPr/>
      </dsp:nvSpPr>
      <dsp:spPr>
        <a:xfrm>
          <a:off x="6470222" y="1573551"/>
          <a:ext cx="258618" cy="302534"/>
        </a:xfrm>
        <a:prstGeom prst="rightArrow">
          <a:avLst>
            <a:gd name="adj1" fmla="val 60000"/>
            <a:gd name="adj2" fmla="val 50000"/>
          </a:avLst>
        </a:prstGeom>
        <a:solidFill>
          <a:schemeClr val="accent4">
            <a:hueOff val="-1638985"/>
            <a:satOff val="-1969"/>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70222" y="1634058"/>
        <a:ext cx="181033" cy="181520"/>
      </dsp:txXfrm>
    </dsp:sp>
    <dsp:sp modelId="{D6F75E80-EEE1-4B1C-A14C-9406A15A24EF}">
      <dsp:nvSpPr>
        <dsp:cNvPr id="0" name=""/>
        <dsp:cNvSpPr/>
      </dsp:nvSpPr>
      <dsp:spPr>
        <a:xfrm>
          <a:off x="6836191" y="179378"/>
          <a:ext cx="1219896" cy="3090881"/>
        </a:xfrm>
        <a:prstGeom prst="roundRect">
          <a:avLst>
            <a:gd name="adj" fmla="val 10000"/>
          </a:avLst>
        </a:prstGeom>
        <a:solidFill>
          <a:schemeClr val="accent4">
            <a:hueOff val="-1748251"/>
            <a:satOff val="-2100"/>
            <a:lumOff val="-2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Records excluded for not meeting criteria, n=20</a:t>
          </a:r>
        </a:p>
      </dsp:txBody>
      <dsp:txXfrm>
        <a:off x="6871921" y="215108"/>
        <a:ext cx="1148436" cy="3019421"/>
      </dsp:txXfrm>
    </dsp:sp>
    <dsp:sp modelId="{40D19AB4-B104-4119-9B9A-D13E1EE17D88}">
      <dsp:nvSpPr>
        <dsp:cNvPr id="0" name=""/>
        <dsp:cNvSpPr/>
      </dsp:nvSpPr>
      <dsp:spPr>
        <a:xfrm>
          <a:off x="8178077" y="1573551"/>
          <a:ext cx="258618" cy="302534"/>
        </a:xfrm>
        <a:prstGeom prst="rightArrow">
          <a:avLst>
            <a:gd name="adj1" fmla="val 60000"/>
            <a:gd name="adj2" fmla="val 50000"/>
          </a:avLst>
        </a:prstGeom>
        <a:solidFill>
          <a:schemeClr val="accent4">
            <a:hueOff val="-2185313"/>
            <a:satOff val="-2625"/>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178077" y="1634058"/>
        <a:ext cx="181033" cy="181520"/>
      </dsp:txXfrm>
    </dsp:sp>
    <dsp:sp modelId="{8D4899EE-6ED2-442B-8A7B-811495CD1D38}">
      <dsp:nvSpPr>
        <dsp:cNvPr id="0" name=""/>
        <dsp:cNvSpPr/>
      </dsp:nvSpPr>
      <dsp:spPr>
        <a:xfrm>
          <a:off x="8544046" y="179378"/>
          <a:ext cx="1219896" cy="3090881"/>
        </a:xfrm>
        <a:prstGeom prst="roundRect">
          <a:avLst>
            <a:gd name="adj" fmla="val 10000"/>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Records Screened, n=11</a:t>
          </a:r>
        </a:p>
      </dsp:txBody>
      <dsp:txXfrm>
        <a:off x="8579776" y="215108"/>
        <a:ext cx="1148436" cy="3019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1AE8-A334-4743-90D8-D9B138FEB878}">
      <dsp:nvSpPr>
        <dsp:cNvPr id="0" name=""/>
        <dsp:cNvSpPr/>
      </dsp:nvSpPr>
      <dsp:spPr>
        <a:xfrm>
          <a:off x="2067" y="0"/>
          <a:ext cx="1240323" cy="1441407"/>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2327A-78A8-463E-8338-8FF1A97B385A}">
      <dsp:nvSpPr>
        <dsp:cNvPr id="0" name=""/>
        <dsp:cNvSpPr/>
      </dsp:nvSpPr>
      <dsp:spPr>
        <a:xfrm>
          <a:off x="1279600" y="0"/>
          <a:ext cx="2104791" cy="144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More than 60%</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Malaysia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Ethiopia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Australia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Saudi Arabia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Switzerland </a:t>
          </a:r>
        </a:p>
      </dsp:txBody>
      <dsp:txXfrm>
        <a:off x="1279600" y="0"/>
        <a:ext cx="2104791" cy="1441407"/>
      </dsp:txXfrm>
    </dsp:sp>
    <dsp:sp modelId="{DE307D74-EF03-4CB0-9E21-6CD2BE02919B}">
      <dsp:nvSpPr>
        <dsp:cNvPr id="0" name=""/>
        <dsp:cNvSpPr/>
      </dsp:nvSpPr>
      <dsp:spPr>
        <a:xfrm>
          <a:off x="374164" y="1561524"/>
          <a:ext cx="1240323" cy="1441407"/>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95DD1-D011-40F1-97E5-65B864F1F1D4}">
      <dsp:nvSpPr>
        <dsp:cNvPr id="0" name=""/>
        <dsp:cNvSpPr/>
      </dsp:nvSpPr>
      <dsp:spPr>
        <a:xfrm>
          <a:off x="1651697" y="1561524"/>
          <a:ext cx="2104791" cy="144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Less than 40%</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Sudan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West indies</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South Korea</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Nepal </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India </a:t>
          </a:r>
        </a:p>
      </dsp:txBody>
      <dsp:txXfrm>
        <a:off x="1651697" y="1561524"/>
        <a:ext cx="2104791" cy="1441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85A7-8671-46E2-ACFE-A9AFCE3E3D5A}">
      <dsp:nvSpPr>
        <dsp:cNvPr id="0" name=""/>
        <dsp:cNvSpPr/>
      </dsp:nvSpPr>
      <dsp:spPr>
        <a:xfrm>
          <a:off x="0" y="17420"/>
          <a:ext cx="3001367" cy="1800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Maternal Age</a:t>
          </a:r>
        </a:p>
        <a:p>
          <a:pPr marL="228600" lvl="1" indent="-228600" algn="l" defTabSz="889000">
            <a:lnSpc>
              <a:spcPct val="90000"/>
            </a:lnSpc>
            <a:spcBef>
              <a:spcPct val="0"/>
            </a:spcBef>
            <a:spcAft>
              <a:spcPct val="15000"/>
            </a:spcAft>
            <a:buChar char="•"/>
          </a:pPr>
          <a:r>
            <a:rPr lang="en-US" sz="2000" kern="1200" dirty="0"/>
            <a:t>25-33 years</a:t>
          </a:r>
        </a:p>
      </dsp:txBody>
      <dsp:txXfrm>
        <a:off x="0" y="17420"/>
        <a:ext cx="3001367" cy="1800820"/>
      </dsp:txXfrm>
    </dsp:sp>
    <dsp:sp modelId="{5F18446B-7510-464E-8D52-D9AB9E2FBB26}">
      <dsp:nvSpPr>
        <dsp:cNvPr id="0" name=""/>
        <dsp:cNvSpPr/>
      </dsp:nvSpPr>
      <dsp:spPr>
        <a:xfrm>
          <a:off x="3301503" y="17420"/>
          <a:ext cx="3001367" cy="1800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Gestational Age</a:t>
          </a:r>
        </a:p>
        <a:p>
          <a:pPr marL="228600" lvl="1" indent="-228600" algn="l" defTabSz="889000">
            <a:lnSpc>
              <a:spcPct val="90000"/>
            </a:lnSpc>
            <a:spcBef>
              <a:spcPct val="0"/>
            </a:spcBef>
            <a:spcAft>
              <a:spcPct val="15000"/>
            </a:spcAft>
            <a:buChar char="•"/>
          </a:pPr>
          <a:r>
            <a:rPr lang="en-US" sz="2000" kern="1200" dirty="0"/>
            <a:t>Third trimester</a:t>
          </a:r>
        </a:p>
      </dsp:txBody>
      <dsp:txXfrm>
        <a:off x="3301503" y="17420"/>
        <a:ext cx="3001367" cy="1800820"/>
      </dsp:txXfrm>
    </dsp:sp>
    <dsp:sp modelId="{E8DB076A-376A-4DD6-B6C1-271F7D0DD724}">
      <dsp:nvSpPr>
        <dsp:cNvPr id="0" name=""/>
        <dsp:cNvSpPr/>
      </dsp:nvSpPr>
      <dsp:spPr>
        <a:xfrm>
          <a:off x="6603007" y="17420"/>
          <a:ext cx="3001367" cy="1800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Education level</a:t>
          </a:r>
        </a:p>
        <a:p>
          <a:pPr marL="228600" lvl="1" indent="-228600" algn="l" defTabSz="889000">
            <a:lnSpc>
              <a:spcPct val="90000"/>
            </a:lnSpc>
            <a:spcBef>
              <a:spcPct val="0"/>
            </a:spcBef>
            <a:spcAft>
              <a:spcPct val="15000"/>
            </a:spcAft>
            <a:buChar char="•"/>
          </a:pPr>
          <a:r>
            <a:rPr lang="en-US" sz="2000" kern="1200" dirty="0"/>
            <a:t>Primary education, more than Bachelors degree or Master’s degree</a:t>
          </a:r>
        </a:p>
      </dsp:txBody>
      <dsp:txXfrm>
        <a:off x="6603007" y="17420"/>
        <a:ext cx="3001367" cy="1800820"/>
      </dsp:txXfrm>
    </dsp:sp>
    <dsp:sp modelId="{B6E1A1FD-F84E-4603-89B2-6FD5A13A43D1}">
      <dsp:nvSpPr>
        <dsp:cNvPr id="0" name=""/>
        <dsp:cNvSpPr/>
      </dsp:nvSpPr>
      <dsp:spPr>
        <a:xfrm>
          <a:off x="1650751" y="2118377"/>
          <a:ext cx="3001367" cy="1800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Employment status</a:t>
          </a:r>
        </a:p>
        <a:p>
          <a:pPr marL="228600" lvl="1" indent="-228600" algn="l" defTabSz="889000">
            <a:lnSpc>
              <a:spcPct val="90000"/>
            </a:lnSpc>
            <a:spcBef>
              <a:spcPct val="0"/>
            </a:spcBef>
            <a:spcAft>
              <a:spcPct val="15000"/>
            </a:spcAft>
            <a:buChar char="•"/>
          </a:pPr>
          <a:r>
            <a:rPr lang="en-US" sz="2000" kern="1200" dirty="0"/>
            <a:t>Employed pregnant women, Government sector workers</a:t>
          </a:r>
        </a:p>
      </dsp:txBody>
      <dsp:txXfrm>
        <a:off x="1650751" y="2118377"/>
        <a:ext cx="3001367" cy="1800820"/>
      </dsp:txXfrm>
    </dsp:sp>
    <dsp:sp modelId="{6A1EFC86-2F17-495A-9CE2-E288F6633C80}">
      <dsp:nvSpPr>
        <dsp:cNvPr id="0" name=""/>
        <dsp:cNvSpPr/>
      </dsp:nvSpPr>
      <dsp:spPr>
        <a:xfrm>
          <a:off x="4952255" y="2118377"/>
          <a:ext cx="3001367" cy="18008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Partner’s Education level </a:t>
          </a:r>
        </a:p>
        <a:p>
          <a:pPr marL="228600" lvl="1" indent="-228600" algn="l" defTabSz="889000">
            <a:lnSpc>
              <a:spcPct val="90000"/>
            </a:lnSpc>
            <a:spcBef>
              <a:spcPct val="0"/>
            </a:spcBef>
            <a:spcAft>
              <a:spcPct val="15000"/>
            </a:spcAft>
            <a:buChar char="•"/>
          </a:pPr>
          <a:r>
            <a:rPr lang="en-US" sz="2000" kern="1200" dirty="0"/>
            <a:t>Secondary level education</a:t>
          </a:r>
        </a:p>
      </dsp:txBody>
      <dsp:txXfrm>
        <a:off x="4952255" y="2118377"/>
        <a:ext cx="3001367" cy="1800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6830-7057-4BE0-BD63-F43FC6B1DCDB}">
      <dsp:nvSpPr>
        <dsp:cNvPr id="0" name=""/>
        <dsp:cNvSpPr/>
      </dsp:nvSpPr>
      <dsp:spPr>
        <a:xfrm>
          <a:off x="-5544837" y="-848909"/>
          <a:ext cx="6601944" cy="6601944"/>
        </a:xfrm>
        <a:prstGeom prst="blockArc">
          <a:avLst>
            <a:gd name="adj1" fmla="val 18900000"/>
            <a:gd name="adj2" fmla="val 2700000"/>
            <a:gd name="adj3" fmla="val 327"/>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E466E-7668-4827-922A-266C389743B0}">
      <dsp:nvSpPr>
        <dsp:cNvPr id="0" name=""/>
        <dsp:cNvSpPr/>
      </dsp:nvSpPr>
      <dsp:spPr>
        <a:xfrm>
          <a:off x="553387" y="377029"/>
          <a:ext cx="7212532" cy="7544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Primary reason mentioned throughout a majority of the literature reviewed was COVID-19 vaccine can harm their unborn child.  </a:t>
          </a:r>
        </a:p>
      </dsp:txBody>
      <dsp:txXfrm>
        <a:off x="553387" y="377029"/>
        <a:ext cx="7212532" cy="754450"/>
      </dsp:txXfrm>
    </dsp:sp>
    <dsp:sp modelId="{55D5671B-072A-4D96-AB8B-2D28E1A6ED30}">
      <dsp:nvSpPr>
        <dsp:cNvPr id="0" name=""/>
        <dsp:cNvSpPr/>
      </dsp:nvSpPr>
      <dsp:spPr>
        <a:xfrm>
          <a:off x="81855" y="282722"/>
          <a:ext cx="943063" cy="943063"/>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3BE54-A83E-4A4D-B89D-E1D9C48591AA}">
      <dsp:nvSpPr>
        <dsp:cNvPr id="0" name=""/>
        <dsp:cNvSpPr/>
      </dsp:nvSpPr>
      <dsp:spPr>
        <a:xfrm>
          <a:off x="985931" y="1508901"/>
          <a:ext cx="6779989" cy="75445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Second most frequent reason was fear of side effects or adverse events. </a:t>
          </a:r>
        </a:p>
      </dsp:txBody>
      <dsp:txXfrm>
        <a:off x="985931" y="1508901"/>
        <a:ext cx="6779989" cy="754450"/>
      </dsp:txXfrm>
    </dsp:sp>
    <dsp:sp modelId="{C504BFB9-EEDC-4EEF-AEC3-94206C6D42E0}">
      <dsp:nvSpPr>
        <dsp:cNvPr id="0" name=""/>
        <dsp:cNvSpPr/>
      </dsp:nvSpPr>
      <dsp:spPr>
        <a:xfrm>
          <a:off x="514399" y="1414594"/>
          <a:ext cx="943063" cy="94306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C0FB-B4F4-4754-A900-BDEB8E123FEE}">
      <dsp:nvSpPr>
        <dsp:cNvPr id="0" name=""/>
        <dsp:cNvSpPr/>
      </dsp:nvSpPr>
      <dsp:spPr>
        <a:xfrm>
          <a:off x="985931" y="2640773"/>
          <a:ext cx="6779989" cy="7544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Third most frequent reason was lack of information or data about COVID-19 vaccine safety about pregnant women. </a:t>
          </a:r>
        </a:p>
      </dsp:txBody>
      <dsp:txXfrm>
        <a:off x="985931" y="2640773"/>
        <a:ext cx="6779989" cy="754450"/>
      </dsp:txXfrm>
    </dsp:sp>
    <dsp:sp modelId="{32C10022-66DE-4EA5-B15C-366C063BD1FA}">
      <dsp:nvSpPr>
        <dsp:cNvPr id="0" name=""/>
        <dsp:cNvSpPr/>
      </dsp:nvSpPr>
      <dsp:spPr>
        <a:xfrm>
          <a:off x="514399" y="2546466"/>
          <a:ext cx="943063" cy="943063"/>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14942-D6FA-487F-9A52-2298C8DC3B8A}">
      <dsp:nvSpPr>
        <dsp:cNvPr id="0" name=""/>
        <dsp:cNvSpPr/>
      </dsp:nvSpPr>
      <dsp:spPr>
        <a:xfrm>
          <a:off x="553387" y="3772645"/>
          <a:ext cx="7212532" cy="75445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884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Additional less frequently reasons included: religion beliefs; family decision; vaccine cost; spousal hesitation for the pregnant partner to receive the vaccine; and misinformation and misconceptions about vaccination. </a:t>
          </a:r>
        </a:p>
      </dsp:txBody>
      <dsp:txXfrm>
        <a:off x="553387" y="3772645"/>
        <a:ext cx="7212532" cy="754450"/>
      </dsp:txXfrm>
    </dsp:sp>
    <dsp:sp modelId="{888B4233-E112-4CA9-BCC6-0D0B45CFE385}">
      <dsp:nvSpPr>
        <dsp:cNvPr id="0" name=""/>
        <dsp:cNvSpPr/>
      </dsp:nvSpPr>
      <dsp:spPr>
        <a:xfrm>
          <a:off x="81855" y="3678338"/>
          <a:ext cx="943063" cy="943063"/>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37.638"/>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1734 4,'-35'2,"0"1,-56 14,-13 1,-369-6,362-13,209 1,-93-1,-6-1,-16-4,-32-5,-337-22,-7 32,284 2,79-1,28 0,6 1,49-1,1023 1,-1480-1,342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2.335"/>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2.664"/>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3.011"/>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3.388"/>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trace contextRef="#ctx0" brushRef="#br0" timeOffset="1">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3.733"/>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trace contextRef="#ctx0" brushRef="#br0" timeOffset="1">180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38.584"/>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1,'227'13,"12"0,-216-12,0 1,33 7,33 4,126-12,-190-2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39.411"/>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0.095"/>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0.600"/>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1,'8'0,"8"4,1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0.929"/>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1.305"/>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1 1,'4'0,"7"0,4 0,6 0,6 4,0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1.655"/>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8T21:47:41.987"/>
    </inkml:context>
    <inkml:brush xml:id="br0">
      <inkml:brushProperty name="width" value="0.3" units="cm"/>
      <inkml:brushProperty name="height" value="0.6" units="cm"/>
      <inkml:brushProperty name="color" value="#FFFFF7"/>
      <inkml:brushProperty name="tip" value="rectangle"/>
      <inkml:brushProperty name="rasterOp" value="maskPen"/>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8/9/2023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109D357-8067-4A1F-97B2-93C5160B78D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855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07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641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082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85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CBF3A-D7FB-4B97-8FD5-6FFB20CB1E8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249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CBF3A-D7FB-4B97-8FD5-6FFB20CB1E84}"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18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CBF3A-D7FB-4B97-8FD5-6FFB20CB1E84}"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655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BF3A-D7FB-4B97-8FD5-6FFB20CB1E84}"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17982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256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6CCBF3A-D7FB-4B97-8FD5-6FFB20CB1E84}" type="datetimeFigureOut">
              <a:rPr lang="en-US" smtClean="0"/>
              <a:t>8/9/2023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608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CCBF3A-D7FB-4B97-8FD5-6FFB20CB1E84}" type="datetimeFigureOut">
              <a:rPr lang="en-US" smtClean="0"/>
              <a:t>8/9/2023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109D357-8067-4A1F-97B2-93C5160B78D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6434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3.xml"/><Relationship Id="rId7" Type="http://schemas.openxmlformats.org/officeDocument/2006/relationships/diagramColors" Target="../diagrams/colors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7.xml"/><Relationship Id="rId18" Type="http://schemas.openxmlformats.org/officeDocument/2006/relationships/customXml" Target="../ink/ink11.xml"/><Relationship Id="rId3" Type="http://schemas.openxmlformats.org/officeDocument/2006/relationships/customXml" Target="../ink/ink1.xml"/><Relationship Id="rId21" Type="http://schemas.openxmlformats.org/officeDocument/2006/relationships/image" Target="../media/image12.png"/><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customXml" Target="../ink/ink10.xml"/><Relationship Id="rId2" Type="http://schemas.openxmlformats.org/officeDocument/2006/relationships/image" Target="../media/image6.png"/><Relationship Id="rId16" Type="http://schemas.openxmlformats.org/officeDocument/2006/relationships/customXml" Target="../ink/ink9.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customXml" Target="../ink/ink2.xml"/><Relationship Id="rId15" Type="http://schemas.openxmlformats.org/officeDocument/2006/relationships/customXml" Target="../ink/ink8.xml"/><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customXml" Target="../ink/ink12.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customXml" Target="../ink/ink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371/journal.pone.0278694" TargetMode="External"/><Relationship Id="rId13" Type="http://schemas.openxmlformats.org/officeDocument/2006/relationships/image" Target="../media/image1.jpg"/><Relationship Id="rId3" Type="http://schemas.openxmlformats.org/officeDocument/2006/relationships/hyperlink" Target="https://pubmed.ncbi.nlm.nih.gov/28890190" TargetMode="External"/><Relationship Id="rId7" Type="http://schemas.openxmlformats.org/officeDocument/2006/relationships/hyperlink" Target="https://doi.org/10.14806/EJ.26.1.969" TargetMode="External"/><Relationship Id="rId12" Type="http://schemas.openxmlformats.org/officeDocument/2006/relationships/hyperlink" Target="https://doi.org/10.1371/journal.pone.0282627"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scholar.google.com/scholar_lookup?journal=Vaccine&amp;title=Measles%E2%80%94the+epidemiology+of+elimination&amp;volume=32&amp;issue=51&amp;publication_year=2014&amp;pages=6880-6883&amp;pmid=25444814&amp;" TargetMode="External"/><Relationship Id="rId11" Type="http://schemas.openxmlformats.org/officeDocument/2006/relationships/hyperlink" Target="https://doi.org/10.3390/jcm11195733" TargetMode="External"/><Relationship Id="rId5" Type="http://schemas.openxmlformats.org/officeDocument/2006/relationships/hyperlink" Target="https://pubmed.ncbi.nlm.nih.gov/25444814" TargetMode="External"/><Relationship Id="rId10" Type="http://schemas.openxmlformats.org/officeDocument/2006/relationships/hyperlink" Target="https://covid.cdc.gov/covid-data-tracker/#vaccinations_vacc-total-admin-rate-total" TargetMode="External"/><Relationship Id="rId4" Type="http://schemas.openxmlformats.org/officeDocument/2006/relationships/hyperlink" Target="https://scholar.google.com/scholar_lookup?journal=Vaccine&amp;title=The+eradication+of+polio:+have+we+succeeded?&amp;volume=35&amp;issue=42&amp;publication_year=2017&amp;pages=5519-5521&amp;pmid=28890190&amp;" TargetMode="External"/><Relationship Id="rId9" Type="http://schemas.openxmlformats.org/officeDocument/2006/relationships/hyperlink" Target="https://www.who.int/health-topics/coronavirus#tab=tab_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pregnant person wearing a face mask&#10;&#10;Description automatically generated">
            <a:extLst>
              <a:ext uri="{FF2B5EF4-FFF2-40B4-BE49-F238E27FC236}">
                <a16:creationId xmlns:a16="http://schemas.microsoft.com/office/drawing/2014/main" id="{8F4BFC01-C9D3-2CAE-9491-9FA74E6A855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6986015" y="1779"/>
            <a:ext cx="4864609" cy="6007607"/>
          </a:xfrm>
          <a:prstGeom prst="rect">
            <a:avLst/>
          </a:prstGeom>
        </p:spPr>
      </p:pic>
      <p:pic>
        <p:nvPicPr>
          <p:cNvPr id="4" name="Picture 3" descr="Wavy 3D art">
            <a:extLst>
              <a:ext uri="{FF2B5EF4-FFF2-40B4-BE49-F238E27FC236}">
                <a16:creationId xmlns:a16="http://schemas.microsoft.com/office/drawing/2014/main" id="{7D40F596-8DF0-0561-750B-E36C30C4B9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708" b="85773" l="10000" r="90000">
                        <a14:backgroundMark x1="7129" y1="54253" x2="21338" y2="50284"/>
                        <a14:backgroundMark x1="21338" y1="50284" x2="25928" y2="50725"/>
                        <a14:backgroundMark x1="14453" y1="59357" x2="30713" y2="54820"/>
                        <a14:backgroundMark x1="30713" y1="54820" x2="31934" y2="55514"/>
                        <a14:backgroundMark x1="41943" y1="81222" x2="55713" y2="49653"/>
                        <a14:backgroundMark x1="17529" y1="61311" x2="56396" y2="58664"/>
                        <a14:backgroundMark x1="27686" y1="57152" x2="42969" y2="55640"/>
                        <a14:backgroundMark x1="42969" y1="55640" x2="47266" y2="55766"/>
                        <a14:backgroundMark x1="32422" y1="64461" x2="44336" y2="68557"/>
                        <a14:backgroundMark x1="44336" y1="68557" x2="53027" y2="68305"/>
                        <a14:backgroundMark x1="53027" y1="68305" x2="56396" y2="62634"/>
                        <a14:backgroundMark x1="14160" y1="60681" x2="23828" y2="56396"/>
                        <a14:backgroundMark x1="23828" y1="56396" x2="38574" y2="55766"/>
                        <a14:backgroundMark x1="38574" y1="55766" x2="44482" y2="55766"/>
                        <a14:backgroundMark x1="44482" y1="55766" x2="58740" y2="55577"/>
                        <a14:backgroundMark x1="58740" y1="55577" x2="55908" y2="73094"/>
                        <a14:backgroundMark x1="55908" y1="73094" x2="51709" y2="79017"/>
                        <a14:backgroundMark x1="51709" y1="79017" x2="39844" y2="78387"/>
                        <a14:backgroundMark x1="39844" y1="78387" x2="17480" y2="66415"/>
                        <a14:backgroundMark x1="17480" y1="66415" x2="13770" y2="62193"/>
                        <a14:backgroundMark x1="13770" y1="62193" x2="14990" y2="60933"/>
                        <a14:backgroundMark x1="64111" y1="71645" x2="60303" y2="63390"/>
                        <a14:backgroundMark x1="60303" y1="63390" x2="80176" y2="27095"/>
                        <a14:backgroundMark x1="80176" y1="27095" x2="85400" y2="24008"/>
                        <a14:backgroundMark x1="85400" y1="24008" x2="91846" y2="26465"/>
                        <a14:backgroundMark x1="91846" y1="26465" x2="93994" y2="33081"/>
                        <a14:backgroundMark x1="93994" y1="33081" x2="92627" y2="46692"/>
                        <a14:backgroundMark x1="92627" y1="46692" x2="68896" y2="71330"/>
                        <a14:backgroundMark x1="68896" y1="71330" x2="64258" y2="71771"/>
                        <a14:backgroundMark x1="64258" y1="71771" x2="64111" y2="71645"/>
                        <a14:backgroundMark x1="63623" y1="71267" x2="62012" y2="58034"/>
                        <a14:backgroundMark x1="62012" y1="58034" x2="79932" y2="36043"/>
                        <a14:backgroundMark x1="79932" y1="36043" x2="75000" y2="38500"/>
                        <a14:backgroundMark x1="75000" y1="38500" x2="70996" y2="44234"/>
                        <a14:backgroundMark x1="70996" y1="44234" x2="84082" y2="29805"/>
                        <a14:backgroundMark x1="84082" y1="29805" x2="90723" y2="31695"/>
                        <a14:backgroundMark x1="90723" y1="31695" x2="95313" y2="43604"/>
                        <a14:backgroundMark x1="95313" y1="43604" x2="89844" y2="63579"/>
                        <a14:backgroundMark x1="89844" y1="63579" x2="72217" y2="74543"/>
                        <a14:backgroundMark x1="72217" y1="74543" x2="65186" y2="75047"/>
                        <a14:backgroundMark x1="65186" y1="75047" x2="63672" y2="71960"/>
                        <a14:backgroundMark x1="61816" y1="67171" x2="70117" y2="44234"/>
                        <a14:backgroundMark x1="70117" y1="44234" x2="82861" y2="33081"/>
                        <a14:backgroundMark x1="82861" y1="33081" x2="88672" y2="33459"/>
                        <a14:backgroundMark x1="88672" y1="33459" x2="92334" y2="41021"/>
                        <a14:backgroundMark x1="92334" y1="41021" x2="91748" y2="48393"/>
                        <a14:backgroundMark x1="91748" y1="48393" x2="87061" y2="55640"/>
                        <a14:backgroundMark x1="87061" y1="55640" x2="70264" y2="67675"/>
                        <a14:backgroundMark x1="70264" y1="67675" x2="65381" y2="68305"/>
                        <a14:backgroundMark x1="65381" y1="68305" x2="61572" y2="67171"/>
                        <a14:backgroundMark x1="63379" y1="65658" x2="69580" y2="63075"/>
                        <a14:backgroundMark x1="69580" y1="63075" x2="82959" y2="51418"/>
                        <a14:backgroundMark x1="82959" y1="51418" x2="88818" y2="40958"/>
                        <a14:backgroundMark x1="89307" y1="38752" x2="65186" y2="57341"/>
                        <a14:backgroundMark x1="49658" y1="56837" x2="51514" y2="56837"/>
                        <a14:backgroundMark x1="53027" y1="57404" x2="49268" y2="56522"/>
                        <a14:backgroundMark x1="39697" y1="55261" x2="35791" y2="54442"/>
                        <a14:backgroundMark x1="78369" y1="54316" x2="81787" y2="51166"/>
                        <a14:backgroundMark x1="81787" y1="51166" x2="85059" y2="44486"/>
                        <a14:backgroundMark x1="85059" y1="44486" x2="85791" y2="43667"/>
                        <a14:backgroundMark x1="16797" y1="62067" x2="23389" y2="61185"/>
                        <a14:backgroundMark x1="23389" y1="61185" x2="29736" y2="61185"/>
                        <a14:backgroundMark x1="29736" y1="61185" x2="40625" y2="60933"/>
                        <a14:backgroundMark x1="40625" y1="60933" x2="40723" y2="60933"/>
                        <a14:backgroundMark x1="23047" y1="58979" x2="27734" y2="58412"/>
                        <a14:backgroundMark x1="29248" y1="59420" x2="39844" y2="58790"/>
                        <a14:backgroundMark x1="16895" y1="62823" x2="26318" y2="62067"/>
                        <a14:backgroundMark x1="26318" y1="62067" x2="27051" y2="62067"/>
                        <a14:backgroundMark x1="20459" y1="59861" x2="22803" y2="59861"/>
                        <a14:backgroundMark x1="15430" y1="61311" x2="17627" y2="61311"/>
                        <a14:backgroundMark x1="16943" y1="62634" x2="21582" y2="62760"/>
                        <a14:backgroundMark x1="21582" y1="62760" x2="26172" y2="61752"/>
                        <a14:backgroundMark x1="26172" y1="61752" x2="26172" y2="61752"/>
                        <a14:backgroundMark x1="49707" y1="64965" x2="53467" y2="65091"/>
                        <a14:backgroundMark x1="19482" y1="62382" x2="19482" y2="62382"/>
                        <a14:backgroundMark x1="80615" y1="41336" x2="80615" y2="41336"/>
                        <a14:backgroundMark x1="77246" y1="43982" x2="87061" y2="36799"/>
                        <a14:backgroundMark x1="31348" y1="68746" x2="43896" y2="75803"/>
                      </a14:backgroundRemoval>
                    </a14:imgEffect>
                  </a14:imgLayer>
                </a14:imgProps>
              </a:ext>
            </a:extLst>
          </a:blip>
          <a:srcRect t="20450" b="6969"/>
          <a:stretch/>
        </p:blipFill>
        <p:spPr>
          <a:xfrm>
            <a:off x="20" y="-91439"/>
            <a:ext cx="12191980" cy="6857999"/>
          </a:xfrm>
          <a:prstGeom prst="rect">
            <a:avLst/>
          </a:prstGeom>
        </p:spPr>
      </p:pic>
      <p:sp>
        <p:nvSpPr>
          <p:cNvPr id="2" name="Title 1">
            <a:extLst>
              <a:ext uri="{FF2B5EF4-FFF2-40B4-BE49-F238E27FC236}">
                <a16:creationId xmlns:a16="http://schemas.microsoft.com/office/drawing/2014/main" id="{C2AB2DF6-45EB-28D6-4C90-EDD297C07B9F}"/>
              </a:ext>
            </a:extLst>
          </p:cNvPr>
          <p:cNvSpPr>
            <a:spLocks noGrp="1"/>
          </p:cNvSpPr>
          <p:nvPr>
            <p:ph type="ctrTitle"/>
          </p:nvPr>
        </p:nvSpPr>
        <p:spPr>
          <a:xfrm>
            <a:off x="643221" y="1336430"/>
            <a:ext cx="9144000" cy="2131256"/>
          </a:xfrm>
        </p:spPr>
        <p:txBody>
          <a:bodyPr>
            <a:normAutofit/>
          </a:bodyPr>
          <a:lstStyle/>
          <a:p>
            <a:pPr algn="ctr"/>
            <a:r>
              <a:rPr lang="en-US" sz="3600" b="1" dirty="0"/>
              <a:t>A Narrative review on Acceptance, hesitancy of COVID-19 vaccination on Pregnant &amp; breastfeeding mother. </a:t>
            </a:r>
            <a:endParaRPr lang="en-US" sz="8800" b="1" dirty="0"/>
          </a:p>
        </p:txBody>
      </p:sp>
      <p:sp>
        <p:nvSpPr>
          <p:cNvPr id="3" name="Subtitle 2">
            <a:extLst>
              <a:ext uri="{FF2B5EF4-FFF2-40B4-BE49-F238E27FC236}">
                <a16:creationId xmlns:a16="http://schemas.microsoft.com/office/drawing/2014/main" id="{174FFB17-DA76-8CEA-3693-F66D8F8C7C71}"/>
              </a:ext>
            </a:extLst>
          </p:cNvPr>
          <p:cNvSpPr>
            <a:spLocks noGrp="1"/>
          </p:cNvSpPr>
          <p:nvPr>
            <p:ph type="subTitle" idx="1"/>
          </p:nvPr>
        </p:nvSpPr>
        <p:spPr>
          <a:xfrm>
            <a:off x="2389099" y="3812494"/>
            <a:ext cx="4054288" cy="1449256"/>
          </a:xfrm>
        </p:spPr>
        <p:txBody>
          <a:bodyPr>
            <a:normAutofit fontScale="92500" lnSpcReduction="10000"/>
          </a:bodyPr>
          <a:lstStyle/>
          <a:p>
            <a:pPr algn="ctr"/>
            <a:r>
              <a:rPr lang="en-US" sz="1400" dirty="0"/>
              <a:t>Submitted by:  </a:t>
            </a:r>
            <a:r>
              <a:rPr lang="en-US" sz="1400" dirty="0" err="1"/>
              <a:t>Faijunnesa</a:t>
            </a:r>
            <a:r>
              <a:rPr lang="en-US" sz="1400" dirty="0"/>
              <a:t> Khanam Jui </a:t>
            </a:r>
          </a:p>
          <a:p>
            <a:pPr algn="ctr"/>
            <a:r>
              <a:rPr lang="en-US" sz="1400" dirty="0"/>
              <a:t>Student ID: 232008 </a:t>
            </a:r>
          </a:p>
          <a:p>
            <a:pPr algn="ctr"/>
            <a:r>
              <a:rPr lang="en-US" sz="1400" dirty="0"/>
              <a:t>Master of Public Health </a:t>
            </a:r>
          </a:p>
          <a:p>
            <a:pPr algn="ctr"/>
            <a:r>
              <a:rPr lang="en-US" sz="1400" dirty="0"/>
              <a:t>Independent University, Bangladesh.</a:t>
            </a:r>
          </a:p>
        </p:txBody>
      </p:sp>
      <p:sp>
        <p:nvSpPr>
          <p:cNvPr id="10" name="TextBox 9">
            <a:extLst>
              <a:ext uri="{FF2B5EF4-FFF2-40B4-BE49-F238E27FC236}">
                <a16:creationId xmlns:a16="http://schemas.microsoft.com/office/drawing/2014/main" id="{EEEBDEF0-5A40-A270-A589-D0993336C915}"/>
              </a:ext>
            </a:extLst>
          </p:cNvPr>
          <p:cNvSpPr txBox="1"/>
          <p:nvPr/>
        </p:nvSpPr>
        <p:spPr>
          <a:xfrm>
            <a:off x="7528642" y="4064494"/>
            <a:ext cx="3779354" cy="1662122"/>
          </a:xfrm>
          <a:prstGeom prst="rect">
            <a:avLst/>
          </a:prstGeom>
          <a:noFill/>
        </p:spPr>
        <p:txBody>
          <a:bodyPr wrap="square">
            <a:spAutoFit/>
          </a:bodyPr>
          <a:lstStyle/>
          <a:p>
            <a:pPr marL="0" marR="0" algn="ctr">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Supervised by:</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Zenat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Zebin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Hossain,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Ph,D</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Assistant Professor</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Department of Public Health</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Independent University, Bangladesh.</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72256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0129-ED5C-5D0F-72A9-9C0DD1B1FFA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388BE87-2EFF-DB86-8913-89BFF4C5B7F6}"/>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After screening several articles, results of relevant research papers were summarized to understand the acceptance of COVID-19 vaccines on pregnant mother. </a:t>
            </a:r>
          </a:p>
          <a:p>
            <a:endParaRPr lang="en-US" dirty="0"/>
          </a:p>
        </p:txBody>
      </p:sp>
      <p:graphicFrame>
        <p:nvGraphicFramePr>
          <p:cNvPr id="4" name="Chart 3">
            <a:extLst>
              <a:ext uri="{FF2B5EF4-FFF2-40B4-BE49-F238E27FC236}">
                <a16:creationId xmlns:a16="http://schemas.microsoft.com/office/drawing/2014/main" id="{2317BDDB-9003-045A-EBE8-0FF8385D74BA}"/>
              </a:ext>
            </a:extLst>
          </p:cNvPr>
          <p:cNvGraphicFramePr/>
          <p:nvPr>
            <p:extLst>
              <p:ext uri="{D42A27DB-BD31-4B8C-83A1-F6EECF244321}">
                <p14:modId xmlns:p14="http://schemas.microsoft.com/office/powerpoint/2010/main" val="2697223121"/>
              </p:ext>
            </p:extLst>
          </p:nvPr>
        </p:nvGraphicFramePr>
        <p:xfrm>
          <a:off x="3352800" y="2966726"/>
          <a:ext cx="5486400" cy="28214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2DCE88E-021B-BD7D-4982-3F8A4E1C9884}"/>
              </a:ext>
            </a:extLst>
          </p:cNvPr>
          <p:cNvSpPr txBox="1"/>
          <p:nvPr/>
        </p:nvSpPr>
        <p:spPr>
          <a:xfrm>
            <a:off x="3909304" y="5760720"/>
            <a:ext cx="4687824" cy="369332"/>
          </a:xfrm>
          <a:prstGeom prst="rect">
            <a:avLst/>
          </a:prstGeom>
          <a:noFill/>
        </p:spPr>
        <p:txBody>
          <a:bodyPr wrap="square">
            <a:spAutoFit/>
          </a:bodyPr>
          <a:lstStyle/>
          <a:p>
            <a:r>
              <a:rPr lang="en-US" dirty="0"/>
              <a:t>Types of studies taken into account for review.</a:t>
            </a:r>
          </a:p>
        </p:txBody>
      </p:sp>
    </p:spTree>
    <p:extLst>
      <p:ext uri="{BB962C8B-B14F-4D97-AF65-F5344CB8AC3E}">
        <p14:creationId xmlns:p14="http://schemas.microsoft.com/office/powerpoint/2010/main" val="1837019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E492489-837D-A21F-071F-215F456F83E7}"/>
              </a:ext>
            </a:extLst>
          </p:cNvPr>
          <p:cNvSpPr>
            <a:spLocks noGrp="1"/>
          </p:cNvSpPr>
          <p:nvPr>
            <p:ph type="title"/>
          </p:nvPr>
        </p:nvSpPr>
        <p:spPr>
          <a:xfrm>
            <a:off x="6579648" y="804520"/>
            <a:ext cx="4158749" cy="1049235"/>
          </a:xfrm>
        </p:spPr>
        <p:txBody>
          <a:bodyPr vert="horz" lIns="91440" tIns="45720" rIns="91440" bIns="45720" rtlCol="0" anchor="t">
            <a:normAutofit/>
          </a:bodyPr>
          <a:lstStyle/>
          <a:p>
            <a:r>
              <a:rPr lang="en-US" dirty="0"/>
              <a:t>results</a:t>
            </a:r>
          </a:p>
        </p:txBody>
      </p:sp>
      <p:sp>
        <p:nvSpPr>
          <p:cNvPr id="18" name="Rectangle 17">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Box 5">
            <a:extLst>
              <a:ext uri="{FF2B5EF4-FFF2-40B4-BE49-F238E27FC236}">
                <a16:creationId xmlns:a16="http://schemas.microsoft.com/office/drawing/2014/main" id="{E7216F6A-5EBF-00EA-A2C5-D3882EE5BD18}"/>
              </a:ext>
            </a:extLst>
          </p:cNvPr>
          <p:cNvSpPr txBox="1"/>
          <p:nvPr/>
        </p:nvSpPr>
        <p:spPr>
          <a:xfrm>
            <a:off x="6579647" y="2015732"/>
            <a:ext cx="4158750"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1"/>
              <a:t>Population or sample sizes of reviewed studies.</a:t>
            </a:r>
            <a:endParaRPr lang="en-US"/>
          </a:p>
        </p:txBody>
      </p:sp>
      <p:pic>
        <p:nvPicPr>
          <p:cNvPr id="20" name="Picture 19">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1AF50E88-6B2E-38FE-AE28-8D29169199A3}"/>
              </a:ext>
            </a:extLst>
          </p:cNvPr>
          <p:cNvGraphicFramePr/>
          <p:nvPr>
            <p:extLst>
              <p:ext uri="{D42A27DB-BD31-4B8C-83A1-F6EECF244321}">
                <p14:modId xmlns:p14="http://schemas.microsoft.com/office/powerpoint/2010/main" val="999401089"/>
              </p:ext>
            </p:extLst>
          </p:nvPr>
        </p:nvGraphicFramePr>
        <p:xfrm>
          <a:off x="1130029" y="805583"/>
          <a:ext cx="4960442" cy="4660762"/>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C357C786-B38C-6EF7-A30B-D5772905C2DF}"/>
              </a:ext>
            </a:extLst>
          </p:cNvPr>
          <p:cNvSpPr/>
          <p:nvPr/>
        </p:nvSpPr>
        <p:spPr>
          <a:xfrm>
            <a:off x="7004304" y="3255264"/>
            <a:ext cx="1865376" cy="15179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Saudi Arabia= 5307</a:t>
            </a:r>
          </a:p>
        </p:txBody>
      </p:sp>
      <p:sp>
        <p:nvSpPr>
          <p:cNvPr id="4" name="Oval 3">
            <a:extLst>
              <a:ext uri="{FF2B5EF4-FFF2-40B4-BE49-F238E27FC236}">
                <a16:creationId xmlns:a16="http://schemas.microsoft.com/office/drawing/2014/main" id="{C774BD72-12D7-4579-067A-BF99E5A5501E}"/>
              </a:ext>
            </a:extLst>
          </p:cNvPr>
          <p:cNvSpPr/>
          <p:nvPr/>
        </p:nvSpPr>
        <p:spPr>
          <a:xfrm>
            <a:off x="9469833" y="3255264"/>
            <a:ext cx="1865376" cy="15179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Australia= 287</a:t>
            </a:r>
          </a:p>
        </p:txBody>
      </p:sp>
    </p:spTree>
    <p:extLst>
      <p:ext uri="{BB962C8B-B14F-4D97-AF65-F5344CB8AC3E}">
        <p14:creationId xmlns:p14="http://schemas.microsoft.com/office/powerpoint/2010/main" val="256887780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A2A552D-3DD0-3302-0582-6BD1F4EF8AC9}"/>
              </a:ext>
            </a:extLst>
          </p:cNvPr>
          <p:cNvSpPr>
            <a:spLocks noGrp="1"/>
          </p:cNvSpPr>
          <p:nvPr>
            <p:ph type="title"/>
          </p:nvPr>
        </p:nvSpPr>
        <p:spPr>
          <a:xfrm>
            <a:off x="1451581" y="5008500"/>
            <a:ext cx="9603272" cy="960755"/>
          </a:xfrm>
        </p:spPr>
        <p:txBody>
          <a:bodyPr anchor="t">
            <a:normAutofit/>
          </a:bodyPr>
          <a:lstStyle/>
          <a:p>
            <a:r>
              <a:rPr lang="en-US" dirty="0"/>
              <a:t>results</a:t>
            </a:r>
          </a:p>
        </p:txBody>
      </p:sp>
      <p:cxnSp>
        <p:nvCxnSpPr>
          <p:cNvPr id="14" name="Straight Connector 13">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18" name="Straight Connector 17">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D92CC14-0A05-BC4B-C1F2-4F2382DEDB98}"/>
              </a:ext>
            </a:extLst>
          </p:cNvPr>
          <p:cNvGraphicFramePr/>
          <p:nvPr>
            <p:extLst>
              <p:ext uri="{D42A27DB-BD31-4B8C-83A1-F6EECF244321}">
                <p14:modId xmlns:p14="http://schemas.microsoft.com/office/powerpoint/2010/main" val="3970387274"/>
              </p:ext>
            </p:extLst>
          </p:nvPr>
        </p:nvGraphicFramePr>
        <p:xfrm>
          <a:off x="1450975" y="1018626"/>
          <a:ext cx="5487028" cy="3200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E8199F52-7C5E-2D78-5E3C-9D32D83BA37D}"/>
              </a:ext>
            </a:extLst>
          </p:cNvPr>
          <p:cNvGraphicFramePr/>
          <p:nvPr>
            <p:extLst>
              <p:ext uri="{D42A27DB-BD31-4B8C-83A1-F6EECF244321}">
                <p14:modId xmlns:p14="http://schemas.microsoft.com/office/powerpoint/2010/main" val="345530630"/>
              </p:ext>
            </p:extLst>
          </p:nvPr>
        </p:nvGraphicFramePr>
        <p:xfrm>
          <a:off x="7296793" y="1294979"/>
          <a:ext cx="3758557" cy="3002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201436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artoon of a doctor giving a pregnant person a shot&#10;&#10;Description automatically generated">
            <a:extLst>
              <a:ext uri="{FF2B5EF4-FFF2-40B4-BE49-F238E27FC236}">
                <a16:creationId xmlns:a16="http://schemas.microsoft.com/office/drawing/2014/main" id="{854D4A24-9B15-4625-1106-627ACACD43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6606" r="16366"/>
          <a:stretch/>
        </p:blipFill>
        <p:spPr>
          <a:xfrm>
            <a:off x="1242425" y="421906"/>
            <a:ext cx="10021581" cy="5329670"/>
          </a:xfrm>
          <a:prstGeom prst="rect">
            <a:avLst/>
          </a:prstGeom>
        </p:spPr>
      </p:pic>
      <p:sp>
        <p:nvSpPr>
          <p:cNvPr id="2" name="Title 1">
            <a:extLst>
              <a:ext uri="{FF2B5EF4-FFF2-40B4-BE49-F238E27FC236}">
                <a16:creationId xmlns:a16="http://schemas.microsoft.com/office/drawing/2014/main" id="{330ABAD6-67FB-A4CD-359F-6F0FBD346705}"/>
              </a:ext>
            </a:extLst>
          </p:cNvPr>
          <p:cNvSpPr>
            <a:spLocks noGrp="1"/>
          </p:cNvSpPr>
          <p:nvPr>
            <p:ph type="title"/>
          </p:nvPr>
        </p:nvSpPr>
        <p:spPr/>
        <p:txBody>
          <a:bodyPr>
            <a:normAutofit fontScale="90000"/>
          </a:bodyPr>
          <a:lstStyle/>
          <a:p>
            <a:r>
              <a:rPr lang="en-US" sz="3100" b="1" kern="100" dirty="0">
                <a:effectLst/>
                <a:latin typeface="Times New Roman" panose="02020603050405020304" pitchFamily="18" charset="0"/>
                <a:ea typeface="Calibri" panose="020F0502020204030204" pitchFamily="34" charset="0"/>
                <a:cs typeface="Arial" panose="020B0604020202020204" pitchFamily="34" charset="0"/>
              </a:rPr>
              <a:t>Demographic predictors of COVID-19 vaccine acceptance among pregnant women</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82A5006-E391-4D1F-119E-19825F8A07EC}"/>
              </a:ext>
            </a:extLst>
          </p:cNvPr>
          <p:cNvSpPr>
            <a:spLocks noGrp="1"/>
          </p:cNvSpPr>
          <p:nvPr>
            <p:ph idx="1"/>
          </p:nvPr>
        </p:nvSpPr>
        <p:spPr>
          <a:xfrm>
            <a:off x="1451579" y="1988300"/>
            <a:ext cx="9603275" cy="3450613"/>
          </a:xfrm>
        </p:spPr>
        <p:txBody>
          <a:bodyPr>
            <a:normAutofit fontScale="85000" lnSpcReduction="2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acceptance rate of vaccination against COVID-19 among pregnant women according to the studies included in the review and related factors of hesitancy (i.e., maternal age, gestational age, educational level, partners education level).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Out of eleven studies median maternal age were 28-33years.</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Out of eleven studies, Two studies found that pregnant women in their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third trimester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were more likely to accept vaccination against COVID-19 than pregnant women in early pregnancy. But in the study </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of India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showed different results as, among all stage of pregnancy the maximum hesitancy was seen in the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third trimester of pregnancy 29.5%.</a:t>
            </a:r>
          </a:p>
          <a:p>
            <a:r>
              <a:rPr lang="en-US" sz="1800" kern="100" dirty="0">
                <a:effectLst/>
                <a:latin typeface="Times New Roman" panose="02020603050405020304" pitchFamily="18" charset="0"/>
                <a:ea typeface="Calibri" panose="020F0502020204030204" pitchFamily="34" charset="0"/>
                <a:cs typeface="Arial" panose="020B0604020202020204" pitchFamily="34" charset="0"/>
              </a:rPr>
              <a:t>Out of the eleven studies that investigated whether eight studies showed that education level is a predictor of vaccine acceptance. More specifically, In a study of Saudi Arabia, Pregnant women with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primary education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were 2.8 times more likely to accept vaccination against COVID-19 than illiterate pregnant women.  In the study </a:t>
            </a:r>
            <a:r>
              <a:rPr lang="en-US" sz="1800" kern="100" dirty="0">
                <a:latin typeface="Times New Roman" panose="02020603050405020304" pitchFamily="18" charset="0"/>
                <a:ea typeface="Calibri" panose="020F0502020204030204" pitchFamily="34" charset="0"/>
                <a:cs typeface="Arial" panose="020B0604020202020204" pitchFamily="34" charset="0"/>
              </a:rPr>
              <a:t>of Switzerland showed,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The PW with a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master’s degree or higher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(85.3%) had a significantly higher acceptance level than the PW with basic education (42.9%). In the study of Nepal showed female less than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Bachelor’s degree graduates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were 3.5 times less likely to accept being vaccinated against COVID-19 in relation to pregnant women who had a Bachelor’s degree.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B8596129-0623-EC10-C910-E011DC665A1E}"/>
                  </a:ext>
                </a:extLst>
              </p14:cNvPr>
              <p14:cNvContentPartPr/>
              <p14:nvPr/>
            </p14:nvContentPartPr>
            <p14:xfrm>
              <a:off x="5979924" y="2252473"/>
              <a:ext cx="624240" cy="20520"/>
            </p14:xfrm>
          </p:contentPart>
        </mc:Choice>
        <mc:Fallback>
          <p:pic>
            <p:nvPicPr>
              <p:cNvPr id="6" name="Ink 5">
                <a:extLst>
                  <a:ext uri="{FF2B5EF4-FFF2-40B4-BE49-F238E27FC236}">
                    <a16:creationId xmlns:a16="http://schemas.microsoft.com/office/drawing/2014/main" id="{B8596129-0623-EC10-C910-E011DC665A1E}"/>
                  </a:ext>
                </a:extLst>
              </p:cNvPr>
              <p:cNvPicPr/>
              <p:nvPr/>
            </p:nvPicPr>
            <p:blipFill>
              <a:blip r:embed="rId4"/>
              <a:stretch>
                <a:fillRect/>
              </a:stretch>
            </p:blipFill>
            <p:spPr>
              <a:xfrm>
                <a:off x="5925924" y="2142544"/>
                <a:ext cx="731880" cy="24001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1DA8D34-F67E-F7ED-158E-F35692F54BC9}"/>
                  </a:ext>
                </a:extLst>
              </p14:cNvPr>
              <p14:cNvContentPartPr/>
              <p14:nvPr/>
            </p14:nvContentPartPr>
            <p14:xfrm>
              <a:off x="6197364" y="2253553"/>
              <a:ext cx="323280" cy="19080"/>
            </p14:xfrm>
          </p:contentPart>
        </mc:Choice>
        <mc:Fallback>
          <p:pic>
            <p:nvPicPr>
              <p:cNvPr id="7" name="Ink 6">
                <a:extLst>
                  <a:ext uri="{FF2B5EF4-FFF2-40B4-BE49-F238E27FC236}">
                    <a16:creationId xmlns:a16="http://schemas.microsoft.com/office/drawing/2014/main" id="{11DA8D34-F67E-F7ED-158E-F35692F54BC9}"/>
                  </a:ext>
                </a:extLst>
              </p:cNvPr>
              <p:cNvPicPr/>
              <p:nvPr/>
            </p:nvPicPr>
            <p:blipFill>
              <a:blip r:embed="rId6"/>
              <a:stretch>
                <a:fillRect/>
              </a:stretch>
            </p:blipFill>
            <p:spPr>
              <a:xfrm>
                <a:off x="6143364" y="2145553"/>
                <a:ext cx="430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907CE602-4DE6-F510-FBF8-37B131222CB3}"/>
                  </a:ext>
                </a:extLst>
              </p14:cNvPr>
              <p14:cNvContentPartPr/>
              <p14:nvPr/>
            </p14:nvContentPartPr>
            <p14:xfrm>
              <a:off x="6299244" y="2216473"/>
              <a:ext cx="360" cy="360"/>
            </p14:xfrm>
          </p:contentPart>
        </mc:Choice>
        <mc:Fallback>
          <p:pic>
            <p:nvPicPr>
              <p:cNvPr id="8" name="Ink 7">
                <a:extLst>
                  <a:ext uri="{FF2B5EF4-FFF2-40B4-BE49-F238E27FC236}">
                    <a16:creationId xmlns:a16="http://schemas.microsoft.com/office/drawing/2014/main" id="{907CE602-4DE6-F510-FBF8-37B131222CB3}"/>
                  </a:ext>
                </a:extLst>
              </p:cNvPr>
              <p:cNvPicPr/>
              <p:nvPr/>
            </p:nvPicPr>
            <p:blipFill>
              <a:blip r:embed="rId8"/>
              <a:stretch>
                <a:fillRect/>
              </a:stretch>
            </p:blipFill>
            <p:spPr>
              <a:xfrm>
                <a:off x="6245244" y="21084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91906B6E-76C9-F5C0-7AF0-C94CDF2D9B1F}"/>
                  </a:ext>
                </a:extLst>
              </p14:cNvPr>
              <p14:cNvContentPartPr/>
              <p14:nvPr/>
            </p14:nvContentPartPr>
            <p14:xfrm>
              <a:off x="6299244" y="2216473"/>
              <a:ext cx="360" cy="360"/>
            </p14:xfrm>
          </p:contentPart>
        </mc:Choice>
        <mc:Fallback>
          <p:pic>
            <p:nvPicPr>
              <p:cNvPr id="9" name="Ink 8">
                <a:extLst>
                  <a:ext uri="{FF2B5EF4-FFF2-40B4-BE49-F238E27FC236}">
                    <a16:creationId xmlns:a16="http://schemas.microsoft.com/office/drawing/2014/main" id="{91906B6E-76C9-F5C0-7AF0-C94CDF2D9B1F}"/>
                  </a:ext>
                </a:extLst>
              </p:cNvPr>
              <p:cNvPicPr/>
              <p:nvPr/>
            </p:nvPicPr>
            <p:blipFill>
              <a:blip r:embed="rId8"/>
              <a:stretch>
                <a:fillRect/>
              </a:stretch>
            </p:blipFill>
            <p:spPr>
              <a:xfrm>
                <a:off x="6245244" y="21084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9133534-476B-002D-456A-4691BCF71A3E}"/>
                  </a:ext>
                </a:extLst>
              </p14:cNvPr>
              <p14:cNvContentPartPr/>
              <p14:nvPr/>
            </p14:nvContentPartPr>
            <p14:xfrm>
              <a:off x="6363684" y="2216473"/>
              <a:ext cx="15120" cy="3960"/>
            </p14:xfrm>
          </p:contentPart>
        </mc:Choice>
        <mc:Fallback>
          <p:pic>
            <p:nvPicPr>
              <p:cNvPr id="10" name="Ink 9">
                <a:extLst>
                  <a:ext uri="{FF2B5EF4-FFF2-40B4-BE49-F238E27FC236}">
                    <a16:creationId xmlns:a16="http://schemas.microsoft.com/office/drawing/2014/main" id="{89133534-476B-002D-456A-4691BCF71A3E}"/>
                  </a:ext>
                </a:extLst>
              </p:cNvPr>
              <p:cNvPicPr/>
              <p:nvPr/>
            </p:nvPicPr>
            <p:blipFill>
              <a:blip r:embed="rId11"/>
              <a:stretch>
                <a:fillRect/>
              </a:stretch>
            </p:blipFill>
            <p:spPr>
              <a:xfrm>
                <a:off x="6309684" y="2108473"/>
                <a:ext cx="1227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CAB2702-EB5B-6C7E-59F4-F91E63F66C5E}"/>
                  </a:ext>
                </a:extLst>
              </p14:cNvPr>
              <p14:cNvContentPartPr/>
              <p14:nvPr/>
            </p14:nvContentPartPr>
            <p14:xfrm>
              <a:off x="6566724" y="2253553"/>
              <a:ext cx="360" cy="360"/>
            </p14:xfrm>
          </p:contentPart>
        </mc:Choice>
        <mc:Fallback>
          <p:pic>
            <p:nvPicPr>
              <p:cNvPr id="11" name="Ink 10">
                <a:extLst>
                  <a:ext uri="{FF2B5EF4-FFF2-40B4-BE49-F238E27FC236}">
                    <a16:creationId xmlns:a16="http://schemas.microsoft.com/office/drawing/2014/main" id="{4CAB2702-EB5B-6C7E-59F4-F91E63F66C5E}"/>
                  </a:ext>
                </a:extLst>
              </p:cNvPr>
              <p:cNvPicPr/>
              <p:nvPr/>
            </p:nvPicPr>
            <p:blipFill>
              <a:blip r:embed="rId8"/>
              <a:stretch>
                <a:fillRect/>
              </a:stretch>
            </p:blipFill>
            <p:spPr>
              <a:xfrm>
                <a:off x="6512724" y="214555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23E6448A-6339-ECFF-8304-087BACA6D18E}"/>
                  </a:ext>
                </a:extLst>
              </p14:cNvPr>
              <p14:cNvContentPartPr/>
              <p14:nvPr/>
            </p14:nvContentPartPr>
            <p14:xfrm>
              <a:off x="6612804" y="2253553"/>
              <a:ext cx="38160" cy="3960"/>
            </p14:xfrm>
          </p:contentPart>
        </mc:Choice>
        <mc:Fallback>
          <p:pic>
            <p:nvPicPr>
              <p:cNvPr id="12" name="Ink 11">
                <a:extLst>
                  <a:ext uri="{FF2B5EF4-FFF2-40B4-BE49-F238E27FC236}">
                    <a16:creationId xmlns:a16="http://schemas.microsoft.com/office/drawing/2014/main" id="{23E6448A-6339-ECFF-8304-087BACA6D18E}"/>
                  </a:ext>
                </a:extLst>
              </p:cNvPr>
              <p:cNvPicPr/>
              <p:nvPr/>
            </p:nvPicPr>
            <p:blipFill>
              <a:blip r:embed="rId14"/>
              <a:stretch>
                <a:fillRect/>
              </a:stretch>
            </p:blipFill>
            <p:spPr>
              <a:xfrm>
                <a:off x="6558804" y="2145553"/>
                <a:ext cx="145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1222B083-EB16-D538-AE79-30E44A4BF570}"/>
                  </a:ext>
                </a:extLst>
              </p14:cNvPr>
              <p14:cNvContentPartPr/>
              <p14:nvPr/>
            </p14:nvContentPartPr>
            <p14:xfrm>
              <a:off x="6714684" y="2262553"/>
              <a:ext cx="360" cy="360"/>
            </p14:xfrm>
          </p:contentPart>
        </mc:Choice>
        <mc:Fallback>
          <p:pic>
            <p:nvPicPr>
              <p:cNvPr id="13" name="Ink 12">
                <a:extLst>
                  <a:ext uri="{FF2B5EF4-FFF2-40B4-BE49-F238E27FC236}">
                    <a16:creationId xmlns:a16="http://schemas.microsoft.com/office/drawing/2014/main" id="{1222B083-EB16-D538-AE79-30E44A4BF570}"/>
                  </a:ext>
                </a:extLst>
              </p:cNvPr>
              <p:cNvPicPr/>
              <p:nvPr/>
            </p:nvPicPr>
            <p:blipFill>
              <a:blip r:embed="rId8"/>
              <a:stretch>
                <a:fillRect/>
              </a:stretch>
            </p:blipFill>
            <p:spPr>
              <a:xfrm>
                <a:off x="6660684" y="215455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3D3E7B0-5E74-43D4-F68A-6EC58CF73B21}"/>
                  </a:ext>
                </a:extLst>
              </p14:cNvPr>
              <p14:cNvContentPartPr/>
              <p14:nvPr/>
            </p14:nvContentPartPr>
            <p14:xfrm>
              <a:off x="6871644" y="2272273"/>
              <a:ext cx="360" cy="360"/>
            </p14:xfrm>
          </p:contentPart>
        </mc:Choice>
        <mc:Fallback>
          <p:pic>
            <p:nvPicPr>
              <p:cNvPr id="14" name="Ink 13">
                <a:extLst>
                  <a:ext uri="{FF2B5EF4-FFF2-40B4-BE49-F238E27FC236}">
                    <a16:creationId xmlns:a16="http://schemas.microsoft.com/office/drawing/2014/main" id="{B3D3E7B0-5E74-43D4-F68A-6EC58CF73B21}"/>
                  </a:ext>
                </a:extLst>
              </p:cNvPr>
              <p:cNvPicPr/>
              <p:nvPr/>
            </p:nvPicPr>
            <p:blipFill>
              <a:blip r:embed="rId8"/>
              <a:stretch>
                <a:fillRect/>
              </a:stretch>
            </p:blipFill>
            <p:spPr>
              <a:xfrm>
                <a:off x="6817644" y="21642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3CE51225-25CE-02A7-D4CE-B65F60A1117C}"/>
                  </a:ext>
                </a:extLst>
              </p14:cNvPr>
              <p14:cNvContentPartPr/>
              <p14:nvPr/>
            </p14:nvContentPartPr>
            <p14:xfrm>
              <a:off x="6603804" y="2290273"/>
              <a:ext cx="360" cy="360"/>
            </p14:xfrm>
          </p:contentPart>
        </mc:Choice>
        <mc:Fallback>
          <p:pic>
            <p:nvPicPr>
              <p:cNvPr id="15" name="Ink 14">
                <a:extLst>
                  <a:ext uri="{FF2B5EF4-FFF2-40B4-BE49-F238E27FC236}">
                    <a16:creationId xmlns:a16="http://schemas.microsoft.com/office/drawing/2014/main" id="{3CE51225-25CE-02A7-D4CE-B65F60A1117C}"/>
                  </a:ext>
                </a:extLst>
              </p:cNvPr>
              <p:cNvPicPr/>
              <p:nvPr/>
            </p:nvPicPr>
            <p:blipFill>
              <a:blip r:embed="rId8"/>
              <a:stretch>
                <a:fillRect/>
              </a:stretch>
            </p:blipFill>
            <p:spPr>
              <a:xfrm>
                <a:off x="6549804" y="21822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6D833A4F-2B93-1F41-34B5-663CE0D4B38A}"/>
                  </a:ext>
                </a:extLst>
              </p14:cNvPr>
              <p14:cNvContentPartPr/>
              <p14:nvPr/>
            </p14:nvContentPartPr>
            <p14:xfrm>
              <a:off x="6557724" y="2290273"/>
              <a:ext cx="360" cy="360"/>
            </p14:xfrm>
          </p:contentPart>
        </mc:Choice>
        <mc:Fallback>
          <p:pic>
            <p:nvPicPr>
              <p:cNvPr id="16" name="Ink 15">
                <a:extLst>
                  <a:ext uri="{FF2B5EF4-FFF2-40B4-BE49-F238E27FC236}">
                    <a16:creationId xmlns:a16="http://schemas.microsoft.com/office/drawing/2014/main" id="{6D833A4F-2B93-1F41-34B5-663CE0D4B38A}"/>
                  </a:ext>
                </a:extLst>
              </p:cNvPr>
              <p:cNvPicPr/>
              <p:nvPr/>
            </p:nvPicPr>
            <p:blipFill>
              <a:blip r:embed="rId8"/>
              <a:stretch>
                <a:fillRect/>
              </a:stretch>
            </p:blipFill>
            <p:spPr>
              <a:xfrm>
                <a:off x="6503724" y="21822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0A4691A4-3C44-373A-86D4-F44FD0A51513}"/>
                  </a:ext>
                </a:extLst>
              </p14:cNvPr>
              <p14:cNvContentPartPr/>
              <p14:nvPr/>
            </p14:nvContentPartPr>
            <p14:xfrm>
              <a:off x="6539364" y="2290273"/>
              <a:ext cx="360" cy="360"/>
            </p14:xfrm>
          </p:contentPart>
        </mc:Choice>
        <mc:Fallback>
          <p:pic>
            <p:nvPicPr>
              <p:cNvPr id="17" name="Ink 16">
                <a:extLst>
                  <a:ext uri="{FF2B5EF4-FFF2-40B4-BE49-F238E27FC236}">
                    <a16:creationId xmlns:a16="http://schemas.microsoft.com/office/drawing/2014/main" id="{0A4691A4-3C44-373A-86D4-F44FD0A51513}"/>
                  </a:ext>
                </a:extLst>
              </p:cNvPr>
              <p:cNvPicPr/>
              <p:nvPr/>
            </p:nvPicPr>
            <p:blipFill>
              <a:blip r:embed="rId8"/>
              <a:stretch>
                <a:fillRect/>
              </a:stretch>
            </p:blipFill>
            <p:spPr>
              <a:xfrm>
                <a:off x="6485364" y="21822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DFA6E5E8-81E3-E3EB-0BA6-888E0696ED6C}"/>
                  </a:ext>
                </a:extLst>
              </p14:cNvPr>
              <p14:cNvContentPartPr/>
              <p14:nvPr/>
            </p14:nvContentPartPr>
            <p14:xfrm>
              <a:off x="6539364" y="2290273"/>
              <a:ext cx="360" cy="360"/>
            </p14:xfrm>
          </p:contentPart>
        </mc:Choice>
        <mc:Fallback>
          <p:pic>
            <p:nvPicPr>
              <p:cNvPr id="18" name="Ink 17">
                <a:extLst>
                  <a:ext uri="{FF2B5EF4-FFF2-40B4-BE49-F238E27FC236}">
                    <a16:creationId xmlns:a16="http://schemas.microsoft.com/office/drawing/2014/main" id="{DFA6E5E8-81E3-E3EB-0BA6-888E0696ED6C}"/>
                  </a:ext>
                </a:extLst>
              </p:cNvPr>
              <p:cNvPicPr/>
              <p:nvPr/>
            </p:nvPicPr>
            <p:blipFill>
              <a:blip r:embed="rId21"/>
              <a:stretch>
                <a:fillRect/>
              </a:stretch>
            </p:blipFill>
            <p:spPr>
              <a:xfrm>
                <a:off x="6485364" y="218227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86045585-1DA4-CB88-B7D6-6367C2A5836C}"/>
                  </a:ext>
                </a:extLst>
              </p14:cNvPr>
              <p14:cNvContentPartPr/>
              <p14:nvPr/>
            </p14:nvContentPartPr>
            <p14:xfrm>
              <a:off x="6539364" y="2290273"/>
              <a:ext cx="64800" cy="360"/>
            </p14:xfrm>
          </p:contentPart>
        </mc:Choice>
        <mc:Fallback>
          <p:pic>
            <p:nvPicPr>
              <p:cNvPr id="19" name="Ink 18">
                <a:extLst>
                  <a:ext uri="{FF2B5EF4-FFF2-40B4-BE49-F238E27FC236}">
                    <a16:creationId xmlns:a16="http://schemas.microsoft.com/office/drawing/2014/main" id="{86045585-1DA4-CB88-B7D6-6367C2A5836C}"/>
                  </a:ext>
                </a:extLst>
              </p:cNvPr>
              <p:cNvPicPr/>
              <p:nvPr/>
            </p:nvPicPr>
            <p:blipFill>
              <a:blip r:embed="rId23"/>
              <a:stretch>
                <a:fillRect/>
              </a:stretch>
            </p:blipFill>
            <p:spPr>
              <a:xfrm>
                <a:off x="6485662" y="2182273"/>
                <a:ext cx="171845" cy="216000"/>
              </a:xfrm>
              <a:prstGeom prst="rect">
                <a:avLst/>
              </a:prstGeom>
            </p:spPr>
          </p:pic>
        </mc:Fallback>
      </mc:AlternateContent>
    </p:spTree>
    <p:extLst>
      <p:ext uri="{BB962C8B-B14F-4D97-AF65-F5344CB8AC3E}">
        <p14:creationId xmlns:p14="http://schemas.microsoft.com/office/powerpoint/2010/main" val="11513440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EF1F-37B0-95ED-CFCF-3A06FAE02C9D}"/>
              </a:ext>
            </a:extLst>
          </p:cNvPr>
          <p:cNvSpPr>
            <a:spLocks noGrp="1"/>
          </p:cNvSpPr>
          <p:nvPr>
            <p:ph type="title"/>
          </p:nvPr>
        </p:nvSpPr>
        <p:spPr>
          <a:xfrm>
            <a:off x="1451579" y="804519"/>
            <a:ext cx="9603275" cy="1049235"/>
          </a:xfrm>
        </p:spPr>
        <p:txBody>
          <a:bodyPr>
            <a:normAutofit/>
          </a:bodyPr>
          <a:lstStyle/>
          <a:p>
            <a:r>
              <a:rPr lang="en-US"/>
              <a:t>Cont.</a:t>
            </a:r>
            <a:endParaRPr lang="en-US" dirty="0"/>
          </a:p>
        </p:txBody>
      </p:sp>
      <p:pic>
        <p:nvPicPr>
          <p:cNvPr id="5" name="Picture 4" descr="A person in a white coat holding a syringe and a red virus&#10;&#10;Description automatically generated">
            <a:extLst>
              <a:ext uri="{FF2B5EF4-FFF2-40B4-BE49-F238E27FC236}">
                <a16:creationId xmlns:a16="http://schemas.microsoft.com/office/drawing/2014/main" id="{CE2DEA44-CFF0-9EBB-C0D2-3ABD16E508A9}"/>
              </a:ext>
            </a:extLst>
          </p:cNvPr>
          <p:cNvPicPr>
            <a:picLocks noChangeAspect="1"/>
          </p:cNvPicPr>
          <p:nvPr/>
        </p:nvPicPr>
        <p:blipFill rotWithShape="1">
          <a:blip r:embed="rId2">
            <a:extLst>
              <a:ext uri="{28A0092B-C50C-407E-A947-70E740481C1C}">
                <a14:useLocalDpi xmlns:a14="http://schemas.microsoft.com/office/drawing/2010/main" val="0"/>
              </a:ext>
            </a:extLst>
          </a:blip>
          <a:srcRect l="14809" r="12898"/>
          <a:stretch/>
        </p:blipFill>
        <p:spPr>
          <a:xfrm>
            <a:off x="1450462" y="2594679"/>
            <a:ext cx="2926098" cy="2292722"/>
          </a:xfrm>
          <a:prstGeom prst="rect">
            <a:avLst/>
          </a:prstGeom>
        </p:spPr>
      </p:pic>
      <p:sp>
        <p:nvSpPr>
          <p:cNvPr id="13" name="Content Placeholder 2">
            <a:extLst>
              <a:ext uri="{FF2B5EF4-FFF2-40B4-BE49-F238E27FC236}">
                <a16:creationId xmlns:a16="http://schemas.microsoft.com/office/drawing/2014/main" id="{76133533-87CE-B887-6B47-BBE56D22D6DA}"/>
              </a:ext>
            </a:extLst>
          </p:cNvPr>
          <p:cNvSpPr>
            <a:spLocks noGrp="1"/>
          </p:cNvSpPr>
          <p:nvPr>
            <p:ph idx="1"/>
          </p:nvPr>
        </p:nvSpPr>
        <p:spPr>
          <a:xfrm>
            <a:off x="4859070" y="2015734"/>
            <a:ext cx="6667912" cy="3941721"/>
          </a:xfrm>
        </p:spPr>
        <p:txBody>
          <a:bodyPr>
            <a:normAutofit/>
          </a:bodyPr>
          <a:lstStyle/>
          <a:p>
            <a:pPr marL="0" marR="0">
              <a:lnSpc>
                <a:spcPct val="110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Seven out of the eleven studies showed that occupational status is a predictor of acceptance of COVID-19 vaccination among pregnant women. </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Employed pregnant women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were found to be more likely to accept being vaccinated against COVID-19 than pregnant women who were unemployed/housewife. In a study of Saudi Arabia showed, </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Government sector workers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(75.1%) are more likely to accept vaccinated against COVID-19 than non-government sector workers. On the other hand, in the study of Ethiopia we can seen, private employees were high acceptance rate than government employees.  Two studies show, The pregnant healthcare workers (74%) had an insignificantly lower acceptance level compared to the non-healthcare workers/non-medical person (80.7%). </a:t>
            </a:r>
          </a:p>
          <a:p>
            <a:pPr marL="0" marR="0">
              <a:lnSpc>
                <a:spcPct val="110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Only one study found that husband’s education is a predictor of acceptance of COVID-19 vaccination among pregnant women. In the study of Sudan, showed that PW with </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secondary level education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completed husband were 4.5 times more significantly to accept vaccination than lower than secondary school.</a:t>
            </a:r>
          </a:p>
          <a:p>
            <a:pPr>
              <a:lnSpc>
                <a:spcPct val="110000"/>
              </a:lnSpc>
            </a:pPr>
            <a:endParaRPr lang="en-US" sz="1300" dirty="0"/>
          </a:p>
        </p:txBody>
      </p:sp>
    </p:spTree>
    <p:extLst>
      <p:ext uri="{BB962C8B-B14F-4D97-AF65-F5344CB8AC3E}">
        <p14:creationId xmlns:p14="http://schemas.microsoft.com/office/powerpoint/2010/main" val="389007562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7CF1-BCCE-3A28-DFAC-E55C00043291}"/>
              </a:ext>
            </a:extLst>
          </p:cNvPr>
          <p:cNvSpPr>
            <a:spLocks noGrp="1"/>
          </p:cNvSpPr>
          <p:nvPr>
            <p:ph type="title"/>
          </p:nvPr>
        </p:nvSpPr>
        <p:spPr/>
        <p:txBody>
          <a:bodyPr/>
          <a:lstStyle/>
          <a:p>
            <a:r>
              <a:rPr lang="en-US" dirty="0"/>
              <a:t>Higher vaccine acceptance</a:t>
            </a:r>
          </a:p>
        </p:txBody>
      </p:sp>
      <p:graphicFrame>
        <p:nvGraphicFramePr>
          <p:cNvPr id="4" name="Content Placeholder 3">
            <a:extLst>
              <a:ext uri="{FF2B5EF4-FFF2-40B4-BE49-F238E27FC236}">
                <a16:creationId xmlns:a16="http://schemas.microsoft.com/office/drawing/2014/main" id="{49F2F768-999D-1759-A4AF-66050B7DB719}"/>
              </a:ext>
            </a:extLst>
          </p:cNvPr>
          <p:cNvGraphicFramePr>
            <a:graphicFrameLocks noGrp="1"/>
          </p:cNvGraphicFramePr>
          <p:nvPr>
            <p:ph idx="1"/>
            <p:extLst>
              <p:ext uri="{D42A27DB-BD31-4B8C-83A1-F6EECF244321}">
                <p14:modId xmlns:p14="http://schemas.microsoft.com/office/powerpoint/2010/main" val="2344815751"/>
              </p:ext>
            </p:extLst>
          </p:nvPr>
        </p:nvGraphicFramePr>
        <p:xfrm>
          <a:off x="1450975" y="2016124"/>
          <a:ext cx="9604375" cy="393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959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97C285A7-8671-46E2-ACFE-A9AFCE3E3D5A}"/>
                                            </p:graphicEl>
                                          </p:spTgt>
                                        </p:tgtEl>
                                        <p:attrNameLst>
                                          <p:attrName>style.visibility</p:attrName>
                                        </p:attrNameLst>
                                      </p:cBhvr>
                                      <p:to>
                                        <p:strVal val="visible"/>
                                      </p:to>
                                    </p:set>
                                    <p:animEffect transition="in" filter="wheel(1)">
                                      <p:cBhvr>
                                        <p:cTn id="7" dur="2000"/>
                                        <p:tgtEl>
                                          <p:spTgt spid="4">
                                            <p:graphicEl>
                                              <a:dgm id="{97C285A7-8671-46E2-ACFE-A9AFCE3E3D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5F18446B-7510-464E-8D52-D9AB9E2FBB26}"/>
                                            </p:graphicEl>
                                          </p:spTgt>
                                        </p:tgtEl>
                                        <p:attrNameLst>
                                          <p:attrName>style.visibility</p:attrName>
                                        </p:attrNameLst>
                                      </p:cBhvr>
                                      <p:to>
                                        <p:strVal val="visible"/>
                                      </p:to>
                                    </p:set>
                                    <p:animEffect transition="in" filter="wheel(1)">
                                      <p:cBhvr>
                                        <p:cTn id="12" dur="2000"/>
                                        <p:tgtEl>
                                          <p:spTgt spid="4">
                                            <p:graphicEl>
                                              <a:dgm id="{5F18446B-7510-464E-8D52-D9AB9E2FBB2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8DB076A-376A-4DD6-B6C1-271F7D0DD724}"/>
                                            </p:graphicEl>
                                          </p:spTgt>
                                        </p:tgtEl>
                                        <p:attrNameLst>
                                          <p:attrName>style.visibility</p:attrName>
                                        </p:attrNameLst>
                                      </p:cBhvr>
                                      <p:to>
                                        <p:strVal val="visible"/>
                                      </p:to>
                                    </p:set>
                                    <p:animEffect transition="in" filter="wheel(1)">
                                      <p:cBhvr>
                                        <p:cTn id="17" dur="2000"/>
                                        <p:tgtEl>
                                          <p:spTgt spid="4">
                                            <p:graphicEl>
                                              <a:dgm id="{E8DB076A-376A-4DD6-B6C1-271F7D0DD72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B6E1A1FD-F84E-4603-89B2-6FD5A13A43D1}"/>
                                            </p:graphicEl>
                                          </p:spTgt>
                                        </p:tgtEl>
                                        <p:attrNameLst>
                                          <p:attrName>style.visibility</p:attrName>
                                        </p:attrNameLst>
                                      </p:cBhvr>
                                      <p:to>
                                        <p:strVal val="visible"/>
                                      </p:to>
                                    </p:set>
                                    <p:animEffect transition="in" filter="wheel(1)">
                                      <p:cBhvr>
                                        <p:cTn id="22" dur="2000"/>
                                        <p:tgtEl>
                                          <p:spTgt spid="4">
                                            <p:graphicEl>
                                              <a:dgm id="{B6E1A1FD-F84E-4603-89B2-6FD5A13A43D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6A1EFC86-2F17-495A-9CE2-E288F6633C80}"/>
                                            </p:graphicEl>
                                          </p:spTgt>
                                        </p:tgtEl>
                                        <p:attrNameLst>
                                          <p:attrName>style.visibility</p:attrName>
                                        </p:attrNameLst>
                                      </p:cBhvr>
                                      <p:to>
                                        <p:strVal val="visible"/>
                                      </p:to>
                                    </p:set>
                                    <p:animEffect transition="in" filter="wheel(1)">
                                      <p:cBhvr>
                                        <p:cTn id="27" dur="2000"/>
                                        <p:tgtEl>
                                          <p:spTgt spid="4">
                                            <p:graphicEl>
                                              <a:dgm id="{6A1EFC86-2F17-495A-9CE2-E288F6633C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A358-51FE-46B2-5D6E-CA2E1FE9401B}"/>
              </a:ext>
            </a:extLst>
          </p:cNvPr>
          <p:cNvSpPr>
            <a:spLocks noGrp="1"/>
          </p:cNvSpPr>
          <p:nvPr>
            <p:ph type="title"/>
          </p:nvPr>
        </p:nvSpPr>
        <p:spPr/>
        <p:txBody>
          <a:bodyPr>
            <a:normAutofit fontScale="90000"/>
          </a:bodyPr>
          <a:lstStyle/>
          <a:p>
            <a:r>
              <a:rPr lang="en-US" sz="2700" b="1" kern="100" dirty="0">
                <a:effectLst/>
                <a:latin typeface="Times New Roman" panose="02020603050405020304" pitchFamily="18" charset="0"/>
                <a:ea typeface="Calibri" panose="020F0502020204030204" pitchFamily="34" charset="0"/>
                <a:cs typeface="Arial" panose="020B0604020202020204" pitchFamily="34" charset="0"/>
              </a:rPr>
              <a:t>Covid-19 vaccine acceptance among pregnant women and lactating mothers</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graphicFrame>
        <p:nvGraphicFramePr>
          <p:cNvPr id="4" name="Content Placeholder 3">
            <a:extLst>
              <a:ext uri="{FF2B5EF4-FFF2-40B4-BE49-F238E27FC236}">
                <a16:creationId xmlns:a16="http://schemas.microsoft.com/office/drawing/2014/main" id="{87AC44B1-2B98-2FDD-38FC-F040381A6EAB}"/>
              </a:ext>
            </a:extLst>
          </p:cNvPr>
          <p:cNvGraphicFramePr>
            <a:graphicFrameLocks noGrp="1"/>
          </p:cNvGraphicFramePr>
          <p:nvPr>
            <p:ph idx="1"/>
            <p:extLst>
              <p:ext uri="{D42A27DB-BD31-4B8C-83A1-F6EECF244321}">
                <p14:modId xmlns:p14="http://schemas.microsoft.com/office/powerpoint/2010/main" val="2625317118"/>
              </p:ext>
            </p:extLst>
          </p:nvPr>
        </p:nvGraphicFramePr>
        <p:xfrm>
          <a:off x="1262923" y="2016125"/>
          <a:ext cx="4552661" cy="34496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BFC1763-EAE8-598B-371D-A75B49972EF1}"/>
              </a:ext>
            </a:extLst>
          </p:cNvPr>
          <p:cNvSpPr txBox="1"/>
          <p:nvPr/>
        </p:nvSpPr>
        <p:spPr>
          <a:xfrm>
            <a:off x="5669280" y="1749985"/>
            <a:ext cx="6522720" cy="4305474"/>
          </a:xfrm>
          <a:prstGeom prst="rect">
            <a:avLst/>
          </a:prstGeom>
          <a:noFill/>
        </p:spPr>
        <p:txBody>
          <a:bodyPr wrap="square">
            <a:spAutoFit/>
          </a:bodyPr>
          <a:lstStyle/>
          <a:p>
            <a:pPr marL="285750" marR="0" indent="-285750">
              <a:lnSpc>
                <a:spcPct val="150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One study showed, Out of the 362 included participants, 278 were pregnant (PW) and 84 were lactating women (LW). The overall COVID-19 vaccine acceptance level was substantially high (70.2%), with a significant difference between PW (76.6%) and LW (48.8%). </a:t>
            </a:r>
          </a:p>
          <a:p>
            <a:pPr marL="285750" marR="0" indent="-285750">
              <a:lnSpc>
                <a:spcPct val="150000"/>
              </a:lnSpc>
              <a:spcBef>
                <a:spcPts val="0"/>
              </a:spcBef>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Another analysis revealed that, even after government approval, 26% of pregnant and lactating women showed vaccine hesitancy and 58% of individuals were willing to take COVID‑19 vaccine. When compared, lactating individuals showed less vaccine hesitancy (22%) than pregnant individuals (27%)</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80114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3d person with a question mark&#10;&#10;Description automatically generated">
            <a:extLst>
              <a:ext uri="{FF2B5EF4-FFF2-40B4-BE49-F238E27FC236}">
                <a16:creationId xmlns:a16="http://schemas.microsoft.com/office/drawing/2014/main" id="{9E43E9D2-788B-4792-2C68-5C82055C824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8926068" y="2176968"/>
            <a:ext cx="2942844" cy="3512843"/>
          </a:xfrm>
          <a:prstGeom prst="rect">
            <a:avLst/>
          </a:prstGeom>
        </p:spPr>
      </p:pic>
      <p:sp>
        <p:nvSpPr>
          <p:cNvPr id="2" name="Title 1">
            <a:extLst>
              <a:ext uri="{FF2B5EF4-FFF2-40B4-BE49-F238E27FC236}">
                <a16:creationId xmlns:a16="http://schemas.microsoft.com/office/drawing/2014/main" id="{8A32E3C2-6591-610B-66DD-75A3105D5191}"/>
              </a:ext>
            </a:extLst>
          </p:cNvPr>
          <p:cNvSpPr>
            <a:spLocks noGrp="1"/>
          </p:cNvSpPr>
          <p:nvPr>
            <p:ph type="title"/>
          </p:nvPr>
        </p:nvSpPr>
        <p:spPr/>
        <p:txBody>
          <a:bodyPr/>
          <a:lstStyle/>
          <a:p>
            <a:r>
              <a:rPr lang="en-US" dirty="0"/>
              <a:t>Reasons of hesitancy</a:t>
            </a:r>
          </a:p>
        </p:txBody>
      </p:sp>
      <p:sp>
        <p:nvSpPr>
          <p:cNvPr id="3" name="Content Placeholder 2">
            <a:extLst>
              <a:ext uri="{FF2B5EF4-FFF2-40B4-BE49-F238E27FC236}">
                <a16:creationId xmlns:a16="http://schemas.microsoft.com/office/drawing/2014/main" id="{06BADC07-BBAE-3445-A7F0-2C420A3974E7}"/>
              </a:ext>
            </a:extLst>
          </p:cNvPr>
          <p:cNvSpPr>
            <a:spLocks noGrp="1"/>
          </p:cNvSpPr>
          <p:nvPr>
            <p:ph idx="1"/>
          </p:nvPr>
        </p:nvSpPr>
        <p:spPr>
          <a:xfrm>
            <a:off x="8650224" y="2119860"/>
            <a:ext cx="3218688" cy="3512843"/>
          </a:xfrm>
        </p:spPr>
        <p:txBody>
          <a:bodyPr>
            <a:normAutofit lnSpcReduction="10000"/>
          </a:bodyPr>
          <a:lstStyle/>
          <a:p>
            <a:r>
              <a:rPr lang="en-US" sz="1800" dirty="0">
                <a:effectLst/>
                <a:latin typeface="Times New Roman" panose="02020603050405020304" pitchFamily="18" charset="0"/>
                <a:ea typeface="Calibri" panose="020F0502020204030204" pitchFamily="34" charset="0"/>
              </a:rPr>
              <a:t>Our question was, ‘‘What are the primary concerns of pregnant people that lead them to be hesitant about receiving vaccinations?”, was addressed by authors of 7 articles and revealed several thematic reasons explaining why people are concerned about receiving vaccination during pregnancy</a:t>
            </a:r>
          </a:p>
        </p:txBody>
      </p:sp>
      <p:graphicFrame>
        <p:nvGraphicFramePr>
          <p:cNvPr id="4" name="Diagram 3">
            <a:extLst>
              <a:ext uri="{FF2B5EF4-FFF2-40B4-BE49-F238E27FC236}">
                <a16:creationId xmlns:a16="http://schemas.microsoft.com/office/drawing/2014/main" id="{9D38260D-582A-751D-44F5-5C761102F7E0}"/>
              </a:ext>
            </a:extLst>
          </p:cNvPr>
          <p:cNvGraphicFramePr/>
          <p:nvPr>
            <p:extLst>
              <p:ext uri="{D42A27DB-BD31-4B8C-83A1-F6EECF244321}">
                <p14:modId xmlns:p14="http://schemas.microsoft.com/office/powerpoint/2010/main" val="2724957474"/>
              </p:ext>
            </p:extLst>
          </p:nvPr>
        </p:nvGraphicFramePr>
        <p:xfrm>
          <a:off x="559816" y="1481328"/>
          <a:ext cx="7834376" cy="490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3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graphicEl>
                                              <a:dgm id="{09146830-7057-4BE0-BD63-F43FC6B1DCDB}"/>
                                            </p:graphicEl>
                                          </p:spTgt>
                                        </p:tgtEl>
                                        <p:attrNameLst>
                                          <p:attrName>style.visibility</p:attrName>
                                        </p:attrNameLst>
                                      </p:cBhvr>
                                      <p:to>
                                        <p:strVal val="visible"/>
                                      </p:to>
                                    </p:set>
                                    <p:anim calcmode="lin" valueType="num">
                                      <p:cBhvr additive="base">
                                        <p:cTn id="12" dur="500" fill="hold"/>
                                        <p:tgtEl>
                                          <p:spTgt spid="4">
                                            <p:graphicEl>
                                              <a:dgm id="{09146830-7057-4BE0-BD63-F43FC6B1DCDB}"/>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09146830-7057-4BE0-BD63-F43FC6B1DCDB}"/>
                                            </p:graphic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graphicEl>
                                              <a:dgm id="{55D5671B-072A-4D96-AB8B-2D28E1A6ED30}"/>
                                            </p:graphicEl>
                                          </p:spTgt>
                                        </p:tgtEl>
                                        <p:attrNameLst>
                                          <p:attrName>style.visibility</p:attrName>
                                        </p:attrNameLst>
                                      </p:cBhvr>
                                      <p:to>
                                        <p:strVal val="visible"/>
                                      </p:to>
                                    </p:set>
                                    <p:anim calcmode="lin" valueType="num">
                                      <p:cBhvr additive="base">
                                        <p:cTn id="16" dur="500" fill="hold"/>
                                        <p:tgtEl>
                                          <p:spTgt spid="4">
                                            <p:graphicEl>
                                              <a:dgm id="{55D5671B-072A-4D96-AB8B-2D28E1A6ED30}"/>
                                            </p:graphic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graphicEl>
                                              <a:dgm id="{55D5671B-072A-4D96-AB8B-2D28E1A6ED30}"/>
                                            </p:graphic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graphicEl>
                                              <a:dgm id="{AA4E466E-7668-4827-922A-266C389743B0}"/>
                                            </p:graphicEl>
                                          </p:spTgt>
                                        </p:tgtEl>
                                        <p:attrNameLst>
                                          <p:attrName>style.visibility</p:attrName>
                                        </p:attrNameLst>
                                      </p:cBhvr>
                                      <p:to>
                                        <p:strVal val="visible"/>
                                      </p:to>
                                    </p:set>
                                    <p:anim calcmode="lin" valueType="num">
                                      <p:cBhvr additive="base">
                                        <p:cTn id="20" dur="500" fill="hold"/>
                                        <p:tgtEl>
                                          <p:spTgt spid="4">
                                            <p:graphicEl>
                                              <a:dgm id="{AA4E466E-7668-4827-922A-266C389743B0}"/>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graphicEl>
                                              <a:dgm id="{AA4E466E-7668-4827-922A-266C389743B0}"/>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graphicEl>
                                              <a:dgm id="{C504BFB9-EEDC-4EEF-AEC3-94206C6D42E0}"/>
                                            </p:graphicEl>
                                          </p:spTgt>
                                        </p:tgtEl>
                                        <p:attrNameLst>
                                          <p:attrName>style.visibility</p:attrName>
                                        </p:attrNameLst>
                                      </p:cBhvr>
                                      <p:to>
                                        <p:strVal val="visible"/>
                                      </p:to>
                                    </p:set>
                                    <p:anim calcmode="lin" valueType="num">
                                      <p:cBhvr additive="base">
                                        <p:cTn id="26" dur="500" fill="hold"/>
                                        <p:tgtEl>
                                          <p:spTgt spid="4">
                                            <p:graphicEl>
                                              <a:dgm id="{C504BFB9-EEDC-4EEF-AEC3-94206C6D42E0}"/>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graphicEl>
                                              <a:dgm id="{C504BFB9-EEDC-4EEF-AEC3-94206C6D42E0}"/>
                                            </p:graphic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
                                            <p:graphicEl>
                                              <a:dgm id="{79F3BE54-A83E-4A4D-B89D-E1D9C48591AA}"/>
                                            </p:graphicEl>
                                          </p:spTgt>
                                        </p:tgtEl>
                                        <p:attrNameLst>
                                          <p:attrName>style.visibility</p:attrName>
                                        </p:attrNameLst>
                                      </p:cBhvr>
                                      <p:to>
                                        <p:strVal val="visible"/>
                                      </p:to>
                                    </p:set>
                                    <p:anim calcmode="lin" valueType="num">
                                      <p:cBhvr additive="base">
                                        <p:cTn id="30" dur="500" fill="hold"/>
                                        <p:tgtEl>
                                          <p:spTgt spid="4">
                                            <p:graphicEl>
                                              <a:dgm id="{79F3BE54-A83E-4A4D-B89D-E1D9C48591AA}"/>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graphicEl>
                                              <a:dgm id="{79F3BE54-A83E-4A4D-B89D-E1D9C48591AA}"/>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
                                            <p:graphicEl>
                                              <a:dgm id="{32C10022-66DE-4EA5-B15C-366C063BD1FA}"/>
                                            </p:graphicEl>
                                          </p:spTgt>
                                        </p:tgtEl>
                                        <p:attrNameLst>
                                          <p:attrName>style.visibility</p:attrName>
                                        </p:attrNameLst>
                                      </p:cBhvr>
                                      <p:to>
                                        <p:strVal val="visible"/>
                                      </p:to>
                                    </p:set>
                                    <p:anim calcmode="lin" valueType="num">
                                      <p:cBhvr additive="base">
                                        <p:cTn id="36" dur="500" fill="hold"/>
                                        <p:tgtEl>
                                          <p:spTgt spid="4">
                                            <p:graphicEl>
                                              <a:dgm id="{32C10022-66DE-4EA5-B15C-366C063BD1FA}"/>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graphicEl>
                                              <a:dgm id="{32C10022-66DE-4EA5-B15C-366C063BD1FA}"/>
                                            </p:graphic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
                                            <p:graphicEl>
                                              <a:dgm id="{E42DC0FB-B4F4-4754-A900-BDEB8E123FEE}"/>
                                            </p:graphicEl>
                                          </p:spTgt>
                                        </p:tgtEl>
                                        <p:attrNameLst>
                                          <p:attrName>style.visibility</p:attrName>
                                        </p:attrNameLst>
                                      </p:cBhvr>
                                      <p:to>
                                        <p:strVal val="visible"/>
                                      </p:to>
                                    </p:set>
                                    <p:anim calcmode="lin" valueType="num">
                                      <p:cBhvr additive="base">
                                        <p:cTn id="40" dur="500" fill="hold"/>
                                        <p:tgtEl>
                                          <p:spTgt spid="4">
                                            <p:graphicEl>
                                              <a:dgm id="{E42DC0FB-B4F4-4754-A900-BDEB8E123FEE}"/>
                                            </p:graphic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graphicEl>
                                              <a:dgm id="{E42DC0FB-B4F4-4754-A900-BDEB8E123FEE}"/>
                                            </p:graphic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
                                            <p:graphicEl>
                                              <a:dgm id="{888B4233-E112-4CA9-BCC6-0D0B45CFE385}"/>
                                            </p:graphicEl>
                                          </p:spTgt>
                                        </p:tgtEl>
                                        <p:attrNameLst>
                                          <p:attrName>style.visibility</p:attrName>
                                        </p:attrNameLst>
                                      </p:cBhvr>
                                      <p:to>
                                        <p:strVal val="visible"/>
                                      </p:to>
                                    </p:set>
                                    <p:anim calcmode="lin" valueType="num">
                                      <p:cBhvr additive="base">
                                        <p:cTn id="46" dur="500" fill="hold"/>
                                        <p:tgtEl>
                                          <p:spTgt spid="4">
                                            <p:graphicEl>
                                              <a:dgm id="{888B4233-E112-4CA9-BCC6-0D0B45CFE385}"/>
                                            </p:graphic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
                                            <p:graphicEl>
                                              <a:dgm id="{888B4233-E112-4CA9-BCC6-0D0B45CFE385}"/>
                                            </p:graphicEl>
                                          </p:spTgt>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
                                            <p:graphicEl>
                                              <a:dgm id="{C3714942-D6FA-487F-9A52-2298C8DC3B8A}"/>
                                            </p:graphicEl>
                                          </p:spTgt>
                                        </p:tgtEl>
                                        <p:attrNameLst>
                                          <p:attrName>style.visibility</p:attrName>
                                        </p:attrNameLst>
                                      </p:cBhvr>
                                      <p:to>
                                        <p:strVal val="visible"/>
                                      </p:to>
                                    </p:set>
                                    <p:anim calcmode="lin" valueType="num">
                                      <p:cBhvr additive="base">
                                        <p:cTn id="50" dur="500" fill="hold"/>
                                        <p:tgtEl>
                                          <p:spTgt spid="4">
                                            <p:graphicEl>
                                              <a:dgm id="{C3714942-D6FA-487F-9A52-2298C8DC3B8A}"/>
                                            </p:graphic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
                                            <p:graphicEl>
                                              <a:dgm id="{C3714942-D6FA-487F-9A52-2298C8DC3B8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F0FE82F3-3903-659F-8B05-705FB05BD121}"/>
              </a:ext>
            </a:extLst>
          </p:cNvPr>
          <p:cNvGraphicFramePr/>
          <p:nvPr>
            <p:extLst>
              <p:ext uri="{D42A27DB-BD31-4B8C-83A1-F6EECF244321}">
                <p14:modId xmlns:p14="http://schemas.microsoft.com/office/powerpoint/2010/main" val="4277912656"/>
              </p:ext>
            </p:extLst>
          </p:nvPr>
        </p:nvGraphicFramePr>
        <p:xfrm>
          <a:off x="2269237" y="1247835"/>
          <a:ext cx="7653528" cy="36484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cartoon of a doctor giving a vaccine to a person&#10;&#10;Description automatically generated">
            <a:extLst>
              <a:ext uri="{FF2B5EF4-FFF2-40B4-BE49-F238E27FC236}">
                <a16:creationId xmlns:a16="http://schemas.microsoft.com/office/drawing/2014/main" id="{161ED678-7C81-62B6-BDEF-E1C1595D9E8A}"/>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1634349" y="532337"/>
            <a:ext cx="8936116" cy="5077828"/>
          </a:xfrm>
          <a:prstGeom prst="rect">
            <a:avLst/>
          </a:prstGeom>
        </p:spPr>
      </p:pic>
    </p:spTree>
    <p:extLst>
      <p:ext uri="{BB962C8B-B14F-4D97-AF65-F5344CB8AC3E}">
        <p14:creationId xmlns:p14="http://schemas.microsoft.com/office/powerpoint/2010/main" val="7130054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916B1083-8987-31BE-4A6E-2FE914E87106}"/>
              </a:ext>
            </a:extLst>
          </p:cNvPr>
          <p:cNvPicPr>
            <a:picLocks noChangeAspect="1"/>
          </p:cNvPicPr>
          <p:nvPr/>
        </p:nvPicPr>
        <p:blipFill rotWithShape="1">
          <a:blip r:embed="rId2">
            <a:alphaModFix amt="50000"/>
          </a:blip>
          <a:srcRect t="1509" r="-1" b="1421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2B906EE-D0E5-FA5E-F1A2-B6CA18393BF8}"/>
              </a:ext>
            </a:extLst>
          </p:cNvPr>
          <p:cNvSpPr>
            <a:spLocks noGrp="1"/>
          </p:cNvSpPr>
          <p:nvPr>
            <p:ph type="title"/>
          </p:nvPr>
        </p:nvSpPr>
        <p:spPr>
          <a:xfrm>
            <a:off x="1130271" y="1193800"/>
            <a:ext cx="3193050" cy="4699000"/>
          </a:xfrm>
        </p:spPr>
        <p:txBody>
          <a:bodyPr anchor="ctr">
            <a:normAutofit/>
          </a:bodyPr>
          <a:lstStyle/>
          <a:p>
            <a:r>
              <a:rPr lang="en-US" sz="2700" b="1">
                <a:effectLst/>
                <a:latin typeface="Times New Roman" panose="02020603050405020304" pitchFamily="18" charset="0"/>
                <a:ea typeface="Calibri" panose="020F0502020204030204" pitchFamily="34" charset="0"/>
              </a:rPr>
              <a:t>Psychosocial Predictors of Vaccine Hesitancy</a:t>
            </a:r>
            <a:endParaRPr lang="en-US" sz="270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FF9584-158F-788F-C9A7-91BF7051475A}"/>
              </a:ext>
            </a:extLst>
          </p:cNvPr>
          <p:cNvSpPr>
            <a:spLocks noGrp="1"/>
          </p:cNvSpPr>
          <p:nvPr>
            <p:ph idx="1"/>
          </p:nvPr>
        </p:nvSpPr>
        <p:spPr>
          <a:xfrm>
            <a:off x="4976636" y="1193800"/>
            <a:ext cx="6085091" cy="4699000"/>
          </a:xfrm>
        </p:spPr>
        <p:txBody>
          <a:bodyPr anchor="ctr">
            <a:normAutofit/>
          </a:bodyPr>
          <a:lstStyle/>
          <a:p>
            <a:pPr>
              <a:lnSpc>
                <a:spcPct val="110000"/>
              </a:lnSpc>
            </a:pPr>
            <a:r>
              <a:rPr lang="en-US" sz="1900">
                <a:effectLst/>
                <a:latin typeface="Times New Roman" panose="02020603050405020304" pitchFamily="18" charset="0"/>
                <a:ea typeface="Calibri" panose="020F0502020204030204" pitchFamily="34" charset="0"/>
              </a:rPr>
              <a:t>The impact of media/social media on participants’ decisions was reported by only 8.3% of the participants. </a:t>
            </a:r>
          </a:p>
          <a:p>
            <a:pPr>
              <a:lnSpc>
                <a:spcPct val="110000"/>
              </a:lnSpc>
            </a:pPr>
            <a:r>
              <a:rPr lang="en-US" sz="1900">
                <a:effectLst/>
                <a:latin typeface="Times New Roman" panose="02020603050405020304" pitchFamily="18" charset="0"/>
                <a:ea typeface="Calibri" panose="020F0502020204030204" pitchFamily="34" charset="0"/>
              </a:rPr>
              <a:t>Most PLW (58.7%) did not think that the government made decisions in the participants’ best interest concerning the offered vaccines. </a:t>
            </a:r>
          </a:p>
          <a:p>
            <a:pPr>
              <a:lnSpc>
                <a:spcPct val="110000"/>
              </a:lnSpc>
            </a:pPr>
            <a:r>
              <a:rPr lang="en-US" sz="1900">
                <a:effectLst/>
                <a:latin typeface="Times New Roman" panose="02020603050405020304" pitchFamily="18" charset="0"/>
                <a:ea typeface="Calibri" panose="020F0502020204030204" pitchFamily="34" charset="0"/>
              </a:rPr>
              <a:t>Only 15% of the participants believed that the pharmaceutical companies were honest and transparent regarding safety data for pregnant women. </a:t>
            </a:r>
          </a:p>
          <a:p>
            <a:pPr>
              <a:lnSpc>
                <a:spcPct val="110000"/>
              </a:lnSpc>
            </a:pPr>
            <a:r>
              <a:rPr lang="en-US" sz="1900">
                <a:effectLst/>
                <a:latin typeface="Times New Roman" panose="02020603050405020304" pitchFamily="18" charset="0"/>
                <a:ea typeface="Calibri" panose="020F0502020204030204" pitchFamily="34" charset="0"/>
              </a:rPr>
              <a:t>Nearly one quarter (24.7%) agreed, and another quarter (26.9%) disagreed with the notion that healthcare professionals would tell them honestly about the risks and benefits of vaccines, less than those (48.3%) who were still hesitant. </a:t>
            </a:r>
            <a:endParaRPr lang="en-US" sz="19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505726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regnant person wearing a mask">
            <a:extLst>
              <a:ext uri="{FF2B5EF4-FFF2-40B4-BE49-F238E27FC236}">
                <a16:creationId xmlns:a16="http://schemas.microsoft.com/office/drawing/2014/main" id="{58102871-4BFC-2D5F-14D6-DB612241FF0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 r="-1" b="12076"/>
          <a:stretch/>
        </p:blipFill>
        <p:spPr>
          <a:xfrm>
            <a:off x="305" y="10"/>
            <a:ext cx="12191695" cy="6857990"/>
          </a:xfrm>
          <a:prstGeom prst="rect">
            <a:avLst/>
          </a:prstGeom>
        </p:spPr>
      </p:pic>
      <p:sp>
        <p:nvSpPr>
          <p:cNvPr id="3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1" name="Rectangle 4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CF02E9A-A15B-493C-FAF6-4B5BE2328973}"/>
              </a:ext>
            </a:extLst>
          </p:cNvPr>
          <p:cNvSpPr>
            <a:spLocks noGrp="1"/>
          </p:cNvSpPr>
          <p:nvPr>
            <p:ph type="title"/>
          </p:nvPr>
        </p:nvSpPr>
        <p:spPr>
          <a:xfrm>
            <a:off x="1130271" y="1193800"/>
            <a:ext cx="3193050" cy="4699000"/>
          </a:xfrm>
        </p:spPr>
        <p:txBody>
          <a:bodyPr anchor="ctr">
            <a:normAutofit/>
          </a:bodyPr>
          <a:lstStyle/>
          <a:p>
            <a:r>
              <a:rPr lang="en-US" sz="3000" dirty="0"/>
              <a:t>introduction</a:t>
            </a:r>
          </a:p>
        </p:txBody>
      </p:sp>
      <p:cxnSp>
        <p:nvCxnSpPr>
          <p:cNvPr id="43" name="Straight Connector 4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2CDE8B-1598-D802-4C67-AE0CE76E6701}"/>
              </a:ext>
            </a:extLst>
          </p:cNvPr>
          <p:cNvSpPr>
            <a:spLocks noGrp="1"/>
          </p:cNvSpPr>
          <p:nvPr>
            <p:ph idx="1"/>
          </p:nvPr>
        </p:nvSpPr>
        <p:spPr>
          <a:xfrm>
            <a:off x="4976636" y="1"/>
            <a:ext cx="6975219" cy="6788726"/>
          </a:xfrm>
        </p:spPr>
        <p:txBody>
          <a:bodyPr anchor="ctr">
            <a:normAutofit/>
          </a:bodyPr>
          <a:lstStyle/>
          <a:p>
            <a:pPr>
              <a:lnSpc>
                <a:spcPct val="110000"/>
              </a:lnSpc>
              <a:buClr>
                <a:srgbClr val="6DB462"/>
              </a:buClr>
            </a:pPr>
            <a:r>
              <a:rPr lang="en-US" sz="1600" dirty="0">
                <a:latin typeface="Times New Roman" panose="02020603050405020304" pitchFamily="18" charset="0"/>
                <a:cs typeface="Times New Roman" panose="02020603050405020304" pitchFamily="18" charset="0"/>
              </a:rPr>
              <a:t>The COVID-19 pandemic has led to the death of many people Worldwide. More than six million deaths have been recorded worldwide up to July 2023.</a:t>
            </a:r>
          </a:p>
          <a:p>
            <a:pPr>
              <a:lnSpc>
                <a:spcPct val="110000"/>
              </a:lnSpc>
              <a:buClr>
                <a:srgbClr val="6DB462"/>
              </a:buClr>
            </a:pPr>
            <a:r>
              <a:rPr lang="en-US" sz="1600" dirty="0">
                <a:latin typeface="Times New Roman" panose="02020603050405020304" pitchFamily="18" charset="0"/>
                <a:cs typeface="Times New Roman" panose="02020603050405020304" pitchFamily="18" charset="0"/>
              </a:rPr>
              <a:t>In the absence of an effective treatment for coronavirus disease non‐pharmaceutical interventions are the only available methods of disease control, but maintaining these actions is not practicable in the long term.  As a result, herd immunity by vaccination becomes the most effective eradication method for COVID-19.</a:t>
            </a:r>
          </a:p>
          <a:p>
            <a:pPr>
              <a:lnSpc>
                <a:spcPct val="110000"/>
              </a:lnSpc>
              <a:buClr>
                <a:srgbClr val="6DB462"/>
              </a:buClr>
            </a:pPr>
            <a:r>
              <a:rPr lang="en-US" sz="1600" dirty="0">
                <a:latin typeface="Times New Roman" panose="02020603050405020304" pitchFamily="18" charset="0"/>
                <a:cs typeface="Times New Roman" panose="02020603050405020304" pitchFamily="18" charset="0"/>
              </a:rPr>
              <a:t>The World Health Organization (WHO) has declared vaccine resistance as one of the greatest health threats in the world. </a:t>
            </a:r>
          </a:p>
          <a:p>
            <a:pPr>
              <a:lnSpc>
                <a:spcPct val="110000"/>
              </a:lnSpc>
              <a:buClr>
                <a:srgbClr val="6DB462"/>
              </a:buClr>
            </a:pPr>
            <a:r>
              <a:rPr lang="en-US" sz="1600" dirty="0">
                <a:latin typeface="Times New Roman" panose="02020603050405020304" pitchFamily="18" charset="0"/>
                <a:cs typeface="Times New Roman" panose="02020603050405020304" pitchFamily="18" charset="0"/>
              </a:rPr>
              <a:t>One of the largest groups for vaccine hesitancy are pregnant people. Despite concern about being exposed to COVID-19, only 25% of expectant mothers have had at least one dose of the COVID-19 vaccine, compared with 76.9% of all women in the USA.</a:t>
            </a:r>
          </a:p>
          <a:p>
            <a:pPr>
              <a:lnSpc>
                <a:spcPct val="110000"/>
              </a:lnSpc>
              <a:buClr>
                <a:srgbClr val="6DB462"/>
              </a:buClr>
            </a:pPr>
            <a:r>
              <a:rPr lang="en-US" sz="1600" dirty="0">
                <a:latin typeface="Times New Roman" panose="02020603050405020304" pitchFamily="18" charset="0"/>
                <a:cs typeface="Times New Roman" panose="02020603050405020304" pitchFamily="18" charset="0"/>
              </a:rPr>
              <a:t>Pregnancy is considered a state of relative immunosuppression with a decrease in cellular immunity and possible susceptibility to infections.</a:t>
            </a:r>
          </a:p>
          <a:p>
            <a:pPr>
              <a:lnSpc>
                <a:spcPct val="110000"/>
              </a:lnSpc>
              <a:buClr>
                <a:srgbClr val="6DB462"/>
              </a:buClr>
            </a:pPr>
            <a:r>
              <a:rPr lang="en-US" sz="1600" dirty="0">
                <a:latin typeface="Times New Roman" panose="02020603050405020304" pitchFamily="18" charset="0"/>
                <a:cs typeface="Times New Roman" panose="02020603050405020304" pitchFamily="18" charset="0"/>
              </a:rPr>
              <a:t>Furthermore, the immaturity of the immune system of fetuses and newborns makes them more vulnerable to infections. Therefore, pregnant women and neonates could be considered high-risk groups for COVID-19 infection.</a:t>
            </a:r>
          </a:p>
        </p:txBody>
      </p:sp>
      <p:sp>
        <p:nvSpPr>
          <p:cNvPr id="4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293566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FCDD-24D7-AE38-84AD-FA2E67C37EA6}"/>
              </a:ext>
            </a:extLst>
          </p:cNvPr>
          <p:cNvSpPr>
            <a:spLocks noGrp="1"/>
          </p:cNvSpPr>
          <p:nvPr>
            <p:ph type="title"/>
          </p:nvPr>
        </p:nvSpPr>
        <p:spPr>
          <a:xfrm>
            <a:off x="987553" y="804519"/>
            <a:ext cx="10067302" cy="1049235"/>
          </a:xfrm>
        </p:spPr>
        <p:txBody>
          <a:bodyPr>
            <a:normAutofit fontScale="90000"/>
          </a:bodyPr>
          <a:lstStyle/>
          <a:p>
            <a:pPr marL="742950" marR="0" lvl="1" indent="-285750" rtl="0">
              <a:spcBef>
                <a:spcPts val="0"/>
              </a:spcBef>
              <a:spcAft>
                <a:spcPts val="800"/>
              </a:spcAft>
            </a:pPr>
            <a:r>
              <a:rPr lang="en-US" sz="3600" b="1" kern="100" dirty="0">
                <a:latin typeface="Times New Roman" panose="02020603050405020304" pitchFamily="18" charset="0"/>
                <a:ea typeface="Calibri" panose="020F0502020204030204" pitchFamily="34" charset="0"/>
                <a:cs typeface="Arial" panose="020B0604020202020204" pitchFamily="34" charset="0"/>
              </a:rPr>
              <a:t>I</a:t>
            </a:r>
            <a:r>
              <a:rPr lang="en-US" sz="3600" b="1" kern="100" dirty="0">
                <a:effectLst/>
                <a:latin typeface="Times New Roman" panose="02020603050405020304" pitchFamily="18" charset="0"/>
                <a:ea typeface="Calibri" panose="020F0502020204030204" pitchFamily="34" charset="0"/>
                <a:cs typeface="Arial" panose="020B0604020202020204" pitchFamily="34" charset="0"/>
              </a:rPr>
              <a:t>mpact of tele-educational program on COVID-19 vaccine hesitancy</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Times New Roman" panose="02020603050405020304" pitchFamily="18" charset="0"/>
                <a:ea typeface="Calibri" panose="020F0502020204030204" pitchFamily="34" charset="0"/>
                <a:cs typeface="Arial" panose="020B0604020202020204" pitchFamily="34" charset="0"/>
              </a:rPr>
              <a:t> </a:t>
            </a:r>
            <a:br>
              <a:rPr lang="en-US"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7EEA58B-E5B8-0917-B6A7-A804BE14E22A}"/>
              </a:ext>
            </a:extLst>
          </p:cNvPr>
          <p:cNvSpPr>
            <a:spLocks noGrp="1"/>
          </p:cNvSpPr>
          <p:nvPr>
            <p:ph idx="1"/>
          </p:nvPr>
        </p:nvSpPr>
        <p:spPr>
          <a:xfrm>
            <a:off x="1451579" y="2015734"/>
            <a:ext cx="5435733" cy="3450613"/>
          </a:xfrm>
        </p:spPr>
        <p:txBody>
          <a:bodyPr>
            <a:normAutofit/>
          </a:bodyPr>
          <a:lstStyle/>
          <a:p>
            <a:pPr>
              <a:lnSpc>
                <a:spcPct val="110000"/>
              </a:lnSpc>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The study presented, a statistically significant difference in the levels of hesitancy in the intervention group. Before the program, women in the intervention group reported significantly higher levels of hesitancy compared to those after the program. However, results for the control group showed no statistically significant difference in the mean score of the hesitancy to get the vaccine before and after the program.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The program significantly lowered the mean score of hesitating to get the vaccine for the intervention group only. Results showed that women in the intervention group received the vaccine at a significantly higher rate after the program than before it. However, receiving the vaccine did not differ for the control group.</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pPr>
            <a:endParaRPr lang="en-US" sz="1400" dirty="0"/>
          </a:p>
        </p:txBody>
      </p:sp>
      <p:grpSp>
        <p:nvGrpSpPr>
          <p:cNvPr id="14" name="Group 9">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5" name="Rectangle 10">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erson sitting at a computer with a person on the screen&#10;&#10;Description automatically generated">
            <a:extLst>
              <a:ext uri="{FF2B5EF4-FFF2-40B4-BE49-F238E27FC236}">
                <a16:creationId xmlns:a16="http://schemas.microsoft.com/office/drawing/2014/main" id="{F69D8D03-B55B-E5C4-24F1-8834D14AD8D9}"/>
              </a:ext>
            </a:extLst>
          </p:cNvPr>
          <p:cNvPicPr>
            <a:picLocks noChangeAspect="1"/>
          </p:cNvPicPr>
          <p:nvPr/>
        </p:nvPicPr>
        <p:blipFill rotWithShape="1">
          <a:blip r:embed="rId2">
            <a:extLst>
              <a:ext uri="{28A0092B-C50C-407E-A947-70E740481C1C}">
                <a14:useLocalDpi xmlns:a14="http://schemas.microsoft.com/office/drawing/2010/main" val="0"/>
              </a:ext>
            </a:extLst>
          </a:blip>
          <a:srcRect l="13639" r="15070" b="3"/>
          <a:stretch/>
        </p:blipFill>
        <p:spPr>
          <a:xfrm>
            <a:off x="7554139" y="2174242"/>
            <a:ext cx="3336989" cy="3124351"/>
          </a:xfrm>
          <a:prstGeom prst="rect">
            <a:avLst/>
          </a:prstGeom>
        </p:spPr>
      </p:pic>
    </p:spTree>
    <p:extLst>
      <p:ext uri="{BB962C8B-B14F-4D97-AF65-F5344CB8AC3E}">
        <p14:creationId xmlns:p14="http://schemas.microsoft.com/office/powerpoint/2010/main" val="11795187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around a table&#10;&#10;Description automatically generated">
            <a:extLst>
              <a:ext uri="{FF2B5EF4-FFF2-40B4-BE49-F238E27FC236}">
                <a16:creationId xmlns:a16="http://schemas.microsoft.com/office/drawing/2014/main" id="{FDCA3D05-E5BA-6509-C3A5-699B0915E8FD}"/>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t="3610" r="-2" b="11374"/>
          <a:stretch/>
        </p:blipFill>
        <p:spPr>
          <a:xfrm>
            <a:off x="305" y="10"/>
            <a:ext cx="12191695" cy="6857990"/>
          </a:xfrm>
          <a:prstGeom prst="rect">
            <a:avLst/>
          </a:prstGeom>
        </p:spPr>
      </p:pic>
      <p:cxnSp>
        <p:nvCxnSpPr>
          <p:cNvPr id="27" name="Straight Connector 26">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9075663-8094-2E92-F01E-328823408257}"/>
              </a:ext>
            </a:extLst>
          </p:cNvPr>
          <p:cNvSpPr>
            <a:spLocks noGrp="1"/>
          </p:cNvSpPr>
          <p:nvPr>
            <p:ph type="title"/>
          </p:nvPr>
        </p:nvSpPr>
        <p:spPr>
          <a:xfrm>
            <a:off x="1451579" y="804519"/>
            <a:ext cx="9603275" cy="1049235"/>
          </a:xfrm>
        </p:spPr>
        <p:txBody>
          <a:bodyPr>
            <a:normAutofit/>
          </a:bodyPr>
          <a:lstStyle/>
          <a:p>
            <a:r>
              <a:rPr lang="en-US" dirty="0"/>
              <a:t>Discussion </a:t>
            </a:r>
          </a:p>
        </p:txBody>
      </p:sp>
      <p:sp>
        <p:nvSpPr>
          <p:cNvPr id="29" name="Rectangle 28">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DAA51D-B91D-4E34-579F-108D7B6EBF82}"/>
              </a:ext>
            </a:extLst>
          </p:cNvPr>
          <p:cNvSpPr>
            <a:spLocks noGrp="1"/>
          </p:cNvSpPr>
          <p:nvPr>
            <p:ph idx="1"/>
          </p:nvPr>
        </p:nvSpPr>
        <p:spPr>
          <a:xfrm>
            <a:off x="1451579" y="2015732"/>
            <a:ext cx="10097293" cy="4220474"/>
          </a:xfrm>
        </p:spPr>
        <p:txBody>
          <a:bodyPr>
            <a:normAutofit fontScale="70000" lnSpcReduction="20000"/>
          </a:bodyPr>
          <a:lstStyle/>
          <a:p>
            <a:pPr>
              <a:lnSpc>
                <a:spcPct val="110000"/>
              </a:lnSpc>
            </a:pPr>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present narrative review included 11 studies that met certain inclusion and exclusion criteria and aimed to estimate the acceptance of COVID-19 vaccination among pregnant women. 11 studies including 11,368 pregnant women from 11 countries were included in the analysis. Additionally, we intended to investigate factors associated with vaccination acceptance, as well as reasons for vaccination hesitancy.</a:t>
            </a:r>
          </a:p>
          <a:p>
            <a:pPr>
              <a:lnSpc>
                <a:spcPct val="110000"/>
              </a:lnSpc>
            </a:pPr>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acceptance rate of vaccination against COVID-19 among pregnant women ranged from 2.7% to 77.1%. The results of our study are significantly vary from the results of two earlier meta-analyses and found that the global prevalence of pregnant women receiving the vaccine for COVID-19 was approximately 49–54%. Another, COVID-19 vaccination acceptability in pregnant women was 54% globally.</a:t>
            </a:r>
          </a:p>
          <a:p>
            <a:pPr>
              <a:lnSpc>
                <a:spcPct val="110000"/>
              </a:lnSpc>
            </a:pPr>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Acceptance of COVID-19 vaccination was associated with several factors, including older age,  occupational status, higher level of education, advanced gestation, knowledge about COVID-19, and confidence that COVID-19 vaccines are safe and effective. </a:t>
            </a:r>
          </a:p>
          <a:p>
            <a:pPr>
              <a:lnSpc>
                <a:spcPct val="110000"/>
              </a:lnSpc>
            </a:pPr>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Older age was found to be associated with higher acceptance of COVID vaccines. </a:t>
            </a:r>
            <a:r>
              <a:rPr lang="en-US"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t>
            </a:r>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regnancy at advanced maternal age is known to be a risk factor for adverse outcomes. </a:t>
            </a:r>
            <a:r>
              <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It is probable that older pregnant women face COVID-19 with added fear, resulting in their higher acceptance of COVID-19 vaccination.</a:t>
            </a:r>
          </a:p>
          <a:p>
            <a:pPr>
              <a:lnSpc>
                <a:spcPct val="110000"/>
              </a:lnSpc>
            </a:pPr>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Moreover, in our review, the rate of COVID-19 vaccination acceptance was highest among Malay and Swiss pregnant women and lowest among those of Sudanese Arabs and Nepalis.</a:t>
            </a:r>
          </a:p>
          <a:p>
            <a:pPr>
              <a:lnSpc>
                <a:spcPct val="110000"/>
              </a:lnSpc>
            </a:pPr>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Pregnant women in their third trimester were more likely to accept vaccination against COVID-19 than pregnant women in early pregnancy. But another study showed Indian pregnant women were maximum hesitance at third trimester of pregnancy. </a:t>
            </a:r>
            <a:endPar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endParaRPr lang="en-US" sz="11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nSpc>
                <a:spcPct val="110000"/>
              </a:lnSpc>
            </a:pPr>
            <a:endParaRPr lang="en-US" sz="1100" dirty="0">
              <a:solidFill>
                <a:srgbClr val="002060"/>
              </a:solidFill>
            </a:endParaRPr>
          </a:p>
        </p:txBody>
      </p:sp>
      <p:pic>
        <p:nvPicPr>
          <p:cNvPr id="31" name="Picture 30">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25090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using a syringe">
            <a:extLst>
              <a:ext uri="{FF2B5EF4-FFF2-40B4-BE49-F238E27FC236}">
                <a16:creationId xmlns:a16="http://schemas.microsoft.com/office/drawing/2014/main" id="{4AE21EFF-D30D-3A47-E31E-5F1E379CB6B3}"/>
              </a:ext>
            </a:extLst>
          </p:cNvPr>
          <p:cNvPicPr>
            <a:picLocks noChangeAspect="1"/>
          </p:cNvPicPr>
          <p:nvPr/>
        </p:nvPicPr>
        <p:blipFill rotWithShape="1">
          <a:blip r:embed="rId2">
            <a:duotone>
              <a:schemeClr val="bg2">
                <a:shade val="45000"/>
                <a:satMod val="135000"/>
              </a:schemeClr>
              <a:prstClr val="white"/>
            </a:duotone>
            <a:alphaModFix amt="50000"/>
          </a:blip>
          <a:srcRect t="14350" r="-1" b="1061"/>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57FE563-5AA4-C6A7-52D6-3C5BABE91065}"/>
              </a:ext>
            </a:extLst>
          </p:cNvPr>
          <p:cNvSpPr>
            <a:spLocks noGrp="1"/>
          </p:cNvSpPr>
          <p:nvPr>
            <p:ph type="title"/>
          </p:nvPr>
        </p:nvSpPr>
        <p:spPr>
          <a:xfrm>
            <a:off x="1451579" y="804519"/>
            <a:ext cx="9603275" cy="1049235"/>
          </a:xfrm>
        </p:spPr>
        <p:txBody>
          <a:bodyPr>
            <a:normAutofit/>
          </a:bodyPr>
          <a:lstStyle/>
          <a:p>
            <a:r>
              <a:rPr lang="en-US" dirty="0"/>
              <a:t>Cont.</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DF2982-3C1F-414D-3A22-CA9A336802B2}"/>
              </a:ext>
            </a:extLst>
          </p:cNvPr>
          <p:cNvSpPr>
            <a:spLocks noGrp="1"/>
          </p:cNvSpPr>
          <p:nvPr>
            <p:ph idx="1"/>
          </p:nvPr>
        </p:nvSpPr>
        <p:spPr>
          <a:xfrm>
            <a:off x="1451579" y="2015732"/>
            <a:ext cx="9603275" cy="3450613"/>
          </a:xfrm>
        </p:spPr>
        <p:txBody>
          <a:bodyPr>
            <a:normAutofit/>
          </a:bodyPr>
          <a:lstStyle/>
          <a:p>
            <a:pPr>
              <a:lnSpc>
                <a:spcPct val="110000"/>
              </a:lnSpc>
            </a:pPr>
            <a:r>
              <a:rPr lang="en-US" sz="1900">
                <a:effectLst/>
                <a:latin typeface="Times New Roman" panose="02020603050405020304" pitchFamily="18" charset="0"/>
                <a:ea typeface="Calibri" panose="020F0502020204030204" pitchFamily="34" charset="0"/>
                <a:cs typeface="Times New Roman" panose="02020603050405020304" pitchFamily="18" charset="0"/>
              </a:rPr>
              <a:t>Education level is a predictor of vaccine acceptance where pregnant women with primary education, more than Bachelor’s or Master’s degree more likely to accept vaccination against COVID-19 than illiterate pregnant women. </a:t>
            </a:r>
          </a:p>
          <a:p>
            <a:pPr>
              <a:lnSpc>
                <a:spcPct val="110000"/>
              </a:lnSpc>
            </a:pPr>
            <a:r>
              <a:rPr lang="en-US" sz="1900" kern="100">
                <a:effectLst/>
                <a:latin typeface="Times New Roman" panose="02020603050405020304" pitchFamily="18" charset="0"/>
                <a:ea typeface="Calibri" panose="020F0502020204030204" pitchFamily="34" charset="0"/>
                <a:cs typeface="Times New Roman" panose="02020603050405020304" pitchFamily="18" charset="0"/>
              </a:rPr>
              <a:t>On the other hand, employed pregnant women were more willingly get vaccinated against COVID-19 than pregnant women who were unemployed/housewife. </a:t>
            </a:r>
          </a:p>
          <a:p>
            <a:pPr>
              <a:lnSpc>
                <a:spcPct val="110000"/>
              </a:lnSpc>
            </a:pPr>
            <a:r>
              <a:rPr lang="en-US" sz="1900" kern="100">
                <a:effectLst/>
                <a:latin typeface="Times New Roman" panose="02020603050405020304" pitchFamily="18" charset="0"/>
                <a:ea typeface="Calibri" panose="020F0502020204030204" pitchFamily="34" charset="0"/>
                <a:cs typeface="Times New Roman" panose="02020603050405020304" pitchFamily="18" charset="0"/>
              </a:rPr>
              <a:t>The pregnant healthcare workers had an insignificantly lower acceptance level compared to the non-healthcare workers/non-medical person. </a:t>
            </a:r>
          </a:p>
          <a:p>
            <a:pPr>
              <a:lnSpc>
                <a:spcPct val="110000"/>
              </a:lnSpc>
            </a:pPr>
            <a:r>
              <a:rPr lang="en-US" sz="1900" kern="100">
                <a:effectLst/>
                <a:latin typeface="Times New Roman" panose="02020603050405020304" pitchFamily="18" charset="0"/>
                <a:ea typeface="Calibri" panose="020F0502020204030204" pitchFamily="34" charset="0"/>
                <a:cs typeface="Times New Roman" panose="02020603050405020304" pitchFamily="18" charset="0"/>
              </a:rPr>
              <a:t>Husband’s education also a predictor of acceptance of COVID-19 vaccination among pregnant women which shows more acceptance for educated husbands.</a:t>
            </a:r>
          </a:p>
          <a:p>
            <a:pPr>
              <a:lnSpc>
                <a:spcPct val="110000"/>
              </a:lnSpc>
            </a:pPr>
            <a:endParaRPr lang="en-US" sz="1900"/>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623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52B59-649D-EB01-A769-D1CFF8F5B93D}"/>
              </a:ext>
            </a:extLst>
          </p:cNvPr>
          <p:cNvSpPr>
            <a:spLocks noGrp="1"/>
          </p:cNvSpPr>
          <p:nvPr>
            <p:ph type="title"/>
          </p:nvPr>
        </p:nvSpPr>
        <p:spPr>
          <a:xfrm>
            <a:off x="1451579" y="1376053"/>
            <a:ext cx="9405891" cy="631993"/>
          </a:xfrm>
        </p:spPr>
        <p:txBody>
          <a:bodyPr anchor="ctr">
            <a:normAutofit/>
          </a:bodyPr>
          <a:lstStyle/>
          <a:p>
            <a:r>
              <a:rPr lang="en-US" dirty="0"/>
              <a:t>Cont.</a:t>
            </a:r>
          </a:p>
        </p:txBody>
      </p:sp>
      <p:sp>
        <p:nvSpPr>
          <p:cNvPr id="3" name="Content Placeholder 2">
            <a:extLst>
              <a:ext uri="{FF2B5EF4-FFF2-40B4-BE49-F238E27FC236}">
                <a16:creationId xmlns:a16="http://schemas.microsoft.com/office/drawing/2014/main" id="{E04B1D4C-AA10-C83F-010A-04DCCB5825DD}"/>
              </a:ext>
            </a:extLst>
          </p:cNvPr>
          <p:cNvSpPr>
            <a:spLocks noGrp="1"/>
          </p:cNvSpPr>
          <p:nvPr>
            <p:ph idx="1"/>
          </p:nvPr>
        </p:nvSpPr>
        <p:spPr>
          <a:xfrm>
            <a:off x="1451579" y="2018413"/>
            <a:ext cx="9405891" cy="3083212"/>
          </a:xfrm>
        </p:spPr>
        <p:txBody>
          <a:bodyPr>
            <a:normAutofit fontScale="92500"/>
          </a:bodyPr>
          <a:lstStyle/>
          <a:p>
            <a:pPr marL="0" marR="0">
              <a:lnSpc>
                <a:spcPct val="110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Confidence in COVID-19 vaccines and fewer concerns about the safety and side effects of COVID-19 vaccines are predictors of hesitancy of COVID-19 vaccination. Similar factors, such as confidence in the safety and effectiveness of COVID-19 vaccines, confidence in the information received about vaccination against COVID-19, confidence in childhood vaccines, and influenza vaccination in the previous year, are associated with a higher rate of intention of pregnant women to deny a COVID-19 vaccine.</a:t>
            </a:r>
          </a:p>
          <a:p>
            <a:pPr marL="0">
              <a:lnSpc>
                <a:spcPct val="110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Accordingly, previous studies suggested that evidence-based education could change women’s behavior, which is likely to decrease COVID-19 vaccine hesitancy and, therefore, minimize the effect of the COVID-19 pandemic.</a:t>
            </a:r>
          </a:p>
          <a:p>
            <a:pPr marL="0" marR="0">
              <a:lnSpc>
                <a:spcPct val="110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In general, high levels of information and knowledge about COVID-19 vaccines reduce fear and have a significant effect on a pregnant woman’s decision to get vaccinated against COVID-19.</a:t>
            </a:r>
          </a:p>
          <a:p>
            <a:pPr marL="0" marR="0">
              <a:lnSpc>
                <a:spcPct val="110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This may suggest that health workers have an important role in patients’ education on vaccine safety and importance. </a:t>
            </a:r>
            <a:endParaRPr lang="en-US" sz="160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2262397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Needle and vial">
            <a:extLst>
              <a:ext uri="{FF2B5EF4-FFF2-40B4-BE49-F238E27FC236}">
                <a16:creationId xmlns:a16="http://schemas.microsoft.com/office/drawing/2014/main" id="{DDA97F6B-6C8B-7A54-397A-C353200A848A}"/>
              </a:ext>
            </a:extLst>
          </p:cNvPr>
          <p:cNvPicPr>
            <a:picLocks noChangeAspect="1"/>
          </p:cNvPicPr>
          <p:nvPr/>
        </p:nvPicPr>
        <p:blipFill rotWithShape="1">
          <a:blip r:embed="rId2"/>
          <a:srcRect l="15626" r="10847" b="-1"/>
          <a:stretch/>
        </p:blipFill>
        <p:spPr>
          <a:xfrm>
            <a:off x="2" y="10"/>
            <a:ext cx="7554138" cy="6857990"/>
          </a:xfrm>
          <a:prstGeom prst="rect">
            <a:avLst/>
          </a:prstGeom>
        </p:spPr>
      </p:pic>
      <p:sp>
        <p:nvSpPr>
          <p:cNvPr id="41" name="Rectangle 35">
            <a:extLst>
              <a:ext uri="{FF2B5EF4-FFF2-40B4-BE49-F238E27FC236}">
                <a16:creationId xmlns:a16="http://schemas.microsoft.com/office/drawing/2014/main" id="{DE28D4FC-A89C-41B9-B0BC-EEAB9142A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753"/>
            <a:ext cx="5710296" cy="5572810"/>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37">
            <a:extLst>
              <a:ext uri="{FF2B5EF4-FFF2-40B4-BE49-F238E27FC236}">
                <a16:creationId xmlns:a16="http://schemas.microsoft.com/office/drawing/2014/main" id="{B6805051-8A71-4806-A860-A20CB6687B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5988" y="1847088"/>
            <a:ext cx="4226382" cy="0"/>
          </a:xfrm>
          <a:prstGeom prst="line">
            <a:avLst/>
          </a:prstGeom>
          <a:ln w="31750">
            <a:solidFill>
              <a:srgbClr val="4188D6"/>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F69785A-99CE-05F3-836E-EAADD7F4BCAF}"/>
              </a:ext>
            </a:extLst>
          </p:cNvPr>
          <p:cNvSpPr>
            <a:spLocks noGrp="1"/>
          </p:cNvSpPr>
          <p:nvPr>
            <p:ph type="title"/>
          </p:nvPr>
        </p:nvSpPr>
        <p:spPr>
          <a:xfrm>
            <a:off x="1305989" y="804519"/>
            <a:ext cx="4226381" cy="1049235"/>
          </a:xfrm>
        </p:spPr>
        <p:txBody>
          <a:bodyPr anchor="t">
            <a:normAutofit/>
          </a:bodyPr>
          <a:lstStyle/>
          <a:p>
            <a:r>
              <a:rPr lang="en-US">
                <a:solidFill>
                  <a:srgbClr val="FFFFFE"/>
                </a:solidFill>
              </a:rPr>
              <a:t>Cont.</a:t>
            </a:r>
          </a:p>
        </p:txBody>
      </p:sp>
      <p:sp>
        <p:nvSpPr>
          <p:cNvPr id="3" name="Content Placeholder 2">
            <a:extLst>
              <a:ext uri="{FF2B5EF4-FFF2-40B4-BE49-F238E27FC236}">
                <a16:creationId xmlns:a16="http://schemas.microsoft.com/office/drawing/2014/main" id="{B9E8914C-961B-B00F-6C2E-2BC58D0784DE}"/>
              </a:ext>
            </a:extLst>
          </p:cNvPr>
          <p:cNvSpPr>
            <a:spLocks noGrp="1"/>
          </p:cNvSpPr>
          <p:nvPr>
            <p:ph idx="1"/>
          </p:nvPr>
        </p:nvSpPr>
        <p:spPr>
          <a:xfrm>
            <a:off x="1305989" y="2015732"/>
            <a:ext cx="4226381" cy="4026420"/>
          </a:xfrm>
        </p:spPr>
        <p:txBody>
          <a:bodyPr anchor="t">
            <a:normAutofit/>
          </a:bodyPr>
          <a:lstStyle/>
          <a:p>
            <a:pPr marL="0" marR="0">
              <a:lnSpc>
                <a:spcPct val="110000"/>
              </a:lnSpc>
              <a:spcBef>
                <a:spcPts val="0"/>
              </a:spcBef>
              <a:spcAft>
                <a:spcPts val="800"/>
              </a:spcAft>
              <a:buClr>
                <a:srgbClr val="4188D6"/>
              </a:buClr>
            </a:pPr>
            <a:r>
              <a:rPr lang="en-US" sz="1300" kern="100" dirty="0">
                <a:solidFill>
                  <a:srgbClr val="FFFFFE"/>
                </a:solidFill>
                <a:effectLst/>
                <a:latin typeface="Times New Roman" panose="02020603050405020304" pitchFamily="18" charset="0"/>
                <a:ea typeface="Calibri" panose="020F0502020204030204" pitchFamily="34" charset="0"/>
                <a:cs typeface="Arial" panose="020B0604020202020204" pitchFamily="34" charset="0"/>
              </a:rPr>
              <a:t> We also found that the source of education can heavily influence a person’s willingness to accept a vaccine during pregnancy, whereas the delivery method of vaccine education had a lesser impact on a person’s willingness to accept vaccination during pregnancy. </a:t>
            </a:r>
          </a:p>
          <a:p>
            <a:pPr marL="0" marR="0">
              <a:lnSpc>
                <a:spcPct val="110000"/>
              </a:lnSpc>
              <a:spcBef>
                <a:spcPts val="0"/>
              </a:spcBef>
              <a:spcAft>
                <a:spcPts val="800"/>
              </a:spcAft>
              <a:buClr>
                <a:srgbClr val="4188D6"/>
              </a:buClr>
            </a:pPr>
            <a:r>
              <a:rPr lang="en-US" sz="1300" kern="100" dirty="0">
                <a:solidFill>
                  <a:srgbClr val="FFFFFE"/>
                </a:solidFill>
                <a:effectLst/>
                <a:latin typeface="Times New Roman" panose="02020603050405020304" pitchFamily="18" charset="0"/>
                <a:ea typeface="Calibri" panose="020F0502020204030204" pitchFamily="34" charset="0"/>
                <a:cs typeface="Arial" panose="020B0604020202020204" pitchFamily="34" charset="0"/>
              </a:rPr>
              <a:t>The sources of education with the greatest influence on vaccine acceptance during pregnancy were institutional backed sources, followed by verbal education from family members. Institutional sources included: verbal education from trusted health care providers and written information from academic clinical facilities. </a:t>
            </a:r>
          </a:p>
          <a:p>
            <a:pPr marL="0" marR="0">
              <a:lnSpc>
                <a:spcPct val="110000"/>
              </a:lnSpc>
              <a:spcBef>
                <a:spcPts val="0"/>
              </a:spcBef>
              <a:spcAft>
                <a:spcPts val="800"/>
              </a:spcAft>
              <a:buClr>
                <a:srgbClr val="4188D6"/>
              </a:buClr>
            </a:pPr>
            <a:r>
              <a:rPr lang="en-US" sz="1300" kern="100" dirty="0">
                <a:solidFill>
                  <a:srgbClr val="FFFFFE"/>
                </a:solidFill>
                <a:effectLst/>
                <a:latin typeface="Times New Roman" panose="02020603050405020304" pitchFamily="18" charset="0"/>
                <a:ea typeface="Calibri" panose="020F0502020204030204" pitchFamily="34" charset="0"/>
                <a:cs typeface="Arial" panose="020B0604020202020204" pitchFamily="34" charset="0"/>
              </a:rPr>
              <a:t>Considering both the historical context of vaccine hesitancy and results from the literature search, we propose that health care providers consider our suggested framework developed to deliver vaccine information to pregnant persons based on their current feelings towards vaccination.</a:t>
            </a:r>
            <a:endParaRPr lang="en-US" sz="1300" kern="1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erson and person with a syringe and a bottle of vaccine&#10;&#10;Description automatically generated">
            <a:extLst>
              <a:ext uri="{FF2B5EF4-FFF2-40B4-BE49-F238E27FC236}">
                <a16:creationId xmlns:a16="http://schemas.microsoft.com/office/drawing/2014/main" id="{4B07DED5-F912-AB4C-7D3A-B453730C44A3}"/>
              </a:ext>
            </a:extLst>
          </p:cNvPr>
          <p:cNvPicPr>
            <a:picLocks noChangeAspect="1"/>
          </p:cNvPicPr>
          <p:nvPr/>
        </p:nvPicPr>
        <p:blipFill rotWithShape="1">
          <a:blip r:embed="rId3">
            <a:extLst>
              <a:ext uri="{28A0092B-C50C-407E-A947-70E740481C1C}">
                <a14:useLocalDpi xmlns:a14="http://schemas.microsoft.com/office/drawing/2010/main" val="0"/>
              </a:ext>
            </a:extLst>
          </a:blip>
          <a:srcRect r="17806"/>
          <a:stretch/>
        </p:blipFill>
        <p:spPr>
          <a:xfrm>
            <a:off x="7554139" y="-5837"/>
            <a:ext cx="4636321" cy="6857990"/>
          </a:xfrm>
          <a:prstGeom prst="rect">
            <a:avLst/>
          </a:prstGeom>
        </p:spPr>
      </p:pic>
      <p:cxnSp>
        <p:nvCxnSpPr>
          <p:cNvPr id="40" name="Straight Connector 39">
            <a:extLst>
              <a:ext uri="{FF2B5EF4-FFF2-40B4-BE49-F238E27FC236}">
                <a16:creationId xmlns:a16="http://schemas.microsoft.com/office/drawing/2014/main" id="{4D7C697F-D1A5-46D7-9077-FD5D1C0F2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4139" y="-680"/>
            <a:ext cx="0" cy="6858003"/>
          </a:xfrm>
          <a:prstGeom prst="line">
            <a:avLst/>
          </a:prstGeom>
          <a:ln w="101600">
            <a:solidFill>
              <a:srgbClr val="000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90158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FB3E-5A29-B3B8-016E-1F0B71120765}"/>
              </a:ext>
            </a:extLst>
          </p:cNvPr>
          <p:cNvSpPr>
            <a:spLocks noGrp="1"/>
          </p:cNvSpPr>
          <p:nvPr>
            <p:ph type="title"/>
          </p:nvPr>
        </p:nvSpPr>
        <p:spPr>
          <a:xfrm>
            <a:off x="1451579" y="804519"/>
            <a:ext cx="9603275" cy="1049235"/>
          </a:xfrm>
        </p:spPr>
        <p:txBody>
          <a:bodyPr>
            <a:normAutofit/>
          </a:bodyPr>
          <a:lstStyle/>
          <a:p>
            <a:r>
              <a:rPr lang="en-US" dirty="0"/>
              <a:t>Limitation of the review</a:t>
            </a:r>
          </a:p>
        </p:txBody>
      </p:sp>
      <p:sp>
        <p:nvSpPr>
          <p:cNvPr id="3" name="Content Placeholder 2">
            <a:extLst>
              <a:ext uri="{FF2B5EF4-FFF2-40B4-BE49-F238E27FC236}">
                <a16:creationId xmlns:a16="http://schemas.microsoft.com/office/drawing/2014/main" id="{66037526-CAE8-D56F-8D4A-09C0DF54B537}"/>
              </a:ext>
            </a:extLst>
          </p:cNvPr>
          <p:cNvSpPr>
            <a:spLocks noGrp="1"/>
          </p:cNvSpPr>
          <p:nvPr>
            <p:ph idx="1"/>
          </p:nvPr>
        </p:nvSpPr>
        <p:spPr>
          <a:xfrm>
            <a:off x="1451579" y="2015734"/>
            <a:ext cx="6195784" cy="4037747"/>
          </a:xfrm>
        </p:spPr>
        <p:txBody>
          <a:bodyPr>
            <a:normAutofit fontScale="92500" lnSpcReduction="10000"/>
          </a:bodyPr>
          <a:lstStyle/>
          <a:p>
            <a:pPr>
              <a:lnSpc>
                <a:spcPct val="110000"/>
              </a:lnSpc>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This paper has several limitations. Given the nature of narrative reviews, the articles included in our study were not systematically reviewed. Moreover, articles in the English language were only included which may have prevented us from accessing literature in other native languages across South Asia. </a:t>
            </a:r>
          </a:p>
          <a:p>
            <a:pPr>
              <a:lnSpc>
                <a:spcPct val="110000"/>
              </a:lnSpc>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In addition, conference proceedings and other databases such as Scopus were not included in our search, which limited our final results. </a:t>
            </a:r>
            <a:endParaRPr lang="en-US" sz="15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Our review only included cross-sectional studies that were survey-based while other studies including ones that analyze threads on social media platforms may have provided more insights since the use of such platforms increased during the pandemic. </a:t>
            </a:r>
          </a:p>
          <a:p>
            <a:pPr>
              <a:lnSpc>
                <a:spcPct val="110000"/>
              </a:lnSpc>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Also, qualitative studies may have given more in-depth descriptions of individual experiences. </a:t>
            </a:r>
          </a:p>
          <a:p>
            <a:pPr>
              <a:lnSpc>
                <a:spcPct val="110000"/>
              </a:lnSpc>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Collectively, these different factors could potentially add bias, and varying views may reflect different findings suggesting the diversity of opinions and conclusions.</a:t>
            </a:r>
          </a:p>
          <a:p>
            <a:pPr>
              <a:lnSpc>
                <a:spcPct val="110000"/>
              </a:lnSpc>
            </a:pPr>
            <a:endParaRPr lang="en-US" sz="1300" dirty="0"/>
          </a:p>
        </p:txBody>
      </p:sp>
      <p:pic>
        <p:nvPicPr>
          <p:cNvPr id="5" name="Picture 4" descr="A person with chains on her hands&#10;&#10;Description automatically generated">
            <a:extLst>
              <a:ext uri="{FF2B5EF4-FFF2-40B4-BE49-F238E27FC236}">
                <a16:creationId xmlns:a16="http://schemas.microsoft.com/office/drawing/2014/main" id="{5166A73D-89C4-43F5-42F7-C30F6311A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756" y="2671560"/>
            <a:ext cx="2926098" cy="2138960"/>
          </a:xfrm>
          <a:prstGeom prst="rect">
            <a:avLst/>
          </a:prstGeom>
        </p:spPr>
      </p:pic>
    </p:spTree>
    <p:extLst>
      <p:ext uri="{BB962C8B-B14F-4D97-AF65-F5344CB8AC3E}">
        <p14:creationId xmlns:p14="http://schemas.microsoft.com/office/powerpoint/2010/main" val="2533579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 name="Picture 9" descr="A person wearing a mask and talking to another person&#10;&#10;Description automatically generated">
            <a:extLst>
              <a:ext uri="{FF2B5EF4-FFF2-40B4-BE49-F238E27FC236}">
                <a16:creationId xmlns:a16="http://schemas.microsoft.com/office/drawing/2014/main" id="{61894A16-CD8D-9B45-5AFA-3A39857F9B6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104038"/>
          </a:xfrm>
          <a:prstGeom prst="rect">
            <a:avLst/>
          </a:prstGeom>
        </p:spPr>
      </p:pic>
      <p:sp>
        <p:nvSpPr>
          <p:cNvPr id="2" name="Title 1">
            <a:extLst>
              <a:ext uri="{FF2B5EF4-FFF2-40B4-BE49-F238E27FC236}">
                <a16:creationId xmlns:a16="http://schemas.microsoft.com/office/drawing/2014/main" id="{03474E24-CD71-6B00-5AD1-C341BD11BF4F}"/>
              </a:ext>
            </a:extLst>
          </p:cNvPr>
          <p:cNvSpPr>
            <a:spLocks noGrp="1"/>
          </p:cNvSpPr>
          <p:nvPr>
            <p:ph type="title"/>
          </p:nvPr>
        </p:nvSpPr>
        <p:spPr>
          <a:xfrm>
            <a:off x="1451579" y="804519"/>
            <a:ext cx="9603275" cy="1049235"/>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A8531187-41C9-4FCC-FB2A-A629CC936EA9}"/>
              </a:ext>
            </a:extLst>
          </p:cNvPr>
          <p:cNvSpPr>
            <a:spLocks noGrp="1"/>
          </p:cNvSpPr>
          <p:nvPr>
            <p:ph idx="1"/>
          </p:nvPr>
        </p:nvSpPr>
        <p:spPr>
          <a:xfrm>
            <a:off x="1451579" y="2015732"/>
            <a:ext cx="9603275" cy="3946156"/>
          </a:xfrm>
        </p:spPr>
        <p:txBody>
          <a:bodyPr>
            <a:normAutofit/>
          </a:bodyPr>
          <a:lstStyle/>
          <a:p>
            <a:pPr>
              <a:lnSpc>
                <a:spcPct val="11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In summary, it can be said that most of the studies considered in this review has shown that the hesitancy and acceptance of COVID-19 vaccine among the pregnant women depends on their own knowledge about vaccine as well as their partners also. </a:t>
            </a:r>
          </a:p>
          <a:p>
            <a:pPr>
              <a:lnSpc>
                <a:spcPct val="11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It was concluded that the knowledge of pregnant women after being given an education program about COVID-19 vaccination improved their willingness to participate in the COVID-19 vaccination and decreased their hesitancy. </a:t>
            </a:r>
          </a:p>
          <a:p>
            <a:pPr>
              <a:lnSpc>
                <a:spcPct val="11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Efforts need to be made to increase the knowledge of pregnant women through health education on COVID-19 vaccination by health workers so that the coverage of COVID-19 vaccination in pregnant women can increase, which in turn will affect the morbidity and mortality rates of pregnant women due to COVID-19 infection. </a:t>
            </a:r>
          </a:p>
          <a:p>
            <a:pPr>
              <a:lnSpc>
                <a:spcPct val="11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From this review, it can be also suggested that further investigation is also required to understand different socio economic and other issues to better understand the factors of hesitancy of COVID-19 vaccine among pregnant women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Worldwide.</a:t>
            </a:r>
          </a:p>
          <a:p>
            <a:pPr>
              <a:lnSpc>
                <a:spcPct val="110000"/>
              </a:lnSpc>
            </a:pPr>
            <a:endParaRPr lang="en-US" sz="1100" dirty="0"/>
          </a:p>
        </p:txBody>
      </p:sp>
    </p:spTree>
    <p:extLst>
      <p:ext uri="{BB962C8B-B14F-4D97-AF65-F5344CB8AC3E}">
        <p14:creationId xmlns:p14="http://schemas.microsoft.com/office/powerpoint/2010/main" val="300636039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w of samples for medical testing">
            <a:extLst>
              <a:ext uri="{FF2B5EF4-FFF2-40B4-BE49-F238E27FC236}">
                <a16:creationId xmlns:a16="http://schemas.microsoft.com/office/drawing/2014/main" id="{F903FBE5-EDFF-B3D8-9F2C-EC837A5EE7EE}"/>
              </a:ext>
            </a:extLst>
          </p:cNvPr>
          <p:cNvPicPr>
            <a:picLocks noChangeAspect="1"/>
          </p:cNvPicPr>
          <p:nvPr/>
        </p:nvPicPr>
        <p:blipFill rotWithShape="1">
          <a:blip r:embed="rId2">
            <a:duotone>
              <a:schemeClr val="bg2">
                <a:shade val="45000"/>
                <a:satMod val="135000"/>
              </a:schemeClr>
              <a:prstClr val="white"/>
            </a:duotone>
            <a:alphaModFix amt="50000"/>
          </a:blip>
          <a:srcRect r="-1" b="24998"/>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F5314F4-B13F-1A03-1711-59784CFC8697}"/>
              </a:ext>
            </a:extLst>
          </p:cNvPr>
          <p:cNvSpPr>
            <a:spLocks noGrp="1"/>
          </p:cNvSpPr>
          <p:nvPr>
            <p:ph type="title"/>
          </p:nvPr>
        </p:nvSpPr>
        <p:spPr>
          <a:xfrm>
            <a:off x="1451579" y="804519"/>
            <a:ext cx="9603275" cy="1049235"/>
          </a:xfrm>
        </p:spPr>
        <p:txBody>
          <a:bodyPr>
            <a:normAutofit/>
          </a:bodyPr>
          <a:lstStyle/>
          <a:p>
            <a:r>
              <a:rPr lang="en-US" dirty="0"/>
              <a:t>references</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6C810-9961-F163-87BD-8955EC5DB148}"/>
              </a:ext>
            </a:extLst>
          </p:cNvPr>
          <p:cNvSpPr>
            <a:spLocks noGrp="1"/>
          </p:cNvSpPr>
          <p:nvPr>
            <p:ph idx="1"/>
          </p:nvPr>
        </p:nvSpPr>
        <p:spPr>
          <a:xfrm>
            <a:off x="1451579" y="2015732"/>
            <a:ext cx="9603275" cy="4037749"/>
          </a:xfrm>
        </p:spPr>
        <p:txBody>
          <a:bodyPr>
            <a:normAutofit fontScale="70000" lnSpcReduction="20000"/>
          </a:bodyPr>
          <a:lstStyle/>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Hinman AR. The eradication of polio: have we succeeded? </a:t>
            </a: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Vaccine</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2017;35(42):5519‐5521.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PubMed</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Google Scholar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Durrheim</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DN, Crowcroft NS,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Strebel</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PM. Measles—the epidemiology of elimination. </a:t>
            </a: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Vaccine</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2014;32(51):6880‐6883.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PubMed</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6"/>
              </a:rPr>
              <a:t>Google Scholar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Goncu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Ayhan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Oluklu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Atalay</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Menekse</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Beser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Tanacan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Moraloglu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Tekin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O, et al. COVID-19 vaccine acceptance in pregnant women. Int J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Gynaecol</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Obstet. (2021) 154:291–6.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10.1002/ijgo.13713</a:t>
            </a: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Michailidou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Stavridou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Panagouli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E.D.;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Sergentanis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T.N.;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Psaltopoulou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Bacopoulou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F.;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Baltag</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V.;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Greydanus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Mastorakos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G.;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Chrousos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G.P.; et al. The impact of COVID-19 during pregnancy on maternal and neonatal outcomes: A systematic review.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EMBnet</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J. 2021, 26, e969.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https://doi.org/10.14806/EJ.26.1.969</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Kumar V, Patil Y, Jain R,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Bhanushali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N, Gaonkar K,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Ciby</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J. COVID-19 vaccination acceptance and adherence among pregnant and lactating high-risk group individuals of Maharashtra State, India. J Edu Health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Promot</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2023;12:36.</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Dhakal</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R,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Shapkota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S, Shrestha P, Adhikari P, Nepal S (2023) Pregnant women’s awareness, perception, and acceptability of COVID-19 vaccine attending antenatal clinics in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Bharatpur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Nepal.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PLoS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ONE 18(3): e0278694.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8"/>
              </a:rPr>
              <a:t>https://doi.org/10.1371/journal.pone.0278694</a:t>
            </a:r>
            <a:endParaRPr lang="en-U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Coronavirus disease (COVID-19). 2020 [cited 2023 Apr 5]. Available from: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9"/>
              </a:rPr>
              <a:t>https://www.who.int/health-topics/coronavirus#tab=tab_1</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Tormen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M, Taliento C,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Salvioli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Piccolotti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Scutiero</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G,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Cappadona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R, et al. Effectiveness and safety of COVID-19 vaccine in pregnant women: a systematic review with meta-analysis.</a:t>
            </a: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CDC Covid data tracker. 2022 [cited 2023 Apr 5]. Available from: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0"/>
              </a:rPr>
              <a:t>https://covid.cdc.gov/covid-data-tracker/#vaccinations_vacc-total-admin-rate-total</a:t>
            </a:r>
            <a:endParaRPr lang="en-US" sz="1000"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Yoon, H.; Choi, B.Y.;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Seong</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W.J.; Cho, G.J.; Na, S.; Jung, Y.M.; Jo, J.H.; Ko, H.S.; Park, J.S. COVID-19 Vaccine Acceptance during Pregnancy and Influencing Factors in South Korea. J. Clin. Med. 2022, 11, 5733.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1"/>
              </a:rPr>
              <a:t>https://doi.org/10.3390/jcm11195733</a:t>
            </a:r>
            <a:endParaRPr lang="en-U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The effect of COVID-19 vaccine tele-educational program on vaccine hesitancy and receiving the vaccine among women planning for pregnancy, pregnant or breast-feeding mothers Aaliyah Momani,</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Shaher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H.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Hamaideh</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Arwa B.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Masadeh</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Fadwa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Alhalaiqa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Fadi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N. Bani Mostafa,</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Haneen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Isam</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Weld Ali,</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Rami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Masa’Deh</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2"/>
              </a:rPr>
              <a:t>https://doi.org/10.1371/journal.pone.0282627</a:t>
            </a:r>
            <a:endParaRPr lang="en-US"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Stock S.J., et al., SARS-CoV-2 infection and COVID-19 vaccination rates in pregnant women in Scotland. Nature medicine, 2022: p. 1–9. </a:t>
            </a:r>
          </a:p>
          <a:p>
            <a:pPr marL="342900" indent="-342900">
              <a:lnSpc>
                <a:spcPct val="110000"/>
              </a:lnSpc>
              <a:spcBef>
                <a:spcPts val="0"/>
              </a:spcBef>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Samannodi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M., COVID-19 Vaccine Acceptability Among Women Who are Pregnant or Planning for Pregnancy in Saudi Arabia: A Cross-Sectional Study. Patient Preference and Adherence, 2021. Volume 15: p. 2609–2618. https://doi.org/10.2147/PPA.S338932 PMID: 34866902  </a:t>
            </a:r>
          </a:p>
          <a:p>
            <a:pPr marL="342900" indent="-342900">
              <a:lnSpc>
                <a:spcPct val="110000"/>
              </a:lnSpc>
              <a:spcBef>
                <a:spcPts val="0"/>
              </a:spcBef>
              <a:spcAft>
                <a:spcPts val="80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Mohan S., et al., COVID-19 vaccine hesitancy in perinatal women: A cross sectional survey. Journal of Perinatal Medicine, 2021. 49(6): p. 678–685. https://doi.org/10.1515/jpm-2021-0069 PMID: 33905622  </a:t>
            </a:r>
          </a:p>
          <a:p>
            <a:pPr marL="342900" indent="-342900">
              <a:lnSpc>
                <a:spcPct val="110000"/>
              </a:lnSpc>
              <a:spcBef>
                <a:spcPts val="0"/>
              </a:spcBef>
              <a:spcAft>
                <a:spcPts val="800"/>
              </a:spcAft>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Iacobucci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G., Covid-19 and pregnancy: vaccine hesitancy and how to overcome it. 2021, British Medical Journal Publishing Group.  </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spcAft>
                <a:spcPts val="80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Tao L., et al., Acceptance of a COVID-19 vaccine and associated factors among pregnant women in China: a multi-center cross-sectional study based on health belief model. 2021. 17(8): p. 2378–2388.</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0000"/>
              </a:lnSpc>
              <a:spcBef>
                <a:spcPts val="0"/>
              </a:spcBef>
              <a:spcAft>
                <a:spcPts val="80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Sutton D., et al., COVID-19 vaccine acceptance among pregnant, breastfeeding, and nonpregnant reproductive-aged women. American journal of obstetrics &amp; gynecology MFM, 2021. 3(5): p. 100403.</a:t>
            </a:r>
          </a:p>
          <a:p>
            <a:pPr marL="342900" marR="0" lvl="0" indent="-342900">
              <a:lnSpc>
                <a:spcPct val="110000"/>
              </a:lnSpc>
              <a:spcBef>
                <a:spcPts val="0"/>
              </a:spcBef>
              <a:spcAft>
                <a:spcPts val="0"/>
              </a:spcAft>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Sallam</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M., COVID-19 vaccine hesitancy worldwide: a concise systematic review of vaccine acceptance rates. Vaccines, 2021. 9(2): p. 160. https://doi.org/10.3390/vaccines9020160 PMID: 33669441 23. </a:t>
            </a: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Syan S.K., et al., COVID-19 Vaccine Perceptions and Differences by Sex, Age, and Education in 1,367 Community Adults in Ontario. Frontiers in public health, 2021. 9. https://doi.org/10.3389/fpubh.2021. 719665 PMID: 34631647</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Abanoub Riad * , Anna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Jouzová</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Batuhan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Üstün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Eliška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Lagová</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Lukáš</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Hruban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Petr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Jank</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˚u , Andrea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Pokorná</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Jitka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Klugarová</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Michal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Košˇcík</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and Miloslav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Klugar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 COVID-19 Vaccine Acceptance of Pregnant and Lactating Women (PLW) in Czechia: An Analytical Cross-Sectional Study.</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Ahmed S, Jafri H, Rashid Y, Yi H, Dong D, Zhu J, et al. Autonomous decision-making for antenatal screening in Pakistan: views held by women, men and health professionals in a low-middle income country. </a:t>
            </a:r>
            <a:r>
              <a:rPr lang="en-US" sz="1000" i="1" kern="100" dirty="0" err="1">
                <a:effectLst/>
                <a:latin typeface="Times New Roman" panose="02020603050405020304" pitchFamily="18" charset="0"/>
                <a:ea typeface="Calibri" panose="020F0502020204030204" pitchFamily="34" charset="0"/>
                <a:cs typeface="Times New Roman" panose="02020603050405020304" pitchFamily="18" charset="0"/>
              </a:rPr>
              <a:t>Eur</a:t>
            </a: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 J Hum Genet.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2019;</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(6):848–856.  </a:t>
            </a: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Lewis S, Lee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Simkhada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P. The role of husbands in maternal health and safe childbirth in rural Nepal: a qualitative study. </a:t>
            </a: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BMC Pregnancy Childbirth.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2015;</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15</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:162. </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Rahman AE, Perkins J, Islam S, Siddique AB, Moinuddin M, Anwar MR, et al. Knowledge and involvement of husbands in maternal and newborn health in rural Bangladesh. </a:t>
            </a: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BMC Pregnancy Childbirth. </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2018;</a:t>
            </a:r>
            <a:r>
              <a:rPr lang="en-US" sz="1000" b="1" kern="100" dirty="0">
                <a:effectLst/>
                <a:latin typeface="Times New Roman" panose="02020603050405020304" pitchFamily="18" charset="0"/>
                <a:ea typeface="Calibri" panose="020F0502020204030204" pitchFamily="34" charset="0"/>
                <a:cs typeface="Times New Roman" panose="02020603050405020304" pitchFamily="18" charset="0"/>
              </a:rPr>
              <a:t>18</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(1):247</a:t>
            </a: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Saeed M. Omar1 Osama S. Osman1 Rehana Khalil2 Osama Al-Wutayd2*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Ishag</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Adam3, COVID-19 vaccine acceptance among pregnant women: a hospital-based cross-sectional study in Sudan,</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Shane Khan1, Karen Sohan2, Zada CM Mohammed3, Vishal Bachan4. COVID-19 Vaccine Uptake, Acceptance, and Reasons for Vaccine Hesitancy: A Cross-Sectional Study Among Pregnant Women in Trinidad, West Indies.</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Ranya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Ghamri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Sahar S Othman1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Mudhawi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H Alhiniah2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Rakan</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H Alelyani2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Atheer</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M Badawi2 , Asma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Alshahrani</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Acceptance of COVID-19 Vaccine and Associated Factors Among Pregnant Women in Saudi Arabia, Asma 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Alshahrani</a:t>
            </a:r>
            <a:endParaRPr lang="en-US" sz="1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Monica Rikard-Bell1,2 , James Elhindi2 , Justin Lam3 , Sean Seeho3,4 , Kirsten Black2,5 , Sarah Melov2,6, Greg Jenkins1 , Justin McNab2,7, Kerrie Wiley8 and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Dharmintra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Pasupathy</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COVID-19 vaccine acceptance among pregnant women and the reasons for hesitancy: A multi-</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centre</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cross-sectional survey</a:t>
            </a:r>
          </a:p>
          <a:p>
            <a:pPr marL="342900" marR="0" lvl="0" indent="-342900">
              <a:lnSpc>
                <a:spcPct val="110000"/>
              </a:lnSpc>
              <a:spcBef>
                <a:spcPts val="0"/>
              </a:spcBef>
              <a:spcAft>
                <a:spcPts val="0"/>
              </a:spcAft>
              <a:buFont typeface="+mj-lt"/>
              <a:buAutoNum type="arabicPeriod"/>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Tamirat</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Getachew ,* , Bikila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Balis</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Addis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Eyeberu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Adera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Debella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Shambel</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Nigussie</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 Sisay Habte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Bajrond</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Eshetu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Habtamu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Bekele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Addisu</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Alemu  , </a:t>
            </a: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Yadeta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Dessie .  COVID-19 vaccine acceptance among pregnant women attending antenatal care in public hospitals in eastern Ethiopia: A multi-center facility-based cross-sectional study</a:t>
            </a:r>
            <a:r>
              <a:rPr lang="en-US" sz="10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0000"/>
              </a:lnSpc>
              <a:spcBef>
                <a:spcPts val="0"/>
              </a:spcBef>
              <a:spcAft>
                <a:spcPts val="800"/>
              </a:spcAft>
              <a:buFont typeface="+mj-lt"/>
              <a:buAutoNum type="arabicPeriod"/>
            </a:pPr>
            <a:endParaRPr lang="en-US" sz="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endParaRPr lang="en-US" sz="500" dirty="0"/>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040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87FCAC-303A-90C2-D418-5BA22981DA2E}"/>
              </a:ext>
            </a:extLst>
          </p:cNvPr>
          <p:cNvSpPr txBox="1">
            <a:spLocks/>
          </p:cNvSpPr>
          <p:nvPr/>
        </p:nvSpPr>
        <p:spPr>
          <a:xfrm>
            <a:off x="419898" y="552586"/>
            <a:ext cx="10169950" cy="5543414"/>
          </a:xfrm>
          <a:prstGeom prst="rect">
            <a:avLst/>
          </a:prstGeom>
        </p:spPr>
        <p:txBody>
          <a:bodyPr>
            <a:normAutofit fontScale="2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US" sz="5600" dirty="0">
                <a:latin typeface="Times New Roman" panose="02020603050405020304" pitchFamily="18" charset="0"/>
                <a:cs typeface="Times New Roman" panose="02020603050405020304" pitchFamily="18" charset="0"/>
              </a:rPr>
              <a:t>Cont.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29. </a:t>
            </a:r>
            <a:r>
              <a:rPr lang="en-US" sz="2800" dirty="0" err="1">
                <a:latin typeface="Times New Roman" panose="02020603050405020304" pitchFamily="18" charset="0"/>
                <a:cs typeface="Times New Roman" panose="02020603050405020304" pitchFamily="18" charset="0"/>
              </a:rPr>
              <a:t>Kalok</a:t>
            </a:r>
            <a:r>
              <a:rPr lang="en-US" sz="2800" dirty="0">
                <a:latin typeface="Times New Roman" panose="02020603050405020304" pitchFamily="18" charset="0"/>
                <a:cs typeface="Times New Roman" panose="02020603050405020304" pitchFamily="18" charset="0"/>
              </a:rPr>
              <a:t> A, Razak Dali W, </a:t>
            </a:r>
            <a:r>
              <a:rPr lang="en-US" sz="2800" dirty="0" err="1">
                <a:latin typeface="Times New Roman" panose="02020603050405020304" pitchFamily="18" charset="0"/>
                <a:cs typeface="Times New Roman" panose="02020603050405020304" pitchFamily="18" charset="0"/>
              </a:rPr>
              <a:t>Sharip</a:t>
            </a:r>
            <a:r>
              <a:rPr lang="en-US" sz="2800" dirty="0">
                <a:latin typeface="Times New Roman" panose="02020603050405020304" pitchFamily="18" charset="0"/>
                <a:cs typeface="Times New Roman" panose="02020603050405020304" pitchFamily="18" charset="0"/>
              </a:rPr>
              <a:t> S, Abdullah B, </a:t>
            </a:r>
            <a:r>
              <a:rPr lang="en-US" sz="2800" dirty="0" err="1">
                <a:latin typeface="Times New Roman" panose="02020603050405020304" pitchFamily="18" charset="0"/>
                <a:cs typeface="Times New Roman" panose="02020603050405020304" pitchFamily="18" charset="0"/>
              </a:rPr>
              <a:t>Kamarudin</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Dasrilsyah</a:t>
            </a:r>
            <a:r>
              <a:rPr lang="en-US" sz="2800" dirty="0">
                <a:latin typeface="Times New Roman" panose="02020603050405020304" pitchFamily="18" charset="0"/>
                <a:cs typeface="Times New Roman" panose="02020603050405020304" pitchFamily="18" charset="0"/>
              </a:rPr>
              <a:t> RA, Abdul Rahman R and </a:t>
            </a:r>
            <a:r>
              <a:rPr lang="en-US" sz="2800" dirty="0" err="1">
                <a:latin typeface="Times New Roman" panose="02020603050405020304" pitchFamily="18" charset="0"/>
                <a:cs typeface="Times New Roman" panose="02020603050405020304" pitchFamily="18" charset="0"/>
              </a:rPr>
              <a:t>Kamisan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Atan</a:t>
            </a:r>
            <a:r>
              <a:rPr lang="en-US" sz="2800" dirty="0">
                <a:latin typeface="Times New Roman" panose="02020603050405020304" pitchFamily="18" charset="0"/>
                <a:cs typeface="Times New Roman" panose="02020603050405020304" pitchFamily="18" charset="0"/>
              </a:rPr>
              <a:t> I (2023) Maternal COVID-19 vaccine acceptance among Malaysian pregnant women: A multicenter cross-sectional study. Front. Public Health 11:1092724. </a:t>
            </a:r>
            <a:r>
              <a:rPr lang="en-US" sz="2800" dirty="0" err="1">
                <a:latin typeface="Times New Roman" panose="02020603050405020304" pitchFamily="18" charset="0"/>
                <a:cs typeface="Times New Roman" panose="02020603050405020304" pitchFamily="18" charset="0"/>
              </a:rPr>
              <a:t>doi</a:t>
            </a:r>
            <a:r>
              <a:rPr lang="en-US" sz="2800" dirty="0">
                <a:latin typeface="Times New Roman" panose="02020603050405020304" pitchFamily="18" charset="0"/>
                <a:cs typeface="Times New Roman" panose="02020603050405020304" pitchFamily="18" charset="0"/>
              </a:rPr>
              <a:t>: 10.3389/fpubh.2023.1092724</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30. CDC. COVID-19 Vaccines While Pregnant or Breastfeeding. 2022 [cited 2022 15/04]; Available from: https://www.cdc.gov/coronavirus/2019ncov/vaccines/recommendations/pregnancy.html.</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31. Al-Mulla R., et al., COVID-19 Vaccine Hesitancy in a Representative Education Sector Population in Qatar. 2021. 9(6): p. 665.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32. Lazarus J.V., et al., Hesitant or not? The association of age, gender, and education with potential acceptance of a COVID-19 vaccine: a country-level analysis. 2020. 25(10): p. 799–807. https://doi.org/10. 1080/10810730.2020.1868630 PMID: 33719881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33. Rawal S., et al., COVID-19 Vaccination among Pregnant People in the US: A Systematic Review. 2022: p. 100616.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34. </a:t>
            </a:r>
            <a:r>
              <a:rPr lang="en-US" sz="2800" dirty="0" err="1">
                <a:latin typeface="Times New Roman" panose="02020603050405020304" pitchFamily="18" charset="0"/>
                <a:cs typeface="Times New Roman" panose="02020603050405020304" pitchFamily="18" charset="0"/>
              </a:rPr>
              <a:t>Blakeway</a:t>
            </a:r>
            <a:r>
              <a:rPr lang="en-US" sz="2800" dirty="0">
                <a:latin typeface="Times New Roman" panose="02020603050405020304" pitchFamily="18" charset="0"/>
                <a:cs typeface="Times New Roman" panose="02020603050405020304" pitchFamily="18" charset="0"/>
              </a:rPr>
              <a:t> H., et al., COVID-19 vaccination during pregnancy: coverage and safety. American Journal of Obstetrics and Gynecology, 2022. 226(2): p. 236. e1–236. e14. https://doi.org/10.1016/j.ajog.2021.08. 007 PMID: 34389291</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35. Rutten L.J.F., et al. Evidence-based strategies for clinical organizations to address COVID-19 vaccine hesitancy. in Mayo Clinic Proceedings. 2021. Elsevier.</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36. </a:t>
            </a:r>
            <a:r>
              <a:rPr lang="en-US" sz="2800" dirty="0" err="1">
                <a:latin typeface="Times New Roman" panose="02020603050405020304" pitchFamily="18" charset="0"/>
                <a:cs typeface="Times New Roman" panose="02020603050405020304" pitchFamily="18" charset="0"/>
              </a:rPr>
              <a:t>Alfatease</a:t>
            </a:r>
            <a:r>
              <a:rPr lang="en-US" sz="2800" dirty="0">
                <a:latin typeface="Times New Roman" panose="02020603050405020304" pitchFamily="18" charset="0"/>
                <a:cs typeface="Times New Roman" panose="02020603050405020304" pitchFamily="18" charset="0"/>
              </a:rPr>
              <a:t> A., et al., The Impact of Social Media on the Acceptance of the COVID-19 Vaccine: A Cross-Sectional Study from Saudi Arabia. Patient preference and adherence, 2021. 15: p. 2673–2681. https://doi.org/10.2147/PPA.S342535 PMID: 34876809 42.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37. Zaid A.A., et al., Knowledge and awareness of community toward COVID-19 in Jordan: a cross-sec-</a:t>
            </a:r>
            <a:r>
              <a:rPr lang="en-US" sz="2800" dirty="0" err="1">
                <a:latin typeface="Times New Roman" panose="02020603050405020304" pitchFamily="18" charset="0"/>
                <a:cs typeface="Times New Roman" panose="02020603050405020304" pitchFamily="18" charset="0"/>
              </a:rPr>
              <a:t>tional</a:t>
            </a:r>
            <a:r>
              <a:rPr lang="en-US" sz="2800" dirty="0">
                <a:latin typeface="Times New Roman" panose="02020603050405020304" pitchFamily="18" charset="0"/>
                <a:cs typeface="Times New Roman" panose="02020603050405020304" pitchFamily="18" charset="0"/>
              </a:rPr>
              <a:t> study. 2020. 11(7): p. 135–142.</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38. Maternal immunization. ACOG committee opinion No. 741. American College of Obstetricians and Gynecologists. </a:t>
            </a:r>
            <a:r>
              <a:rPr lang="en-US" sz="2800" dirty="0" err="1">
                <a:latin typeface="Times New Roman" panose="02020603050405020304" pitchFamily="18" charset="0"/>
                <a:cs typeface="Times New Roman" panose="02020603050405020304" pitchFamily="18" charset="0"/>
              </a:rPr>
              <a:t>Obstet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Gynecol</a:t>
            </a:r>
            <a:r>
              <a:rPr lang="en-US" sz="2800" dirty="0">
                <a:latin typeface="Times New Roman" panose="02020603050405020304" pitchFamily="18" charset="0"/>
                <a:cs typeface="Times New Roman" panose="02020603050405020304" pitchFamily="18" charset="0"/>
              </a:rPr>
              <a:t> 2018;131:e214–7.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39. ACOG and SMFM Recommend COVID-19 Vaccination for Pregnant Individuals (2021, July 30), American College of Obstetricians and Gynecologists News Releases, https://www.acog.org/news/news-releases/2021/07/acog-smfmrecommend-covid-19-vaccination-for-pregnant-individuals [Retrieved June 9, 2022].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40. Centers for Disease Control and Prevention. (2021, November 9), Pregnancy and vaccination, Centers for Disease Control and Prevention, https://www. cdc.gov/vaccines/pregnancy/index.html [Retrieved March 20, 2022].</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41. Conde-</a:t>
            </a:r>
            <a:r>
              <a:rPr lang="en-US" sz="2800" dirty="0" err="1">
                <a:latin typeface="Times New Roman" panose="02020603050405020304" pitchFamily="18" charset="0"/>
                <a:cs typeface="Times New Roman" panose="02020603050405020304" pitchFamily="18" charset="0"/>
              </a:rPr>
              <a:t>Agudelo</a:t>
            </a:r>
            <a:r>
              <a:rPr lang="en-US" sz="2800" dirty="0">
                <a:latin typeface="Times New Roman" panose="02020603050405020304" pitchFamily="18" charset="0"/>
                <a:cs typeface="Times New Roman" panose="02020603050405020304" pitchFamily="18" charset="0"/>
              </a:rPr>
              <a:t> A, Romero R. SARS-CoV-2 infection during pregnancy and risk of preeclampsia: a systematic review and meta-analysis. Am J </a:t>
            </a:r>
            <a:r>
              <a:rPr lang="en-US" sz="2800" dirty="0" err="1">
                <a:latin typeface="Times New Roman" panose="02020603050405020304" pitchFamily="18" charset="0"/>
                <a:cs typeface="Times New Roman" panose="02020603050405020304" pitchFamily="18" charset="0"/>
              </a:rPr>
              <a:t>Obstet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Gynecol</a:t>
            </a:r>
            <a:r>
              <a:rPr lang="en-US" sz="2800" dirty="0">
                <a:latin typeface="Times New Roman" panose="02020603050405020304" pitchFamily="18" charset="0"/>
                <a:cs typeface="Times New Roman" panose="02020603050405020304" pitchFamily="18" charset="0"/>
              </a:rPr>
              <a:t> 2022;226(1). https://doi.org/10.1016/j.ajog.2021.07.009. 68–89.e3.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42. Stock SJ, Carruthers J, Calvert C, Denny C, Donaghy J, Goulding A, et al. SARSCoV-2 infection and COVID-19 vaccination rates in pregnant women in Scotland. Nat. Med. 2022;28(3):504–12. 10.1038/s41591-021-01666-2. </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43. Metz TD, Clifton RG, Hughes BL, Sandoval GJ, </a:t>
            </a:r>
            <a:r>
              <a:rPr lang="en-US" sz="2800" dirty="0" err="1">
                <a:latin typeface="Times New Roman" panose="02020603050405020304" pitchFamily="18" charset="0"/>
                <a:cs typeface="Times New Roman" panose="02020603050405020304" pitchFamily="18" charset="0"/>
              </a:rPr>
              <a:t>Grobman</a:t>
            </a:r>
            <a:r>
              <a:rPr lang="en-US" sz="2800" dirty="0">
                <a:latin typeface="Times New Roman" panose="02020603050405020304" pitchFamily="18" charset="0"/>
                <a:cs typeface="Times New Roman" panose="02020603050405020304" pitchFamily="18" charset="0"/>
              </a:rPr>
              <a:t> WA, </a:t>
            </a:r>
            <a:r>
              <a:rPr lang="en-US" sz="2800" dirty="0" err="1">
                <a:latin typeface="Times New Roman" panose="02020603050405020304" pitchFamily="18" charset="0"/>
                <a:cs typeface="Times New Roman" panose="02020603050405020304" pitchFamily="18" charset="0"/>
              </a:rPr>
              <a:t>Saade</a:t>
            </a:r>
            <a:r>
              <a:rPr lang="en-US" sz="2800" dirty="0">
                <a:latin typeface="Times New Roman" panose="02020603050405020304" pitchFamily="18" charset="0"/>
                <a:cs typeface="Times New Roman" panose="02020603050405020304" pitchFamily="18" charset="0"/>
              </a:rPr>
              <a:t> GR, et al. Association of SARS-CoV-2 infection with serious maternal morbidity and mortality from obstetric complications. JAMA 2022;327(8):748–59. https:// doi.org/10.1001/jama.2022.1190.</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44. Centers for Disease Control and Prevention. CDC Covid data tracker. 2022 [cited 2023 Apr 5]. Available from: https://covid.cdc.gov/covid-data-tracker/#vaccinations_vacc-total-admin-rate-total</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45. hoi R, Nagappan A, </a:t>
            </a:r>
            <a:r>
              <a:rPr lang="en-US" sz="2800" dirty="0" err="1">
                <a:latin typeface="Times New Roman" panose="02020603050405020304" pitchFamily="18" charset="0"/>
                <a:cs typeface="Times New Roman" panose="02020603050405020304" pitchFamily="18" charset="0"/>
              </a:rPr>
              <a:t>Kopyto</a:t>
            </a:r>
            <a:r>
              <a:rPr lang="en-US" sz="2800" dirty="0">
                <a:latin typeface="Times New Roman" panose="02020603050405020304" pitchFamily="18" charset="0"/>
                <a:cs typeface="Times New Roman" panose="02020603050405020304" pitchFamily="18" charset="0"/>
              </a:rPr>
              <a:t> D, Wexler A. Pregnant at the start of the pandemic: a content analysis of COVID-19-related posts on online pregnancy discussion boards. BMC Pregnancy Childbirth. 2022; 22(1): 493.</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46.Momani A, </a:t>
            </a:r>
            <a:r>
              <a:rPr lang="en-US" sz="2800" dirty="0" err="1">
                <a:latin typeface="Times New Roman" panose="02020603050405020304" pitchFamily="18" charset="0"/>
                <a:cs typeface="Times New Roman" panose="02020603050405020304" pitchFamily="18" charset="0"/>
              </a:rPr>
              <a:t>Hamaideh</a:t>
            </a:r>
            <a:r>
              <a:rPr lang="en-US" sz="2800" dirty="0">
                <a:latin typeface="Times New Roman" panose="02020603050405020304" pitchFamily="18" charset="0"/>
                <a:cs typeface="Times New Roman" panose="02020603050405020304" pitchFamily="18" charset="0"/>
              </a:rPr>
              <a:t> SH, </a:t>
            </a:r>
            <a:r>
              <a:rPr lang="en-US" sz="2800" dirty="0" err="1">
                <a:latin typeface="Times New Roman" panose="02020603050405020304" pitchFamily="18" charset="0"/>
                <a:cs typeface="Times New Roman" panose="02020603050405020304" pitchFamily="18" charset="0"/>
              </a:rPr>
              <a:t>Masadeh</a:t>
            </a:r>
            <a:r>
              <a:rPr lang="en-US" sz="2800" dirty="0">
                <a:latin typeface="Times New Roman" panose="02020603050405020304" pitchFamily="18" charset="0"/>
                <a:cs typeface="Times New Roman" panose="02020603050405020304" pitchFamily="18" charset="0"/>
              </a:rPr>
              <a:t> AB, </a:t>
            </a:r>
            <a:r>
              <a:rPr lang="en-US" sz="2800" dirty="0" err="1">
                <a:latin typeface="Times New Roman" panose="02020603050405020304" pitchFamily="18" charset="0"/>
                <a:cs typeface="Times New Roman" panose="02020603050405020304" pitchFamily="18" charset="0"/>
              </a:rPr>
              <a:t>Alhalaiqa</a:t>
            </a:r>
            <a:r>
              <a:rPr lang="en-US" sz="2800" dirty="0">
                <a:latin typeface="Times New Roman" panose="02020603050405020304" pitchFamily="18" charset="0"/>
                <a:cs typeface="Times New Roman" panose="02020603050405020304" pitchFamily="18" charset="0"/>
              </a:rPr>
              <a:t> F, Bani Mostafa FN, Weld Ali HI, et al. (2023) The effect of COVID-19 vaccine </a:t>
            </a:r>
            <a:r>
              <a:rPr lang="en-US" sz="2800" dirty="0" err="1">
                <a:latin typeface="Times New Roman" panose="02020603050405020304" pitchFamily="18" charset="0"/>
                <a:cs typeface="Times New Roman" panose="02020603050405020304" pitchFamily="18" charset="0"/>
              </a:rPr>
              <a:t>teleeducational</a:t>
            </a:r>
            <a:r>
              <a:rPr lang="en-US" sz="2800" dirty="0">
                <a:latin typeface="Times New Roman" panose="02020603050405020304" pitchFamily="18" charset="0"/>
                <a:cs typeface="Times New Roman" panose="02020603050405020304" pitchFamily="18" charset="0"/>
              </a:rPr>
              <a:t> program on vaccine hesitancy and receiving the vaccine among women planning for pregnancy, pregnant or breast-feeding mothers. </a:t>
            </a:r>
            <a:r>
              <a:rPr lang="en-US" sz="2800" dirty="0" err="1">
                <a:latin typeface="Times New Roman" panose="02020603050405020304" pitchFamily="18" charset="0"/>
                <a:cs typeface="Times New Roman" panose="02020603050405020304" pitchFamily="18" charset="0"/>
              </a:rPr>
              <a:t>PLoS</a:t>
            </a:r>
            <a:r>
              <a:rPr lang="en-US" sz="2800" dirty="0">
                <a:latin typeface="Times New Roman" panose="02020603050405020304" pitchFamily="18" charset="0"/>
                <a:cs typeface="Times New Roman" panose="02020603050405020304" pitchFamily="18" charset="0"/>
              </a:rPr>
              <a:t> ONE 18(3): e0282627. https://doi.org/ 10.1371/journal.pone.0282627</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47. Carbone, L.; Di Girolamo, R.; </a:t>
            </a:r>
            <a:r>
              <a:rPr lang="en-US" sz="2800" dirty="0" err="1">
                <a:latin typeface="Times New Roman" panose="02020603050405020304" pitchFamily="18" charset="0"/>
                <a:cs typeface="Times New Roman" panose="02020603050405020304" pitchFamily="18" charset="0"/>
              </a:rPr>
              <a:t>Mappa</a:t>
            </a:r>
            <a:r>
              <a:rPr lang="en-US" sz="2800" dirty="0">
                <a:latin typeface="Times New Roman" panose="02020603050405020304" pitchFamily="18" charset="0"/>
                <a:cs typeface="Times New Roman" panose="02020603050405020304" pitchFamily="18" charset="0"/>
              </a:rPr>
              <a:t>, I.; </a:t>
            </a:r>
            <a:r>
              <a:rPr lang="en-US" sz="2800" dirty="0" err="1">
                <a:latin typeface="Times New Roman" panose="02020603050405020304" pitchFamily="18" charset="0"/>
                <a:cs typeface="Times New Roman" panose="02020603050405020304" pitchFamily="18" charset="0"/>
              </a:rPr>
              <a:t>Saccone</a:t>
            </a:r>
            <a:r>
              <a:rPr lang="en-US" sz="2800" dirty="0">
                <a:latin typeface="Times New Roman" panose="02020603050405020304" pitchFamily="18" charset="0"/>
                <a:cs typeface="Times New Roman" panose="02020603050405020304" pitchFamily="18" charset="0"/>
              </a:rPr>
              <a:t>, G.; </a:t>
            </a:r>
            <a:r>
              <a:rPr lang="en-US" sz="2800" dirty="0" err="1">
                <a:latin typeface="Times New Roman" panose="02020603050405020304" pitchFamily="18" charset="0"/>
                <a:cs typeface="Times New Roman" panose="02020603050405020304" pitchFamily="18" charset="0"/>
              </a:rPr>
              <a:t>Raffone</a:t>
            </a:r>
            <a:r>
              <a:rPr lang="en-US" sz="2800" dirty="0">
                <a:latin typeface="Times New Roman" panose="02020603050405020304" pitchFamily="18" charset="0"/>
                <a:cs typeface="Times New Roman" panose="02020603050405020304" pitchFamily="18" charset="0"/>
              </a:rPr>
              <a:t>, A.; Di </a:t>
            </a:r>
            <a:r>
              <a:rPr lang="en-US" sz="2800" dirty="0" err="1">
                <a:latin typeface="Times New Roman" panose="02020603050405020304" pitchFamily="18" charset="0"/>
                <a:cs typeface="Times New Roman" panose="02020603050405020304" pitchFamily="18" charset="0"/>
              </a:rPr>
              <a:t>Mascio</a:t>
            </a:r>
            <a:r>
              <a:rPr lang="en-US" sz="2800" dirty="0">
                <a:latin typeface="Times New Roman" panose="02020603050405020304" pitchFamily="18" charset="0"/>
                <a:cs typeface="Times New Roman" panose="02020603050405020304" pitchFamily="18" charset="0"/>
              </a:rPr>
              <a:t>, D.; De Vivo, V.; </a:t>
            </a:r>
            <a:r>
              <a:rPr lang="en-US" sz="2800" dirty="0" err="1">
                <a:latin typeface="Times New Roman" panose="02020603050405020304" pitchFamily="18" charset="0"/>
                <a:cs typeface="Times New Roman" panose="02020603050405020304" pitchFamily="18" charset="0"/>
              </a:rPr>
              <a:t>D’Antonio</a:t>
            </a:r>
            <a:r>
              <a:rPr lang="en-US" sz="2800" dirty="0">
                <a:latin typeface="Times New Roman" panose="02020603050405020304" pitchFamily="18" charset="0"/>
                <a:cs typeface="Times New Roman" panose="02020603050405020304" pitchFamily="18" charset="0"/>
              </a:rPr>
              <a:t>, F.; </a:t>
            </a:r>
            <a:r>
              <a:rPr lang="en-US" sz="2800" dirty="0" err="1">
                <a:latin typeface="Times New Roman" panose="02020603050405020304" pitchFamily="18" charset="0"/>
                <a:cs typeface="Times New Roman" panose="02020603050405020304" pitchFamily="18" charset="0"/>
              </a:rPr>
              <a:t>Guida</a:t>
            </a:r>
            <a:r>
              <a:rPr lang="en-US" sz="2800" dirty="0">
                <a:latin typeface="Times New Roman" panose="02020603050405020304" pitchFamily="18" charset="0"/>
                <a:cs typeface="Times New Roman" panose="02020603050405020304" pitchFamily="18" charset="0"/>
              </a:rPr>
              <a:t>, M.; Rizzo, G.; et al. Worldwide beliefs among pregnant women on SARS-CoV-2 vaccine: A systematic review. Eur. J. Obstet. Gynecol. </a:t>
            </a:r>
            <a:r>
              <a:rPr lang="en-US" sz="2800" dirty="0" err="1">
                <a:latin typeface="Times New Roman" panose="02020603050405020304" pitchFamily="18" charset="0"/>
                <a:cs typeface="Times New Roman" panose="02020603050405020304" pitchFamily="18" charset="0"/>
              </a:rPr>
              <a:t>Reprod</a:t>
            </a:r>
            <a:r>
              <a:rPr lang="en-US" sz="2800" dirty="0">
                <a:latin typeface="Times New Roman" panose="02020603050405020304" pitchFamily="18" charset="0"/>
                <a:cs typeface="Times New Roman" panose="02020603050405020304" pitchFamily="18" charset="0"/>
              </a:rPr>
              <a:t>. Biol. 2022, 268, 144–164. https://doi.org/10.1016/J.EJOGRB.2021.12.003.</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48. </a:t>
            </a:r>
            <a:r>
              <a:rPr lang="en-US" sz="2800" dirty="0" err="1">
                <a:latin typeface="Times New Roman" panose="02020603050405020304" pitchFamily="18" charset="0"/>
                <a:cs typeface="Times New Roman" panose="02020603050405020304" pitchFamily="18" charset="0"/>
              </a:rPr>
              <a:t>Nikpour</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Sepidarkish</a:t>
            </a:r>
            <a:r>
              <a:rPr lang="en-US" sz="2800" dirty="0">
                <a:latin typeface="Times New Roman" panose="02020603050405020304" pitchFamily="18" charset="0"/>
                <a:cs typeface="Times New Roman" panose="02020603050405020304" pitchFamily="18" charset="0"/>
              </a:rPr>
              <a:t>, M.; Omidvar, S.; </a:t>
            </a:r>
            <a:r>
              <a:rPr lang="en-US" sz="2800" dirty="0" err="1">
                <a:latin typeface="Times New Roman" panose="02020603050405020304" pitchFamily="18" charset="0"/>
                <a:cs typeface="Times New Roman" panose="02020603050405020304" pitchFamily="18" charset="0"/>
              </a:rPr>
              <a:t>Firouzbakht</a:t>
            </a:r>
            <a:r>
              <a:rPr lang="en-US" sz="2800" dirty="0">
                <a:latin typeface="Times New Roman" panose="02020603050405020304" pitchFamily="18" charset="0"/>
                <a:cs typeface="Times New Roman" panose="02020603050405020304" pitchFamily="18" charset="0"/>
              </a:rPr>
              <a:t>, M. Global prevalence of acceptance of COVID-19 vaccines and associated factors in pregnant women: A systematic review and meta-analysis. Expert Rev. Vaccines 2022, 21, 843–851. https://doi.org/10.1080/14760584.2022.2053677.</a:t>
            </a:r>
          </a:p>
          <a:p>
            <a:pPr marL="0" indent="0">
              <a:lnSpc>
                <a:spcPct val="110000"/>
              </a:lnSpc>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49.Levy, A.T.; Singh, S.; Riley, L.E.; Prabhu, M. Acceptance of COVID-19 vaccination in pregnancy: A survey study. Am. J. Obstet. Gynecol. </a:t>
            </a:r>
            <a:r>
              <a:rPr lang="en-US" sz="2800" dirty="0" err="1">
                <a:latin typeface="Times New Roman" panose="02020603050405020304" pitchFamily="18" charset="0"/>
                <a:cs typeface="Times New Roman" panose="02020603050405020304" pitchFamily="18" charset="0"/>
              </a:rPr>
              <a:t>Mfm</a:t>
            </a:r>
            <a:r>
              <a:rPr lang="en-US" sz="2800" dirty="0">
                <a:latin typeface="Times New Roman" panose="02020603050405020304" pitchFamily="18" charset="0"/>
                <a:cs typeface="Times New Roman" panose="02020603050405020304" pitchFamily="18" charset="0"/>
              </a:rPr>
              <a:t> 2021, 3, 100399. https://doi.org/10.1016/J.AJOGMF.2021.100399.</a:t>
            </a:r>
          </a:p>
          <a:p>
            <a:pPr marL="0" indent="0">
              <a:lnSpc>
                <a:spcPct val="110000"/>
              </a:lnSpc>
              <a:buFont typeface="Arial" panose="020B0604020202020204" pitchFamily="34" charset="0"/>
              <a:buNone/>
            </a:pPr>
            <a:endParaRPr lang="en-US" sz="500" dirty="0"/>
          </a:p>
        </p:txBody>
      </p:sp>
    </p:spTree>
    <p:extLst>
      <p:ext uri="{BB962C8B-B14F-4D97-AF65-F5344CB8AC3E}">
        <p14:creationId xmlns:p14="http://schemas.microsoft.com/office/powerpoint/2010/main" val="228748766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text on a white background&#10;&#10;Description automatically generated">
            <a:extLst>
              <a:ext uri="{FF2B5EF4-FFF2-40B4-BE49-F238E27FC236}">
                <a16:creationId xmlns:a16="http://schemas.microsoft.com/office/drawing/2014/main" id="{1F6BFA02-861F-8A4E-BA3D-2223E1E3A6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111673"/>
            <a:ext cx="10905066" cy="4634653"/>
          </a:xfrm>
          <a:prstGeom prst="rect">
            <a:avLst/>
          </a:prstGeom>
        </p:spPr>
      </p:pic>
    </p:spTree>
    <p:extLst>
      <p:ext uri="{BB962C8B-B14F-4D97-AF65-F5344CB8AC3E}">
        <p14:creationId xmlns:p14="http://schemas.microsoft.com/office/powerpoint/2010/main" val="32001222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C655D7-65FC-0170-835B-4CFBEF9B7140}"/>
              </a:ext>
            </a:extLst>
          </p:cNvPr>
          <p:cNvSpPr txBox="1"/>
          <p:nvPr/>
        </p:nvSpPr>
        <p:spPr>
          <a:xfrm>
            <a:off x="1725688" y="5270044"/>
            <a:ext cx="9365742" cy="463397"/>
          </a:xfrm>
          <a:prstGeom prst="rect">
            <a:avLst/>
          </a:prstGeom>
          <a:noFill/>
        </p:spPr>
        <p:txBody>
          <a:bodyPr wrap="square">
            <a:spAutoFit/>
          </a:bodyPr>
          <a:lstStyle/>
          <a:p>
            <a:pPr marL="0" marR="0" algn="just">
              <a:lnSpc>
                <a:spcPct val="150000"/>
              </a:lnSpc>
              <a:spcBef>
                <a:spcPts val="0"/>
              </a:spcBef>
              <a:spcAft>
                <a:spcPts val="6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Timeline of events for COVID-19 outbreak and vaccine recommendations in Bangladesh.</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ontent Placeholder 3">
            <a:extLst>
              <a:ext uri="{FF2B5EF4-FFF2-40B4-BE49-F238E27FC236}">
                <a16:creationId xmlns:a16="http://schemas.microsoft.com/office/drawing/2014/main" id="{E3182175-073E-0B9A-5943-DF1E7836F818}"/>
              </a:ext>
            </a:extLst>
          </p:cNvPr>
          <p:cNvGraphicFramePr/>
          <p:nvPr>
            <p:extLst>
              <p:ext uri="{D42A27DB-BD31-4B8C-83A1-F6EECF244321}">
                <p14:modId xmlns:p14="http://schemas.microsoft.com/office/powerpoint/2010/main" val="1934050678"/>
              </p:ext>
            </p:extLst>
          </p:nvPr>
        </p:nvGraphicFramePr>
        <p:xfrm>
          <a:off x="573151" y="758952"/>
          <a:ext cx="11295761" cy="5155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4373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graphicEl>
                                              <a:dgm id="{497502FA-C404-4C45-9EAD-039F8375876F}"/>
                                            </p:graphicEl>
                                          </p:spTgt>
                                        </p:tgtEl>
                                        <p:attrNameLst>
                                          <p:attrName>style.visibility</p:attrName>
                                        </p:attrNameLst>
                                      </p:cBhvr>
                                      <p:to>
                                        <p:strVal val="visible"/>
                                      </p:to>
                                    </p:set>
                                    <p:anim calcmode="lin" valueType="num">
                                      <p:cBhvr additive="base">
                                        <p:cTn id="7" dur="500" fill="hold"/>
                                        <p:tgtEl>
                                          <p:spTgt spid="10">
                                            <p:graphicEl>
                                              <a:dgm id="{497502FA-C404-4C45-9EAD-039F8375876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dgm id="{497502FA-C404-4C45-9EAD-039F8375876F}"/>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graphicEl>
                                              <a:dgm id="{049E647E-EA33-46A2-BDFC-56EFE163489A}"/>
                                            </p:graphicEl>
                                          </p:spTgt>
                                        </p:tgtEl>
                                        <p:attrNameLst>
                                          <p:attrName>style.visibility</p:attrName>
                                        </p:attrNameLst>
                                      </p:cBhvr>
                                      <p:to>
                                        <p:strVal val="visible"/>
                                      </p:to>
                                    </p:set>
                                    <p:anim calcmode="lin" valueType="num">
                                      <p:cBhvr additive="base">
                                        <p:cTn id="11" dur="500" fill="hold"/>
                                        <p:tgtEl>
                                          <p:spTgt spid="10">
                                            <p:graphicEl>
                                              <a:dgm id="{049E647E-EA33-46A2-BDFC-56EFE163489A}"/>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graphicEl>
                                              <a:dgm id="{049E647E-EA33-46A2-BDFC-56EFE163489A}"/>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graphicEl>
                                              <a:dgm id="{CF0E90BA-BB9A-43F7-9677-529B1871A524}"/>
                                            </p:graphicEl>
                                          </p:spTgt>
                                        </p:tgtEl>
                                        <p:attrNameLst>
                                          <p:attrName>style.visibility</p:attrName>
                                        </p:attrNameLst>
                                      </p:cBhvr>
                                      <p:to>
                                        <p:strVal val="visible"/>
                                      </p:to>
                                    </p:set>
                                    <p:anim calcmode="lin" valueType="num">
                                      <p:cBhvr additive="base">
                                        <p:cTn id="15" dur="500" fill="hold"/>
                                        <p:tgtEl>
                                          <p:spTgt spid="10">
                                            <p:graphicEl>
                                              <a:dgm id="{CF0E90BA-BB9A-43F7-9677-529B1871A524}"/>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graphicEl>
                                              <a:dgm id="{CF0E90BA-BB9A-43F7-9677-529B1871A524}"/>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graphicEl>
                                              <a:dgm id="{52DD9406-10D9-4F24-B6D8-445DB40379C3}"/>
                                            </p:graphicEl>
                                          </p:spTgt>
                                        </p:tgtEl>
                                        <p:attrNameLst>
                                          <p:attrName>style.visibility</p:attrName>
                                        </p:attrNameLst>
                                      </p:cBhvr>
                                      <p:to>
                                        <p:strVal val="visible"/>
                                      </p:to>
                                    </p:set>
                                    <p:anim calcmode="lin" valueType="num">
                                      <p:cBhvr additive="base">
                                        <p:cTn id="19" dur="500" fill="hold"/>
                                        <p:tgtEl>
                                          <p:spTgt spid="10">
                                            <p:graphicEl>
                                              <a:dgm id="{52DD9406-10D9-4F24-B6D8-445DB40379C3}"/>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graphicEl>
                                              <a:dgm id="{52DD9406-10D9-4F24-B6D8-445DB40379C3}"/>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graphicEl>
                                              <a:dgm id="{ED3775A8-D754-49BF-9B09-D14B7934FCF0}"/>
                                            </p:graphicEl>
                                          </p:spTgt>
                                        </p:tgtEl>
                                        <p:attrNameLst>
                                          <p:attrName>style.visibility</p:attrName>
                                        </p:attrNameLst>
                                      </p:cBhvr>
                                      <p:to>
                                        <p:strVal val="visible"/>
                                      </p:to>
                                    </p:set>
                                    <p:anim calcmode="lin" valueType="num">
                                      <p:cBhvr additive="base">
                                        <p:cTn id="23" dur="500" fill="hold"/>
                                        <p:tgtEl>
                                          <p:spTgt spid="10">
                                            <p:graphicEl>
                                              <a:dgm id="{ED3775A8-D754-49BF-9B09-D14B7934FCF0}"/>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graphicEl>
                                              <a:dgm id="{ED3775A8-D754-49BF-9B09-D14B7934FCF0}"/>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graphicEl>
                                              <a:dgm id="{048B33F2-132A-4129-8412-1E4FBE0073D1}"/>
                                            </p:graphicEl>
                                          </p:spTgt>
                                        </p:tgtEl>
                                        <p:attrNameLst>
                                          <p:attrName>style.visibility</p:attrName>
                                        </p:attrNameLst>
                                      </p:cBhvr>
                                      <p:to>
                                        <p:strVal val="visible"/>
                                      </p:to>
                                    </p:set>
                                    <p:anim calcmode="lin" valueType="num">
                                      <p:cBhvr additive="base">
                                        <p:cTn id="29" dur="500" fill="hold"/>
                                        <p:tgtEl>
                                          <p:spTgt spid="10">
                                            <p:graphicEl>
                                              <a:dgm id="{048B33F2-132A-4129-8412-1E4FBE0073D1}"/>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graphicEl>
                                              <a:dgm id="{048B33F2-132A-4129-8412-1E4FBE0073D1}"/>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
                                            <p:graphicEl>
                                              <a:dgm id="{B4A2D2AC-608E-46AB-A021-A02060A8E8D4}"/>
                                            </p:graphicEl>
                                          </p:spTgt>
                                        </p:tgtEl>
                                        <p:attrNameLst>
                                          <p:attrName>style.visibility</p:attrName>
                                        </p:attrNameLst>
                                      </p:cBhvr>
                                      <p:to>
                                        <p:strVal val="visible"/>
                                      </p:to>
                                    </p:set>
                                    <p:anim calcmode="lin" valueType="num">
                                      <p:cBhvr additive="base">
                                        <p:cTn id="33" dur="500" fill="hold"/>
                                        <p:tgtEl>
                                          <p:spTgt spid="10">
                                            <p:graphicEl>
                                              <a:dgm id="{B4A2D2AC-608E-46AB-A021-A02060A8E8D4}"/>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graphicEl>
                                              <a:dgm id="{B4A2D2AC-608E-46AB-A021-A02060A8E8D4}"/>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graphicEl>
                                              <a:dgm id="{B1A8E14F-27BA-4E88-93A6-24DD12532076}"/>
                                            </p:graphicEl>
                                          </p:spTgt>
                                        </p:tgtEl>
                                        <p:attrNameLst>
                                          <p:attrName>style.visibility</p:attrName>
                                        </p:attrNameLst>
                                      </p:cBhvr>
                                      <p:to>
                                        <p:strVal val="visible"/>
                                      </p:to>
                                    </p:set>
                                    <p:anim calcmode="lin" valueType="num">
                                      <p:cBhvr additive="base">
                                        <p:cTn id="37" dur="500" fill="hold"/>
                                        <p:tgtEl>
                                          <p:spTgt spid="10">
                                            <p:graphicEl>
                                              <a:dgm id="{B1A8E14F-27BA-4E88-93A6-24DD1253207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graphicEl>
                                              <a:dgm id="{B1A8E14F-27BA-4E88-93A6-24DD12532076}"/>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
                                            <p:graphicEl>
                                              <a:dgm id="{1569F178-6B86-4FA1-88AC-6E75BD4D8999}"/>
                                            </p:graphicEl>
                                          </p:spTgt>
                                        </p:tgtEl>
                                        <p:attrNameLst>
                                          <p:attrName>style.visibility</p:attrName>
                                        </p:attrNameLst>
                                      </p:cBhvr>
                                      <p:to>
                                        <p:strVal val="visible"/>
                                      </p:to>
                                    </p:set>
                                    <p:anim calcmode="lin" valueType="num">
                                      <p:cBhvr additive="base">
                                        <p:cTn id="41" dur="500" fill="hold"/>
                                        <p:tgtEl>
                                          <p:spTgt spid="10">
                                            <p:graphicEl>
                                              <a:dgm id="{1569F178-6B86-4FA1-88AC-6E75BD4D899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graphicEl>
                                              <a:dgm id="{1569F178-6B86-4FA1-88AC-6E75BD4D8999}"/>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graphicEl>
                                              <a:dgm id="{4E153717-7B81-4AF8-B77A-E5C3C50F8D16}"/>
                                            </p:graphicEl>
                                          </p:spTgt>
                                        </p:tgtEl>
                                        <p:attrNameLst>
                                          <p:attrName>style.visibility</p:attrName>
                                        </p:attrNameLst>
                                      </p:cBhvr>
                                      <p:to>
                                        <p:strVal val="visible"/>
                                      </p:to>
                                    </p:set>
                                    <p:anim calcmode="lin" valueType="num">
                                      <p:cBhvr additive="base">
                                        <p:cTn id="47" dur="500" fill="hold"/>
                                        <p:tgtEl>
                                          <p:spTgt spid="10">
                                            <p:graphicEl>
                                              <a:dgm id="{4E153717-7B81-4AF8-B77A-E5C3C50F8D16}"/>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graphicEl>
                                              <a:dgm id="{4E153717-7B81-4AF8-B77A-E5C3C50F8D16}"/>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graphicEl>
                                              <a:dgm id="{B06BDB17-6252-474D-80E4-14C9609AB529}"/>
                                            </p:graphicEl>
                                          </p:spTgt>
                                        </p:tgtEl>
                                        <p:attrNameLst>
                                          <p:attrName>style.visibility</p:attrName>
                                        </p:attrNameLst>
                                      </p:cBhvr>
                                      <p:to>
                                        <p:strVal val="visible"/>
                                      </p:to>
                                    </p:set>
                                    <p:anim calcmode="lin" valueType="num">
                                      <p:cBhvr additive="base">
                                        <p:cTn id="51" dur="500" fill="hold"/>
                                        <p:tgtEl>
                                          <p:spTgt spid="10">
                                            <p:graphicEl>
                                              <a:dgm id="{B06BDB17-6252-474D-80E4-14C9609AB529}"/>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graphicEl>
                                              <a:dgm id="{B06BDB17-6252-474D-80E4-14C9609AB529}"/>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graphicEl>
                                              <a:dgm id="{D2DE81DC-FB3C-47E7-BC5E-822E8F9BCB6D}"/>
                                            </p:graphicEl>
                                          </p:spTgt>
                                        </p:tgtEl>
                                        <p:attrNameLst>
                                          <p:attrName>style.visibility</p:attrName>
                                        </p:attrNameLst>
                                      </p:cBhvr>
                                      <p:to>
                                        <p:strVal val="visible"/>
                                      </p:to>
                                    </p:set>
                                    <p:anim calcmode="lin" valueType="num">
                                      <p:cBhvr additive="base">
                                        <p:cTn id="55" dur="500" fill="hold"/>
                                        <p:tgtEl>
                                          <p:spTgt spid="10">
                                            <p:graphicEl>
                                              <a:dgm id="{D2DE81DC-FB3C-47E7-BC5E-822E8F9BCB6D}"/>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graphicEl>
                                              <a:dgm id="{D2DE81DC-FB3C-47E7-BC5E-822E8F9BCB6D}"/>
                                            </p:graphic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graphicEl>
                                              <a:dgm id="{BC0456C3-DFD4-4E9B-84A5-91480AAC9F4F}"/>
                                            </p:graphicEl>
                                          </p:spTgt>
                                        </p:tgtEl>
                                        <p:attrNameLst>
                                          <p:attrName>style.visibility</p:attrName>
                                        </p:attrNameLst>
                                      </p:cBhvr>
                                      <p:to>
                                        <p:strVal val="visible"/>
                                      </p:to>
                                    </p:set>
                                    <p:anim calcmode="lin" valueType="num">
                                      <p:cBhvr additive="base">
                                        <p:cTn id="59" dur="500" fill="hold"/>
                                        <p:tgtEl>
                                          <p:spTgt spid="10">
                                            <p:graphicEl>
                                              <a:dgm id="{BC0456C3-DFD4-4E9B-84A5-91480AAC9F4F}"/>
                                            </p:graphic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graphicEl>
                                              <a:dgm id="{BC0456C3-DFD4-4E9B-84A5-91480AAC9F4F}"/>
                                            </p:graphic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
                                            <p:graphicEl>
                                              <a:dgm id="{62F75469-3810-426E-8043-53510065D50A}"/>
                                            </p:graphicEl>
                                          </p:spTgt>
                                        </p:tgtEl>
                                        <p:attrNameLst>
                                          <p:attrName>style.visibility</p:attrName>
                                        </p:attrNameLst>
                                      </p:cBhvr>
                                      <p:to>
                                        <p:strVal val="visible"/>
                                      </p:to>
                                    </p:set>
                                    <p:anim calcmode="lin" valueType="num">
                                      <p:cBhvr additive="base">
                                        <p:cTn id="65" dur="500" fill="hold"/>
                                        <p:tgtEl>
                                          <p:spTgt spid="10">
                                            <p:graphicEl>
                                              <a:dgm id="{62F75469-3810-426E-8043-53510065D50A}"/>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
                                            <p:graphicEl>
                                              <a:dgm id="{62F75469-3810-426E-8043-53510065D50A}"/>
                                            </p:graphic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0">
                                            <p:graphicEl>
                                              <a:dgm id="{F152A4E2-A793-4D92-B440-D7C9DE3F4EB6}"/>
                                            </p:graphicEl>
                                          </p:spTgt>
                                        </p:tgtEl>
                                        <p:attrNameLst>
                                          <p:attrName>style.visibility</p:attrName>
                                        </p:attrNameLst>
                                      </p:cBhvr>
                                      <p:to>
                                        <p:strVal val="visible"/>
                                      </p:to>
                                    </p:set>
                                    <p:anim calcmode="lin" valueType="num">
                                      <p:cBhvr additive="base">
                                        <p:cTn id="69" dur="500" fill="hold"/>
                                        <p:tgtEl>
                                          <p:spTgt spid="10">
                                            <p:graphicEl>
                                              <a:dgm id="{F152A4E2-A793-4D92-B440-D7C9DE3F4EB6}"/>
                                            </p:graphic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0">
                                            <p:graphicEl>
                                              <a:dgm id="{F152A4E2-A793-4D92-B440-D7C9DE3F4EB6}"/>
                                            </p:graphic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0">
                                            <p:graphicEl>
                                              <a:dgm id="{142469C5-64D7-4F09-A8D8-9C3C6CB8DB13}"/>
                                            </p:graphicEl>
                                          </p:spTgt>
                                        </p:tgtEl>
                                        <p:attrNameLst>
                                          <p:attrName>style.visibility</p:attrName>
                                        </p:attrNameLst>
                                      </p:cBhvr>
                                      <p:to>
                                        <p:strVal val="visible"/>
                                      </p:to>
                                    </p:set>
                                    <p:anim calcmode="lin" valueType="num">
                                      <p:cBhvr additive="base">
                                        <p:cTn id="73" dur="500" fill="hold"/>
                                        <p:tgtEl>
                                          <p:spTgt spid="10">
                                            <p:graphicEl>
                                              <a:dgm id="{142469C5-64D7-4F09-A8D8-9C3C6CB8DB13}"/>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
                                            <p:graphicEl>
                                              <a:dgm id="{142469C5-64D7-4F09-A8D8-9C3C6CB8DB13}"/>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0">
                                            <p:graphicEl>
                                              <a:dgm id="{34F95A46-476D-469C-97A6-32AA85733583}"/>
                                            </p:graphicEl>
                                          </p:spTgt>
                                        </p:tgtEl>
                                        <p:attrNameLst>
                                          <p:attrName>style.visibility</p:attrName>
                                        </p:attrNameLst>
                                      </p:cBhvr>
                                      <p:to>
                                        <p:strVal val="visible"/>
                                      </p:to>
                                    </p:set>
                                    <p:anim calcmode="lin" valueType="num">
                                      <p:cBhvr additive="base">
                                        <p:cTn id="77" dur="500" fill="hold"/>
                                        <p:tgtEl>
                                          <p:spTgt spid="10">
                                            <p:graphicEl>
                                              <a:dgm id="{34F95A46-476D-469C-97A6-32AA85733583}"/>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
                                            <p:graphicEl>
                                              <a:dgm id="{34F95A46-476D-469C-97A6-32AA85733583}"/>
                                            </p:graphic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0">
                                            <p:graphicEl>
                                              <a:dgm id="{EE367473-4307-46CB-8C69-02E40D09494E}"/>
                                            </p:graphicEl>
                                          </p:spTgt>
                                        </p:tgtEl>
                                        <p:attrNameLst>
                                          <p:attrName>style.visibility</p:attrName>
                                        </p:attrNameLst>
                                      </p:cBhvr>
                                      <p:to>
                                        <p:strVal val="visible"/>
                                      </p:to>
                                    </p:set>
                                    <p:anim calcmode="lin" valueType="num">
                                      <p:cBhvr additive="base">
                                        <p:cTn id="83" dur="500" fill="hold"/>
                                        <p:tgtEl>
                                          <p:spTgt spid="10">
                                            <p:graphicEl>
                                              <a:dgm id="{EE367473-4307-46CB-8C69-02E40D09494E}"/>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0">
                                            <p:graphicEl>
                                              <a:dgm id="{EE367473-4307-46CB-8C69-02E40D09494E}"/>
                                            </p:graphicEl>
                                          </p:spTgt>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0">
                                            <p:graphicEl>
                                              <a:dgm id="{360065AC-5711-42CB-94CC-41B450D3CE20}"/>
                                            </p:graphicEl>
                                          </p:spTgt>
                                        </p:tgtEl>
                                        <p:attrNameLst>
                                          <p:attrName>style.visibility</p:attrName>
                                        </p:attrNameLst>
                                      </p:cBhvr>
                                      <p:to>
                                        <p:strVal val="visible"/>
                                      </p:to>
                                    </p:set>
                                    <p:anim calcmode="lin" valueType="num">
                                      <p:cBhvr additive="base">
                                        <p:cTn id="87" dur="500" fill="hold"/>
                                        <p:tgtEl>
                                          <p:spTgt spid="10">
                                            <p:graphicEl>
                                              <a:dgm id="{360065AC-5711-42CB-94CC-41B450D3CE20}"/>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0">
                                            <p:graphicEl>
                                              <a:dgm id="{360065AC-5711-42CB-94CC-41B450D3CE20}"/>
                                            </p:graphicEl>
                                          </p:spTgt>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0">
                                            <p:graphicEl>
                                              <a:dgm id="{64521130-EA6B-4361-9642-0109FEB48B9C}"/>
                                            </p:graphicEl>
                                          </p:spTgt>
                                        </p:tgtEl>
                                        <p:attrNameLst>
                                          <p:attrName>style.visibility</p:attrName>
                                        </p:attrNameLst>
                                      </p:cBhvr>
                                      <p:to>
                                        <p:strVal val="visible"/>
                                      </p:to>
                                    </p:set>
                                    <p:anim calcmode="lin" valueType="num">
                                      <p:cBhvr additive="base">
                                        <p:cTn id="91" dur="500" fill="hold"/>
                                        <p:tgtEl>
                                          <p:spTgt spid="10">
                                            <p:graphicEl>
                                              <a:dgm id="{64521130-EA6B-4361-9642-0109FEB48B9C}"/>
                                            </p:graphic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0">
                                            <p:graphicEl>
                                              <a:dgm id="{64521130-EA6B-4361-9642-0109FEB48B9C}"/>
                                            </p:graphicEl>
                                          </p:spTgt>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0">
                                            <p:graphicEl>
                                              <a:dgm id="{55155B53-ED43-4E0E-8DD1-55F815DAB38D}"/>
                                            </p:graphicEl>
                                          </p:spTgt>
                                        </p:tgtEl>
                                        <p:attrNameLst>
                                          <p:attrName>style.visibility</p:attrName>
                                        </p:attrNameLst>
                                      </p:cBhvr>
                                      <p:to>
                                        <p:strVal val="visible"/>
                                      </p:to>
                                    </p:set>
                                    <p:anim calcmode="lin" valueType="num">
                                      <p:cBhvr additive="base">
                                        <p:cTn id="95" dur="500" fill="hold"/>
                                        <p:tgtEl>
                                          <p:spTgt spid="10">
                                            <p:graphicEl>
                                              <a:dgm id="{55155B53-ED43-4E0E-8DD1-55F815DAB38D}"/>
                                            </p:graphic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10">
                                            <p:graphicEl>
                                              <a:dgm id="{55155B53-ED43-4E0E-8DD1-55F815DAB38D}"/>
                                            </p:graphic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10">
                                            <p:graphicEl>
                                              <a:dgm id="{1B185478-D25E-4DE1-9F85-0D08A7F7761B}"/>
                                            </p:graphicEl>
                                          </p:spTgt>
                                        </p:tgtEl>
                                        <p:attrNameLst>
                                          <p:attrName>style.visibility</p:attrName>
                                        </p:attrNameLst>
                                      </p:cBhvr>
                                      <p:to>
                                        <p:strVal val="visible"/>
                                      </p:to>
                                    </p:set>
                                    <p:anim calcmode="lin" valueType="num">
                                      <p:cBhvr additive="base">
                                        <p:cTn id="101" dur="500" fill="hold"/>
                                        <p:tgtEl>
                                          <p:spTgt spid="10">
                                            <p:graphicEl>
                                              <a:dgm id="{1B185478-D25E-4DE1-9F85-0D08A7F7761B}"/>
                                            </p:graphic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10">
                                            <p:graphicEl>
                                              <a:dgm id="{1B185478-D25E-4DE1-9F85-0D08A7F7761B}"/>
                                            </p:graphicEl>
                                          </p:spTgt>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10">
                                            <p:graphicEl>
                                              <a:dgm id="{E102ED1A-2BE3-4F1F-97BC-832914358195}"/>
                                            </p:graphicEl>
                                          </p:spTgt>
                                        </p:tgtEl>
                                        <p:attrNameLst>
                                          <p:attrName>style.visibility</p:attrName>
                                        </p:attrNameLst>
                                      </p:cBhvr>
                                      <p:to>
                                        <p:strVal val="visible"/>
                                      </p:to>
                                    </p:set>
                                    <p:anim calcmode="lin" valueType="num">
                                      <p:cBhvr additive="base">
                                        <p:cTn id="105" dur="500" fill="hold"/>
                                        <p:tgtEl>
                                          <p:spTgt spid="10">
                                            <p:graphicEl>
                                              <a:dgm id="{E102ED1A-2BE3-4F1F-97BC-832914358195}"/>
                                            </p:graphic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10">
                                            <p:graphicEl>
                                              <a:dgm id="{E102ED1A-2BE3-4F1F-97BC-832914358195}"/>
                                            </p:graphicEl>
                                          </p:spTgt>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10">
                                            <p:graphicEl>
                                              <a:dgm id="{10C94BCC-C314-4D8E-ACF5-9F537D430FB8}"/>
                                            </p:graphicEl>
                                          </p:spTgt>
                                        </p:tgtEl>
                                        <p:attrNameLst>
                                          <p:attrName>style.visibility</p:attrName>
                                        </p:attrNameLst>
                                      </p:cBhvr>
                                      <p:to>
                                        <p:strVal val="visible"/>
                                      </p:to>
                                    </p:set>
                                    <p:anim calcmode="lin" valueType="num">
                                      <p:cBhvr additive="base">
                                        <p:cTn id="109" dur="500" fill="hold"/>
                                        <p:tgtEl>
                                          <p:spTgt spid="10">
                                            <p:graphicEl>
                                              <a:dgm id="{10C94BCC-C314-4D8E-ACF5-9F537D430FB8}"/>
                                            </p:graphic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0">
                                            <p:graphicEl>
                                              <a:dgm id="{10C94BCC-C314-4D8E-ACF5-9F537D430FB8}"/>
                                            </p:graphicEl>
                                          </p:spTgt>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10">
                                            <p:graphicEl>
                                              <a:dgm id="{9C8FB4FE-189E-453C-AAE2-EC6EE485FF77}"/>
                                            </p:graphicEl>
                                          </p:spTgt>
                                        </p:tgtEl>
                                        <p:attrNameLst>
                                          <p:attrName>style.visibility</p:attrName>
                                        </p:attrNameLst>
                                      </p:cBhvr>
                                      <p:to>
                                        <p:strVal val="visible"/>
                                      </p:to>
                                    </p:set>
                                    <p:anim calcmode="lin" valueType="num">
                                      <p:cBhvr additive="base">
                                        <p:cTn id="113" dur="500" fill="hold"/>
                                        <p:tgtEl>
                                          <p:spTgt spid="10">
                                            <p:graphicEl>
                                              <a:dgm id="{9C8FB4FE-189E-453C-AAE2-EC6EE485FF77}"/>
                                            </p:graphic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10">
                                            <p:graphicEl>
                                              <a:dgm id="{9C8FB4FE-189E-453C-AAE2-EC6EE485FF77}"/>
                                            </p:graphic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10">
                                            <p:graphicEl>
                                              <a:dgm id="{33F17141-15C7-4C04-B309-9168526B8F3A}"/>
                                            </p:graphicEl>
                                          </p:spTgt>
                                        </p:tgtEl>
                                        <p:attrNameLst>
                                          <p:attrName>style.visibility</p:attrName>
                                        </p:attrNameLst>
                                      </p:cBhvr>
                                      <p:to>
                                        <p:strVal val="visible"/>
                                      </p:to>
                                    </p:set>
                                    <p:anim calcmode="lin" valueType="num">
                                      <p:cBhvr additive="base">
                                        <p:cTn id="119" dur="500" fill="hold"/>
                                        <p:tgtEl>
                                          <p:spTgt spid="10">
                                            <p:graphicEl>
                                              <a:dgm id="{33F17141-15C7-4C04-B309-9168526B8F3A}"/>
                                            </p:graphic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10">
                                            <p:graphicEl>
                                              <a:dgm id="{33F17141-15C7-4C04-B309-9168526B8F3A}"/>
                                            </p:graphicEl>
                                          </p:spTgt>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0">
                                            <p:graphicEl>
                                              <a:dgm id="{20AF27B3-C06D-48CB-9B0A-2A13A3E6DC44}"/>
                                            </p:graphicEl>
                                          </p:spTgt>
                                        </p:tgtEl>
                                        <p:attrNameLst>
                                          <p:attrName>style.visibility</p:attrName>
                                        </p:attrNameLst>
                                      </p:cBhvr>
                                      <p:to>
                                        <p:strVal val="visible"/>
                                      </p:to>
                                    </p:set>
                                    <p:anim calcmode="lin" valueType="num">
                                      <p:cBhvr additive="base">
                                        <p:cTn id="123" dur="500" fill="hold"/>
                                        <p:tgtEl>
                                          <p:spTgt spid="10">
                                            <p:graphicEl>
                                              <a:dgm id="{20AF27B3-C06D-48CB-9B0A-2A13A3E6DC44}"/>
                                            </p:graphic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10">
                                            <p:graphicEl>
                                              <a:dgm id="{20AF27B3-C06D-48CB-9B0A-2A13A3E6DC44}"/>
                                            </p:graphicEl>
                                          </p:spTgt>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0">
                                            <p:graphicEl>
                                              <a:dgm id="{1086BDCF-C721-440D-A5DD-31E155DAABAF}"/>
                                            </p:graphicEl>
                                          </p:spTgt>
                                        </p:tgtEl>
                                        <p:attrNameLst>
                                          <p:attrName>style.visibility</p:attrName>
                                        </p:attrNameLst>
                                      </p:cBhvr>
                                      <p:to>
                                        <p:strVal val="visible"/>
                                      </p:to>
                                    </p:set>
                                    <p:anim calcmode="lin" valueType="num">
                                      <p:cBhvr additive="base">
                                        <p:cTn id="127" dur="500" fill="hold"/>
                                        <p:tgtEl>
                                          <p:spTgt spid="10">
                                            <p:graphicEl>
                                              <a:dgm id="{1086BDCF-C721-440D-A5DD-31E155DAABAF}"/>
                                            </p:graphic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10">
                                            <p:graphicEl>
                                              <a:dgm id="{1086BDCF-C721-440D-A5DD-31E155DAABAF}"/>
                                            </p:graphicEl>
                                          </p:spTgt>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0">
                                            <p:graphicEl>
                                              <a:dgm id="{AB7ADF43-D406-4EF9-A334-20DF806511C8}"/>
                                            </p:graphicEl>
                                          </p:spTgt>
                                        </p:tgtEl>
                                        <p:attrNameLst>
                                          <p:attrName>style.visibility</p:attrName>
                                        </p:attrNameLst>
                                      </p:cBhvr>
                                      <p:to>
                                        <p:strVal val="visible"/>
                                      </p:to>
                                    </p:set>
                                    <p:anim calcmode="lin" valueType="num">
                                      <p:cBhvr additive="base">
                                        <p:cTn id="131" dur="500" fill="hold"/>
                                        <p:tgtEl>
                                          <p:spTgt spid="10">
                                            <p:graphicEl>
                                              <a:dgm id="{AB7ADF43-D406-4EF9-A334-20DF806511C8}"/>
                                            </p:graphic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10">
                                            <p:graphicEl>
                                              <a:dgm id="{AB7ADF43-D406-4EF9-A334-20DF806511C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B325-03B2-0C1A-DAE9-3317A0D8E240}"/>
              </a:ext>
            </a:extLst>
          </p:cNvPr>
          <p:cNvSpPr>
            <a:spLocks noGrp="1"/>
          </p:cNvSpPr>
          <p:nvPr>
            <p:ph type="title"/>
          </p:nvPr>
        </p:nvSpPr>
        <p:spPr/>
        <p:txBody>
          <a:bodyPr/>
          <a:lstStyle/>
          <a:p>
            <a:r>
              <a:rPr lang="en-US" dirty="0"/>
              <a:t>Vaccine recommendation</a:t>
            </a:r>
          </a:p>
        </p:txBody>
      </p:sp>
      <p:sp>
        <p:nvSpPr>
          <p:cNvPr id="3" name="Content Placeholder 2">
            <a:extLst>
              <a:ext uri="{FF2B5EF4-FFF2-40B4-BE49-F238E27FC236}">
                <a16:creationId xmlns:a16="http://schemas.microsoft.com/office/drawing/2014/main" id="{F73A9359-DDE7-706F-00E4-2BE60BB0A8C1}"/>
              </a:ext>
            </a:extLst>
          </p:cNvPr>
          <p:cNvSpPr>
            <a:spLocks noGrp="1"/>
          </p:cNvSpPr>
          <p:nvPr>
            <p:ph idx="1"/>
          </p:nvPr>
        </p:nvSpPr>
        <p:spPr/>
        <p:txBody>
          <a:bodyPr/>
          <a:lstStyle/>
          <a:p>
            <a:r>
              <a:rPr lang="en-US" sz="1800" kern="100" dirty="0">
                <a:effectLst/>
                <a:latin typeface="Times New Roman" panose="02020603050405020304" pitchFamily="18" charset="0"/>
                <a:ea typeface="Calibri" panose="020F0502020204030204" pitchFamily="34" charset="0"/>
                <a:cs typeface="Arial" panose="020B0604020202020204" pitchFamily="34" charset="0"/>
              </a:rPr>
              <a:t>The American College of Obstetrics and Gynecologists (ACOG) recommends vaccination against several vaccine preventable infectious diseases during pregnancy, including COVID-19 vaccine. </a:t>
            </a:r>
          </a:p>
          <a:p>
            <a:r>
              <a:rPr lang="en-US" sz="1800" kern="100" dirty="0">
                <a:effectLst/>
                <a:latin typeface="Times New Roman" panose="02020603050405020304" pitchFamily="18" charset="0"/>
                <a:ea typeface="Calibri" panose="020F0502020204030204" pitchFamily="34" charset="0"/>
                <a:cs typeface="Arial" panose="020B0604020202020204" pitchFamily="34" charset="0"/>
              </a:rPr>
              <a:t>COVID-19 infections in pregnancy can have severe outcomes. </a:t>
            </a:r>
          </a:p>
          <a:p>
            <a:r>
              <a:rPr lang="en-US" sz="1800" kern="100" dirty="0">
                <a:effectLst/>
                <a:latin typeface="Times New Roman" panose="02020603050405020304" pitchFamily="18" charset="0"/>
                <a:ea typeface="Calibri" panose="020F0502020204030204" pitchFamily="34" charset="0"/>
                <a:cs typeface="Arial" panose="020B0604020202020204" pitchFamily="34" charset="0"/>
              </a:rPr>
              <a:t>The risk of COVID-19 vertical transmission from mother to child is still unclear. However, data suggests 62% higher odds of preeclampsia developing during a COVID-19 infection in addition to a significantly high risk for maternal mortality in unvaccinated mothers. </a:t>
            </a:r>
          </a:p>
          <a:p>
            <a:r>
              <a:rPr lang="en-US" sz="1800" kern="100" dirty="0">
                <a:effectLst/>
                <a:latin typeface="Times New Roman" panose="02020603050405020304" pitchFamily="18" charset="0"/>
                <a:ea typeface="Calibri" panose="020F0502020204030204" pitchFamily="34" charset="0"/>
                <a:cs typeface="Arial" panose="020B0604020202020204" pitchFamily="34" charset="0"/>
              </a:rPr>
              <a:t>Infants born to vaccinated mothers that contracted COVID had less severe infections and were less likely to require hospitalization.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376081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2690F-9C4C-F896-FA8C-40D5CD97D19C}"/>
              </a:ext>
            </a:extLst>
          </p:cNvPr>
          <p:cNvSpPr>
            <a:spLocks noGrp="1"/>
          </p:cNvSpPr>
          <p:nvPr>
            <p:ph type="title"/>
          </p:nvPr>
        </p:nvSpPr>
        <p:spPr>
          <a:xfrm>
            <a:off x="1451580" y="804519"/>
            <a:ext cx="4325112" cy="1049235"/>
          </a:xfrm>
        </p:spPr>
        <p:txBody>
          <a:bodyPr>
            <a:normAutofit/>
          </a:bodyPr>
          <a:lstStyle/>
          <a:p>
            <a:r>
              <a:rPr lang="en-US" sz="2800"/>
              <a:t>Vaccine hesitancy</a:t>
            </a:r>
          </a:p>
        </p:txBody>
      </p:sp>
      <p:cxnSp>
        <p:nvCxnSpPr>
          <p:cNvPr id="12" name="Straight Connector 11">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3">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92FA214-5530-A762-EDFA-8EC6F3FD77F7}"/>
              </a:ext>
            </a:extLst>
          </p:cNvPr>
          <p:cNvSpPr>
            <a:spLocks noGrp="1"/>
          </p:cNvSpPr>
          <p:nvPr>
            <p:ph idx="1"/>
          </p:nvPr>
        </p:nvSpPr>
        <p:spPr>
          <a:xfrm>
            <a:off x="1451579" y="2015732"/>
            <a:ext cx="4325113" cy="4074172"/>
          </a:xfrm>
        </p:spPr>
        <p:txBody>
          <a:bodyPr>
            <a:normAutofit/>
          </a:bodyPr>
          <a:lstStyle/>
          <a:p>
            <a:pPr>
              <a:lnSpc>
                <a:spcPct val="110000"/>
              </a:lnSpc>
            </a:pPr>
            <a:r>
              <a:rPr lang="en-US" sz="1900">
                <a:effectLst/>
                <a:latin typeface="Times New Roman" panose="02020603050405020304" pitchFamily="18" charset="0"/>
                <a:ea typeface="Calibri" panose="020F0502020204030204" pitchFamily="34" charset="0"/>
              </a:rPr>
              <a:t>Vaccine hesitancy and refusal are multifactorial, complex issues that both the medical and public health systems need to address synergistically. </a:t>
            </a:r>
          </a:p>
          <a:p>
            <a:pPr>
              <a:lnSpc>
                <a:spcPct val="110000"/>
              </a:lnSpc>
            </a:pPr>
            <a:r>
              <a:rPr lang="en-US" sz="1900">
                <a:effectLst/>
                <a:latin typeface="Times New Roman" panose="02020603050405020304" pitchFamily="18" charset="0"/>
                <a:ea typeface="Calibri" panose="020F0502020204030204" pitchFamily="34" charset="0"/>
              </a:rPr>
              <a:t>Vaccine hesitancy in pregnant people is a unique issue as a pregnant mother may view concern for vaccination through either a parental lens - having concern for the vaccine’s impact on the health of the unborn baby, and/or through a personal lens – having concern for the vaccine’s impact on her own health.</a:t>
            </a:r>
            <a:endParaRPr lang="en-US" sz="1900"/>
          </a:p>
        </p:txBody>
      </p:sp>
      <p:pic>
        <p:nvPicPr>
          <p:cNvPr id="5" name="Picture 4" descr="A cartoon of a person being shot by a hand&#10;&#10;Description automatically generated">
            <a:extLst>
              <a:ext uri="{FF2B5EF4-FFF2-40B4-BE49-F238E27FC236}">
                <a16:creationId xmlns:a16="http://schemas.microsoft.com/office/drawing/2014/main" id="{0ABDA63F-C312-716B-2EB4-8AE57B10D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3" y="2143022"/>
            <a:ext cx="4637119" cy="2608379"/>
          </a:xfrm>
          <a:prstGeom prst="rect">
            <a:avLst/>
          </a:prstGeom>
          <a:ln>
            <a:solidFill>
              <a:schemeClr val="tx1"/>
            </a:solidFill>
          </a:ln>
        </p:spPr>
      </p:pic>
    </p:spTree>
    <p:extLst>
      <p:ext uri="{BB962C8B-B14F-4D97-AF65-F5344CB8AC3E}">
        <p14:creationId xmlns:p14="http://schemas.microsoft.com/office/powerpoint/2010/main" val="32017623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6A1EDE9-B6DF-60EA-9C1E-19CA3D765A42}"/>
              </a:ext>
            </a:extLst>
          </p:cNvPr>
          <p:cNvSpPr>
            <a:spLocks noGrp="1"/>
          </p:cNvSpPr>
          <p:nvPr>
            <p:ph type="title"/>
          </p:nvPr>
        </p:nvSpPr>
        <p:spPr>
          <a:xfrm>
            <a:off x="1130271" y="1193800"/>
            <a:ext cx="3193050" cy="4699000"/>
          </a:xfrm>
        </p:spPr>
        <p:txBody>
          <a:bodyPr anchor="ctr">
            <a:normAutofit/>
          </a:bodyPr>
          <a:lstStyle/>
          <a:p>
            <a:r>
              <a:rPr lang="en-US" dirty="0"/>
              <a:t>objectives</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251D44-4A90-AB8C-22A5-CE0C0B25A34F}"/>
              </a:ext>
            </a:extLst>
          </p:cNvPr>
          <p:cNvSpPr>
            <a:spLocks noGrp="1"/>
          </p:cNvSpPr>
          <p:nvPr>
            <p:ph idx="1"/>
          </p:nvPr>
        </p:nvSpPr>
        <p:spPr>
          <a:xfrm>
            <a:off x="1412270" y="5892800"/>
            <a:ext cx="9603275" cy="711465"/>
          </a:xfrm>
        </p:spPr>
        <p:txBody>
          <a:bodyPr>
            <a:normAutofit lnSpcReduction="10000"/>
          </a:bodyPr>
          <a:lstStyle/>
          <a:p>
            <a:pPr marL="0" indent="0">
              <a:lnSpc>
                <a:spcPct val="110000"/>
              </a:lnSpc>
              <a:buNone/>
            </a:pPr>
            <a:r>
              <a:rPr lang="en-US" dirty="0">
                <a:latin typeface="Times New Roman" panose="02020603050405020304" pitchFamily="18" charset="0"/>
                <a:cs typeface="Times New Roman" panose="02020603050405020304" pitchFamily="18" charset="0"/>
              </a:rPr>
              <a:t>with the goal of assisting in the development of COVID-19 vaccine program efficacy and promoting more research in this area.</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4" name="Diagram 3">
            <a:extLst>
              <a:ext uri="{FF2B5EF4-FFF2-40B4-BE49-F238E27FC236}">
                <a16:creationId xmlns:a16="http://schemas.microsoft.com/office/drawing/2014/main" id="{EB20300A-2087-BBCC-27FE-9B8BAEFC2224}"/>
              </a:ext>
            </a:extLst>
          </p:cNvPr>
          <p:cNvGraphicFramePr/>
          <p:nvPr>
            <p:extLst>
              <p:ext uri="{D42A27DB-BD31-4B8C-83A1-F6EECF244321}">
                <p14:modId xmlns:p14="http://schemas.microsoft.com/office/powerpoint/2010/main" val="904393565"/>
              </p:ext>
            </p:extLst>
          </p:nvPr>
        </p:nvGraphicFramePr>
        <p:xfrm>
          <a:off x="5380603" y="767958"/>
          <a:ext cx="6085091"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7307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9BB101BA-ED42-40EB-9792-1C5932CF0E3C}"/>
                                            </p:graphicEl>
                                          </p:spTgt>
                                        </p:tgtEl>
                                        <p:attrNameLst>
                                          <p:attrName>style.visibility</p:attrName>
                                        </p:attrNameLst>
                                      </p:cBhvr>
                                      <p:to>
                                        <p:strVal val="visible"/>
                                      </p:to>
                                    </p:set>
                                    <p:anim calcmode="lin" valueType="num">
                                      <p:cBhvr additive="base">
                                        <p:cTn id="7" dur="500" fill="hold"/>
                                        <p:tgtEl>
                                          <p:spTgt spid="4">
                                            <p:graphicEl>
                                              <a:dgm id="{9BB101BA-ED42-40EB-9792-1C5932CF0E3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9BB101BA-ED42-40EB-9792-1C5932CF0E3C}"/>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graphicEl>
                                              <a:dgm id="{53CCB0A3-CBA8-4A1E-AE8C-F29FDCB67F59}"/>
                                            </p:graphicEl>
                                          </p:spTgt>
                                        </p:tgtEl>
                                        <p:attrNameLst>
                                          <p:attrName>style.visibility</p:attrName>
                                        </p:attrNameLst>
                                      </p:cBhvr>
                                      <p:to>
                                        <p:strVal val="visible"/>
                                      </p:to>
                                    </p:set>
                                    <p:anim calcmode="lin" valueType="num">
                                      <p:cBhvr additive="base">
                                        <p:cTn id="11" dur="500" fill="hold"/>
                                        <p:tgtEl>
                                          <p:spTgt spid="4">
                                            <p:graphicEl>
                                              <a:dgm id="{53CCB0A3-CBA8-4A1E-AE8C-F29FDCB67F59}"/>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graphicEl>
                                              <a:dgm id="{53CCB0A3-CBA8-4A1E-AE8C-F29FDCB67F59}"/>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graphicEl>
                                              <a:dgm id="{42FDA426-3247-4B70-8B50-CF5380035005}"/>
                                            </p:graphicEl>
                                          </p:spTgt>
                                        </p:tgtEl>
                                        <p:attrNameLst>
                                          <p:attrName>style.visibility</p:attrName>
                                        </p:attrNameLst>
                                      </p:cBhvr>
                                      <p:to>
                                        <p:strVal val="visible"/>
                                      </p:to>
                                    </p:set>
                                    <p:anim calcmode="lin" valueType="num">
                                      <p:cBhvr additive="base">
                                        <p:cTn id="17" dur="500" fill="hold"/>
                                        <p:tgtEl>
                                          <p:spTgt spid="4">
                                            <p:graphicEl>
                                              <a:dgm id="{42FDA426-3247-4B70-8B50-CF538003500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42FDA426-3247-4B70-8B50-CF5380035005}"/>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graphicEl>
                                              <a:dgm id="{FFC0A485-9663-438F-A99C-D2E4238F1B2F}"/>
                                            </p:graphicEl>
                                          </p:spTgt>
                                        </p:tgtEl>
                                        <p:attrNameLst>
                                          <p:attrName>style.visibility</p:attrName>
                                        </p:attrNameLst>
                                      </p:cBhvr>
                                      <p:to>
                                        <p:strVal val="visible"/>
                                      </p:to>
                                    </p:set>
                                    <p:anim calcmode="lin" valueType="num">
                                      <p:cBhvr additive="base">
                                        <p:cTn id="21" dur="500" fill="hold"/>
                                        <p:tgtEl>
                                          <p:spTgt spid="4">
                                            <p:graphicEl>
                                              <a:dgm id="{FFC0A485-9663-438F-A99C-D2E4238F1B2F}"/>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dgm id="{FFC0A485-9663-438F-A99C-D2E4238F1B2F}"/>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graphicEl>
                                              <a:dgm id="{8FB42EEC-E9F4-4BE5-BA9A-A86180D8752B}"/>
                                            </p:graphicEl>
                                          </p:spTgt>
                                        </p:tgtEl>
                                        <p:attrNameLst>
                                          <p:attrName>style.visibility</p:attrName>
                                        </p:attrNameLst>
                                      </p:cBhvr>
                                      <p:to>
                                        <p:strVal val="visible"/>
                                      </p:to>
                                    </p:set>
                                    <p:anim calcmode="lin" valueType="num">
                                      <p:cBhvr additive="base">
                                        <p:cTn id="27" dur="500" fill="hold"/>
                                        <p:tgtEl>
                                          <p:spTgt spid="4">
                                            <p:graphicEl>
                                              <a:dgm id="{8FB42EEC-E9F4-4BE5-BA9A-A86180D8752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8FB42EEC-E9F4-4BE5-BA9A-A86180D8752B}"/>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graphicEl>
                                              <a:dgm id="{94A5511C-CB0B-41DC-8D42-8CF7133B76E9}"/>
                                            </p:graphicEl>
                                          </p:spTgt>
                                        </p:tgtEl>
                                        <p:attrNameLst>
                                          <p:attrName>style.visibility</p:attrName>
                                        </p:attrNameLst>
                                      </p:cBhvr>
                                      <p:to>
                                        <p:strVal val="visible"/>
                                      </p:to>
                                    </p:set>
                                    <p:anim calcmode="lin" valueType="num">
                                      <p:cBhvr additive="base">
                                        <p:cTn id="31" dur="500" fill="hold"/>
                                        <p:tgtEl>
                                          <p:spTgt spid="4">
                                            <p:graphicEl>
                                              <a:dgm id="{94A5511C-CB0B-41DC-8D42-8CF7133B76E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94A5511C-CB0B-41DC-8D42-8CF7133B76E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72B6-38E6-00D1-7220-3102136E72D3}"/>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72700241-3EE0-C39C-2BCF-8CF39B4A5A08}"/>
              </a:ext>
            </a:extLst>
          </p:cNvPr>
          <p:cNvSpPr>
            <a:spLocks noGrp="1"/>
          </p:cNvSpPr>
          <p:nvPr>
            <p:ph idx="1"/>
          </p:nvPr>
        </p:nvSpPr>
        <p:spPr/>
        <p:txBody>
          <a:bodyPr>
            <a:normAutofit/>
          </a:bodyPr>
          <a:lstStyle/>
          <a:p>
            <a:r>
              <a:rPr lang="en-US" dirty="0"/>
              <a:t>As this is a review article, direct data collection method was not applied in this study. </a:t>
            </a:r>
          </a:p>
          <a:p>
            <a:r>
              <a:rPr lang="en-US" dirty="0"/>
              <a:t>Rather, results from different original research paper on the same topic were investigated. To conduct this narrative review, articles related to the topic were searched through Google scholar databases and some electronic databases like PubMed, frontiers in Public health using the search terms ‘‘vaccine acceptance” AND ‘‘vaccine hesitancy” AND ‘‘pregnancy”. </a:t>
            </a:r>
          </a:p>
          <a:p>
            <a:r>
              <a:rPr lang="en-US" dirty="0"/>
              <a:t>This search was continued from December 2021 to July 2023, by following the requirements to conduct a narrative review.</a:t>
            </a:r>
          </a:p>
        </p:txBody>
      </p:sp>
    </p:spTree>
    <p:extLst>
      <p:ext uri="{BB962C8B-B14F-4D97-AF65-F5344CB8AC3E}">
        <p14:creationId xmlns:p14="http://schemas.microsoft.com/office/powerpoint/2010/main" val="21385872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44E58-5C58-19B7-E442-003FA87150BA}"/>
              </a:ext>
            </a:extLst>
          </p:cNvPr>
          <p:cNvSpPr>
            <a:spLocks noGrp="1"/>
          </p:cNvSpPr>
          <p:nvPr>
            <p:ph type="title"/>
          </p:nvPr>
        </p:nvSpPr>
        <p:spPr/>
        <p:txBody>
          <a:bodyPr/>
          <a:lstStyle/>
          <a:p>
            <a:r>
              <a:rPr lang="en-US" dirty="0"/>
              <a:t>methodology</a:t>
            </a:r>
          </a:p>
        </p:txBody>
      </p:sp>
      <p:graphicFrame>
        <p:nvGraphicFramePr>
          <p:cNvPr id="6" name="Diagram 5">
            <a:extLst>
              <a:ext uri="{FF2B5EF4-FFF2-40B4-BE49-F238E27FC236}">
                <a16:creationId xmlns:a16="http://schemas.microsoft.com/office/drawing/2014/main" id="{F64D266F-9D57-E3AE-9F2F-A8989963DF95}"/>
              </a:ext>
            </a:extLst>
          </p:cNvPr>
          <p:cNvGraphicFramePr/>
          <p:nvPr>
            <p:extLst>
              <p:ext uri="{D42A27DB-BD31-4B8C-83A1-F6EECF244321}">
                <p14:modId xmlns:p14="http://schemas.microsoft.com/office/powerpoint/2010/main" val="3567798236"/>
              </p:ext>
            </p:extLst>
          </p:nvPr>
        </p:nvGraphicFramePr>
        <p:xfrm>
          <a:off x="1741789" y="1329136"/>
          <a:ext cx="8708421" cy="507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21155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DDB37-C5AA-257D-4D92-4E2A7633811D}"/>
              </a:ext>
            </a:extLst>
          </p:cNvPr>
          <p:cNvSpPr>
            <a:spLocks noGrp="1"/>
          </p:cNvSpPr>
          <p:nvPr>
            <p:ph type="title"/>
          </p:nvPr>
        </p:nvSpPr>
        <p:spPr/>
        <p:txBody>
          <a:bodyPr/>
          <a:lstStyle/>
          <a:p>
            <a:r>
              <a:rPr lang="en-US" dirty="0"/>
              <a:t>methodology</a:t>
            </a:r>
          </a:p>
        </p:txBody>
      </p:sp>
      <p:graphicFrame>
        <p:nvGraphicFramePr>
          <p:cNvPr id="4" name="Content Placeholder 3">
            <a:extLst>
              <a:ext uri="{FF2B5EF4-FFF2-40B4-BE49-F238E27FC236}">
                <a16:creationId xmlns:a16="http://schemas.microsoft.com/office/drawing/2014/main" id="{5F088AB0-594D-FD05-413D-DC022CE7FDB7}"/>
              </a:ext>
            </a:extLst>
          </p:cNvPr>
          <p:cNvGraphicFramePr>
            <a:graphicFrameLocks noGrp="1"/>
          </p:cNvGraphicFramePr>
          <p:nvPr>
            <p:ph idx="1"/>
            <p:extLst>
              <p:ext uri="{D42A27DB-BD31-4B8C-83A1-F6EECF244321}">
                <p14:modId xmlns:p14="http://schemas.microsoft.com/office/powerpoint/2010/main" val="3103855949"/>
              </p:ext>
            </p:extLst>
          </p:nvPr>
        </p:nvGraphicFramePr>
        <p:xfrm>
          <a:off x="1451579" y="1785215"/>
          <a:ext cx="9768713"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148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7755B91C-3030-4BA8-BFB1-016AF7289D12}"/>
                                            </p:graphicEl>
                                          </p:spTgt>
                                        </p:tgtEl>
                                        <p:attrNameLst>
                                          <p:attrName>style.visibility</p:attrName>
                                        </p:attrNameLst>
                                      </p:cBhvr>
                                      <p:to>
                                        <p:strVal val="visible"/>
                                      </p:to>
                                    </p:set>
                                    <p:anim calcmode="lin" valueType="num">
                                      <p:cBhvr additive="base">
                                        <p:cTn id="7" dur="500" fill="hold"/>
                                        <p:tgtEl>
                                          <p:spTgt spid="4">
                                            <p:graphicEl>
                                              <a:dgm id="{7755B91C-3030-4BA8-BFB1-016AF7289D12}"/>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7755B91C-3030-4BA8-BFB1-016AF7289D12}"/>
                                            </p:graphic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graphicEl>
                                              <a:dgm id="{364AE28F-E246-42C2-A0F1-0F8B94245926}"/>
                                            </p:graphicEl>
                                          </p:spTgt>
                                        </p:tgtEl>
                                        <p:attrNameLst>
                                          <p:attrName>style.visibility</p:attrName>
                                        </p:attrNameLst>
                                      </p:cBhvr>
                                      <p:to>
                                        <p:strVal val="visible"/>
                                      </p:to>
                                    </p:set>
                                    <p:anim calcmode="lin" valueType="num">
                                      <p:cBhvr additive="base">
                                        <p:cTn id="11" dur="500" fill="hold"/>
                                        <p:tgtEl>
                                          <p:spTgt spid="4">
                                            <p:graphicEl>
                                              <a:dgm id="{364AE28F-E246-42C2-A0F1-0F8B9424592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graphicEl>
                                              <a:dgm id="{364AE28F-E246-42C2-A0F1-0F8B94245926}"/>
                                            </p:graphic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
                                            <p:graphicEl>
                                              <a:dgm id="{4AAC2FBD-2153-40C1-B7F8-A7F058ED6EF5}"/>
                                            </p:graphicEl>
                                          </p:spTgt>
                                        </p:tgtEl>
                                        <p:attrNameLst>
                                          <p:attrName>style.visibility</p:attrName>
                                        </p:attrNameLst>
                                      </p:cBhvr>
                                      <p:to>
                                        <p:strVal val="visible"/>
                                      </p:to>
                                    </p:set>
                                    <p:anim calcmode="lin" valueType="num">
                                      <p:cBhvr additive="base">
                                        <p:cTn id="15" dur="500" fill="hold"/>
                                        <p:tgtEl>
                                          <p:spTgt spid="4">
                                            <p:graphicEl>
                                              <a:dgm id="{4AAC2FBD-2153-40C1-B7F8-A7F058ED6EF5}"/>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graphicEl>
                                              <a:dgm id="{4AAC2FBD-2153-40C1-B7F8-A7F058ED6EF5}"/>
                                            </p:graphic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4">
                                            <p:graphicEl>
                                              <a:dgm id="{4D67DD33-66D0-4035-9DAA-10098953584F}"/>
                                            </p:graphicEl>
                                          </p:spTgt>
                                        </p:tgtEl>
                                        <p:attrNameLst>
                                          <p:attrName>style.visibility</p:attrName>
                                        </p:attrNameLst>
                                      </p:cBhvr>
                                      <p:to>
                                        <p:strVal val="visible"/>
                                      </p:to>
                                    </p:set>
                                    <p:anim calcmode="lin" valueType="num">
                                      <p:cBhvr additive="base">
                                        <p:cTn id="19" dur="500" fill="hold"/>
                                        <p:tgtEl>
                                          <p:spTgt spid="4">
                                            <p:graphicEl>
                                              <a:dgm id="{4D67DD33-66D0-4035-9DAA-10098953584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4D67DD33-66D0-4035-9DAA-10098953584F}"/>
                                            </p:graphic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
                                            <p:graphicEl>
                                              <a:dgm id="{8D36FFE1-9C35-4E05-80F5-0FE151C510DA}"/>
                                            </p:graphicEl>
                                          </p:spTgt>
                                        </p:tgtEl>
                                        <p:attrNameLst>
                                          <p:attrName>style.visibility</p:attrName>
                                        </p:attrNameLst>
                                      </p:cBhvr>
                                      <p:to>
                                        <p:strVal val="visible"/>
                                      </p:to>
                                    </p:set>
                                    <p:anim calcmode="lin" valueType="num">
                                      <p:cBhvr additive="base">
                                        <p:cTn id="23" dur="500" fill="hold"/>
                                        <p:tgtEl>
                                          <p:spTgt spid="4">
                                            <p:graphicEl>
                                              <a:dgm id="{8D36FFE1-9C35-4E05-80F5-0FE151C510D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8D36FFE1-9C35-4E05-80F5-0FE151C510DA}"/>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4">
                                            <p:graphicEl>
                                              <a:dgm id="{6257B8C9-B91E-42E7-9A1C-47338098C9A4}"/>
                                            </p:graphicEl>
                                          </p:spTgt>
                                        </p:tgtEl>
                                        <p:attrNameLst>
                                          <p:attrName>style.visibility</p:attrName>
                                        </p:attrNameLst>
                                      </p:cBhvr>
                                      <p:to>
                                        <p:strVal val="visible"/>
                                      </p:to>
                                    </p:set>
                                    <p:anim calcmode="lin" valueType="num">
                                      <p:cBhvr additive="base">
                                        <p:cTn id="27" dur="500" fill="hold"/>
                                        <p:tgtEl>
                                          <p:spTgt spid="4">
                                            <p:graphicEl>
                                              <a:dgm id="{6257B8C9-B91E-42E7-9A1C-47338098C9A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6257B8C9-B91E-42E7-9A1C-47338098C9A4}"/>
                                            </p:graphic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4">
                                            <p:graphicEl>
                                              <a:dgm id="{4DEEC781-7E9E-4B2A-BF2D-2C1C151D46A8}"/>
                                            </p:graphicEl>
                                          </p:spTgt>
                                        </p:tgtEl>
                                        <p:attrNameLst>
                                          <p:attrName>style.visibility</p:attrName>
                                        </p:attrNameLst>
                                      </p:cBhvr>
                                      <p:to>
                                        <p:strVal val="visible"/>
                                      </p:to>
                                    </p:set>
                                    <p:anim calcmode="lin" valueType="num">
                                      <p:cBhvr additive="base">
                                        <p:cTn id="31" dur="500" fill="hold"/>
                                        <p:tgtEl>
                                          <p:spTgt spid="4">
                                            <p:graphicEl>
                                              <a:dgm id="{4DEEC781-7E9E-4B2A-BF2D-2C1C151D46A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4DEEC781-7E9E-4B2A-BF2D-2C1C151D46A8}"/>
                                            </p:graphic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4">
                                            <p:graphicEl>
                                              <a:dgm id="{5FAC3986-FEFE-4005-BBC9-5898A14E94F3}"/>
                                            </p:graphicEl>
                                          </p:spTgt>
                                        </p:tgtEl>
                                        <p:attrNameLst>
                                          <p:attrName>style.visibility</p:attrName>
                                        </p:attrNameLst>
                                      </p:cBhvr>
                                      <p:to>
                                        <p:strVal val="visible"/>
                                      </p:to>
                                    </p:set>
                                    <p:anim calcmode="lin" valueType="num">
                                      <p:cBhvr additive="base">
                                        <p:cTn id="35" dur="500" fill="hold"/>
                                        <p:tgtEl>
                                          <p:spTgt spid="4">
                                            <p:graphicEl>
                                              <a:dgm id="{5FAC3986-FEFE-4005-BBC9-5898A14E94F3}"/>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graphicEl>
                                              <a:dgm id="{5FAC3986-FEFE-4005-BBC9-5898A14E94F3}"/>
                                            </p:graphicEl>
                                          </p:spTgt>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4">
                                            <p:graphicEl>
                                              <a:dgm id="{D6F75E80-EEE1-4B1C-A14C-9406A15A24EF}"/>
                                            </p:graphicEl>
                                          </p:spTgt>
                                        </p:tgtEl>
                                        <p:attrNameLst>
                                          <p:attrName>style.visibility</p:attrName>
                                        </p:attrNameLst>
                                      </p:cBhvr>
                                      <p:to>
                                        <p:strVal val="visible"/>
                                      </p:to>
                                    </p:set>
                                    <p:anim calcmode="lin" valueType="num">
                                      <p:cBhvr additive="base">
                                        <p:cTn id="39" dur="500" fill="hold"/>
                                        <p:tgtEl>
                                          <p:spTgt spid="4">
                                            <p:graphicEl>
                                              <a:dgm id="{D6F75E80-EEE1-4B1C-A14C-9406A15A24E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graphicEl>
                                              <a:dgm id="{D6F75E80-EEE1-4B1C-A14C-9406A15A24EF}"/>
                                            </p:graphicEl>
                                          </p:spTgt>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4">
                                            <p:graphicEl>
                                              <a:dgm id="{40D19AB4-B104-4119-9B9A-D13E1EE17D88}"/>
                                            </p:graphicEl>
                                          </p:spTgt>
                                        </p:tgtEl>
                                        <p:attrNameLst>
                                          <p:attrName>style.visibility</p:attrName>
                                        </p:attrNameLst>
                                      </p:cBhvr>
                                      <p:to>
                                        <p:strVal val="visible"/>
                                      </p:to>
                                    </p:set>
                                    <p:anim calcmode="lin" valueType="num">
                                      <p:cBhvr additive="base">
                                        <p:cTn id="43" dur="500" fill="hold"/>
                                        <p:tgtEl>
                                          <p:spTgt spid="4">
                                            <p:graphicEl>
                                              <a:dgm id="{40D19AB4-B104-4119-9B9A-D13E1EE17D88}"/>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40D19AB4-B104-4119-9B9A-D13E1EE17D88}"/>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4">
                                            <p:graphicEl>
                                              <a:dgm id="{8D4899EE-6ED2-442B-8A7B-811495CD1D38}"/>
                                            </p:graphicEl>
                                          </p:spTgt>
                                        </p:tgtEl>
                                        <p:attrNameLst>
                                          <p:attrName>style.visibility</p:attrName>
                                        </p:attrNameLst>
                                      </p:cBhvr>
                                      <p:to>
                                        <p:strVal val="visible"/>
                                      </p:to>
                                    </p:set>
                                    <p:anim calcmode="lin" valueType="num">
                                      <p:cBhvr additive="base">
                                        <p:cTn id="47" dur="500" fill="hold"/>
                                        <p:tgtEl>
                                          <p:spTgt spid="4">
                                            <p:graphicEl>
                                              <a:dgm id="{8D4899EE-6ED2-442B-8A7B-811495CD1D38}"/>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8D4899EE-6ED2-442B-8A7B-811495CD1D3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431</TotalTime>
  <Words>5148</Words>
  <Application>Microsoft Office PowerPoint</Application>
  <PresentationFormat>Widescreen</PresentationFormat>
  <Paragraphs>217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Times New Roman</vt:lpstr>
      <vt:lpstr>Gallery</vt:lpstr>
      <vt:lpstr>A Narrative review on Acceptance, hesitancy of COVID-19 vaccination on Pregnant &amp; breastfeeding mother. </vt:lpstr>
      <vt:lpstr>introduction</vt:lpstr>
      <vt:lpstr>PowerPoint Presentation</vt:lpstr>
      <vt:lpstr>Vaccine recommendation</vt:lpstr>
      <vt:lpstr>Vaccine hesitancy</vt:lpstr>
      <vt:lpstr>objectives</vt:lpstr>
      <vt:lpstr>Methodology</vt:lpstr>
      <vt:lpstr>methodology</vt:lpstr>
      <vt:lpstr>methodology</vt:lpstr>
      <vt:lpstr>results</vt:lpstr>
      <vt:lpstr>results</vt:lpstr>
      <vt:lpstr>results</vt:lpstr>
      <vt:lpstr>Demographic predictors of COVID-19 vaccine acceptance among pregnant women </vt:lpstr>
      <vt:lpstr>Cont.</vt:lpstr>
      <vt:lpstr>Higher vaccine acceptance</vt:lpstr>
      <vt:lpstr>Covid-19 vaccine acceptance among pregnant women and lactating mothers </vt:lpstr>
      <vt:lpstr>Reasons of hesitancy</vt:lpstr>
      <vt:lpstr>PowerPoint Presentation</vt:lpstr>
      <vt:lpstr>Psychosocial Predictors of Vaccine Hesitancy</vt:lpstr>
      <vt:lpstr>Impact of tele-educational program on COVID-19 vaccine hesitancy   </vt:lpstr>
      <vt:lpstr>Discussion </vt:lpstr>
      <vt:lpstr>Cont.</vt:lpstr>
      <vt:lpstr>Cont.</vt:lpstr>
      <vt:lpstr>Cont.</vt:lpstr>
      <vt:lpstr>Limitation of the review</vt:lpstr>
      <vt:lpstr>conclusion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Narrative review on Acceptance, hesitancy of COVID-19 vaccination on Pregnant &amp; breastfeeding mother. </dc:title>
  <dc:creator>Nasir Ullah Khan Al- Nahian</dc:creator>
  <cp:lastModifiedBy>Nasir Ullah Khan Al- Nahian</cp:lastModifiedBy>
  <cp:revision>5</cp:revision>
  <dcterms:created xsi:type="dcterms:W3CDTF">2023-08-08T05:27:16Z</dcterms:created>
  <dcterms:modified xsi:type="dcterms:W3CDTF">2023-08-09T01:14:39Z</dcterms:modified>
</cp:coreProperties>
</file>