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0" r:id="rId3"/>
    <p:sldId id="257" r:id="rId4"/>
    <p:sldId id="271" r:id="rId5"/>
    <p:sldId id="258" r:id="rId6"/>
    <p:sldId id="265" r:id="rId7"/>
    <p:sldId id="260" r:id="rId8"/>
    <p:sldId id="266" r:id="rId9"/>
    <p:sldId id="272" r:id="rId10"/>
    <p:sldId id="281" r:id="rId11"/>
    <p:sldId id="274" r:id="rId12"/>
    <p:sldId id="275" r:id="rId13"/>
    <p:sldId id="276" r:id="rId14"/>
    <p:sldId id="277" r:id="rId15"/>
    <p:sldId id="261" r:id="rId16"/>
    <p:sldId id="2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84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US" initials="A" lastIdx="1" clrIdx="0">
    <p:extLst>
      <p:ext uri="{19B8F6BF-5375-455C-9EA6-DF929625EA0E}">
        <p15:presenceInfo xmlns:p15="http://schemas.microsoft.com/office/powerpoint/2012/main" userId="ASU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>
        <p:guide orient="horz" pos="436"/>
        <p:guide pos="84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Sheet2!$A$3</c:f>
              <c:strCache>
                <c:ptCount val="1"/>
                <c:pt idx="0">
                  <c:v>Mothers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Sheet2!$B$2:$F$2</c:f>
              <c:strCache>
                <c:ptCount val="5"/>
                <c:pt idx="0">
                  <c:v>2004</c:v>
                </c:pt>
                <c:pt idx="1">
                  <c:v>2007</c:v>
                </c:pt>
                <c:pt idx="2">
                  <c:v>2011</c:v>
                </c:pt>
                <c:pt idx="3">
                  <c:v>2014</c:v>
                </c:pt>
                <c:pt idx="4">
                  <c:v>2017-18</c:v>
                </c:pt>
              </c:strCache>
            </c:strRef>
          </c:cat>
          <c:val>
            <c:numRef>
              <c:f>Sheet2!$B$3:$F$3</c:f>
              <c:numCache>
                <c:formatCode>General</c:formatCode>
                <c:ptCount val="5"/>
                <c:pt idx="0">
                  <c:v>16</c:v>
                </c:pt>
                <c:pt idx="1">
                  <c:v>20</c:v>
                </c:pt>
                <c:pt idx="2">
                  <c:v>30</c:v>
                </c:pt>
                <c:pt idx="3">
                  <c:v>36</c:v>
                </c:pt>
                <c:pt idx="4">
                  <c:v>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AF-4DD8-9037-F02748FBCB3A}"/>
            </c:ext>
          </c:extLst>
        </c:ser>
        <c:ser>
          <c:idx val="1"/>
          <c:order val="1"/>
          <c:tx>
            <c:strRef>
              <c:f>Sheet2!$A$4</c:f>
              <c:strCache>
                <c:ptCount val="1"/>
                <c:pt idx="0">
                  <c:v>Children</c:v>
                </c:pt>
              </c:strCache>
            </c:strRef>
          </c:tx>
          <c:spPr>
            <a:ln w="31750" cap="rnd">
              <a:solidFill>
                <a:srgbClr val="00B0F0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Sheet2!$B$2:$F$2</c:f>
              <c:strCache>
                <c:ptCount val="5"/>
                <c:pt idx="0">
                  <c:v>2004</c:v>
                </c:pt>
                <c:pt idx="1">
                  <c:v>2007</c:v>
                </c:pt>
                <c:pt idx="2">
                  <c:v>2011</c:v>
                </c:pt>
                <c:pt idx="3">
                  <c:v>2014</c:v>
                </c:pt>
                <c:pt idx="4">
                  <c:v>2017-18</c:v>
                </c:pt>
              </c:strCache>
            </c:strRef>
          </c:cat>
          <c:val>
            <c:numRef>
              <c:f>Sheet2!$B$4:$F$4</c:f>
              <c:numCache>
                <c:formatCode>General</c:formatCode>
                <c:ptCount val="5"/>
                <c:pt idx="0">
                  <c:v>13</c:v>
                </c:pt>
                <c:pt idx="1">
                  <c:v>20</c:v>
                </c:pt>
                <c:pt idx="2">
                  <c:v>27</c:v>
                </c:pt>
                <c:pt idx="3">
                  <c:v>32</c:v>
                </c:pt>
                <c:pt idx="4">
                  <c:v>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9AF-4DD8-9037-F02748FBCB3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46450032"/>
        <c:axId val="847022128"/>
      </c:lineChart>
      <c:catAx>
        <c:axId val="846450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47022128"/>
        <c:crosses val="autoZero"/>
        <c:auto val="1"/>
        <c:lblAlgn val="ctr"/>
        <c:lblOffset val="100"/>
        <c:noMultiLvlLbl val="0"/>
      </c:catAx>
      <c:valAx>
        <c:axId val="8470221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84645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1">
          <a:solidFill>
            <a:schemeClr val="tx1">
              <a:lumMod val="95000"/>
              <a:lumOff val="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/>
              <a:t>Post Natal Care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4F7-40AA-907B-33A4584C99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4F7-40AA-907B-33A4584C9920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Sheet2!$I$3:$I$4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Sheet2!$J$3:$J$4</c:f>
              <c:numCache>
                <c:formatCode>0%</c:formatCode>
                <c:ptCount val="2"/>
                <c:pt idx="0">
                  <c:v>0.51</c:v>
                </c:pt>
                <c:pt idx="1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F7-40AA-907B-33A4584C99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A2F296B-F892-40A4-B366-21CFDBA3E7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03A23B-966A-437D-84C0-1E6DB60859F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0F6E2-4D05-44FC-8673-CB16409DDE11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A8E416-381D-4AF9-8B71-531ADF604B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48EDB9-1309-4085-A1CC-F9A802F4AD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49F79-E781-44C5-89B8-CDA7D91A6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6716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CB430-4C6B-4775-9C95-9EB730C45072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751DC-BEC0-44C4-B9E3-9C6E699AF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868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91d46f3cf3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91d46f3cf3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1/16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534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10593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606642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70821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73734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1420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495E-4DBD-45D9-AFF0-CD38D76D1301}" type="datetime1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1/16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423B-6264-4130-8916-9DBB5D413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77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485C-B33F-45C1-BBE1-409F57F28D69}" type="datetime1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1/16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423B-6264-4130-8916-9DBB5D413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53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99521-83BB-4271-B567-8D800D608356}" type="datetime1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1/16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423B-6264-4130-8916-9DBB5D413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93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B3857-F778-4F2B-B211-BF47EBC6D3CF}" type="datetime1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1/16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80423B-6264-4130-8916-9DBB5D413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72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4D0FC-8EF3-4AFF-A69D-3EE9734A8D0B}" type="datetime1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1/16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80423B-6264-4130-8916-9DBB5D413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98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5A3AB-9036-4576-BB4F-E4500A6825CB}" type="datetime1">
              <a:rPr lang="en-US" smtClean="0"/>
              <a:t>10/25/2022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1/16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80423B-6264-4130-8916-9DBB5D413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15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76AF-9B0E-4B39-8B70-F72BD26A2504}" type="datetime1">
              <a:rPr lang="en-US" smtClean="0"/>
              <a:t>10/25/2022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1/16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423B-6264-4130-8916-9DBB5D413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59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D158-52D5-4B01-AC29-D8EFB0E8CF10}" type="datetime1">
              <a:rPr lang="en-US" smtClean="0"/>
              <a:t>10/25/2022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1/16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423B-6264-4130-8916-9DBB5D413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075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3A7D-CF35-400A-B90A-13CF98F0C2C0}" type="datetime1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1/16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423B-6264-4130-8916-9DBB5D413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5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55A0-D685-4FF3-AE6A-2368BD4C2D28}" type="datetime1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1/16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80423B-6264-4130-8916-9DBB5D413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5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939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  <p:sldLayoutId id="2147483873" r:id="rId13"/>
    <p:sldLayoutId id="2147483874" r:id="rId14"/>
    <p:sldLayoutId id="2147483875" r:id="rId15"/>
    <p:sldLayoutId id="21474838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724266" y="2322397"/>
            <a:ext cx="1074346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Utilization of postnatal care of mother in Bangladesh: Evidence from BDHS 2017-18</a:t>
            </a:r>
            <a:endParaRPr kumimoji="0" lang="en-US" altLang="en-US" sz="3200" b="0" i="0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90000" y="4263223"/>
            <a:ext cx="4212000" cy="1655762"/>
          </a:xfrm>
        </p:spPr>
        <p:txBody>
          <a:bodyPr>
            <a:no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</a:t>
            </a:r>
          </a:p>
          <a:p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Jahana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Ferdousi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Moury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 Number: 2120573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3909E1C1-7443-5597-8BE3-BC4F34954F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426" y="440524"/>
            <a:ext cx="1921148" cy="160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523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8B4483C-CB01-45EC-B77F-C224D8788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583" y="331534"/>
            <a:ext cx="10515600" cy="114432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2. Examining the association between measles vaccination and selected independent variable: A bivariate analysis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B253BA3-9E1F-4A96-A7BE-B0C507588A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578834"/>
              </p:ext>
            </p:extLst>
          </p:nvPr>
        </p:nvGraphicFramePr>
        <p:xfrm>
          <a:off x="1133623" y="2000977"/>
          <a:ext cx="10515599" cy="3953326"/>
        </p:xfrm>
        <a:graphic>
          <a:graphicData uri="http://schemas.openxmlformats.org/drawingml/2006/table">
            <a:tbl>
              <a:tblPr firstRow="1" firstCol="1" bandRow="1"/>
              <a:tblGrid>
                <a:gridCol w="5087447">
                  <a:extLst>
                    <a:ext uri="{9D8B030D-6E8A-4147-A177-3AD203B41FA5}">
                      <a16:colId xmlns:a16="http://schemas.microsoft.com/office/drawing/2014/main" val="3051735787"/>
                    </a:ext>
                  </a:extLst>
                </a:gridCol>
                <a:gridCol w="1882292">
                  <a:extLst>
                    <a:ext uri="{9D8B030D-6E8A-4147-A177-3AD203B41FA5}">
                      <a16:colId xmlns:a16="http://schemas.microsoft.com/office/drawing/2014/main" val="2468501150"/>
                    </a:ext>
                  </a:extLst>
                </a:gridCol>
                <a:gridCol w="1882292">
                  <a:extLst>
                    <a:ext uri="{9D8B030D-6E8A-4147-A177-3AD203B41FA5}">
                      <a16:colId xmlns:a16="http://schemas.microsoft.com/office/drawing/2014/main" val="2773319705"/>
                    </a:ext>
                  </a:extLst>
                </a:gridCol>
                <a:gridCol w="1663568">
                  <a:extLst>
                    <a:ext uri="{9D8B030D-6E8A-4147-A177-3AD203B41FA5}">
                      <a16:colId xmlns:a16="http://schemas.microsoft.com/office/drawing/2014/main" val="2559353603"/>
                    </a:ext>
                  </a:extLst>
                </a:gridCol>
              </a:tblGrid>
              <a:tr h="9144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Variables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 Natal Care (%)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4856885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846079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Educational level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102513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education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24.0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76.0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.000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2914880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Primary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31.7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68.3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37186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Secondary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52.5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47.5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470249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Higher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78.9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21.1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87543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359141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Muslim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48.7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51.3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.000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6777316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 Religion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60.8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39.2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004278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 of Delivery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7915111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Institutional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98.8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.000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2411613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institutional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99.5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39067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D599CD1-147C-4CDF-AE50-C3F5FB39D799}"/>
              </a:ext>
            </a:extLst>
          </p:cNvPr>
          <p:cNvSpPr txBox="1"/>
          <p:nvPr/>
        </p:nvSpPr>
        <p:spPr>
          <a:xfrm>
            <a:off x="11226019" y="6308209"/>
            <a:ext cx="618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9/14</a:t>
            </a:r>
          </a:p>
        </p:txBody>
      </p:sp>
    </p:spTree>
    <p:extLst>
      <p:ext uri="{BB962C8B-B14F-4D97-AF65-F5344CB8AC3E}">
        <p14:creationId xmlns:p14="http://schemas.microsoft.com/office/powerpoint/2010/main" val="3326021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5225A-DB96-4749-90A7-879A64D42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2277" y="349279"/>
            <a:ext cx="10679723" cy="9168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2. Examining the association between measles vaccination and selected independent variable: A bivariate analysis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3053202-6AC1-4830-A124-C2CB671A8E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411209"/>
              </p:ext>
            </p:extLst>
          </p:nvPr>
        </p:nvGraphicFramePr>
        <p:xfrm>
          <a:off x="1430419" y="1612469"/>
          <a:ext cx="10515599" cy="4561530"/>
        </p:xfrm>
        <a:graphic>
          <a:graphicData uri="http://schemas.openxmlformats.org/drawingml/2006/table">
            <a:tbl>
              <a:tblPr firstRow="1" firstCol="1" bandRow="1"/>
              <a:tblGrid>
                <a:gridCol w="5087447">
                  <a:extLst>
                    <a:ext uri="{9D8B030D-6E8A-4147-A177-3AD203B41FA5}">
                      <a16:colId xmlns:a16="http://schemas.microsoft.com/office/drawing/2014/main" val="1665074164"/>
                    </a:ext>
                  </a:extLst>
                </a:gridCol>
                <a:gridCol w="1882292">
                  <a:extLst>
                    <a:ext uri="{9D8B030D-6E8A-4147-A177-3AD203B41FA5}">
                      <a16:colId xmlns:a16="http://schemas.microsoft.com/office/drawing/2014/main" val="396794916"/>
                    </a:ext>
                  </a:extLst>
                </a:gridCol>
                <a:gridCol w="1882292">
                  <a:extLst>
                    <a:ext uri="{9D8B030D-6E8A-4147-A177-3AD203B41FA5}">
                      <a16:colId xmlns:a16="http://schemas.microsoft.com/office/drawing/2014/main" val="2499531275"/>
                    </a:ext>
                  </a:extLst>
                </a:gridCol>
                <a:gridCol w="1663568">
                  <a:extLst>
                    <a:ext uri="{9D8B030D-6E8A-4147-A177-3AD203B41FA5}">
                      <a16:colId xmlns:a16="http://schemas.microsoft.com/office/drawing/2014/main" val="11227441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Division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808859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Dhaka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58.6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41.4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.000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420389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Barisal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41.3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58.7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183378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Chittagong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46.5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53.5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572539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Khulna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62.4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37.6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460664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Mymensingh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42.1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57.9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614980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Rajshahi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54.5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45.5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226918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Rangpur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51.2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48.8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453176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Sylhet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42.8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57.2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77092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Type of place of Residence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202452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62.3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37.7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.000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401419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43.1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56.9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10692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 of Child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87917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51.0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49.0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.026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247658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48.2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51.8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12300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A208143-C21A-4F30-9514-14BB6454C96D}"/>
              </a:ext>
            </a:extLst>
          </p:cNvPr>
          <p:cNvSpPr txBox="1"/>
          <p:nvPr/>
        </p:nvSpPr>
        <p:spPr>
          <a:xfrm>
            <a:off x="11226018" y="6308209"/>
            <a:ext cx="72000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10/14</a:t>
            </a:r>
          </a:p>
        </p:txBody>
      </p:sp>
    </p:spTree>
    <p:extLst>
      <p:ext uri="{BB962C8B-B14F-4D97-AF65-F5344CB8AC3E}">
        <p14:creationId xmlns:p14="http://schemas.microsoft.com/office/powerpoint/2010/main" val="3204464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3AE11-59E5-40BD-9168-B011D53C3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0412" y="324438"/>
            <a:ext cx="10515599" cy="99792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2. Examining the association between measles vaccination and selected independent variable: A bivariate analysis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56F9C89-017C-4737-8AFB-8C3A71D152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422244"/>
              </p:ext>
            </p:extLst>
          </p:nvPr>
        </p:nvGraphicFramePr>
        <p:xfrm>
          <a:off x="1430419" y="2364643"/>
          <a:ext cx="10515599" cy="2128714"/>
        </p:xfrm>
        <a:graphic>
          <a:graphicData uri="http://schemas.openxmlformats.org/drawingml/2006/table">
            <a:tbl>
              <a:tblPr firstRow="1" firstCol="1" bandRow="1"/>
              <a:tblGrid>
                <a:gridCol w="5087447">
                  <a:extLst>
                    <a:ext uri="{9D8B030D-6E8A-4147-A177-3AD203B41FA5}">
                      <a16:colId xmlns:a16="http://schemas.microsoft.com/office/drawing/2014/main" val="754369798"/>
                    </a:ext>
                  </a:extLst>
                </a:gridCol>
                <a:gridCol w="1882292">
                  <a:extLst>
                    <a:ext uri="{9D8B030D-6E8A-4147-A177-3AD203B41FA5}">
                      <a16:colId xmlns:a16="http://schemas.microsoft.com/office/drawing/2014/main" val="4003751290"/>
                    </a:ext>
                  </a:extLst>
                </a:gridCol>
                <a:gridCol w="1882292">
                  <a:extLst>
                    <a:ext uri="{9D8B030D-6E8A-4147-A177-3AD203B41FA5}">
                      <a16:colId xmlns:a16="http://schemas.microsoft.com/office/drawing/2014/main" val="3341306402"/>
                    </a:ext>
                  </a:extLst>
                </a:gridCol>
                <a:gridCol w="1663568">
                  <a:extLst>
                    <a:ext uri="{9D8B030D-6E8A-4147-A177-3AD203B41FA5}">
                      <a16:colId xmlns:a16="http://schemas.microsoft.com/office/drawing/2014/main" val="1100214924"/>
                    </a:ext>
                  </a:extLst>
                </a:gridCol>
              </a:tblGrid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Exposure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639411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Exposure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63.3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36.7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.000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6716893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Exposure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36.0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64.0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728823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Child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778278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60.5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39.5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.000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6566550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2-4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43.7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56.3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415328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and above</a:t>
                      </a: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18.0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82.0</a:t>
                      </a: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94660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3DE5269-D6B9-432B-A984-FC1E27E039EE}"/>
              </a:ext>
            </a:extLst>
          </p:cNvPr>
          <p:cNvSpPr txBox="1"/>
          <p:nvPr/>
        </p:nvSpPr>
        <p:spPr>
          <a:xfrm>
            <a:off x="11226018" y="6308209"/>
            <a:ext cx="72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11/14</a:t>
            </a:r>
          </a:p>
        </p:txBody>
      </p:sp>
    </p:spTree>
    <p:extLst>
      <p:ext uri="{BB962C8B-B14F-4D97-AF65-F5344CB8AC3E}">
        <p14:creationId xmlns:p14="http://schemas.microsoft.com/office/powerpoint/2010/main" val="2249767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884EF-5908-48CF-BDA3-5DBD86553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02" y="424547"/>
            <a:ext cx="11952850" cy="53520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3. Logistic regression models for PNC coverage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37DA75E-AE9C-4FDE-A1E1-F8A8F01121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197352"/>
              </p:ext>
            </p:extLst>
          </p:nvPr>
        </p:nvGraphicFramePr>
        <p:xfrm>
          <a:off x="1073834" y="1195477"/>
          <a:ext cx="10044332" cy="5170432"/>
        </p:xfrm>
        <a:graphic>
          <a:graphicData uri="http://schemas.openxmlformats.org/drawingml/2006/table">
            <a:tbl>
              <a:tblPr firstRow="1" firstCol="1" bandRow="1"/>
              <a:tblGrid>
                <a:gridCol w="4005916">
                  <a:extLst>
                    <a:ext uri="{9D8B030D-6E8A-4147-A177-3AD203B41FA5}">
                      <a16:colId xmlns:a16="http://schemas.microsoft.com/office/drawing/2014/main" val="836268484"/>
                    </a:ext>
                  </a:extLst>
                </a:gridCol>
                <a:gridCol w="2960660">
                  <a:extLst>
                    <a:ext uri="{9D8B030D-6E8A-4147-A177-3AD203B41FA5}">
                      <a16:colId xmlns:a16="http://schemas.microsoft.com/office/drawing/2014/main" val="4035265671"/>
                    </a:ext>
                  </a:extLst>
                </a:gridCol>
                <a:gridCol w="1741376">
                  <a:extLst>
                    <a:ext uri="{9D8B030D-6E8A-4147-A177-3AD203B41FA5}">
                      <a16:colId xmlns:a16="http://schemas.microsoft.com/office/drawing/2014/main" val="2464770297"/>
                    </a:ext>
                  </a:extLst>
                </a:gridCol>
                <a:gridCol w="1336380">
                  <a:extLst>
                    <a:ext uri="{9D8B030D-6E8A-4147-A177-3AD203B41FA5}">
                      <a16:colId xmlns:a16="http://schemas.microsoft.com/office/drawing/2014/main" val="2123594825"/>
                    </a:ext>
                  </a:extLst>
                </a:gridCol>
              </a:tblGrid>
              <a:tr h="914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783567"/>
                  </a:ext>
                </a:extLst>
              </a:tr>
              <a:tr h="91440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education (ref)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5523643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Primary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4.802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6163478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Secondary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732209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320450"/>
                  </a:ext>
                </a:extLst>
              </a:tr>
              <a:tr h="9144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Muslim (ref)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6699782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.951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172452"/>
                  </a:ext>
                </a:extLst>
              </a:tr>
              <a:tr h="9144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Type of place of Residence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 (ref)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839226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.436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629198"/>
                  </a:ext>
                </a:extLst>
              </a:tr>
              <a:tr h="91440">
                <a:tc row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Division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Dhaka (ref)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717058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Barisal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.783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.744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2857197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Chittagong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.267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044949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Khulna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.684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.596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640858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Mymensingh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.718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.638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2054554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Rajshahi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.591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.459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827877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Rangpur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1.087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.908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3534362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Sylhet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.599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.453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219757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6D67B80-BF78-4397-8893-9A689CF464EF}"/>
              </a:ext>
            </a:extLst>
          </p:cNvPr>
          <p:cNvSpPr txBox="1"/>
          <p:nvPr/>
        </p:nvSpPr>
        <p:spPr>
          <a:xfrm>
            <a:off x="11226018" y="6322277"/>
            <a:ext cx="72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12/14</a:t>
            </a:r>
          </a:p>
        </p:txBody>
      </p:sp>
    </p:spTree>
    <p:extLst>
      <p:ext uri="{BB962C8B-B14F-4D97-AF65-F5344CB8AC3E}">
        <p14:creationId xmlns:p14="http://schemas.microsoft.com/office/powerpoint/2010/main" val="4204016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78B87C8-BB59-4B5F-A94F-1843E32C39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895470"/>
              </p:ext>
            </p:extLst>
          </p:nvPr>
        </p:nvGraphicFramePr>
        <p:xfrm>
          <a:off x="1411459" y="2059494"/>
          <a:ext cx="9369083" cy="2739012"/>
        </p:xfrm>
        <a:graphic>
          <a:graphicData uri="http://schemas.openxmlformats.org/drawingml/2006/table">
            <a:tbl>
              <a:tblPr firstRow="1" firstCol="1" bandRow="1"/>
              <a:tblGrid>
                <a:gridCol w="3736611">
                  <a:extLst>
                    <a:ext uri="{9D8B030D-6E8A-4147-A177-3AD203B41FA5}">
                      <a16:colId xmlns:a16="http://schemas.microsoft.com/office/drawing/2014/main" val="1458775450"/>
                    </a:ext>
                  </a:extLst>
                </a:gridCol>
                <a:gridCol w="2761625">
                  <a:extLst>
                    <a:ext uri="{9D8B030D-6E8A-4147-A177-3AD203B41FA5}">
                      <a16:colId xmlns:a16="http://schemas.microsoft.com/office/drawing/2014/main" val="2908586700"/>
                    </a:ext>
                  </a:extLst>
                </a:gridCol>
                <a:gridCol w="1624308">
                  <a:extLst>
                    <a:ext uri="{9D8B030D-6E8A-4147-A177-3AD203B41FA5}">
                      <a16:colId xmlns:a16="http://schemas.microsoft.com/office/drawing/2014/main" val="2050182581"/>
                    </a:ext>
                  </a:extLst>
                </a:gridCol>
                <a:gridCol w="1246539">
                  <a:extLst>
                    <a:ext uri="{9D8B030D-6E8A-4147-A177-3AD203B41FA5}">
                      <a16:colId xmlns:a16="http://schemas.microsoft.com/office/drawing/2014/main" val="1177129524"/>
                    </a:ext>
                  </a:extLst>
                </a:gridCol>
              </a:tblGrid>
              <a:tr h="9144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Child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(ref)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1151796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.551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317152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and above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.316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4553567"/>
                  </a:ext>
                </a:extLst>
              </a:tr>
              <a:tr h="9144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 of Child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 (ref)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2047265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.713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.315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7978363"/>
                  </a:ext>
                </a:extLst>
              </a:tr>
              <a:tr h="9144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 of Delivery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Non-Institutional (ref)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6164043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Institutional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20748.921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27509"/>
                  </a:ext>
                </a:extLst>
              </a:tr>
              <a:tr h="9144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Exposure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Exposure (ref)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619334"/>
                  </a:ext>
                </a:extLst>
              </a:tr>
              <a:tr h="914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Exposure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.810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341576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6C9CEAA0-88AB-40CE-841C-3B69C352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132" y="534576"/>
            <a:ext cx="11952850" cy="53520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3. Logistic regression models for PNC coverage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C3DD65-EE87-4FB4-BA36-AF0ECCFC3C70}"/>
              </a:ext>
            </a:extLst>
          </p:cNvPr>
          <p:cNvSpPr txBox="1"/>
          <p:nvPr/>
        </p:nvSpPr>
        <p:spPr>
          <a:xfrm>
            <a:off x="11226018" y="6308209"/>
            <a:ext cx="72000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13/14</a:t>
            </a:r>
          </a:p>
        </p:txBody>
      </p:sp>
    </p:spTree>
    <p:extLst>
      <p:ext uri="{BB962C8B-B14F-4D97-AF65-F5344CB8AC3E}">
        <p14:creationId xmlns:p14="http://schemas.microsoft.com/office/powerpoint/2010/main" val="2581871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1986"/>
            <a:ext cx="10515600" cy="66278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5F98726-FA5D-4744-9B3E-7FA619E09613}"/>
              </a:ext>
            </a:extLst>
          </p:cNvPr>
          <p:cNvGrpSpPr/>
          <p:nvPr/>
        </p:nvGrpSpPr>
        <p:grpSpPr>
          <a:xfrm>
            <a:off x="2041870" y="2259000"/>
            <a:ext cx="8108261" cy="2340000"/>
            <a:chOff x="1623974" y="1486903"/>
            <a:chExt cx="8108261" cy="2340000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088E704D-0520-4007-98AE-5BF0480C59AB}"/>
                </a:ext>
              </a:extLst>
            </p:cNvPr>
            <p:cNvSpPr/>
            <p:nvPr/>
          </p:nvSpPr>
          <p:spPr>
            <a:xfrm>
              <a:off x="1623974" y="1486903"/>
              <a:ext cx="2340000" cy="234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AC71820-6BB1-456D-A232-EBA4D41AA03C}"/>
                </a:ext>
              </a:extLst>
            </p:cNvPr>
            <p:cNvSpPr/>
            <p:nvPr/>
          </p:nvSpPr>
          <p:spPr>
            <a:xfrm>
              <a:off x="4410392" y="1486903"/>
              <a:ext cx="2340000" cy="234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E9C87C8-0832-471E-BCF2-972FE0461B64}"/>
                </a:ext>
              </a:extLst>
            </p:cNvPr>
            <p:cNvSpPr/>
            <p:nvPr/>
          </p:nvSpPr>
          <p:spPr>
            <a:xfrm>
              <a:off x="7392235" y="1486903"/>
              <a:ext cx="2340000" cy="234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B60B812-897B-4F6E-972E-D369A0B8973B}"/>
                </a:ext>
              </a:extLst>
            </p:cNvPr>
            <p:cNvSpPr/>
            <p:nvPr/>
          </p:nvSpPr>
          <p:spPr>
            <a:xfrm>
              <a:off x="2008342" y="2934102"/>
              <a:ext cx="157126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Key findings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B3AFBF-CDEA-47D2-9DB6-0FE2A4755CCC}"/>
                </a:ext>
              </a:extLst>
            </p:cNvPr>
            <p:cNvSpPr/>
            <p:nvPr/>
          </p:nvSpPr>
          <p:spPr>
            <a:xfrm>
              <a:off x="4905367" y="2943428"/>
              <a:ext cx="135005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Limitation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A9D12E9-5A42-4EFB-B828-225F50DB38B8}"/>
                </a:ext>
              </a:extLst>
            </p:cNvPr>
            <p:cNvSpPr/>
            <p:nvPr/>
          </p:nvSpPr>
          <p:spPr>
            <a:xfrm>
              <a:off x="7508900" y="2892586"/>
              <a:ext cx="210666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Recommendation</a:t>
              </a:r>
            </a:p>
          </p:txBody>
        </p:sp>
        <p:pic>
          <p:nvPicPr>
            <p:cNvPr id="1026" name="Picture 2" descr="2,048 Key Findings Icon Illustrations &amp; Clip Art - iStock">
              <a:extLst>
                <a:ext uri="{FF2B5EF4-FFF2-40B4-BE49-F238E27FC236}">
                  <a16:creationId xmlns:a16="http://schemas.microsoft.com/office/drawing/2014/main" id="{C5B13D9A-E576-462C-AE79-30404736F0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6968" y="1801575"/>
              <a:ext cx="1094012" cy="1094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Limitation - Free ui icons">
              <a:extLst>
                <a:ext uri="{FF2B5EF4-FFF2-40B4-BE49-F238E27FC236}">
                  <a16:creationId xmlns:a16="http://schemas.microsoft.com/office/drawing/2014/main" id="{A0915DEF-193F-4914-BF98-044D3DEAF2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4437" y="1684713"/>
              <a:ext cx="1071563" cy="10715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Recommendation Icon - Download in Glyph Style">
              <a:extLst>
                <a:ext uri="{FF2B5EF4-FFF2-40B4-BE49-F238E27FC236}">
                  <a16:creationId xmlns:a16="http://schemas.microsoft.com/office/drawing/2014/main" id="{BB893D66-FD9D-4C63-817A-9D5C1F0AEE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06183" y="1780487"/>
              <a:ext cx="1112099" cy="11120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74E6E991-6FA1-4CA1-9514-8C224B4794D4}"/>
              </a:ext>
            </a:extLst>
          </p:cNvPr>
          <p:cNvSpPr txBox="1"/>
          <p:nvPr/>
        </p:nvSpPr>
        <p:spPr>
          <a:xfrm>
            <a:off x="11226018" y="6308209"/>
            <a:ext cx="72000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14/14</a:t>
            </a:r>
          </a:p>
        </p:txBody>
      </p:sp>
    </p:spTree>
    <p:extLst>
      <p:ext uri="{BB962C8B-B14F-4D97-AF65-F5344CB8AC3E}">
        <p14:creationId xmlns:p14="http://schemas.microsoft.com/office/powerpoint/2010/main" val="833447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</a:t>
            </a:r>
            <a:r>
              <a:rPr lang="en-US" sz="9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  </a:t>
            </a:r>
          </a:p>
        </p:txBody>
      </p:sp>
    </p:spTree>
    <p:extLst>
      <p:ext uri="{BB962C8B-B14F-4D97-AF65-F5344CB8AC3E}">
        <p14:creationId xmlns:p14="http://schemas.microsoft.com/office/powerpoint/2010/main" val="2854807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462" y="548638"/>
            <a:ext cx="8911687" cy="656050"/>
          </a:xfrm>
        </p:spPr>
        <p:txBody>
          <a:bodyPr>
            <a:normAutofit fontScale="90000"/>
          </a:bodyPr>
          <a:lstStyle/>
          <a:p>
            <a:r>
              <a:rPr lang="en-GB" sz="3600" b="1" dirty="0">
                <a:latin typeface="Times New Roman"/>
                <a:ea typeface="+mn-lt"/>
                <a:cs typeface="+mn-lt"/>
              </a:rPr>
              <a:t>                        Presentation Outline</a:t>
            </a:r>
            <a:br>
              <a:rPr lang="en-US" sz="3600" b="1" dirty="0">
                <a:latin typeface="Times New Roman"/>
                <a:cs typeface="Times New Roman"/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093" y="1527282"/>
            <a:ext cx="3621258" cy="380343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  <a:p>
            <a:pPr algn="just">
              <a:lnSpc>
                <a:spcPct val="150000"/>
              </a:lnSpc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  <a:p>
            <a:pPr algn="just">
              <a:lnSpc>
                <a:spcPct val="150000"/>
              </a:lnSpc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  <a:p>
            <a:pPr algn="just">
              <a:lnSpc>
                <a:spcPct val="150000"/>
              </a:lnSpc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  <a:p>
            <a:pPr algn="just">
              <a:lnSpc>
                <a:spcPct val="150000"/>
              </a:lnSpc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4307" y="1690688"/>
            <a:ext cx="4743842" cy="40036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43404" y="2155371"/>
            <a:ext cx="17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6CE928-6520-4BA5-B60D-BDD19A1ACF8E}"/>
              </a:ext>
            </a:extLst>
          </p:cNvPr>
          <p:cNvSpPr txBox="1"/>
          <p:nvPr/>
        </p:nvSpPr>
        <p:spPr>
          <a:xfrm>
            <a:off x="11226019" y="6308209"/>
            <a:ext cx="618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1/14</a:t>
            </a:r>
          </a:p>
        </p:txBody>
      </p:sp>
    </p:spTree>
    <p:extLst>
      <p:ext uri="{BB962C8B-B14F-4D97-AF65-F5344CB8AC3E}">
        <p14:creationId xmlns:p14="http://schemas.microsoft.com/office/powerpoint/2010/main" val="2098639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9078"/>
            <a:ext cx="10515600" cy="69446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6283" y="1389813"/>
            <a:ext cx="5130019" cy="485490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Component of postnatal care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Services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Safe motherhood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Neonatal Health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Utilization of PNC Services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526" y="1519311"/>
            <a:ext cx="5288352" cy="46348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D2D9376-BAED-4418-9B37-D26037AF64D0}"/>
              </a:ext>
            </a:extLst>
          </p:cNvPr>
          <p:cNvSpPr txBox="1"/>
          <p:nvPr/>
        </p:nvSpPr>
        <p:spPr>
          <a:xfrm>
            <a:off x="11226019" y="6308209"/>
            <a:ext cx="618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2/14</a:t>
            </a:r>
          </a:p>
        </p:txBody>
      </p:sp>
    </p:spTree>
    <p:extLst>
      <p:ext uri="{BB962C8B-B14F-4D97-AF65-F5344CB8AC3E}">
        <p14:creationId xmlns:p14="http://schemas.microsoft.com/office/powerpoint/2010/main" val="3035431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125" y="549048"/>
            <a:ext cx="10396025" cy="633681"/>
          </a:xfrm>
        </p:spPr>
        <p:txBody>
          <a:bodyPr>
            <a:noAutofit/>
          </a:bodyPr>
          <a:lstStyle/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Trends in postnatal care from medically trained providers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FEFD75F-6486-4E93-A9E3-2E4C3323D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3800196"/>
              </p:ext>
            </p:extLst>
          </p:nvPr>
        </p:nvGraphicFramePr>
        <p:xfrm>
          <a:off x="250241" y="1566228"/>
          <a:ext cx="6817458" cy="407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CD37A4C-9F1E-4AF0-98A1-DD576EF41BA4}"/>
              </a:ext>
            </a:extLst>
          </p:cNvPr>
          <p:cNvSpPr txBox="1"/>
          <p:nvPr/>
        </p:nvSpPr>
        <p:spPr>
          <a:xfrm>
            <a:off x="7067699" y="2367073"/>
            <a:ext cx="5016451" cy="22419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Percentage of last births in the 3 years before the survey for which women and newborns received a postnatal check during the first 2 days after birth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7D167D-CF6C-4657-8925-CF66D78F70F2}"/>
              </a:ext>
            </a:extLst>
          </p:cNvPr>
          <p:cNvSpPr txBox="1"/>
          <p:nvPr/>
        </p:nvSpPr>
        <p:spPr>
          <a:xfrm>
            <a:off x="4998720" y="5821735"/>
            <a:ext cx="172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BDHS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F5D3A2-B893-43D6-8095-974466DA1B0F}"/>
              </a:ext>
            </a:extLst>
          </p:cNvPr>
          <p:cNvSpPr txBox="1"/>
          <p:nvPr/>
        </p:nvSpPr>
        <p:spPr>
          <a:xfrm>
            <a:off x="11226019" y="6308209"/>
            <a:ext cx="618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3/14</a:t>
            </a:r>
          </a:p>
        </p:txBody>
      </p:sp>
    </p:spTree>
    <p:extLst>
      <p:ext uri="{BB962C8B-B14F-4D97-AF65-F5344CB8AC3E}">
        <p14:creationId xmlns:p14="http://schemas.microsoft.com/office/powerpoint/2010/main" val="2831138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49E0483-5775-4120-A115-9503E9D4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603" y="562073"/>
            <a:ext cx="11802794" cy="633681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026" y="1195754"/>
            <a:ext cx="10654372" cy="486038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Objective: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explore the determinants of postnatal care utilization in Bangladesh to make maximum utilization.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Objective: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find out whether the educational level has a significant effect on PNC utilization.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other factors behind PNC utilization in Bangladesh.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72AB95-F4EF-4224-B1A2-1D4882E9D624}"/>
              </a:ext>
            </a:extLst>
          </p:cNvPr>
          <p:cNvSpPr txBox="1"/>
          <p:nvPr/>
        </p:nvSpPr>
        <p:spPr>
          <a:xfrm>
            <a:off x="11226019" y="6308209"/>
            <a:ext cx="618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4/14</a:t>
            </a:r>
          </a:p>
        </p:txBody>
      </p:sp>
    </p:spTree>
    <p:extLst>
      <p:ext uri="{BB962C8B-B14F-4D97-AF65-F5344CB8AC3E}">
        <p14:creationId xmlns:p14="http://schemas.microsoft.com/office/powerpoint/2010/main" val="1309819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5D893223-9500-4CA6-853D-F453C5215965}"/>
              </a:ext>
            </a:extLst>
          </p:cNvPr>
          <p:cNvGrpSpPr/>
          <p:nvPr/>
        </p:nvGrpSpPr>
        <p:grpSpPr>
          <a:xfrm>
            <a:off x="1146349" y="2119320"/>
            <a:ext cx="10937799" cy="3317749"/>
            <a:chOff x="614517" y="1399292"/>
            <a:chExt cx="11166122" cy="331774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C64D5F9-8E56-4F9C-934E-1DF2DEC3A5DA}"/>
                </a:ext>
              </a:extLst>
            </p:cNvPr>
            <p:cNvGrpSpPr/>
            <p:nvPr/>
          </p:nvGrpSpPr>
          <p:grpSpPr>
            <a:xfrm>
              <a:off x="614517" y="4210691"/>
              <a:ext cx="11166122" cy="506350"/>
              <a:chOff x="1150778" y="4421711"/>
              <a:chExt cx="10074358" cy="506350"/>
            </a:xfrm>
          </p:grpSpPr>
          <p:sp>
            <p:nvSpPr>
              <p:cNvPr id="233" name="Google Shape;233;p21"/>
              <p:cNvSpPr txBox="1"/>
              <p:nvPr/>
            </p:nvSpPr>
            <p:spPr>
              <a:xfrm>
                <a:off x="1150778" y="4421711"/>
                <a:ext cx="2078726" cy="50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 defTabSz="1219170">
                  <a:spcAft>
                    <a:spcPts val="267"/>
                  </a:spcAft>
                  <a:buClr>
                    <a:srgbClr val="000000"/>
                  </a:buClr>
                </a:pPr>
                <a:r>
                  <a:rPr lang="en" sz="24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Roboto"/>
                    <a:cs typeface="Times New Roman" panose="02020603050405020304" pitchFamily="18" charset="0"/>
                    <a:sym typeface="Roboto"/>
                  </a:rPr>
                  <a:t>Study Design</a:t>
                </a:r>
                <a:endParaRPr sz="2400" b="1" kern="0" dirty="0">
                  <a:solidFill>
                    <a:srgbClr val="000000"/>
                  </a:solidFill>
                  <a:latin typeface="Times New Roman" panose="02020603050405020304" pitchFamily="18" charset="0"/>
                  <a:ea typeface="Roboto"/>
                  <a:cs typeface="Times New Roman" panose="02020603050405020304" pitchFamily="18" charset="0"/>
                  <a:sym typeface="Roboto"/>
                </a:endParaRPr>
              </a:p>
            </p:txBody>
          </p:sp>
          <p:sp>
            <p:nvSpPr>
              <p:cNvPr id="235" name="Google Shape;235;p21"/>
              <p:cNvSpPr txBox="1"/>
              <p:nvPr/>
            </p:nvSpPr>
            <p:spPr>
              <a:xfrm>
                <a:off x="3811288" y="4421711"/>
                <a:ext cx="2078726" cy="50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 defTabSz="1219170">
                  <a:spcAft>
                    <a:spcPts val="267"/>
                  </a:spcAft>
                  <a:buClr>
                    <a:srgbClr val="000000"/>
                  </a:buClr>
                </a:pPr>
                <a:r>
                  <a:rPr lang="en" sz="24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Roboto"/>
                    <a:cs typeface="Times New Roman" panose="02020603050405020304" pitchFamily="18" charset="0"/>
                    <a:sym typeface="Roboto"/>
                  </a:rPr>
                  <a:t>Data &amp; Method</a:t>
                </a:r>
                <a:endParaRPr sz="2400" b="1" kern="0" dirty="0">
                  <a:solidFill>
                    <a:srgbClr val="000000"/>
                  </a:solidFill>
                  <a:latin typeface="Times New Roman" panose="02020603050405020304" pitchFamily="18" charset="0"/>
                  <a:ea typeface="Roboto"/>
                  <a:cs typeface="Times New Roman" panose="02020603050405020304" pitchFamily="18" charset="0"/>
                  <a:sym typeface="Roboto"/>
                </a:endParaRPr>
              </a:p>
            </p:txBody>
          </p:sp>
          <p:sp>
            <p:nvSpPr>
              <p:cNvPr id="237" name="Google Shape;237;p21"/>
              <p:cNvSpPr txBox="1"/>
              <p:nvPr/>
            </p:nvSpPr>
            <p:spPr>
              <a:xfrm>
                <a:off x="6520927" y="4423661"/>
                <a:ext cx="2078726" cy="50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 defTabSz="1219170">
                  <a:spcAft>
                    <a:spcPts val="267"/>
                  </a:spcAft>
                  <a:buClr>
                    <a:srgbClr val="000000"/>
                  </a:buClr>
                </a:pPr>
                <a:r>
                  <a:rPr lang="en" sz="24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Roboto"/>
                    <a:cs typeface="Times New Roman" panose="02020603050405020304" pitchFamily="18" charset="0"/>
                    <a:sym typeface="Roboto"/>
                  </a:rPr>
                  <a:t>Variables</a:t>
                </a:r>
                <a:endParaRPr sz="2400" b="1" kern="0" dirty="0">
                  <a:solidFill>
                    <a:srgbClr val="000000"/>
                  </a:solidFill>
                  <a:latin typeface="Times New Roman" panose="02020603050405020304" pitchFamily="18" charset="0"/>
                  <a:ea typeface="Roboto"/>
                  <a:cs typeface="Times New Roman" panose="02020603050405020304" pitchFamily="18" charset="0"/>
                  <a:sym typeface="Roboto"/>
                </a:endParaRPr>
              </a:p>
            </p:txBody>
          </p:sp>
          <p:sp>
            <p:nvSpPr>
              <p:cNvPr id="239" name="Google Shape;239;p21"/>
              <p:cNvSpPr txBox="1"/>
              <p:nvPr/>
            </p:nvSpPr>
            <p:spPr>
              <a:xfrm>
                <a:off x="9146410" y="4421711"/>
                <a:ext cx="2078726" cy="50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 defTabSz="1219170">
                  <a:spcAft>
                    <a:spcPts val="267"/>
                  </a:spcAft>
                  <a:buClr>
                    <a:srgbClr val="000000"/>
                  </a:buClr>
                </a:pPr>
                <a:r>
                  <a:rPr lang="en" sz="24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Roboto"/>
                    <a:cs typeface="Times New Roman" panose="02020603050405020304" pitchFamily="18" charset="0"/>
                    <a:sym typeface="Roboto"/>
                  </a:rPr>
                  <a:t>Analysis Plan</a:t>
                </a:r>
                <a:endParaRPr sz="2400" b="1" kern="0" dirty="0">
                  <a:solidFill>
                    <a:srgbClr val="000000"/>
                  </a:solidFill>
                  <a:latin typeface="Times New Roman" panose="02020603050405020304" pitchFamily="18" charset="0"/>
                  <a:ea typeface="Roboto"/>
                  <a:cs typeface="Times New Roman" panose="02020603050405020304" pitchFamily="18" charset="0"/>
                  <a:sym typeface="Roboto"/>
                </a:endParaRP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A37FD4D-793D-476F-8287-64F582C6DEDF}"/>
                </a:ext>
              </a:extLst>
            </p:cNvPr>
            <p:cNvGrpSpPr/>
            <p:nvPr/>
          </p:nvGrpSpPr>
          <p:grpSpPr>
            <a:xfrm>
              <a:off x="614517" y="1399292"/>
              <a:ext cx="10962966" cy="2263267"/>
              <a:chOff x="609601" y="1947933"/>
              <a:chExt cx="10962966" cy="2263267"/>
            </a:xfrm>
          </p:grpSpPr>
          <p:grpSp>
            <p:nvGrpSpPr>
              <p:cNvPr id="216" name="Google Shape;216;p21"/>
              <p:cNvGrpSpPr/>
              <p:nvPr/>
            </p:nvGrpSpPr>
            <p:grpSpPr>
              <a:xfrm>
                <a:off x="609601" y="1947933"/>
                <a:ext cx="2262484" cy="2263267"/>
                <a:chOff x="457200" y="1841950"/>
                <a:chExt cx="1696863" cy="1697450"/>
              </a:xfrm>
            </p:grpSpPr>
            <p:sp>
              <p:nvSpPr>
                <p:cNvPr id="217" name="Google Shape;217;p21"/>
                <p:cNvSpPr/>
                <p:nvPr/>
              </p:nvSpPr>
              <p:spPr>
                <a:xfrm>
                  <a:off x="751731" y="2137081"/>
                  <a:ext cx="1108100" cy="11071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7" h="3684" extrusionOk="0">
                      <a:moveTo>
                        <a:pt x="1831" y="0"/>
                      </a:moveTo>
                      <a:cubicBezTo>
                        <a:pt x="823" y="0"/>
                        <a:pt x="0" y="821"/>
                        <a:pt x="0" y="1856"/>
                      </a:cubicBezTo>
                      <a:cubicBezTo>
                        <a:pt x="0" y="2863"/>
                        <a:pt x="823" y="3684"/>
                        <a:pt x="1831" y="3684"/>
                      </a:cubicBezTo>
                      <a:cubicBezTo>
                        <a:pt x="2863" y="3684"/>
                        <a:pt x="3686" y="2863"/>
                        <a:pt x="3686" y="1856"/>
                      </a:cubicBezTo>
                      <a:cubicBezTo>
                        <a:pt x="3686" y="821"/>
                        <a:pt x="2863" y="0"/>
                        <a:pt x="183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8" name="Google Shape;218;p21"/>
                <p:cNvSpPr/>
                <p:nvPr/>
              </p:nvSpPr>
              <p:spPr>
                <a:xfrm>
                  <a:off x="457200" y="1841950"/>
                  <a:ext cx="1696863" cy="169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6" h="5648" extrusionOk="0">
                      <a:moveTo>
                        <a:pt x="2811" y="240"/>
                      </a:moveTo>
                      <a:cubicBezTo>
                        <a:pt x="4242" y="240"/>
                        <a:pt x="5408" y="1406"/>
                        <a:pt x="5408" y="2838"/>
                      </a:cubicBezTo>
                      <a:cubicBezTo>
                        <a:pt x="5408" y="4269"/>
                        <a:pt x="4242" y="5408"/>
                        <a:pt x="2811" y="5408"/>
                      </a:cubicBezTo>
                      <a:cubicBezTo>
                        <a:pt x="1379" y="5408"/>
                        <a:pt x="238" y="4269"/>
                        <a:pt x="238" y="2838"/>
                      </a:cubicBezTo>
                      <a:cubicBezTo>
                        <a:pt x="238" y="1406"/>
                        <a:pt x="1379" y="240"/>
                        <a:pt x="2811" y="240"/>
                      </a:cubicBezTo>
                      <a:close/>
                      <a:moveTo>
                        <a:pt x="2811" y="0"/>
                      </a:moveTo>
                      <a:cubicBezTo>
                        <a:pt x="1273" y="0"/>
                        <a:pt x="1" y="1273"/>
                        <a:pt x="1" y="2838"/>
                      </a:cubicBezTo>
                      <a:cubicBezTo>
                        <a:pt x="1" y="4401"/>
                        <a:pt x="1273" y="5648"/>
                        <a:pt x="2811" y="5648"/>
                      </a:cubicBezTo>
                      <a:cubicBezTo>
                        <a:pt x="4374" y="5648"/>
                        <a:pt x="5646" y="4401"/>
                        <a:pt x="5646" y="2838"/>
                      </a:cubicBezTo>
                      <a:cubicBezTo>
                        <a:pt x="5646" y="1273"/>
                        <a:pt x="4374" y="0"/>
                        <a:pt x="2811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9" name="Google Shape;219;p21"/>
                <p:cNvSpPr/>
                <p:nvPr/>
              </p:nvSpPr>
              <p:spPr>
                <a:xfrm>
                  <a:off x="1301722" y="1841950"/>
                  <a:ext cx="852339" cy="14501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36" h="4825" extrusionOk="0">
                      <a:moveTo>
                        <a:pt x="1" y="0"/>
                      </a:moveTo>
                      <a:lnTo>
                        <a:pt x="1" y="240"/>
                      </a:lnTo>
                      <a:cubicBezTo>
                        <a:pt x="1432" y="240"/>
                        <a:pt x="2598" y="1406"/>
                        <a:pt x="2598" y="2838"/>
                      </a:cubicBezTo>
                      <a:cubicBezTo>
                        <a:pt x="2598" y="3552"/>
                        <a:pt x="2306" y="4189"/>
                        <a:pt x="1829" y="4666"/>
                      </a:cubicBezTo>
                      <a:lnTo>
                        <a:pt x="2015" y="4825"/>
                      </a:lnTo>
                      <a:cubicBezTo>
                        <a:pt x="2518" y="4322"/>
                        <a:pt x="2836" y="3605"/>
                        <a:pt x="2836" y="2838"/>
                      </a:cubicBezTo>
                      <a:cubicBezTo>
                        <a:pt x="2836" y="1273"/>
                        <a:pt x="1564" y="0"/>
                        <a:pt x="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20" name="Google Shape;220;p21"/>
              <p:cNvGrpSpPr/>
              <p:nvPr/>
            </p:nvGrpSpPr>
            <p:grpSpPr>
              <a:xfrm>
                <a:off x="3509227" y="1947933"/>
                <a:ext cx="2263285" cy="2263267"/>
                <a:chOff x="2631920" y="1841950"/>
                <a:chExt cx="1697464" cy="1697450"/>
              </a:xfrm>
            </p:grpSpPr>
            <p:sp>
              <p:nvSpPr>
                <p:cNvPr id="221" name="Google Shape;221;p21"/>
                <p:cNvSpPr/>
                <p:nvPr/>
              </p:nvSpPr>
              <p:spPr>
                <a:xfrm>
                  <a:off x="2927052" y="2137081"/>
                  <a:ext cx="1107499" cy="11071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5" h="3684" extrusionOk="0">
                      <a:moveTo>
                        <a:pt x="1828" y="0"/>
                      </a:moveTo>
                      <a:cubicBezTo>
                        <a:pt x="821" y="0"/>
                        <a:pt x="0" y="821"/>
                        <a:pt x="0" y="1856"/>
                      </a:cubicBezTo>
                      <a:cubicBezTo>
                        <a:pt x="0" y="2863"/>
                        <a:pt x="821" y="3684"/>
                        <a:pt x="1828" y="3684"/>
                      </a:cubicBezTo>
                      <a:cubicBezTo>
                        <a:pt x="2863" y="3684"/>
                        <a:pt x="3684" y="2863"/>
                        <a:pt x="3684" y="1856"/>
                      </a:cubicBezTo>
                      <a:cubicBezTo>
                        <a:pt x="3684" y="821"/>
                        <a:pt x="2863" y="0"/>
                        <a:pt x="182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2" name="Google Shape;222;p21"/>
                <p:cNvSpPr/>
                <p:nvPr/>
              </p:nvSpPr>
              <p:spPr>
                <a:xfrm>
                  <a:off x="2631920" y="1841950"/>
                  <a:ext cx="1697464" cy="169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8" h="5648" extrusionOk="0">
                      <a:moveTo>
                        <a:pt x="2810" y="240"/>
                      </a:moveTo>
                      <a:cubicBezTo>
                        <a:pt x="4242" y="240"/>
                        <a:pt x="5408" y="1406"/>
                        <a:pt x="5408" y="2838"/>
                      </a:cubicBezTo>
                      <a:cubicBezTo>
                        <a:pt x="5408" y="4269"/>
                        <a:pt x="4242" y="5408"/>
                        <a:pt x="2810" y="5408"/>
                      </a:cubicBezTo>
                      <a:cubicBezTo>
                        <a:pt x="1407" y="5408"/>
                        <a:pt x="240" y="4269"/>
                        <a:pt x="240" y="2838"/>
                      </a:cubicBezTo>
                      <a:cubicBezTo>
                        <a:pt x="240" y="1406"/>
                        <a:pt x="1407" y="240"/>
                        <a:pt x="2810" y="240"/>
                      </a:cubicBezTo>
                      <a:close/>
                      <a:moveTo>
                        <a:pt x="2810" y="0"/>
                      </a:moveTo>
                      <a:cubicBezTo>
                        <a:pt x="1273" y="0"/>
                        <a:pt x="0" y="1273"/>
                        <a:pt x="0" y="2838"/>
                      </a:cubicBezTo>
                      <a:cubicBezTo>
                        <a:pt x="0" y="4401"/>
                        <a:pt x="1273" y="5648"/>
                        <a:pt x="2810" y="5648"/>
                      </a:cubicBezTo>
                      <a:cubicBezTo>
                        <a:pt x="4375" y="5648"/>
                        <a:pt x="5648" y="4401"/>
                        <a:pt x="5648" y="2838"/>
                      </a:cubicBezTo>
                      <a:cubicBezTo>
                        <a:pt x="5648" y="1273"/>
                        <a:pt x="4375" y="0"/>
                        <a:pt x="2810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3" name="Google Shape;223;p21"/>
                <p:cNvSpPr/>
                <p:nvPr/>
              </p:nvSpPr>
              <p:spPr>
                <a:xfrm>
                  <a:off x="3476442" y="1841950"/>
                  <a:ext cx="852940" cy="16731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38" h="5567" extrusionOk="0">
                      <a:moveTo>
                        <a:pt x="0" y="0"/>
                      </a:moveTo>
                      <a:lnTo>
                        <a:pt x="0" y="240"/>
                      </a:lnTo>
                      <a:cubicBezTo>
                        <a:pt x="1432" y="240"/>
                        <a:pt x="2598" y="1406"/>
                        <a:pt x="2598" y="2838"/>
                      </a:cubicBezTo>
                      <a:cubicBezTo>
                        <a:pt x="2598" y="4057"/>
                        <a:pt x="1750" y="5064"/>
                        <a:pt x="637" y="5355"/>
                      </a:cubicBezTo>
                      <a:lnTo>
                        <a:pt x="690" y="5567"/>
                      </a:lnTo>
                      <a:cubicBezTo>
                        <a:pt x="1937" y="5276"/>
                        <a:pt x="2838" y="4163"/>
                        <a:pt x="2838" y="2838"/>
                      </a:cubicBezTo>
                      <a:cubicBezTo>
                        <a:pt x="2838" y="1273"/>
                        <a:pt x="1565" y="0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24" name="Google Shape;224;p21"/>
              <p:cNvGrpSpPr/>
              <p:nvPr/>
            </p:nvGrpSpPr>
            <p:grpSpPr>
              <a:xfrm>
                <a:off x="6409655" y="1947933"/>
                <a:ext cx="2262484" cy="2263267"/>
                <a:chOff x="4807241" y="1841950"/>
                <a:chExt cx="1696863" cy="1697450"/>
              </a:xfrm>
            </p:grpSpPr>
            <p:sp>
              <p:nvSpPr>
                <p:cNvPr id="225" name="Google Shape;225;p21"/>
                <p:cNvSpPr/>
                <p:nvPr/>
              </p:nvSpPr>
              <p:spPr>
                <a:xfrm>
                  <a:off x="5101772" y="2137081"/>
                  <a:ext cx="1107800" cy="11071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6" h="3684" extrusionOk="0">
                      <a:moveTo>
                        <a:pt x="1856" y="0"/>
                      </a:moveTo>
                      <a:cubicBezTo>
                        <a:pt x="823" y="0"/>
                        <a:pt x="0" y="821"/>
                        <a:pt x="0" y="1856"/>
                      </a:cubicBezTo>
                      <a:cubicBezTo>
                        <a:pt x="0" y="2863"/>
                        <a:pt x="823" y="3684"/>
                        <a:pt x="1856" y="3684"/>
                      </a:cubicBezTo>
                      <a:cubicBezTo>
                        <a:pt x="2863" y="3684"/>
                        <a:pt x="3686" y="2863"/>
                        <a:pt x="3686" y="1856"/>
                      </a:cubicBezTo>
                      <a:cubicBezTo>
                        <a:pt x="3686" y="821"/>
                        <a:pt x="2863" y="0"/>
                        <a:pt x="1856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6" name="Google Shape;226;p21"/>
                <p:cNvSpPr/>
                <p:nvPr/>
              </p:nvSpPr>
              <p:spPr>
                <a:xfrm>
                  <a:off x="4807241" y="1841950"/>
                  <a:ext cx="1696863" cy="169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6" h="5648" extrusionOk="0">
                      <a:moveTo>
                        <a:pt x="2836" y="240"/>
                      </a:moveTo>
                      <a:cubicBezTo>
                        <a:pt x="4267" y="240"/>
                        <a:pt x="5408" y="1406"/>
                        <a:pt x="5408" y="2838"/>
                      </a:cubicBezTo>
                      <a:cubicBezTo>
                        <a:pt x="5408" y="4269"/>
                        <a:pt x="4267" y="5408"/>
                        <a:pt x="2836" y="5408"/>
                      </a:cubicBezTo>
                      <a:cubicBezTo>
                        <a:pt x="1404" y="5408"/>
                        <a:pt x="238" y="4269"/>
                        <a:pt x="238" y="2838"/>
                      </a:cubicBezTo>
                      <a:cubicBezTo>
                        <a:pt x="238" y="1406"/>
                        <a:pt x="1404" y="240"/>
                        <a:pt x="2836" y="240"/>
                      </a:cubicBezTo>
                      <a:close/>
                      <a:moveTo>
                        <a:pt x="2836" y="0"/>
                      </a:moveTo>
                      <a:cubicBezTo>
                        <a:pt x="1273" y="0"/>
                        <a:pt x="0" y="1273"/>
                        <a:pt x="0" y="2838"/>
                      </a:cubicBezTo>
                      <a:cubicBezTo>
                        <a:pt x="0" y="4401"/>
                        <a:pt x="1273" y="5648"/>
                        <a:pt x="2836" y="5648"/>
                      </a:cubicBezTo>
                      <a:cubicBezTo>
                        <a:pt x="4373" y="5648"/>
                        <a:pt x="5646" y="4401"/>
                        <a:pt x="5646" y="2838"/>
                      </a:cubicBezTo>
                      <a:cubicBezTo>
                        <a:pt x="5646" y="1273"/>
                        <a:pt x="4373" y="0"/>
                        <a:pt x="2836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7" name="Google Shape;227;p21"/>
                <p:cNvSpPr/>
                <p:nvPr/>
              </p:nvSpPr>
              <p:spPr>
                <a:xfrm>
                  <a:off x="5197344" y="1841950"/>
                  <a:ext cx="1306759" cy="169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48" h="5648" extrusionOk="0">
                      <a:moveTo>
                        <a:pt x="1538" y="0"/>
                      </a:moveTo>
                      <a:lnTo>
                        <a:pt x="1538" y="240"/>
                      </a:lnTo>
                      <a:cubicBezTo>
                        <a:pt x="2969" y="240"/>
                        <a:pt x="4110" y="1406"/>
                        <a:pt x="4110" y="2838"/>
                      </a:cubicBezTo>
                      <a:cubicBezTo>
                        <a:pt x="4110" y="4269"/>
                        <a:pt x="2969" y="5408"/>
                        <a:pt x="1538" y="5408"/>
                      </a:cubicBezTo>
                      <a:cubicBezTo>
                        <a:pt x="1008" y="5408"/>
                        <a:pt x="530" y="5276"/>
                        <a:pt x="134" y="5011"/>
                      </a:cubicBezTo>
                      <a:lnTo>
                        <a:pt x="0" y="5196"/>
                      </a:lnTo>
                      <a:cubicBezTo>
                        <a:pt x="452" y="5488"/>
                        <a:pt x="955" y="5648"/>
                        <a:pt x="1538" y="5648"/>
                      </a:cubicBezTo>
                      <a:cubicBezTo>
                        <a:pt x="3075" y="5648"/>
                        <a:pt x="4348" y="4401"/>
                        <a:pt x="4348" y="2838"/>
                      </a:cubicBezTo>
                      <a:cubicBezTo>
                        <a:pt x="4348" y="1273"/>
                        <a:pt x="3075" y="0"/>
                        <a:pt x="1538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28" name="Google Shape;228;p21"/>
              <p:cNvGrpSpPr/>
              <p:nvPr/>
            </p:nvGrpSpPr>
            <p:grpSpPr>
              <a:xfrm>
                <a:off x="9309282" y="1947933"/>
                <a:ext cx="2263285" cy="2263267"/>
                <a:chOff x="6981961" y="1841950"/>
                <a:chExt cx="1697464" cy="1697450"/>
              </a:xfrm>
            </p:grpSpPr>
            <p:sp>
              <p:nvSpPr>
                <p:cNvPr id="229" name="Google Shape;229;p21"/>
                <p:cNvSpPr/>
                <p:nvPr/>
              </p:nvSpPr>
              <p:spPr>
                <a:xfrm>
                  <a:off x="7277093" y="2137081"/>
                  <a:ext cx="1107199" cy="11071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4" h="3684" extrusionOk="0">
                      <a:moveTo>
                        <a:pt x="1856" y="0"/>
                      </a:moveTo>
                      <a:cubicBezTo>
                        <a:pt x="821" y="0"/>
                        <a:pt x="0" y="821"/>
                        <a:pt x="0" y="1856"/>
                      </a:cubicBezTo>
                      <a:cubicBezTo>
                        <a:pt x="0" y="2863"/>
                        <a:pt x="821" y="3684"/>
                        <a:pt x="1856" y="3684"/>
                      </a:cubicBezTo>
                      <a:cubicBezTo>
                        <a:pt x="2863" y="3684"/>
                        <a:pt x="3684" y="2863"/>
                        <a:pt x="3684" y="1856"/>
                      </a:cubicBezTo>
                      <a:cubicBezTo>
                        <a:pt x="3684" y="821"/>
                        <a:pt x="2863" y="0"/>
                        <a:pt x="1856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0" name="Google Shape;230;p21"/>
                <p:cNvSpPr/>
                <p:nvPr/>
              </p:nvSpPr>
              <p:spPr>
                <a:xfrm>
                  <a:off x="6981961" y="1841950"/>
                  <a:ext cx="1697464" cy="169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8" h="5648" extrusionOk="0">
                      <a:moveTo>
                        <a:pt x="2838" y="240"/>
                      </a:moveTo>
                      <a:cubicBezTo>
                        <a:pt x="4269" y="240"/>
                        <a:pt x="5408" y="1406"/>
                        <a:pt x="5408" y="2838"/>
                      </a:cubicBezTo>
                      <a:cubicBezTo>
                        <a:pt x="5408" y="4269"/>
                        <a:pt x="4269" y="5408"/>
                        <a:pt x="2838" y="5408"/>
                      </a:cubicBezTo>
                      <a:cubicBezTo>
                        <a:pt x="1406" y="5408"/>
                        <a:pt x="240" y="4269"/>
                        <a:pt x="240" y="2838"/>
                      </a:cubicBezTo>
                      <a:cubicBezTo>
                        <a:pt x="240" y="1406"/>
                        <a:pt x="1406" y="240"/>
                        <a:pt x="2838" y="240"/>
                      </a:cubicBezTo>
                      <a:close/>
                      <a:moveTo>
                        <a:pt x="2838" y="0"/>
                      </a:moveTo>
                      <a:cubicBezTo>
                        <a:pt x="1273" y="0"/>
                        <a:pt x="0" y="1273"/>
                        <a:pt x="0" y="2838"/>
                      </a:cubicBezTo>
                      <a:cubicBezTo>
                        <a:pt x="0" y="4401"/>
                        <a:pt x="1273" y="5648"/>
                        <a:pt x="2838" y="5648"/>
                      </a:cubicBezTo>
                      <a:cubicBezTo>
                        <a:pt x="4401" y="5648"/>
                        <a:pt x="5648" y="4401"/>
                        <a:pt x="5648" y="2838"/>
                      </a:cubicBezTo>
                      <a:cubicBezTo>
                        <a:pt x="5648" y="1273"/>
                        <a:pt x="4401" y="0"/>
                        <a:pt x="2838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1" name="Google Shape;231;p21"/>
                <p:cNvSpPr/>
                <p:nvPr/>
              </p:nvSpPr>
              <p:spPr>
                <a:xfrm>
                  <a:off x="6981961" y="1841950"/>
                  <a:ext cx="1697464" cy="169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8" h="5648" extrusionOk="0">
                      <a:moveTo>
                        <a:pt x="2838" y="0"/>
                      </a:moveTo>
                      <a:lnTo>
                        <a:pt x="2838" y="240"/>
                      </a:lnTo>
                      <a:cubicBezTo>
                        <a:pt x="4269" y="240"/>
                        <a:pt x="5408" y="1406"/>
                        <a:pt x="5408" y="2838"/>
                      </a:cubicBezTo>
                      <a:cubicBezTo>
                        <a:pt x="5408" y="4269"/>
                        <a:pt x="4269" y="5408"/>
                        <a:pt x="2838" y="5408"/>
                      </a:cubicBezTo>
                      <a:cubicBezTo>
                        <a:pt x="1406" y="5408"/>
                        <a:pt x="240" y="4269"/>
                        <a:pt x="240" y="2838"/>
                      </a:cubicBezTo>
                      <a:cubicBezTo>
                        <a:pt x="240" y="2201"/>
                        <a:pt x="452" y="1644"/>
                        <a:pt x="823" y="1194"/>
                      </a:cubicBezTo>
                      <a:lnTo>
                        <a:pt x="637" y="1035"/>
                      </a:lnTo>
                      <a:cubicBezTo>
                        <a:pt x="240" y="1512"/>
                        <a:pt x="0" y="2148"/>
                        <a:pt x="0" y="2838"/>
                      </a:cubicBezTo>
                      <a:cubicBezTo>
                        <a:pt x="0" y="4401"/>
                        <a:pt x="1273" y="5648"/>
                        <a:pt x="2838" y="5648"/>
                      </a:cubicBezTo>
                      <a:cubicBezTo>
                        <a:pt x="4401" y="5648"/>
                        <a:pt x="5648" y="4401"/>
                        <a:pt x="5648" y="2838"/>
                      </a:cubicBezTo>
                      <a:cubicBezTo>
                        <a:pt x="5648" y="1273"/>
                        <a:pt x="4401" y="0"/>
                        <a:pt x="2838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240" name="Google Shape;240;p21"/>
              <p:cNvSpPr txBox="1"/>
              <p:nvPr/>
            </p:nvSpPr>
            <p:spPr>
              <a:xfrm>
                <a:off x="774041" y="2795661"/>
                <a:ext cx="1933600" cy="50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 defTabSz="1219170">
                  <a:spcAft>
                    <a:spcPts val="267"/>
                  </a:spcAft>
                  <a:buClr>
                    <a:srgbClr val="000000"/>
                  </a:buClr>
                </a:pPr>
                <a:r>
                  <a:rPr lang="en" sz="2667" b="1" kern="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1</a:t>
                </a:r>
                <a:endParaRPr sz="2667" b="1" kern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41" name="Google Shape;241;p21"/>
              <p:cNvSpPr txBox="1"/>
              <p:nvPr/>
            </p:nvSpPr>
            <p:spPr>
              <a:xfrm>
                <a:off x="3671669" y="2798061"/>
                <a:ext cx="1938400" cy="50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 defTabSz="1219170">
                  <a:spcAft>
                    <a:spcPts val="267"/>
                  </a:spcAft>
                  <a:buClr>
                    <a:srgbClr val="000000"/>
                  </a:buClr>
                </a:pPr>
                <a:r>
                  <a:rPr lang="en" sz="2667" b="1" kern="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2</a:t>
                </a:r>
                <a:endParaRPr sz="2667" b="1" kern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42" name="Google Shape;242;p21"/>
              <p:cNvSpPr txBox="1"/>
              <p:nvPr/>
            </p:nvSpPr>
            <p:spPr>
              <a:xfrm>
                <a:off x="6571697" y="2798061"/>
                <a:ext cx="1938400" cy="50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 defTabSz="1219170">
                  <a:spcAft>
                    <a:spcPts val="267"/>
                  </a:spcAft>
                  <a:buClr>
                    <a:srgbClr val="000000"/>
                  </a:buClr>
                </a:pPr>
                <a:r>
                  <a:rPr lang="en" sz="2667" b="1" kern="0" dirty="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3</a:t>
                </a:r>
                <a:endParaRPr sz="2667" b="1" kern="0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43" name="Google Shape;243;p21"/>
              <p:cNvSpPr txBox="1"/>
              <p:nvPr/>
            </p:nvSpPr>
            <p:spPr>
              <a:xfrm>
                <a:off x="9471724" y="2798061"/>
                <a:ext cx="1938400" cy="50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 defTabSz="1219170">
                  <a:spcAft>
                    <a:spcPts val="267"/>
                  </a:spcAft>
                  <a:buClr>
                    <a:srgbClr val="000000"/>
                  </a:buClr>
                </a:pPr>
                <a:r>
                  <a:rPr lang="en" sz="2667" b="1" kern="0">
                    <a:solidFill>
                      <a:srgbClr val="FFFFFF"/>
                    </a:solidFill>
                    <a:latin typeface="Roboto"/>
                    <a:ea typeface="Roboto"/>
                    <a:cs typeface="Roboto"/>
                    <a:sym typeface="Roboto"/>
                  </a:rPr>
                  <a:t>4</a:t>
                </a:r>
                <a:endParaRPr sz="2667" b="1" kern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</p:grpSp>
      <p:sp>
        <p:nvSpPr>
          <p:cNvPr id="33" name="Title 1">
            <a:extLst>
              <a:ext uri="{FF2B5EF4-FFF2-40B4-BE49-F238E27FC236}">
                <a16:creationId xmlns:a16="http://schemas.microsoft.com/office/drawing/2014/main" id="{2141DE07-F85C-49A5-BF4E-3F95FC019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1652"/>
            <a:ext cx="10515600" cy="70652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045EABB-47DC-4183-B99A-25EAF8F38C33}"/>
              </a:ext>
            </a:extLst>
          </p:cNvPr>
          <p:cNvSpPr txBox="1"/>
          <p:nvPr/>
        </p:nvSpPr>
        <p:spPr>
          <a:xfrm>
            <a:off x="11226019" y="6308209"/>
            <a:ext cx="618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5/14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8651"/>
            <a:ext cx="10515600" cy="5767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C76A1B-C6B7-43F1-96C2-01974D311B55}"/>
              </a:ext>
            </a:extLst>
          </p:cNvPr>
          <p:cNvSpPr txBox="1"/>
          <p:nvPr/>
        </p:nvSpPr>
        <p:spPr>
          <a:xfrm>
            <a:off x="4951989" y="5745478"/>
            <a:ext cx="2377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Utilization of PNC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239E589-D467-4B0B-96E3-E4117ACA8C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7015057"/>
              </p:ext>
            </p:extLst>
          </p:nvPr>
        </p:nvGraphicFramePr>
        <p:xfrm>
          <a:off x="3432517" y="1533378"/>
          <a:ext cx="5416384" cy="3988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FA99ECD-7017-46CF-BB4C-C9898685C4B6}"/>
              </a:ext>
            </a:extLst>
          </p:cNvPr>
          <p:cNvSpPr txBox="1"/>
          <p:nvPr/>
        </p:nvSpPr>
        <p:spPr>
          <a:xfrm>
            <a:off x="11226019" y="6308209"/>
            <a:ext cx="618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6/14</a:t>
            </a:r>
          </a:p>
        </p:txBody>
      </p:sp>
    </p:spTree>
    <p:extLst>
      <p:ext uri="{BB962C8B-B14F-4D97-AF65-F5344CB8AC3E}">
        <p14:creationId xmlns:p14="http://schemas.microsoft.com/office/powerpoint/2010/main" val="680617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B5AD8-EACB-4A89-A8B6-A740581F0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6682" y="549792"/>
            <a:ext cx="10595318" cy="102579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1. Frequency distribution of selected independent and dependent variables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298F3F-F3A7-4FE2-A06E-B3B4AB70F4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678004"/>
              </p:ext>
            </p:extLst>
          </p:nvPr>
        </p:nvGraphicFramePr>
        <p:xfrm>
          <a:off x="767861" y="2101555"/>
          <a:ext cx="11302219" cy="3410077"/>
        </p:xfrm>
        <a:graphic>
          <a:graphicData uri="http://schemas.openxmlformats.org/drawingml/2006/table">
            <a:tbl>
              <a:tblPr firstRow="1" firstCol="1" bandRow="1"/>
              <a:tblGrid>
                <a:gridCol w="5228406">
                  <a:extLst>
                    <a:ext uri="{9D8B030D-6E8A-4147-A177-3AD203B41FA5}">
                      <a16:colId xmlns:a16="http://schemas.microsoft.com/office/drawing/2014/main" val="4202663235"/>
                    </a:ext>
                  </a:extLst>
                </a:gridCol>
                <a:gridCol w="2653761">
                  <a:extLst>
                    <a:ext uri="{9D8B030D-6E8A-4147-A177-3AD203B41FA5}">
                      <a16:colId xmlns:a16="http://schemas.microsoft.com/office/drawing/2014/main" val="1742815731"/>
                    </a:ext>
                  </a:extLst>
                </a:gridCol>
                <a:gridCol w="1903294">
                  <a:extLst>
                    <a:ext uri="{9D8B030D-6E8A-4147-A177-3AD203B41FA5}">
                      <a16:colId xmlns:a16="http://schemas.microsoft.com/office/drawing/2014/main" val="2338679362"/>
                    </a:ext>
                  </a:extLst>
                </a:gridCol>
                <a:gridCol w="1516758">
                  <a:extLst>
                    <a:ext uri="{9D8B030D-6E8A-4147-A177-3AD203B41FA5}">
                      <a16:colId xmlns:a16="http://schemas.microsoft.com/office/drawing/2014/main" val="176243407"/>
                    </a:ext>
                  </a:extLst>
                </a:gridCol>
              </a:tblGrid>
              <a:tr h="1861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Percentage %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3937047"/>
                  </a:ext>
                </a:extLst>
              </a:tr>
              <a:tr h="186119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 Natal Care (Dependent Variables)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2491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2033954"/>
                  </a:ext>
                </a:extLst>
              </a:tr>
              <a:tr h="186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2521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162416"/>
                  </a:ext>
                </a:extLst>
              </a:tr>
              <a:tr h="186119">
                <a:tc row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Educational Level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education (ref)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8190105"/>
                  </a:ext>
                </a:extLst>
              </a:tr>
              <a:tr h="186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Primary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8569"/>
                  </a:ext>
                </a:extLst>
              </a:tr>
              <a:tr h="186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Secondary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385955"/>
                  </a:ext>
                </a:extLst>
              </a:tr>
              <a:tr h="186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380992"/>
                  </a:ext>
                </a:extLst>
              </a:tr>
              <a:tr h="186119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Muslim (ref)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4589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6938851"/>
                  </a:ext>
                </a:extLst>
              </a:tr>
              <a:tr h="186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 Religion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2922356"/>
                  </a:ext>
                </a:extLst>
              </a:tr>
              <a:tr h="186119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 of Delivery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Institutional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723525"/>
                  </a:ext>
                </a:extLst>
              </a:tr>
              <a:tr h="186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institutional (ref)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02224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47FC377-9CEB-4F83-BB0B-370D9FF84DA2}"/>
              </a:ext>
            </a:extLst>
          </p:cNvPr>
          <p:cNvSpPr txBox="1"/>
          <p:nvPr/>
        </p:nvSpPr>
        <p:spPr>
          <a:xfrm>
            <a:off x="11226019" y="6308209"/>
            <a:ext cx="618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7/14</a:t>
            </a:r>
          </a:p>
        </p:txBody>
      </p:sp>
    </p:spTree>
    <p:extLst>
      <p:ext uri="{BB962C8B-B14F-4D97-AF65-F5344CB8AC3E}">
        <p14:creationId xmlns:p14="http://schemas.microsoft.com/office/powerpoint/2010/main" val="734830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8B4483C-CB01-45EC-B77F-C224D8788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67915"/>
            <a:ext cx="10515600" cy="96339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1. Frequency distribution of selected independent and dependent variables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1E53E38-8842-4609-9190-64CD85E1ED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892034"/>
              </p:ext>
            </p:extLst>
          </p:nvPr>
        </p:nvGraphicFramePr>
        <p:xfrm>
          <a:off x="838200" y="1264960"/>
          <a:ext cx="10515600" cy="5270119"/>
        </p:xfrm>
        <a:graphic>
          <a:graphicData uri="http://schemas.openxmlformats.org/drawingml/2006/table">
            <a:tbl>
              <a:tblPr firstRow="1" firstCol="1" bandRow="1"/>
              <a:tblGrid>
                <a:gridCol w="4864516">
                  <a:extLst>
                    <a:ext uri="{9D8B030D-6E8A-4147-A177-3AD203B41FA5}">
                      <a16:colId xmlns:a16="http://schemas.microsoft.com/office/drawing/2014/main" val="3846694202"/>
                    </a:ext>
                  </a:extLst>
                </a:gridCol>
                <a:gridCol w="2469063">
                  <a:extLst>
                    <a:ext uri="{9D8B030D-6E8A-4147-A177-3AD203B41FA5}">
                      <a16:colId xmlns:a16="http://schemas.microsoft.com/office/drawing/2014/main" val="1140117503"/>
                    </a:ext>
                  </a:extLst>
                </a:gridCol>
                <a:gridCol w="1770827">
                  <a:extLst>
                    <a:ext uri="{9D8B030D-6E8A-4147-A177-3AD203B41FA5}">
                      <a16:colId xmlns:a16="http://schemas.microsoft.com/office/drawing/2014/main" val="37169549"/>
                    </a:ext>
                  </a:extLst>
                </a:gridCol>
                <a:gridCol w="1411194">
                  <a:extLst>
                    <a:ext uri="{9D8B030D-6E8A-4147-A177-3AD203B41FA5}">
                      <a16:colId xmlns:a16="http://schemas.microsoft.com/office/drawing/2014/main" val="2915824654"/>
                    </a:ext>
                  </a:extLst>
                </a:gridCol>
              </a:tblGrid>
              <a:tr h="186119">
                <a:tc rowSpan="8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Division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Dhaka (ref)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4076331"/>
                  </a:ext>
                </a:extLst>
              </a:tr>
              <a:tr h="186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Barisal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895834"/>
                  </a:ext>
                </a:extLst>
              </a:tr>
              <a:tr h="186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Chittagong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005942"/>
                  </a:ext>
                </a:extLst>
              </a:tr>
              <a:tr h="186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Khulna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715018"/>
                  </a:ext>
                </a:extLst>
              </a:tr>
              <a:tr h="186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Mymensingh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6032699"/>
                  </a:ext>
                </a:extLst>
              </a:tr>
              <a:tr h="186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Rajshahi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730848"/>
                  </a:ext>
                </a:extLst>
              </a:tr>
              <a:tr h="186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Rangpur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494996"/>
                  </a:ext>
                </a:extLst>
              </a:tr>
              <a:tr h="186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Sylhet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1020366"/>
                  </a:ext>
                </a:extLst>
              </a:tr>
              <a:tr h="186119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 of Residence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Urban (ref)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1725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464101"/>
                  </a:ext>
                </a:extLst>
              </a:tr>
              <a:tr h="186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3287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1066230"/>
                  </a:ext>
                </a:extLst>
              </a:tr>
              <a:tr h="186119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 of Child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 (ref)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2624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0485315"/>
                  </a:ext>
                </a:extLst>
              </a:tr>
              <a:tr h="186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2388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8557056"/>
                  </a:ext>
                </a:extLst>
              </a:tr>
              <a:tr h="186119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Exposure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Exposure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20555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45.6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39358"/>
                  </a:ext>
                </a:extLst>
              </a:tr>
              <a:tr h="186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Exposure (ref)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2285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7728728"/>
                  </a:ext>
                </a:extLst>
              </a:tr>
              <a:tr h="186119"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Child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(ref)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0373805"/>
                  </a:ext>
                </a:extLst>
              </a:tr>
              <a:tr h="186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2792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0092817"/>
                  </a:ext>
                </a:extLst>
              </a:tr>
              <a:tr h="186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and above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45" marR="55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011420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8635296-4C42-4469-9B8B-93697B3ED1DA}"/>
              </a:ext>
            </a:extLst>
          </p:cNvPr>
          <p:cNvSpPr txBox="1"/>
          <p:nvPr/>
        </p:nvSpPr>
        <p:spPr>
          <a:xfrm>
            <a:off x="11394834" y="6448889"/>
            <a:ext cx="618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8/14</a:t>
            </a:r>
          </a:p>
        </p:txBody>
      </p:sp>
    </p:spTree>
    <p:extLst>
      <p:ext uri="{BB962C8B-B14F-4D97-AF65-F5344CB8AC3E}">
        <p14:creationId xmlns:p14="http://schemas.microsoft.com/office/powerpoint/2010/main" val="101091242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</TotalTime>
  <Words>666</Words>
  <Application>Microsoft Office PowerPoint</Application>
  <PresentationFormat>Widescreen</PresentationFormat>
  <Paragraphs>359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Century Gothic</vt:lpstr>
      <vt:lpstr>Roboto</vt:lpstr>
      <vt:lpstr>Times New Roman</vt:lpstr>
      <vt:lpstr>Wingdings</vt:lpstr>
      <vt:lpstr>Wingdings 3</vt:lpstr>
      <vt:lpstr>Wisp</vt:lpstr>
      <vt:lpstr>Utilization of postnatal care of mother in Bangladesh: Evidence from BDHS 2017-18</vt:lpstr>
      <vt:lpstr>                        Presentation Outline </vt:lpstr>
      <vt:lpstr>Background</vt:lpstr>
      <vt:lpstr>Trends in postnatal care from medically trained providers</vt:lpstr>
      <vt:lpstr>Objectives</vt:lpstr>
      <vt:lpstr>Methodology</vt:lpstr>
      <vt:lpstr>Results</vt:lpstr>
      <vt:lpstr>Table 1. Frequency distribution of selected independent and dependent variables</vt:lpstr>
      <vt:lpstr>Table 1. Frequency distribution of selected independent and dependent variables</vt:lpstr>
      <vt:lpstr>Table 2. Examining the association between measles vaccination and selected independent variable: A bivariate analysis</vt:lpstr>
      <vt:lpstr>Table 2. Examining the association between measles vaccination and selected independent variable: A bivariate analysis</vt:lpstr>
      <vt:lpstr>Table 2. Examining the association between measles vaccination and selected independent variable: A bivariate analysis</vt:lpstr>
      <vt:lpstr>Table 3. Logistic regression models for PNC coverage</vt:lpstr>
      <vt:lpstr>Table 3. Logistic regression models for PNC coverage</vt:lpstr>
      <vt:lpstr>Discussion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Utilization of postnatal care of mother in Bangladesh: Evidence form DDHS 2017-18</dc:title>
  <dc:creator>ASUS</dc:creator>
  <cp:lastModifiedBy>Md Saddam Hossain</cp:lastModifiedBy>
  <cp:revision>97</cp:revision>
  <dcterms:created xsi:type="dcterms:W3CDTF">2022-10-18T15:10:30Z</dcterms:created>
  <dcterms:modified xsi:type="dcterms:W3CDTF">2022-10-25T10:23:05Z</dcterms:modified>
</cp:coreProperties>
</file>