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0" r:id="rId8"/>
    <p:sldId id="262" r:id="rId9"/>
    <p:sldId id="271" r:id="rId10"/>
    <p:sldId id="272" r:id="rId11"/>
    <p:sldId id="264" r:id="rId12"/>
    <p:sldId id="265" r:id="rId13"/>
    <p:sldId id="266"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311284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100B0-307C-4E9E-B874-FC83FC389764}" type="datetimeFigureOut">
              <a:rPr lang="en-US" smtClean="0"/>
              <a:t>25-Oct-22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245036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191419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4208046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552293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995524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025413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2981827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932421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485081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100B0-307C-4E9E-B874-FC83FC389764}" type="datetimeFigureOut">
              <a:rPr lang="en-US" smtClean="0"/>
              <a:t>25-Oct-22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412221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A100B0-307C-4E9E-B874-FC83FC389764}" type="datetimeFigureOut">
              <a:rPr lang="en-US" smtClean="0"/>
              <a:t>25-Oct-22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92079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A100B0-307C-4E9E-B874-FC83FC389764}" type="datetimeFigureOut">
              <a:rPr lang="en-US" smtClean="0"/>
              <a:t>25-Oct-22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87890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A100B0-307C-4E9E-B874-FC83FC389764}" type="datetimeFigureOut">
              <a:rPr lang="en-US" smtClean="0"/>
              <a:t>25-Oct-22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34318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100B0-307C-4E9E-B874-FC83FC389764}" type="datetimeFigureOut">
              <a:rPr lang="en-US" smtClean="0"/>
              <a:t>25-Oct-22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62556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100B0-307C-4E9E-B874-FC83FC389764}" type="datetimeFigureOut">
              <a:rPr lang="en-US" smtClean="0"/>
              <a:t>25-Oct-22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1236134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100B0-307C-4E9E-B874-FC83FC389764}" type="datetimeFigureOut">
              <a:rPr lang="en-US" smtClean="0"/>
              <a:t>25-Oct-22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744B6-0B34-4BBC-A9D7-E4068C94165A}" type="slidenum">
              <a:rPr lang="en-US" smtClean="0"/>
              <a:t>‹#›</a:t>
            </a:fld>
            <a:endParaRPr lang="en-US"/>
          </a:p>
        </p:txBody>
      </p:sp>
    </p:spTree>
    <p:extLst>
      <p:ext uri="{BB962C8B-B14F-4D97-AF65-F5344CB8AC3E}">
        <p14:creationId xmlns:p14="http://schemas.microsoft.com/office/powerpoint/2010/main" val="306269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6A100B0-307C-4E9E-B874-FC83FC389764}" type="datetimeFigureOut">
              <a:rPr lang="en-US" smtClean="0"/>
              <a:t>25-Oct-22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A744B6-0B34-4BBC-A9D7-E4068C94165A}" type="slidenum">
              <a:rPr lang="en-US" smtClean="0"/>
              <a:t>‹#›</a:t>
            </a:fld>
            <a:endParaRPr lang="en-US"/>
          </a:p>
        </p:txBody>
      </p:sp>
    </p:spTree>
    <p:extLst>
      <p:ext uri="{BB962C8B-B14F-4D97-AF65-F5344CB8AC3E}">
        <p14:creationId xmlns:p14="http://schemas.microsoft.com/office/powerpoint/2010/main" val="3726831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i.org/10.1177/15648265100310022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641C-ECAC-40A2-A3BA-D22F3C86E010}"/>
              </a:ext>
            </a:extLst>
          </p:cNvPr>
          <p:cNvSpPr>
            <a:spLocks noGrp="1"/>
          </p:cNvSpPr>
          <p:nvPr>
            <p:ph type="ctrTitle"/>
          </p:nvPr>
        </p:nvSpPr>
        <p:spPr>
          <a:xfrm>
            <a:off x="1873188" y="1380068"/>
            <a:ext cx="9629835" cy="2616199"/>
          </a:xfrm>
        </p:spPr>
        <p:txBody>
          <a:bodyPr>
            <a:noAutofit/>
          </a:bodyPr>
          <a:lstStyle/>
          <a:p>
            <a:pPr>
              <a:spcBef>
                <a:spcPts val="0"/>
              </a:spcBef>
            </a:pPr>
            <a:r>
              <a:rPr lang="en-US" sz="3600" dirty="0">
                <a:latin typeface="Arial Black" panose="020B0A04020102020204" pitchFamily="34" charset="0"/>
                <a:ea typeface="Calibri" panose="020F0502020204030204" pitchFamily="34" charset="0"/>
                <a:cs typeface="Times New Roman" panose="02020603050405020304" pitchFamily="18" charset="0"/>
              </a:rPr>
              <a:t>A Retrospective Approach to Determine the Household Factors Associated with the Breastfeeding Practice in Bangladesh: Evidence from BDHS 2017-2018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E1CCB5B2-130E-4E8E-B81A-30D00D6C1075}"/>
              </a:ext>
            </a:extLst>
          </p:cNvPr>
          <p:cNvSpPr>
            <a:spLocks noGrp="1"/>
          </p:cNvSpPr>
          <p:nvPr>
            <p:ph type="subTitle" idx="1"/>
          </p:nvPr>
        </p:nvSpPr>
        <p:spPr>
          <a:xfrm>
            <a:off x="4701809" y="5469466"/>
            <a:ext cx="6987645" cy="1388534"/>
          </a:xfrm>
        </p:spPr>
        <p:txBody>
          <a:bodyPr/>
          <a:lstStyle/>
          <a:p>
            <a:r>
              <a:rPr lang="en-US" dirty="0"/>
              <a:t>Akash Ahmed</a:t>
            </a:r>
          </a:p>
          <a:p>
            <a:r>
              <a:rPr lang="en-US" dirty="0"/>
              <a:t>Student Id: 2031381</a:t>
            </a:r>
          </a:p>
        </p:txBody>
      </p:sp>
    </p:spTree>
    <p:extLst>
      <p:ext uri="{BB962C8B-B14F-4D97-AF65-F5344CB8AC3E}">
        <p14:creationId xmlns:p14="http://schemas.microsoft.com/office/powerpoint/2010/main" val="106851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891810" y="407863"/>
            <a:ext cx="2350843" cy="619217"/>
          </a:xfrm>
        </p:spPr>
        <p:txBody>
          <a:bodyPr>
            <a:normAutofit fontScale="90000"/>
          </a:bodyPr>
          <a:lstStyle/>
          <a:p>
            <a:r>
              <a:rPr lang="en-US" dirty="0"/>
              <a:t>Results</a:t>
            </a:r>
          </a:p>
        </p:txBody>
      </p:sp>
      <p:sp>
        <p:nvSpPr>
          <p:cNvPr id="11" name="TextBox 10">
            <a:extLst>
              <a:ext uri="{FF2B5EF4-FFF2-40B4-BE49-F238E27FC236}">
                <a16:creationId xmlns:a16="http://schemas.microsoft.com/office/drawing/2014/main" id="{A9123579-997D-49CD-B4AC-1622C0302871}"/>
              </a:ext>
            </a:extLst>
          </p:cNvPr>
          <p:cNvSpPr txBox="1"/>
          <p:nvPr/>
        </p:nvSpPr>
        <p:spPr>
          <a:xfrm>
            <a:off x="0" y="2014273"/>
            <a:ext cx="6418692" cy="4770537"/>
          </a:xfrm>
          <a:prstGeom prst="rect">
            <a:avLst/>
          </a:prstGeom>
          <a:solidFill>
            <a:schemeClr val="bg1"/>
          </a:solidFill>
        </p:spPr>
        <p:txBody>
          <a:bodyPr wrap="square" rtlCol="0">
            <a:spAutoFit/>
          </a:bodyPr>
          <a:lstStyle/>
          <a:p>
            <a:pPr algn="just"/>
            <a:r>
              <a:rPr lang="en-US" sz="3200" dirty="0">
                <a:effectLst/>
                <a:latin typeface="Times New Roman" panose="02020603050405020304" pitchFamily="18" charset="0"/>
                <a:ea typeface="Calibri" panose="020F0502020204030204" pitchFamily="34" charset="0"/>
                <a:cs typeface="Times New Roman" panose="02020603050405020304" pitchFamily="18" charset="0"/>
              </a:rPr>
              <a:t>Results of multi-level logistic regression analysis of community-level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characteristics</a:t>
            </a:r>
          </a:p>
          <a:p>
            <a:endParaRPr lang="en-US" sz="2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However, in this logistic regression analysis, among all the selected variables, nine variables were not found to be significant for breastfeeding practice as p-value is more than 0.05 for all of these variables. </a:t>
            </a:r>
            <a:endParaRPr lang="en-US"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These </a:t>
            </a:r>
            <a:r>
              <a:rPr lang="en-US" sz="2000" dirty="0">
                <a:latin typeface="Times New Roman" panose="02020603050405020304" pitchFamily="18" charset="0"/>
                <a:cs typeface="Times New Roman" panose="02020603050405020304" pitchFamily="18" charset="0"/>
              </a:rPr>
              <a:t>variables are, division of mother, occupation of mother, education of mother, mother’s religion, the sex of child, husband’s education, mode of delivery, total children ever born and age of mother at first birth. </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86330659"/>
              </p:ext>
            </p:extLst>
          </p:nvPr>
        </p:nvGraphicFramePr>
        <p:xfrm>
          <a:off x="6418692" y="0"/>
          <a:ext cx="5773308" cy="6784810"/>
        </p:xfrm>
        <a:graphic>
          <a:graphicData uri="http://schemas.openxmlformats.org/drawingml/2006/table">
            <a:tbl>
              <a:tblPr firstRow="1" firstCol="1" bandRow="1">
                <a:tableStyleId>{5C22544A-7EE6-4342-B048-85BDC9FD1C3A}</a:tableStyleId>
              </a:tblPr>
              <a:tblGrid>
                <a:gridCol w="2983043">
                  <a:extLst>
                    <a:ext uri="{9D8B030D-6E8A-4147-A177-3AD203B41FA5}">
                      <a16:colId xmlns:a16="http://schemas.microsoft.com/office/drawing/2014/main" val="3066655903"/>
                    </a:ext>
                  </a:extLst>
                </a:gridCol>
                <a:gridCol w="1558977">
                  <a:extLst>
                    <a:ext uri="{9D8B030D-6E8A-4147-A177-3AD203B41FA5}">
                      <a16:colId xmlns:a16="http://schemas.microsoft.com/office/drawing/2014/main" val="129739092"/>
                    </a:ext>
                  </a:extLst>
                </a:gridCol>
                <a:gridCol w="1231288">
                  <a:extLst>
                    <a:ext uri="{9D8B030D-6E8A-4147-A177-3AD203B41FA5}">
                      <a16:colId xmlns:a16="http://schemas.microsoft.com/office/drawing/2014/main" val="557374468"/>
                    </a:ext>
                  </a:extLst>
                </a:gridCol>
              </a:tblGrid>
              <a:tr h="539802">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Variables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Odds Ratio</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P-value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4612568"/>
                  </a:ext>
                </a:extLst>
              </a:tr>
              <a:tr h="539802">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(Ref: No Education)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9410614"/>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Primary</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1.13</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0.810</a:t>
                      </a:r>
                    </a:p>
                  </a:txBody>
                  <a:tcPr marL="68580" marR="68580" marT="0" marB="0"/>
                </a:tc>
                <a:extLst>
                  <a:ext uri="{0D108BD9-81ED-4DB2-BD59-A6C34878D82A}">
                    <a16:rowId xmlns:a16="http://schemas.microsoft.com/office/drawing/2014/main" val="3539217054"/>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Secondary</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.70</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0.565</a:t>
                      </a:r>
                    </a:p>
                  </a:txBody>
                  <a:tcPr marL="68580" marR="68580" marT="0" marB="0"/>
                </a:tc>
                <a:extLst>
                  <a:ext uri="{0D108BD9-81ED-4DB2-BD59-A6C34878D82A}">
                    <a16:rowId xmlns:a16="http://schemas.microsoft.com/office/drawing/2014/main" val="1935201336"/>
                  </a:ext>
                </a:extLst>
              </a:tr>
              <a:tr h="539802">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Religion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(Ref: Others)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7729254"/>
                  </a:ext>
                </a:extLst>
              </a:tr>
              <a:tr h="662097">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Islam</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1.29</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0.677</a:t>
                      </a:r>
                    </a:p>
                  </a:txBody>
                  <a:tcPr marL="68580" marR="68580" marT="0" marB="0"/>
                </a:tc>
                <a:extLst>
                  <a:ext uri="{0D108BD9-81ED-4DB2-BD59-A6C34878D82A}">
                    <a16:rowId xmlns:a16="http://schemas.microsoft.com/office/drawing/2014/main" val="1817594642"/>
                  </a:ext>
                </a:extLst>
              </a:tr>
              <a:tr h="539802">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Mode Of Delivery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(Ref: Normal)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036034"/>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Caesarian</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5.39</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0.075</a:t>
                      </a:r>
                    </a:p>
                  </a:txBody>
                  <a:tcPr marL="68580" marR="68580" marT="0" marB="0"/>
                </a:tc>
                <a:extLst>
                  <a:ext uri="{0D108BD9-81ED-4DB2-BD59-A6C34878D82A}">
                    <a16:rowId xmlns:a16="http://schemas.microsoft.com/office/drawing/2014/main" val="494244836"/>
                  </a:ext>
                </a:extLst>
              </a:tr>
              <a:tr h="539802">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Age of Mother at First Birth</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(Ref: 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0556358"/>
                  </a:ext>
                </a:extLst>
              </a:tr>
              <a:tr h="671665">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&lt;20</a:t>
                      </a:r>
                    </a:p>
                  </a:txBody>
                  <a:tcPr marL="68580" marR="68580" marT="0" marB="0"/>
                </a:tc>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.48</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0.818</a:t>
                      </a:r>
                    </a:p>
                  </a:txBody>
                  <a:tcPr marL="68580" marR="68580" marT="0" marB="0"/>
                </a:tc>
                <a:extLst>
                  <a:ext uri="{0D108BD9-81ED-4DB2-BD59-A6C34878D82A}">
                    <a16:rowId xmlns:a16="http://schemas.microsoft.com/office/drawing/2014/main" val="3127671384"/>
                  </a:ext>
                </a:extLst>
              </a:tr>
            </a:tbl>
          </a:graphicData>
        </a:graphic>
      </p:graphicFrame>
    </p:spTree>
    <p:extLst>
      <p:ext uri="{BB962C8B-B14F-4D97-AF65-F5344CB8AC3E}">
        <p14:creationId xmlns:p14="http://schemas.microsoft.com/office/powerpoint/2010/main" val="3128464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Discussion</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233997" y="1074198"/>
            <a:ext cx="10402192" cy="4385568"/>
          </a:xfrm>
        </p:spPr>
        <p:txBody>
          <a:bodyPr>
            <a:normAutofit/>
          </a:bodyPr>
          <a:lstStyle/>
          <a:p>
            <a:pPr marL="0" marR="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rPr>
              <a:t>In this study it is found that </a:t>
            </a:r>
            <a:r>
              <a:rPr lang="en-US" sz="1800" dirty="0" smtClean="0">
                <a:effectLst/>
                <a:latin typeface="Times New Roman" panose="02020603050405020304" pitchFamily="18" charset="0"/>
                <a:ea typeface="Calibri" panose="020F0502020204030204" pitchFamily="34" charset="0"/>
              </a:rPr>
              <a:t>79.13% </a:t>
            </a:r>
            <a:r>
              <a:rPr lang="en-US" sz="1800" dirty="0">
                <a:effectLst/>
                <a:latin typeface="Times New Roman" panose="02020603050405020304" pitchFamily="18" charset="0"/>
                <a:ea typeface="Calibri" panose="020F0502020204030204" pitchFamily="34" charset="0"/>
              </a:rPr>
              <a:t>women having children aged up to 36 months practice breastfeeding. Indeed, the breastfeeding percentage is increasing as it was only 42% in 2004 and 64% in 2011</a:t>
            </a:r>
            <a:r>
              <a:rPr lang="en-US" sz="1800" baseline="30000" dirty="0">
                <a:effectLst/>
                <a:latin typeface="Times New Roman" panose="02020603050405020304" pitchFamily="18" charset="0"/>
                <a:ea typeface="Calibri" panose="020F0502020204030204" pitchFamily="34" charset="0"/>
              </a:rPr>
              <a:t>7</a:t>
            </a:r>
          </a:p>
          <a:p>
            <a:pPr marL="0" marR="0" algn="just">
              <a:lnSpc>
                <a:spcPct val="150000"/>
              </a:lnSpc>
              <a:spcBef>
                <a:spcPts val="50"/>
              </a:spcBef>
              <a:spcAft>
                <a:spcPts val="800"/>
              </a:spcAft>
            </a:pPr>
            <a:endParaRPr lang="en-US" sz="1800" baseline="30000" dirty="0">
              <a:latin typeface="Times New Roman" panose="02020603050405020304" pitchFamily="18" charset="0"/>
            </a:endParaRPr>
          </a:p>
          <a:p>
            <a:pPr marL="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Breast-feeding practice in Bangladesh is found to be higher than other low-income country like India (46.40%) and Nepal (53%)</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8</a:t>
            </a:r>
          </a:p>
          <a:p>
            <a:pPr marL="0" algn="just">
              <a:lnSpc>
                <a:spcPct val="150000"/>
              </a:lnSpc>
              <a:spcBef>
                <a:spcPts val="50"/>
              </a:spcBef>
              <a:spcAft>
                <a:spcPts val="800"/>
              </a:spcAft>
            </a:pPr>
            <a:endParaRPr lang="en-US" sz="1800" baseline="30000" dirty="0">
              <a:latin typeface="Times New Roman" panose="02020603050405020304" pitchFamily="18" charset="0"/>
              <a:cs typeface="Times New Roman" panose="02020603050405020304" pitchFamily="18" charset="0"/>
            </a:endParaRPr>
          </a:p>
          <a:p>
            <a:pPr marL="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rPr>
              <a:t>Breast-feeding women in urban area is found at higher than rural area </a:t>
            </a:r>
            <a:r>
              <a:rPr lang="en-US" sz="1800" dirty="0">
                <a:latin typeface="Times New Roman" panose="02020603050405020304" pitchFamily="18" charset="0"/>
                <a:ea typeface="Calibri" panose="020F0502020204030204" pitchFamily="34" charset="0"/>
              </a:rPr>
              <a:t>(OR </a:t>
            </a:r>
            <a:r>
              <a:rPr lang="en-US" sz="1800" dirty="0" smtClean="0">
                <a:latin typeface="Times New Roman" panose="02020603050405020304" pitchFamily="18" charset="0"/>
                <a:ea typeface="Calibri" panose="020F0502020204030204" pitchFamily="34" charset="0"/>
              </a:rPr>
              <a:t>2.25). </a:t>
            </a:r>
            <a:r>
              <a:rPr lang="en-US" sz="1800" dirty="0">
                <a:effectLst/>
                <a:latin typeface="Times New Roman" panose="02020603050405020304" pitchFamily="18" charset="0"/>
                <a:ea typeface="Calibri" panose="020F0502020204030204" pitchFamily="34" charset="0"/>
              </a:rPr>
              <a:t>A previous study found breast feeding women in urban area at a higher percentage of 61% from BDHS 2014 data. </a:t>
            </a:r>
            <a:r>
              <a:rPr lang="en-US" sz="1800" baseline="30000" dirty="0">
                <a:effectLst/>
                <a:latin typeface="Times New Roman" panose="02020603050405020304" pitchFamily="18" charset="0"/>
                <a:ea typeface="Calibri" panose="020F0502020204030204" pitchFamily="34" charset="0"/>
              </a:rPr>
              <a:t>9</a:t>
            </a:r>
            <a:endParaRPr lang="en-US" baseline="30000" dirty="0">
              <a:latin typeface="Times New Roman" panose="02020603050405020304" pitchFamily="18" charset="0"/>
            </a:endParaRPr>
          </a:p>
        </p:txBody>
      </p:sp>
      <p:sp>
        <p:nvSpPr>
          <p:cNvPr id="4" name="TextBox 3">
            <a:extLst>
              <a:ext uri="{FF2B5EF4-FFF2-40B4-BE49-F238E27FC236}">
                <a16:creationId xmlns:a16="http://schemas.microsoft.com/office/drawing/2014/main" id="{EFE59641-58E3-4476-9E63-752434866559}"/>
              </a:ext>
            </a:extLst>
          </p:cNvPr>
          <p:cNvSpPr txBox="1"/>
          <p:nvPr/>
        </p:nvSpPr>
        <p:spPr>
          <a:xfrm>
            <a:off x="0" y="5985774"/>
            <a:ext cx="12192000" cy="872226"/>
          </a:xfrm>
          <a:prstGeom prst="rect">
            <a:avLst/>
          </a:prstGeom>
          <a:solidFill>
            <a:schemeClr val="bg1">
              <a:lumMod val="85000"/>
            </a:schemeClr>
          </a:solidFill>
        </p:spPr>
        <p:txBody>
          <a:bodyPr wrap="square" rtlCol="0">
            <a:spAutoFit/>
          </a:bodyPr>
          <a:lstStyle/>
          <a:p>
            <a:r>
              <a:rPr lang="en-US" sz="1000" dirty="0">
                <a:latin typeface="Times New Roman" panose="02020603050405020304" pitchFamily="18" charset="0"/>
                <a:cs typeface="Times New Roman" panose="02020603050405020304" pitchFamily="18" charset="0"/>
              </a:rPr>
              <a:t>7. NIPORT et al. Bangladesh Demographic and Health Survey, 2014. National Institute of Population Research and Training (NIPORT) Mitra and Associates &amp; Macro International 2016.</a:t>
            </a:r>
          </a:p>
          <a:p>
            <a:r>
              <a:rPr lang="en-US" sz="1000" dirty="0">
                <a:latin typeface="Times New Roman" panose="02020603050405020304" pitchFamily="18" charset="0"/>
                <a:cs typeface="Times New Roman" panose="02020603050405020304" pitchFamily="18" charset="0"/>
              </a:rPr>
              <a:t>8. P</a:t>
            </a:r>
            <a:r>
              <a:rPr lang="en-US" sz="1000" b="0" i="0" dirty="0">
                <a:solidFill>
                  <a:srgbClr val="212121"/>
                </a:solidFill>
                <a:effectLst/>
                <a:latin typeface="BlinkMacSystemFont"/>
              </a:rPr>
              <a:t>atel, A., </a:t>
            </a:r>
            <a:r>
              <a:rPr lang="en-US" sz="1000" b="0" i="0" dirty="0" err="1">
                <a:solidFill>
                  <a:srgbClr val="212121"/>
                </a:solidFill>
                <a:effectLst/>
                <a:latin typeface="BlinkMacSystemFont"/>
              </a:rPr>
              <a:t>Badhoniya</a:t>
            </a:r>
            <a:r>
              <a:rPr lang="en-US" sz="1000" b="0" i="0" dirty="0">
                <a:solidFill>
                  <a:srgbClr val="212121"/>
                </a:solidFill>
                <a:effectLst/>
                <a:latin typeface="BlinkMacSystemFont"/>
              </a:rPr>
              <a:t>, N., </a:t>
            </a:r>
            <a:r>
              <a:rPr lang="en-US" sz="1000" b="0" i="0" dirty="0" err="1">
                <a:solidFill>
                  <a:srgbClr val="212121"/>
                </a:solidFill>
                <a:effectLst/>
                <a:latin typeface="BlinkMacSystemFont"/>
              </a:rPr>
              <a:t>Khadse</a:t>
            </a:r>
            <a:r>
              <a:rPr lang="en-US" sz="1000" b="0" i="0" dirty="0">
                <a:solidFill>
                  <a:srgbClr val="212121"/>
                </a:solidFill>
                <a:effectLst/>
                <a:latin typeface="BlinkMacSystemFont"/>
              </a:rPr>
              <a:t>, S., Senarath, U., </a:t>
            </a:r>
            <a:r>
              <a:rPr lang="en-US" sz="1000" b="0" i="0" dirty="0" err="1">
                <a:solidFill>
                  <a:srgbClr val="212121"/>
                </a:solidFill>
                <a:effectLst/>
                <a:latin typeface="BlinkMacSystemFont"/>
              </a:rPr>
              <a:t>Agho</a:t>
            </a:r>
            <a:r>
              <a:rPr lang="en-US" sz="1000" b="0" i="0" dirty="0">
                <a:solidFill>
                  <a:srgbClr val="212121"/>
                </a:solidFill>
                <a:effectLst/>
                <a:latin typeface="BlinkMacSystemFont"/>
              </a:rPr>
              <a:t>, K. E., Dibley, M. J., &amp; South Asia Infant Feeding Research </a:t>
            </a:r>
            <a:r>
              <a:rPr lang="en-US" sz="1000" b="0" i="0" dirty="0" err="1">
                <a:solidFill>
                  <a:srgbClr val="212121"/>
                </a:solidFill>
                <a:effectLst/>
                <a:latin typeface="BlinkMacSystemFont"/>
              </a:rPr>
              <a:t>Netwoork</a:t>
            </a:r>
            <a:r>
              <a:rPr lang="en-US" sz="1000" b="0" i="0" dirty="0">
                <a:solidFill>
                  <a:srgbClr val="212121"/>
                </a:solidFill>
                <a:effectLst/>
                <a:latin typeface="BlinkMacSystemFont"/>
              </a:rPr>
              <a:t> (2010). Infant and young child feeding indicators and determinants of poor feeding practices in India: secondary data analysis of National Family Health Survey 2005-06. </a:t>
            </a:r>
            <a:r>
              <a:rPr lang="en-US" sz="1000" b="0" i="1" dirty="0">
                <a:solidFill>
                  <a:srgbClr val="212121"/>
                </a:solidFill>
                <a:effectLst/>
                <a:latin typeface="BlinkMacSystemFont"/>
              </a:rPr>
              <a:t>Food and nutrition bulletin</a:t>
            </a:r>
            <a:r>
              <a:rPr lang="en-US" sz="1000" b="0" i="0" dirty="0">
                <a:solidFill>
                  <a:srgbClr val="212121"/>
                </a:solidFill>
                <a:effectLst/>
                <a:latin typeface="BlinkMacSystemFont"/>
              </a:rPr>
              <a:t>, </a:t>
            </a:r>
            <a:r>
              <a:rPr lang="en-US" sz="1000" b="0" i="1" dirty="0">
                <a:solidFill>
                  <a:srgbClr val="212121"/>
                </a:solidFill>
                <a:effectLst/>
                <a:latin typeface="BlinkMacSystemFont"/>
              </a:rPr>
              <a:t>31</a:t>
            </a:r>
            <a:r>
              <a:rPr lang="en-US" sz="1000" b="0" i="0" dirty="0">
                <a:solidFill>
                  <a:srgbClr val="212121"/>
                </a:solidFill>
                <a:effectLst/>
                <a:latin typeface="BlinkMacSystemFont"/>
              </a:rPr>
              <a:t>(2), 314–333. </a:t>
            </a:r>
            <a:r>
              <a:rPr lang="en-US" sz="1000" b="0" i="0" dirty="0">
                <a:solidFill>
                  <a:srgbClr val="212121"/>
                </a:solidFill>
                <a:effectLst/>
                <a:latin typeface="BlinkMacSystemFont"/>
                <a:hlinkClick r:id="rId2"/>
              </a:rPr>
              <a:t>https://doi.org/10.1177/156482651003100221</a:t>
            </a:r>
            <a:endParaRPr lang="en-US" sz="1000" b="0" i="0" dirty="0">
              <a:solidFill>
                <a:srgbClr val="212121"/>
              </a:solidFill>
              <a:effectLst/>
              <a:latin typeface="BlinkMacSystemFont"/>
            </a:endParaRPr>
          </a:p>
          <a:p>
            <a:pPr marL="0" marR="0">
              <a:lnSpc>
                <a:spcPct val="107000"/>
              </a:lnSpc>
              <a:spcBef>
                <a:spcPts val="0"/>
              </a:spcBef>
              <a:spcAft>
                <a:spcPts val="800"/>
              </a:spcAft>
            </a:pPr>
            <a:r>
              <a:rPr lang="en-US" sz="1000" dirty="0">
                <a:solidFill>
                  <a:srgbClr val="212121"/>
                </a:solidFill>
                <a:latin typeface="BlinkMacSystemFont"/>
                <a:cs typeface="Times New Roman" panose="02020603050405020304" pitchFamily="18" charset="0"/>
              </a:rPr>
              <a:t>9. </a:t>
            </a:r>
            <a:r>
              <a:rPr lang="en-US" sz="1000" dirty="0">
                <a:effectLst/>
                <a:latin typeface="Times New Roman" panose="02020603050405020304" pitchFamily="18" charset="0"/>
                <a:ea typeface="Calibri" panose="020F0502020204030204" pitchFamily="34" charset="0"/>
              </a:rPr>
              <a:t>Rahman, Md. A., Khan, Md. N., </a:t>
            </a:r>
            <a:r>
              <a:rPr lang="en-US" sz="1000" dirty="0" err="1">
                <a:effectLst/>
                <a:latin typeface="Times New Roman" panose="02020603050405020304" pitchFamily="18" charset="0"/>
                <a:ea typeface="Calibri" panose="020F0502020204030204" pitchFamily="34" charset="0"/>
              </a:rPr>
              <a:t>Akter</a:t>
            </a:r>
            <a:r>
              <a:rPr lang="en-US" sz="1000" dirty="0">
                <a:effectLst/>
                <a:latin typeface="Times New Roman" panose="02020603050405020304" pitchFamily="18" charset="0"/>
                <a:ea typeface="Calibri" panose="020F0502020204030204" pitchFamily="34" charset="0"/>
              </a:rPr>
              <a:t>, S., Rahman, A., </a:t>
            </a:r>
            <a:r>
              <a:rPr lang="en-US" sz="1000" dirty="0" err="1">
                <a:effectLst/>
                <a:latin typeface="Times New Roman" panose="02020603050405020304" pitchFamily="18" charset="0"/>
                <a:ea typeface="Calibri" panose="020F0502020204030204" pitchFamily="34" charset="0"/>
              </a:rPr>
              <a:t>Alam</a:t>
            </a:r>
            <a:r>
              <a:rPr lang="en-US" sz="1000" dirty="0">
                <a:effectLst/>
                <a:latin typeface="Times New Roman" panose="02020603050405020304" pitchFamily="18" charset="0"/>
                <a:ea typeface="Calibri" panose="020F0502020204030204" pitchFamily="34" charset="0"/>
              </a:rPr>
              <a:t>, Md. M., Khan, Md. A., &amp; Rahman, Md. M. (2020). Determinants of exclusive breastfeeding practice in Bangladesh: Evidence from nationally representative survey data. </a:t>
            </a:r>
            <a:r>
              <a:rPr lang="en-US" sz="1000" i="1" dirty="0">
                <a:effectLst/>
                <a:latin typeface="Times New Roman" panose="02020603050405020304" pitchFamily="18" charset="0"/>
                <a:ea typeface="Calibri" panose="020F0502020204030204" pitchFamily="34" charset="0"/>
              </a:rPr>
              <a:t>PLOS ONE</a:t>
            </a:r>
            <a:r>
              <a:rPr lang="en-US" sz="1000" dirty="0">
                <a:effectLst/>
                <a:latin typeface="Times New Roman" panose="02020603050405020304" pitchFamily="18" charset="0"/>
                <a:ea typeface="Calibri" panose="020F0502020204030204" pitchFamily="34" charset="0"/>
              </a:rPr>
              <a:t>, </a:t>
            </a:r>
            <a:r>
              <a:rPr lang="en-US" sz="1000" i="1" dirty="0">
                <a:effectLst/>
                <a:latin typeface="Times New Roman" panose="02020603050405020304" pitchFamily="18" charset="0"/>
                <a:ea typeface="Calibri" panose="020F0502020204030204" pitchFamily="34" charset="0"/>
              </a:rPr>
              <a:t>15</a:t>
            </a:r>
            <a:r>
              <a:rPr lang="en-US" sz="1000" dirty="0">
                <a:effectLst/>
                <a:latin typeface="Times New Roman" panose="02020603050405020304" pitchFamily="18" charset="0"/>
                <a:ea typeface="Calibri" panose="020F0502020204030204" pitchFamily="34" charset="0"/>
              </a:rPr>
              <a:t>(7), e0236080. https://doi.org/10.1371/journal.pone.0236080</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7712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Discussion</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376040" y="905522"/>
            <a:ext cx="10251271" cy="4838330"/>
          </a:xfrm>
        </p:spPr>
        <p:txBody>
          <a:bodyPr>
            <a:normAutofit/>
          </a:bodyPr>
          <a:lstStyle/>
          <a:p>
            <a:pPr marL="0" marR="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rPr>
              <a:t>Mother’s education has both positive and negative impact on breast-feeding practice according to this study. It is found that mother’s having </a:t>
            </a:r>
            <a:r>
              <a:rPr lang="en-US" sz="1800" dirty="0" smtClean="0">
                <a:effectLst/>
                <a:latin typeface="Times New Roman" panose="02020603050405020304" pitchFamily="18" charset="0"/>
                <a:ea typeface="Calibri" panose="020F0502020204030204" pitchFamily="34" charset="0"/>
              </a:rPr>
              <a:t>higher </a:t>
            </a:r>
            <a:r>
              <a:rPr lang="en-US" sz="1800" dirty="0">
                <a:effectLst/>
                <a:latin typeface="Times New Roman" panose="02020603050405020304" pitchFamily="18" charset="0"/>
                <a:ea typeface="Calibri" panose="020F0502020204030204" pitchFamily="34" charset="0"/>
              </a:rPr>
              <a:t>education practice more breast-feeding than any other education group. </a:t>
            </a:r>
            <a:r>
              <a:rPr lang="en-US" sz="1800" dirty="0" smtClean="0">
                <a:effectLst/>
                <a:latin typeface="Times New Roman" panose="02020603050405020304" pitchFamily="18" charset="0"/>
                <a:ea typeface="Calibri" panose="020F0502020204030204" pitchFamily="34" charset="0"/>
              </a:rPr>
              <a:t>However</a:t>
            </a:r>
            <a:endParaRPr lang="en-US" sz="1800" dirty="0">
              <a:effectLst/>
              <a:latin typeface="Times New Roman" panose="02020603050405020304" pitchFamily="18" charset="0"/>
              <a:ea typeface="Calibri" panose="020F0502020204030204" pitchFamily="34" charset="0"/>
            </a:endParaRPr>
          </a:p>
          <a:p>
            <a:pPr marL="0" marR="0" algn="just">
              <a:lnSpc>
                <a:spcPct val="150000"/>
              </a:lnSpc>
              <a:spcBef>
                <a:spcPts val="50"/>
              </a:spcBef>
              <a:spcAft>
                <a:spcPts val="800"/>
              </a:spcAft>
            </a:pPr>
            <a:endParaRPr lang="en-US" sz="1800" baseline="30000" dirty="0">
              <a:latin typeface="Times New Roman" panose="02020603050405020304" pitchFamily="18" charset="0"/>
            </a:endParaRPr>
          </a:p>
          <a:p>
            <a:pPr marL="0" marR="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rPr>
              <a:t>Women’s education enrollment and participation in the labor force (mostly educated women) have increased manifolds in Bangladesh even much faster than the growth of male participation in the labor force</a:t>
            </a:r>
            <a:r>
              <a:rPr lang="en-US" sz="1800" baseline="30000" dirty="0">
                <a:effectLst/>
                <a:latin typeface="Times New Roman" panose="02020603050405020304" pitchFamily="18" charset="0"/>
                <a:ea typeface="Calibri" panose="020F0502020204030204" pitchFamily="34" charset="0"/>
              </a:rPr>
              <a:t>10</a:t>
            </a:r>
          </a:p>
          <a:p>
            <a:pPr marL="0" marR="0" algn="just">
              <a:lnSpc>
                <a:spcPct val="150000"/>
              </a:lnSpc>
              <a:spcBef>
                <a:spcPts val="50"/>
              </a:spcBef>
              <a:spcAft>
                <a:spcPts val="800"/>
              </a:spcAft>
            </a:pPr>
            <a:endParaRPr lang="en-US" sz="1800" baseline="30000" dirty="0">
              <a:latin typeface="Times New Roman" panose="02020603050405020304" pitchFamily="18" charset="0"/>
            </a:endParaRPr>
          </a:p>
          <a:p>
            <a:pPr marL="0" algn="just">
              <a:lnSpc>
                <a:spcPct val="150000"/>
              </a:lnSpc>
              <a:spcBef>
                <a:spcPts val="5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Along with enrolment in education and involvement in labor force, women also have to deal with several factors such as increased work pressure, travel time, and availability of breastfeeding facility in the institution and workplace. As a result, all these factors negatively affect mothers’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behaviours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towards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practising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breast-feeding</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11</a:t>
            </a:r>
          </a:p>
        </p:txBody>
      </p:sp>
      <p:sp>
        <p:nvSpPr>
          <p:cNvPr id="4" name="TextBox 3">
            <a:extLst>
              <a:ext uri="{FF2B5EF4-FFF2-40B4-BE49-F238E27FC236}">
                <a16:creationId xmlns:a16="http://schemas.microsoft.com/office/drawing/2014/main" id="{EFE59641-58E3-4476-9E63-752434866559}"/>
              </a:ext>
            </a:extLst>
          </p:cNvPr>
          <p:cNvSpPr txBox="1"/>
          <p:nvPr/>
        </p:nvSpPr>
        <p:spPr>
          <a:xfrm>
            <a:off x="0" y="6344846"/>
            <a:ext cx="12192000" cy="513154"/>
          </a:xfrm>
          <a:prstGeom prst="rect">
            <a:avLst/>
          </a:prstGeom>
          <a:solidFill>
            <a:schemeClr val="bg1">
              <a:lumMod val="85000"/>
            </a:schemeClr>
          </a:solidFill>
        </p:spPr>
        <p:txBody>
          <a:bodyPr wrap="square" rtlCol="0">
            <a:spAutoFit/>
          </a:bodyPr>
          <a:lstStyle/>
          <a:p>
            <a:pPr marL="0" marR="0">
              <a:lnSpc>
                <a:spcPct val="107000"/>
              </a:lnSpc>
              <a:spcBef>
                <a:spcPts val="0"/>
              </a:spcBef>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10.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Tanakam</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T, Takahashi K, Otsuka K. Increasing female education, stagnating female labor force participation, and gains from marriage: The case of rural Bangladesh. National Graduate Institute for Policy Studies, 2020.</a:t>
            </a:r>
          </a:p>
          <a:p>
            <a:pPr marL="0" marR="0">
              <a:lnSpc>
                <a:spcPct val="107000"/>
              </a:lnSpc>
              <a:spcBef>
                <a:spcPts val="0"/>
              </a:spcBef>
              <a:spcAft>
                <a:spcPts val="800"/>
              </a:spcAft>
            </a:pPr>
            <a:r>
              <a:rPr lang="en-US" sz="1000" dirty="0">
                <a:latin typeface="Times New Roman" panose="02020603050405020304" pitchFamily="18" charset="0"/>
                <a:ea typeface="Calibri" panose="020F0502020204030204" pitchFamily="34" charset="0"/>
                <a:cs typeface="Times New Roman" panose="02020603050405020304" pitchFamily="18" charset="0"/>
              </a:rPr>
              <a:t>11.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Afrose</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L, Banu B, Ahmed KR,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Khanom</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K. Factors associated with knowledge about breastfeeding among female garment workers in Dhaka city. 1. 2012; 3(249):255.</a:t>
            </a:r>
          </a:p>
        </p:txBody>
      </p:sp>
    </p:spTree>
    <p:extLst>
      <p:ext uri="{BB962C8B-B14F-4D97-AF65-F5344CB8AC3E}">
        <p14:creationId xmlns:p14="http://schemas.microsoft.com/office/powerpoint/2010/main" val="2464876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FC190-0786-412D-87CD-7B640AD48E85}"/>
              </a:ext>
            </a:extLst>
          </p:cNvPr>
          <p:cNvSpPr>
            <a:spLocks noGrp="1"/>
          </p:cNvSpPr>
          <p:nvPr>
            <p:ph type="title"/>
          </p:nvPr>
        </p:nvSpPr>
        <p:spPr>
          <a:xfrm>
            <a:off x="1484310" y="463860"/>
            <a:ext cx="10018713" cy="974324"/>
          </a:xfrm>
        </p:spPr>
        <p:txBody>
          <a:bodyPr/>
          <a:lstStyle/>
          <a:p>
            <a:r>
              <a:rPr lang="en-US" dirty="0"/>
              <a:t>Limitation of the study</a:t>
            </a:r>
          </a:p>
        </p:txBody>
      </p:sp>
      <p:sp>
        <p:nvSpPr>
          <p:cNvPr id="3" name="Content Placeholder 2">
            <a:extLst>
              <a:ext uri="{FF2B5EF4-FFF2-40B4-BE49-F238E27FC236}">
                <a16:creationId xmlns:a16="http://schemas.microsoft.com/office/drawing/2014/main" id="{109CF230-6FEF-4B15-87A1-23BD46F594C8}"/>
              </a:ext>
            </a:extLst>
          </p:cNvPr>
          <p:cNvSpPr>
            <a:spLocks noGrp="1"/>
          </p:cNvSpPr>
          <p:nvPr>
            <p:ph idx="1"/>
          </p:nvPr>
        </p:nvSpPr>
        <p:spPr>
          <a:xfrm>
            <a:off x="1590842" y="2196483"/>
            <a:ext cx="10018713" cy="3124201"/>
          </a:xfrm>
        </p:spPr>
        <p:txBody>
          <a:bodyPr>
            <a:normAutofit/>
          </a:bodyPr>
          <a:lstStyle/>
          <a:p>
            <a:r>
              <a:rPr lang="en-US" sz="3200" dirty="0">
                <a:effectLst/>
                <a:latin typeface="Times New Roman" panose="02020603050405020304" pitchFamily="18" charset="0"/>
                <a:ea typeface="Calibri" panose="020F0502020204030204" pitchFamily="34" charset="0"/>
              </a:rPr>
              <a:t>This study is carried out with four years back data and limited number of independent variables</a:t>
            </a:r>
            <a:endParaRPr lang="en-US" sz="4000" dirty="0"/>
          </a:p>
        </p:txBody>
      </p:sp>
    </p:spTree>
    <p:extLst>
      <p:ext uri="{BB962C8B-B14F-4D97-AF65-F5344CB8AC3E}">
        <p14:creationId xmlns:p14="http://schemas.microsoft.com/office/powerpoint/2010/main" val="3034046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FC190-0786-412D-87CD-7B640AD48E85}"/>
              </a:ext>
            </a:extLst>
          </p:cNvPr>
          <p:cNvSpPr>
            <a:spLocks noGrp="1"/>
          </p:cNvSpPr>
          <p:nvPr>
            <p:ph type="title"/>
          </p:nvPr>
        </p:nvSpPr>
        <p:spPr>
          <a:xfrm>
            <a:off x="1590842" y="241918"/>
            <a:ext cx="10018713" cy="974324"/>
          </a:xfrm>
        </p:spPr>
        <p:txBody>
          <a:bodyPr/>
          <a:lstStyle/>
          <a:p>
            <a:r>
              <a:rPr lang="en-US" dirty="0"/>
              <a:t>Conclusion</a:t>
            </a:r>
          </a:p>
        </p:txBody>
      </p:sp>
      <p:sp>
        <p:nvSpPr>
          <p:cNvPr id="3" name="Content Placeholder 2">
            <a:extLst>
              <a:ext uri="{FF2B5EF4-FFF2-40B4-BE49-F238E27FC236}">
                <a16:creationId xmlns:a16="http://schemas.microsoft.com/office/drawing/2014/main" id="{109CF230-6FEF-4B15-87A1-23BD46F594C8}"/>
              </a:ext>
            </a:extLst>
          </p:cNvPr>
          <p:cNvSpPr>
            <a:spLocks noGrp="1"/>
          </p:cNvSpPr>
          <p:nvPr>
            <p:ph idx="1"/>
          </p:nvPr>
        </p:nvSpPr>
        <p:spPr>
          <a:xfrm>
            <a:off x="1590842" y="1376039"/>
            <a:ext cx="10018713" cy="5131293"/>
          </a:xfrm>
        </p:spPr>
        <p:txBody>
          <a:bodyPr>
            <a:normAutofit fontScale="92500"/>
          </a:bodyPr>
          <a:lstStyle/>
          <a:p>
            <a:pPr algn="just"/>
            <a:r>
              <a:rPr lang="en-US" dirty="0">
                <a:effectLst/>
                <a:latin typeface="Times New Roman" panose="02020603050405020304" pitchFamily="18" charset="0"/>
                <a:ea typeface="Calibri" panose="020F0502020204030204" pitchFamily="34" charset="0"/>
              </a:rPr>
              <a:t>This study is able to explore some really important findings and around </a:t>
            </a:r>
            <a:r>
              <a:rPr lang="en-US" dirty="0" smtClean="0">
                <a:effectLst/>
                <a:latin typeface="Times New Roman" panose="02020603050405020304" pitchFamily="18" charset="0"/>
                <a:ea typeface="Calibri" panose="020F0502020204030204" pitchFamily="34" charset="0"/>
              </a:rPr>
              <a:t>79.13% </a:t>
            </a:r>
            <a:r>
              <a:rPr lang="en-US" dirty="0">
                <a:effectLst/>
                <a:latin typeface="Times New Roman" panose="02020603050405020304" pitchFamily="18" charset="0"/>
                <a:ea typeface="Calibri" panose="020F0502020204030204" pitchFamily="34" charset="0"/>
              </a:rPr>
              <a:t>children aged up to 36 months are being breast-fed.</a:t>
            </a:r>
          </a:p>
          <a:p>
            <a:pPr algn="just"/>
            <a:endParaRPr lang="en-US" dirty="0">
              <a:latin typeface="Times New Roman" panose="02020603050405020304" pitchFamily="18" charset="0"/>
            </a:endParaRPr>
          </a:p>
          <a:p>
            <a:pPr algn="just"/>
            <a:r>
              <a:rPr lang="en-US" dirty="0">
                <a:effectLst/>
                <a:latin typeface="Times New Roman" panose="02020603050405020304" pitchFamily="18" charset="0"/>
                <a:ea typeface="Calibri" panose="020F0502020204030204" pitchFamily="34" charset="0"/>
              </a:rPr>
              <a:t>Residence in urban area, wealth index richer and richest, having </a:t>
            </a:r>
            <a:r>
              <a:rPr lang="en-US" dirty="0" smtClean="0">
                <a:effectLst/>
                <a:latin typeface="Times New Roman" panose="02020603050405020304" pitchFamily="18" charset="0"/>
                <a:ea typeface="Calibri" panose="020F0502020204030204" pitchFamily="34" charset="0"/>
              </a:rPr>
              <a:t>secondary </a:t>
            </a:r>
            <a:r>
              <a:rPr lang="en-US" dirty="0">
                <a:effectLst/>
                <a:latin typeface="Times New Roman" panose="02020603050405020304" pitchFamily="18" charset="0"/>
                <a:ea typeface="Calibri" panose="020F0502020204030204" pitchFamily="34" charset="0"/>
              </a:rPr>
              <a:t>education and increase in age of mothers after 24 years decrease the breast-feeding practice.</a:t>
            </a:r>
          </a:p>
          <a:p>
            <a:pPr algn="just"/>
            <a:endParaRPr lang="en-US" dirty="0">
              <a:latin typeface="Times New Roman" panose="02020603050405020304" pitchFamily="18" charset="0"/>
            </a:endParaRPr>
          </a:p>
          <a:p>
            <a:pPr algn="just"/>
            <a:r>
              <a:rPr lang="en-US" dirty="0">
                <a:effectLst/>
                <a:latin typeface="Times New Roman" panose="02020603050405020304" pitchFamily="18" charset="0"/>
                <a:ea typeface="Calibri" panose="020F0502020204030204" pitchFamily="34" charset="0"/>
              </a:rPr>
              <a:t>Though this study is carried out with four years back data and limited number of independent variables, it can be a baseline study for further investigation and policy implementation. </a:t>
            </a:r>
          </a:p>
          <a:p>
            <a:pPr algn="just"/>
            <a:endParaRPr lang="en-US" dirty="0">
              <a:latin typeface="Times New Roman" panose="02020603050405020304" pitchFamily="18" charset="0"/>
            </a:endParaRPr>
          </a:p>
          <a:p>
            <a:pPr algn="just"/>
            <a:r>
              <a:rPr lang="en-US" dirty="0">
                <a:effectLst/>
                <a:latin typeface="Times New Roman" panose="02020603050405020304" pitchFamily="18" charset="0"/>
                <a:ea typeface="Calibri" panose="020F0502020204030204" pitchFamily="34" charset="0"/>
                <a:cs typeface="Times New Roman" panose="02020603050405020304" pitchFamily="18" charset="0"/>
              </a:rPr>
              <a:t>Greater community awareness program, breast-feeding corner at job place should be introduced to increase the breast-feeding practice.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9798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3836A-D9AE-4359-A560-338EAFF2AF94}"/>
              </a:ext>
            </a:extLst>
          </p:cNvPr>
          <p:cNvSpPr>
            <a:spLocks noGrp="1"/>
          </p:cNvSpPr>
          <p:nvPr>
            <p:ph type="title"/>
          </p:nvPr>
        </p:nvSpPr>
        <p:spPr>
          <a:xfrm>
            <a:off x="1313376" y="2374897"/>
            <a:ext cx="10018713" cy="1752599"/>
          </a:xfrm>
        </p:spPr>
        <p:txBody>
          <a:bodyPr/>
          <a:lstStyle/>
          <a:p>
            <a:r>
              <a:rPr lang="en-US" dirty="0"/>
              <a:t>Thank you</a:t>
            </a:r>
          </a:p>
        </p:txBody>
      </p:sp>
    </p:spTree>
    <p:extLst>
      <p:ext uri="{BB962C8B-B14F-4D97-AF65-F5344CB8AC3E}">
        <p14:creationId xmlns:p14="http://schemas.microsoft.com/office/powerpoint/2010/main" val="53434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590842" y="1447061"/>
            <a:ext cx="10018713" cy="4385568"/>
          </a:xfrm>
        </p:spPr>
        <p:txBody>
          <a:bodyPr>
            <a:normAutofit/>
          </a:bodyPr>
          <a:lstStyle/>
          <a:p>
            <a:pPr algn="just"/>
            <a:r>
              <a:rPr lang="en-US" spc="-10" dirty="0">
                <a:effectLst/>
                <a:latin typeface="Times New Roman" panose="02020603050405020304" pitchFamily="18" charset="0"/>
                <a:ea typeface="Times New Roman" panose="02020603050405020304" pitchFamily="18" charset="0"/>
              </a:rPr>
              <a:t>B</a:t>
            </a:r>
            <a:r>
              <a:rPr lang="en-US" dirty="0">
                <a:effectLst/>
                <a:latin typeface="Times New Roman" panose="02020603050405020304" pitchFamily="18" charset="0"/>
                <a:ea typeface="Times New Roman" panose="02020603050405020304" pitchFamily="18" charset="0"/>
              </a:rPr>
              <a:t>re</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stf</a:t>
            </a:r>
            <a:r>
              <a:rPr lang="en-US" spc="5" dirty="0">
                <a:effectLst/>
                <a:latin typeface="Times New Roman" panose="02020603050405020304" pitchFamily="18" charset="0"/>
                <a:ea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ding is</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unique</a:t>
            </a:r>
            <a:r>
              <a:rPr lang="en-US" spc="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sour</a:t>
            </a:r>
            <a:r>
              <a:rPr lang="en-US" spc="-5" dirty="0">
                <a:effectLst/>
                <a:latin typeface="Times New Roman" panose="02020603050405020304" pitchFamily="18" charset="0"/>
                <a:ea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nutrition</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that</a:t>
            </a:r>
            <a:r>
              <a:rPr lang="en-US" spc="10"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p</a:t>
            </a:r>
            <a:r>
              <a:rPr lang="en-US" dirty="0">
                <a:effectLst/>
                <a:latin typeface="Times New Roman" panose="02020603050405020304" pitchFamily="18" charset="0"/>
                <a:ea typeface="Times New Roman" panose="02020603050405020304" pitchFamily="18" charset="0"/>
              </a:rPr>
              <a:t>l</a:t>
            </a:r>
            <a:r>
              <a:rPr lang="en-US" spc="10" dirty="0">
                <a:effectLst/>
                <a:latin typeface="Times New Roman" panose="02020603050405020304" pitchFamily="18" charset="0"/>
                <a:ea typeface="Times New Roman" panose="02020603050405020304" pitchFamily="18" charset="0"/>
              </a:rPr>
              <a:t>a</a:t>
            </a:r>
            <a:r>
              <a:rPr lang="en-US" spc="-25" dirty="0">
                <a:effectLst/>
                <a:latin typeface="Times New Roman" panose="02020603050405020304" pitchFamily="18" charset="0"/>
                <a:ea typeface="Times New Roman" panose="02020603050405020304" pitchFamily="18" charset="0"/>
              </a:rPr>
              <a:t>y</a:t>
            </a:r>
            <a:r>
              <a:rPr lang="en-US" dirty="0">
                <a:effectLst/>
                <a:latin typeface="Times New Roman" panose="02020603050405020304" pitchFamily="18" charset="0"/>
                <a:ea typeface="Times New Roman" panose="02020603050405020304" pitchFamily="18" charset="0"/>
              </a:rPr>
              <a:t>s</a:t>
            </a:r>
            <a:r>
              <a:rPr lang="en-US" spc="10"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a:t>
            </a:r>
            <a:r>
              <a:rPr lang="en-US" spc="5" dirty="0">
                <a:effectLst/>
                <a:latin typeface="Times New Roman" panose="02020603050405020304" pitchFamily="18" charset="0"/>
                <a:ea typeface="Times New Roman" panose="02020603050405020304" pitchFamily="18" charset="0"/>
              </a:rPr>
              <a:t>m</a:t>
            </a:r>
            <a:r>
              <a:rPr lang="en-US" dirty="0">
                <a:effectLst/>
                <a:latin typeface="Times New Roman" panose="02020603050405020304" pitchFamily="18" charset="0"/>
                <a:ea typeface="Times New Roman" panose="02020603050405020304" pitchFamily="18" charset="0"/>
              </a:rPr>
              <a:t>port</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nt</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role</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 </a:t>
            </a:r>
            <a:r>
              <a:rPr lang="en-US" spc="-10" dirty="0">
                <a:effectLst/>
                <a:latin typeface="Times New Roman" panose="02020603050405020304" pitchFamily="18" charset="0"/>
                <a:ea typeface="Times New Roman" panose="02020603050405020304" pitchFamily="18" charset="0"/>
              </a:rPr>
              <a:t>g</a:t>
            </a:r>
            <a:r>
              <a:rPr lang="en-US" dirty="0">
                <a:effectLst/>
                <a:latin typeface="Times New Roman" panose="02020603050405020304" pitchFamily="18" charset="0"/>
                <a:ea typeface="Times New Roman" panose="02020603050405020304" pitchFamily="18" charset="0"/>
              </a:rPr>
              <a:t>r</a:t>
            </a:r>
            <a:r>
              <a:rPr lang="en-US" spc="5" dirty="0">
                <a:effectLst/>
                <a:latin typeface="Times New Roman" panose="02020603050405020304" pitchFamily="18" charset="0"/>
                <a:ea typeface="Times New Roman" panose="02020603050405020304" pitchFamily="18" charset="0"/>
              </a:rPr>
              <a:t>o</a:t>
            </a:r>
            <a:r>
              <a:rPr lang="en-US" dirty="0">
                <a:effectLst/>
                <a:latin typeface="Times New Roman" panose="02020603050405020304" pitchFamily="18" charset="0"/>
                <a:ea typeface="Times New Roman" panose="02020603050405020304" pitchFamily="18" charset="0"/>
              </a:rPr>
              <a:t>wth,</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a:t>
            </a:r>
            <a:r>
              <a:rPr lang="en-US" spc="-5" dirty="0">
                <a:effectLst/>
                <a:latin typeface="Times New Roman" panose="02020603050405020304" pitchFamily="18" charset="0"/>
                <a:ea typeface="Times New Roman" panose="02020603050405020304" pitchFamily="18" charset="0"/>
              </a:rPr>
              <a:t>e</a:t>
            </a:r>
            <a:r>
              <a:rPr lang="en-US" spc="10" dirty="0">
                <a:effectLst/>
                <a:latin typeface="Times New Roman" panose="02020603050405020304" pitchFamily="18" charset="0"/>
                <a:ea typeface="Times New Roman" panose="02020603050405020304" pitchFamily="18" charset="0"/>
              </a:rPr>
              <a:t>v</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lop</a:t>
            </a:r>
            <a:r>
              <a:rPr lang="en-US" spc="5" dirty="0">
                <a:effectLst/>
                <a:latin typeface="Times New Roman" panose="02020603050405020304" pitchFamily="18" charset="0"/>
                <a:ea typeface="Times New Roman" panose="02020603050405020304" pitchFamily="18" charset="0"/>
              </a:rPr>
              <a:t>m</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nt,</a:t>
            </a:r>
            <a:r>
              <a:rPr lang="en-US" spc="20"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nd</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surviv</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l</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o</a:t>
            </a:r>
            <a:r>
              <a:rPr lang="en-US" dirty="0">
                <a:effectLst/>
                <a:latin typeface="Times New Roman" panose="02020603050405020304" pitchFamily="18" charset="0"/>
                <a:ea typeface="Times New Roman" panose="02020603050405020304" pitchFamily="18" charset="0"/>
              </a:rPr>
              <a:t>f in</a:t>
            </a:r>
            <a:r>
              <a:rPr lang="en-US" spc="10" dirty="0">
                <a:effectLst/>
                <a:latin typeface="Times New Roman" panose="02020603050405020304" pitchFamily="18" charset="0"/>
                <a:ea typeface="Times New Roman" panose="02020603050405020304" pitchFamily="18" charset="0"/>
              </a:rPr>
              <a:t>f</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nts</a:t>
            </a:r>
            <a:r>
              <a:rPr lang="en-US" baseline="30000" dirty="0">
                <a:effectLst/>
                <a:latin typeface="Times New Roman" panose="02020603050405020304" pitchFamily="18" charset="0"/>
                <a:ea typeface="Times New Roman" panose="02020603050405020304" pitchFamily="18" charset="0"/>
              </a:rPr>
              <a:t>1</a:t>
            </a:r>
          </a:p>
          <a:p>
            <a:pPr algn="just"/>
            <a:endParaRPr lang="en-US" dirty="0">
              <a:latin typeface="Times New Roman" panose="02020603050405020304" pitchFamily="18" charset="0"/>
            </a:endParaRPr>
          </a:p>
          <a:p>
            <a:pPr algn="just"/>
            <a:r>
              <a:rPr lang="en-US" spc="-10" dirty="0">
                <a:effectLst/>
                <a:latin typeface="Times New Roman" panose="02020603050405020304" pitchFamily="18" charset="0"/>
                <a:ea typeface="Times New Roman" panose="02020603050405020304" pitchFamily="18" charset="0"/>
              </a:rPr>
              <a:t>B</a:t>
            </a:r>
            <a:r>
              <a:rPr lang="en-US" dirty="0">
                <a:effectLst/>
                <a:latin typeface="Times New Roman" panose="02020603050405020304" pitchFamily="18" charset="0"/>
                <a:ea typeface="Times New Roman" panose="02020603050405020304" pitchFamily="18" charset="0"/>
              </a:rPr>
              <a:t>re</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stf</a:t>
            </a:r>
            <a:r>
              <a:rPr lang="en-US" spc="5" dirty="0">
                <a:effectLst/>
                <a:latin typeface="Times New Roman" panose="02020603050405020304" pitchFamily="18" charset="0"/>
                <a:ea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ding</a:t>
            </a:r>
            <a:r>
              <a:rPr lang="en-US" spc="1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is</a:t>
            </a:r>
            <a:r>
              <a:rPr lang="en-US" spc="1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a:t>
            </a:r>
            <a:r>
              <a:rPr lang="en-US" spc="-5" dirty="0">
                <a:effectLst/>
                <a:latin typeface="Times New Roman" panose="02020603050405020304" pitchFamily="18" charset="0"/>
                <a:ea typeface="Times New Roman" panose="02020603050405020304" pitchFamily="18" charset="0"/>
              </a:rPr>
              <a:t>r</a:t>
            </a:r>
            <a:r>
              <a:rPr lang="en-US" dirty="0">
                <a:effectLst/>
                <a:latin typeface="Times New Roman" panose="02020603050405020304" pitchFamily="18" charset="0"/>
                <a:ea typeface="Times New Roman" panose="02020603050405020304" pitchFamily="18" charset="0"/>
              </a:rPr>
              <a:t>omo</a:t>
            </a:r>
            <a:r>
              <a:rPr lang="en-US" spc="5" dirty="0">
                <a:effectLst/>
                <a:latin typeface="Times New Roman" panose="02020603050405020304" pitchFamily="18" charset="0"/>
                <a:ea typeface="Times New Roman" panose="02020603050405020304" pitchFamily="18" charset="0"/>
              </a:rPr>
              <a:t>t</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d</a:t>
            </a:r>
            <a:r>
              <a:rPr lang="en-US" spc="1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a:t>
            </a:r>
            <a:r>
              <a:rPr lang="en-US" spc="5" dirty="0">
                <a:effectLst/>
                <a:latin typeface="Times New Roman" panose="02020603050405020304" pitchFamily="18" charset="0"/>
                <a:ea typeface="Times New Roman" panose="02020603050405020304" pitchFamily="18" charset="0"/>
              </a:rPr>
              <a:t>t</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rn</a:t>
            </a:r>
            <a:r>
              <a:rPr lang="en-US" spc="-10"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t</a:t>
            </a:r>
            <a:r>
              <a:rPr lang="en-US" spc="15" dirty="0">
                <a:effectLst/>
                <a:latin typeface="Times New Roman" panose="02020603050405020304" pitchFamily="18" charset="0"/>
                <a:ea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rPr>
              <a:t>on</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l</a:t>
            </a:r>
            <a:r>
              <a:rPr lang="en-US" spc="15" dirty="0">
                <a:effectLst/>
                <a:latin typeface="Times New Roman" panose="02020603050405020304" pitchFamily="18" charset="0"/>
                <a:ea typeface="Times New Roman" panose="02020603050405020304" pitchFamily="18" charset="0"/>
              </a:rPr>
              <a:t>l</a:t>
            </a:r>
            <a:r>
              <a:rPr lang="en-US" dirty="0">
                <a:effectLst/>
                <a:latin typeface="Times New Roman" panose="02020603050405020304" pitchFamily="18" charset="0"/>
                <a:ea typeface="Times New Roman" panose="02020603050405020304" pitchFamily="18" charset="0"/>
              </a:rPr>
              <a:t>y</a:t>
            </a:r>
            <a:r>
              <a:rPr lang="en-US" spc="95"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s</a:t>
            </a:r>
            <a:r>
              <a:rPr lang="en-US" spc="1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1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a:t>
            </a:r>
            <a:r>
              <a:rPr lang="en-US" spc="-5" dirty="0">
                <a:effectLst/>
                <a:latin typeface="Times New Roman" panose="02020603050405020304" pitchFamily="18" charset="0"/>
                <a:ea typeface="Times New Roman" panose="02020603050405020304" pitchFamily="18" charset="0"/>
              </a:rPr>
              <a:t>re</a:t>
            </a:r>
            <a:r>
              <a:rPr lang="en-US" dirty="0">
                <a:effectLst/>
                <a:latin typeface="Times New Roman" panose="02020603050405020304" pitchFamily="18" charset="0"/>
                <a:ea typeface="Times New Roman" panose="02020603050405020304" pitchFamily="18" charset="0"/>
              </a:rPr>
              <a:t>fer</a:t>
            </a:r>
            <a:r>
              <a:rPr lang="en-US" spc="-5" dirty="0">
                <a:effectLst/>
                <a:latin typeface="Times New Roman" panose="02020603050405020304" pitchFamily="18" charset="0"/>
                <a:ea typeface="Times New Roman" panose="02020603050405020304" pitchFamily="18" charset="0"/>
              </a:rPr>
              <a:t>re</a:t>
            </a:r>
            <a:r>
              <a:rPr lang="en-US" dirty="0">
                <a:effectLst/>
                <a:latin typeface="Times New Roman" panose="02020603050405020304" pitchFamily="18" charset="0"/>
                <a:ea typeface="Times New Roman" panose="02020603050405020304" pitchFamily="18" charset="0"/>
              </a:rPr>
              <a:t>d</a:t>
            </a:r>
            <a:r>
              <a:rPr lang="en-US" spc="1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method</a:t>
            </a:r>
            <a:r>
              <a:rPr lang="en-US" spc="1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1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a:t>
            </a:r>
            <a:r>
              <a:rPr lang="en-US" spc="-10" dirty="0">
                <a:effectLst/>
                <a:latin typeface="Times New Roman" panose="02020603050405020304" pitchFamily="18" charset="0"/>
                <a:ea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rPr>
              <a:t>ding</a:t>
            </a:r>
            <a:r>
              <a:rPr lang="en-US" spc="1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inf</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nts up</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6</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mon</a:t>
            </a:r>
            <a:r>
              <a:rPr lang="en-US" spc="5" dirty="0">
                <a:effectLst/>
                <a:latin typeface="Times New Roman" panose="02020603050405020304" pitchFamily="18" charset="0"/>
                <a:ea typeface="Times New Roman" panose="02020603050405020304" pitchFamily="18" charset="0"/>
              </a:rPr>
              <a:t>t</a:t>
            </a:r>
            <a:r>
              <a:rPr lang="en-US" dirty="0">
                <a:effectLst/>
                <a:latin typeface="Times New Roman" panose="02020603050405020304" pitchFamily="18" charset="0"/>
                <a:ea typeface="Times New Roman" panose="02020603050405020304" pitchFamily="18" charset="0"/>
              </a:rPr>
              <a:t>hs</a:t>
            </a:r>
            <a:r>
              <a:rPr lang="en-US" spc="5"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nd</a:t>
            </a:r>
            <a:r>
              <a:rPr lang="en-US" spc="30"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c</a:t>
            </a:r>
            <a:r>
              <a:rPr lang="en-US" spc="10" dirty="0">
                <a:effectLst/>
                <a:latin typeface="Times New Roman" panose="02020603050405020304" pitchFamily="18" charset="0"/>
                <a:ea typeface="Times New Roman" panose="02020603050405020304" pitchFamily="18" charset="0"/>
              </a:rPr>
              <a:t>o</a:t>
            </a:r>
            <a:r>
              <a:rPr lang="en-US" dirty="0">
                <a:effectLst/>
                <a:latin typeface="Times New Roman" panose="02020603050405020304" pitchFamily="18" charset="0"/>
                <a:ea typeface="Times New Roman" panose="02020603050405020304" pitchFamily="18" charset="0"/>
              </a:rPr>
              <a:t>nt</a:t>
            </a:r>
            <a:r>
              <a:rPr lang="en-US" spc="5" dirty="0">
                <a:effectLst/>
                <a:latin typeface="Times New Roman" panose="02020603050405020304" pitchFamily="18" charset="0"/>
                <a:ea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rPr>
              <a:t>nuing up</a:t>
            </a:r>
            <a:r>
              <a:rPr lang="en-US" spc="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2-3</a:t>
            </a:r>
            <a:r>
              <a:rPr lang="en-US" spc="30" dirty="0">
                <a:effectLst/>
                <a:latin typeface="Times New Roman" panose="02020603050405020304" pitchFamily="18" charset="0"/>
                <a:ea typeface="Times New Roman" panose="02020603050405020304" pitchFamily="18" charset="0"/>
              </a:rPr>
              <a:t> </a:t>
            </a:r>
            <a:r>
              <a:rPr lang="en-US" spc="-25" dirty="0">
                <a:effectLst/>
                <a:latin typeface="Times New Roman" panose="02020603050405020304" pitchFamily="18" charset="0"/>
                <a:ea typeface="Times New Roman" panose="02020603050405020304" pitchFamily="18" charset="0"/>
              </a:rPr>
              <a:t>y</a:t>
            </a:r>
            <a:r>
              <a:rPr lang="en-US" spc="5" dirty="0">
                <a:effectLst/>
                <a:latin typeface="Times New Roman" panose="02020603050405020304" pitchFamily="18" charset="0"/>
                <a:ea typeface="Times New Roman" panose="02020603050405020304" pitchFamily="18" charset="0"/>
              </a:rPr>
              <a:t>ea</a:t>
            </a:r>
            <a:r>
              <a:rPr lang="en-US" dirty="0">
                <a:effectLst/>
                <a:latin typeface="Times New Roman" panose="02020603050405020304" pitchFamily="18" charset="0"/>
                <a:ea typeface="Times New Roman" panose="02020603050405020304" pitchFamily="18" charset="0"/>
              </a:rPr>
              <a:t>rs</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with</a:t>
            </a:r>
            <a:r>
              <a:rPr lang="en-US" spc="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5" dirty="0">
                <a:effectLst/>
                <a:latin typeface="Times New Roman" panose="02020603050405020304" pitchFamily="18" charset="0"/>
                <a:ea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ddi</a:t>
            </a:r>
            <a:r>
              <a:rPr lang="en-US" spc="5" dirty="0">
                <a:effectLst/>
                <a:latin typeface="Times New Roman" panose="02020603050405020304" pitchFamily="18" charset="0"/>
                <a:ea typeface="Times New Roman" panose="02020603050405020304" pitchFamily="18" charset="0"/>
              </a:rPr>
              <a:t>t</a:t>
            </a:r>
            <a:r>
              <a:rPr lang="en-US" dirty="0">
                <a:effectLst/>
                <a:latin typeface="Times New Roman" panose="02020603050405020304" pitchFamily="18" charset="0"/>
                <a:ea typeface="Times New Roman" panose="02020603050405020304" pitchFamily="18" charset="0"/>
              </a:rPr>
              <a:t>ion</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w</a:t>
            </a:r>
            <a:r>
              <a:rPr lang="en-US" spc="5" dirty="0">
                <a:effectLst/>
                <a:latin typeface="Times New Roman" panose="02020603050405020304" pitchFamily="18" charset="0"/>
                <a:ea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rPr>
              <a:t>ning</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food </a:t>
            </a:r>
            <a:r>
              <a:rPr lang="en-US" baseline="30000" dirty="0">
                <a:effectLst/>
                <a:latin typeface="Times New Roman" panose="02020603050405020304" pitchFamily="18" charset="0"/>
                <a:ea typeface="Times New Roman" panose="02020603050405020304" pitchFamily="18" charset="0"/>
              </a:rPr>
              <a:t>2</a:t>
            </a:r>
          </a:p>
          <a:p>
            <a:pPr algn="just"/>
            <a:endParaRPr lang="en-US" dirty="0">
              <a:latin typeface="Times New Roman" panose="02020603050405020304" pitchFamily="18" charset="0"/>
            </a:endParaRPr>
          </a:p>
          <a:p>
            <a:pPr algn="just"/>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rtun</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te</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en-US" spc="-25"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 b</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pc="1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ng in</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on</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dur</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on</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te</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 qui</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low</a:t>
            </a:r>
            <a:r>
              <a:rPr lang="en-US"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both</a:t>
            </a:r>
            <a:r>
              <a:rPr lang="en-US"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loped</a:t>
            </a:r>
            <a:r>
              <a:rPr lang="en-US"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lop</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g</a:t>
            </a:r>
            <a:r>
              <a:rPr lang="en-US"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ou</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tries</a:t>
            </a:r>
            <a:r>
              <a:rPr lang="en-US"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rticul</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pc="20"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y in</a:t>
            </a:r>
            <a:r>
              <a:rPr lang="en-US"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g</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pc="10"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sh</a:t>
            </a:r>
            <a:r>
              <a:rPr lang="en-US"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baseline="30000" dirty="0">
              <a:latin typeface="Times New Roman" panose="02020603050405020304" pitchFamily="18" charset="0"/>
            </a:endParaRPr>
          </a:p>
        </p:txBody>
      </p:sp>
      <p:sp>
        <p:nvSpPr>
          <p:cNvPr id="4" name="TextBox 3">
            <a:extLst>
              <a:ext uri="{FF2B5EF4-FFF2-40B4-BE49-F238E27FC236}">
                <a16:creationId xmlns:a16="http://schemas.microsoft.com/office/drawing/2014/main" id="{1F290169-5ECE-4CDF-94A9-C0362D8FC30B}"/>
              </a:ext>
            </a:extLst>
          </p:cNvPr>
          <p:cNvSpPr txBox="1"/>
          <p:nvPr/>
        </p:nvSpPr>
        <p:spPr>
          <a:xfrm>
            <a:off x="0" y="6304002"/>
            <a:ext cx="12192000" cy="553998"/>
          </a:xfrm>
          <a:prstGeom prst="rect">
            <a:avLst/>
          </a:prstGeom>
          <a:solidFill>
            <a:schemeClr val="bg1">
              <a:lumMod val="85000"/>
            </a:schemeClr>
          </a:solidFill>
        </p:spPr>
        <p:txBody>
          <a:bodyPr wrap="square" rtlCol="0">
            <a:spAutoFit/>
          </a:bodyPr>
          <a:lstStyle/>
          <a:p>
            <a:pPr marL="342900" indent="-342900">
              <a:buAutoNum type="arabicPeriod"/>
            </a:pPr>
            <a:r>
              <a:rPr lang="en-US" sz="1000" dirty="0" err="1">
                <a:latin typeface="Times New Roman" panose="02020603050405020304" pitchFamily="18" charset="0"/>
                <a:cs typeface="Times New Roman" panose="02020603050405020304" pitchFamily="18" charset="0"/>
              </a:rPr>
              <a:t>Giashuddin</a:t>
            </a:r>
            <a:r>
              <a:rPr lang="en-US" sz="1000" dirty="0">
                <a:latin typeface="Times New Roman" panose="02020603050405020304" pitchFamily="18" charset="0"/>
                <a:cs typeface="Times New Roman" panose="02020603050405020304" pitchFamily="18" charset="0"/>
              </a:rPr>
              <a:t>, M. S., &amp; Kabir, M. (2004).  Duration of breast-feeding in Bangladesh. Indian Journal of  Medical Research, 119, 267-272.</a:t>
            </a:r>
          </a:p>
          <a:p>
            <a:pPr marL="342900" indent="-342900">
              <a:buAutoNum type="arabicPeriod"/>
            </a:pPr>
            <a:r>
              <a:rPr lang="en-US" sz="1000" dirty="0" err="1">
                <a:latin typeface="Times New Roman" panose="02020603050405020304" pitchFamily="18" charset="0"/>
                <a:cs typeface="Times New Roman" panose="02020603050405020304" pitchFamily="18" charset="0"/>
              </a:rPr>
              <a:t>Giashuddin</a:t>
            </a:r>
            <a:r>
              <a:rPr lang="en-US" sz="1000" dirty="0">
                <a:latin typeface="Times New Roman" panose="02020603050405020304" pitchFamily="18" charset="0"/>
                <a:cs typeface="Times New Roman" panose="02020603050405020304" pitchFamily="18" charset="0"/>
              </a:rPr>
              <a:t>, M. S., &amp; Kabir, M. (2003). Breastfeeding duration in Bangladesh and factors associated with it. Indian Journal of Community Medicine, 28, 34-38.</a:t>
            </a:r>
          </a:p>
          <a:p>
            <a:pPr marL="342900" indent="-342900">
              <a:buAutoNum type="arabicPeriod"/>
            </a:pPr>
            <a:r>
              <a:rPr lang="en-US" sz="1000" dirty="0" err="1">
                <a:latin typeface="Times New Roman" panose="02020603050405020304" pitchFamily="18" charset="0"/>
                <a:cs typeface="Times New Roman" panose="02020603050405020304" pitchFamily="18" charset="0"/>
              </a:rPr>
              <a:t>Galler</a:t>
            </a:r>
            <a:r>
              <a:rPr lang="en-US" sz="1000" dirty="0">
                <a:latin typeface="Times New Roman" panose="02020603050405020304" pitchFamily="18" charset="0"/>
                <a:cs typeface="Times New Roman" panose="02020603050405020304" pitchFamily="18" charset="0"/>
              </a:rPr>
              <a:t>, J. R., Harrison, R. H., Ramsey, F., Chawla, S., &amp; Taylor, J. (2006) Postpartum feeding attitudes, maternal depression, and breastfeeding in Barbados. Journal of infant </a:t>
            </a:r>
            <a:r>
              <a:rPr lang="en-US" sz="1000" dirty="0" err="1">
                <a:latin typeface="Times New Roman" panose="02020603050405020304" pitchFamily="18" charset="0"/>
                <a:cs typeface="Times New Roman" panose="02020603050405020304" pitchFamily="18" charset="0"/>
              </a:rPr>
              <a:t>Behaviour</a:t>
            </a:r>
            <a:r>
              <a:rPr lang="en-US" sz="1000" dirty="0">
                <a:latin typeface="Times New Roman" panose="02020603050405020304" pitchFamily="18" charset="0"/>
                <a:cs typeface="Times New Roman" panose="02020603050405020304" pitchFamily="18" charset="0"/>
              </a:rPr>
              <a:t> and Development, 29, 189-203.</a:t>
            </a:r>
          </a:p>
        </p:txBody>
      </p:sp>
    </p:spTree>
    <p:extLst>
      <p:ext uri="{BB962C8B-B14F-4D97-AF65-F5344CB8AC3E}">
        <p14:creationId xmlns:p14="http://schemas.microsoft.com/office/powerpoint/2010/main" val="409559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484310" y="976544"/>
            <a:ext cx="10018713" cy="4802819"/>
          </a:xfrm>
        </p:spPr>
        <p:txBody>
          <a:bodyPr>
            <a:normAutofit lnSpcReduction="10000"/>
          </a:bodyPr>
          <a:lstStyle/>
          <a:p>
            <a:pPr algn="just"/>
            <a:r>
              <a:rPr lang="en-US" dirty="0">
                <a:latin typeface="Times New Roman" panose="02020603050405020304" pitchFamily="18" charset="0"/>
              </a:rPr>
              <a:t>Breast-feeding is important for several reasons</a:t>
            </a:r>
          </a:p>
          <a:p>
            <a:pPr lvl="1" algn="just"/>
            <a:r>
              <a:rPr lang="en-US" sz="1800" dirty="0">
                <a:latin typeface="Times New Roman" panose="02020603050405020304" pitchFamily="18" charset="0"/>
              </a:rPr>
              <a:t>A great nutrition source</a:t>
            </a:r>
          </a:p>
          <a:p>
            <a:pPr lvl="1" algn="just"/>
            <a:r>
              <a:rPr lang="en-US" sz="1800" dirty="0">
                <a:latin typeface="Times New Roman" panose="02020603050405020304" pitchFamily="18" charset="0"/>
              </a:rPr>
              <a:t>Provide immunity up to a certain level</a:t>
            </a:r>
          </a:p>
          <a:p>
            <a:pPr lvl="1" algn="just"/>
            <a:endParaRPr lang="en-US" sz="1800" dirty="0">
              <a:latin typeface="Times New Roman" panose="02020603050405020304" pitchFamily="18" charset="0"/>
            </a:endParaRPr>
          </a:p>
          <a:p>
            <a:pPr algn="just"/>
            <a:r>
              <a:rPr lang="en-US" dirty="0">
                <a:latin typeface="Times New Roman" panose="02020603050405020304" pitchFamily="18" charset="0"/>
              </a:rPr>
              <a:t>Feeding a baby at 12 months was common in low- and lower-middle-income families, but uncommon </a:t>
            </a:r>
            <a:r>
              <a:rPr lang="en-US" dirty="0" smtClean="0">
                <a:latin typeface="Times New Roman" panose="02020603050405020304" pitchFamily="18" charset="0"/>
              </a:rPr>
              <a:t>elsewhere.</a:t>
            </a:r>
            <a:r>
              <a:rPr lang="en-US" baseline="30000" dirty="0" smtClean="0">
                <a:latin typeface="Times New Roman" panose="02020603050405020304" pitchFamily="18" charset="0"/>
              </a:rPr>
              <a:t>5</a:t>
            </a:r>
          </a:p>
          <a:p>
            <a:pPr algn="just"/>
            <a:endParaRPr lang="en-US" baseline="30000" dirty="0">
              <a:latin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Many distal-level variables, including maternal age and educational attainment, the number of children, and family income, showed strong correlations with the continuation of breastfeeding for 12 months or </a:t>
            </a:r>
            <a:r>
              <a:rPr lang="en-US" dirty="0" smtClean="0">
                <a:latin typeface="Times New Roman" panose="02020603050405020304" pitchFamily="18" charset="0"/>
                <a:ea typeface="Times New Roman" panose="02020603050405020304" pitchFamily="18" charset="0"/>
              </a:rPr>
              <a:t>longer.</a:t>
            </a:r>
            <a:r>
              <a:rPr lang="en-US" baseline="30000" dirty="0" smtClean="0">
                <a:latin typeface="Times New Roman" panose="02020603050405020304" pitchFamily="18" charset="0"/>
                <a:ea typeface="Times New Roman" panose="02020603050405020304" pitchFamily="18" charset="0"/>
              </a:rPr>
              <a:t>5</a:t>
            </a:r>
            <a:endParaRPr lang="en-US" baseline="300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To encourage the practice of breastfeeding, it is important to identify the various factors that influence women's feeding </a:t>
            </a:r>
            <a:r>
              <a:rPr lang="en-US" dirty="0" smtClean="0">
                <a:latin typeface="Times New Roman" panose="02020603050405020304" pitchFamily="18" charset="0"/>
                <a:ea typeface="Times New Roman" panose="02020603050405020304" pitchFamily="18" charset="0"/>
              </a:rPr>
              <a:t>decisions and continuation.</a:t>
            </a:r>
            <a:endParaRPr lang="en-US" baseline="30000" dirty="0">
              <a:latin typeface="Times New Roman" panose="02020603050405020304" pitchFamily="18" charset="0"/>
            </a:endParaRPr>
          </a:p>
        </p:txBody>
      </p:sp>
      <p:sp>
        <p:nvSpPr>
          <p:cNvPr id="4" name="TextBox 3">
            <a:extLst>
              <a:ext uri="{FF2B5EF4-FFF2-40B4-BE49-F238E27FC236}">
                <a16:creationId xmlns:a16="http://schemas.microsoft.com/office/drawing/2014/main" id="{A58F9CAB-04B4-4515-9732-C3D0CCC2770E}"/>
              </a:ext>
            </a:extLst>
          </p:cNvPr>
          <p:cNvSpPr txBox="1"/>
          <p:nvPr/>
        </p:nvSpPr>
        <p:spPr>
          <a:xfrm>
            <a:off x="0" y="6299563"/>
            <a:ext cx="12192000" cy="707886"/>
          </a:xfrm>
          <a:prstGeom prst="rect">
            <a:avLst/>
          </a:prstGeom>
          <a:solidFill>
            <a:schemeClr val="bg1">
              <a:lumMod val="85000"/>
            </a:schemeClr>
          </a:solidFill>
        </p:spPr>
        <p:txBody>
          <a:bodyPr wrap="square" rtlCol="0">
            <a:spAutoFit/>
          </a:bodyPr>
          <a:lstStyle/>
          <a:p>
            <a:r>
              <a:rPr lang="en-US" sz="1000" dirty="0">
                <a:latin typeface="Times New Roman" panose="02020603050405020304" pitchFamily="18" charset="0"/>
                <a:cs typeface="Times New Roman" panose="02020603050405020304" pitchFamily="18" charset="0"/>
              </a:rPr>
              <a:t>4. UNICEF ─ nutrition. Available at: </a:t>
            </a:r>
            <a:r>
              <a:rPr lang="en-US" sz="1000" dirty="0">
                <a:latin typeface="Times New Roman" panose="02020603050405020304" pitchFamily="18" charset="0"/>
                <a:cs typeface="Times New Roman" panose="02020603050405020304" pitchFamily="18" charset="0"/>
                <a:hlinkClick r:id="rId2"/>
              </a:rPr>
              <a:t>https://www</a:t>
            </a:r>
            <a:r>
              <a:rPr lang="en-US" sz="1000" dirty="0">
                <a:latin typeface="Times New Roman" panose="02020603050405020304" pitchFamily="18" charset="0"/>
                <a:cs typeface="Times New Roman" panose="02020603050405020304" pitchFamily="18" charset="0"/>
              </a:rPr>
              <a:t>. unicef.org/nutrition/index_100585.html.</a:t>
            </a:r>
          </a:p>
          <a:p>
            <a:r>
              <a:rPr lang="en-US" sz="1000" dirty="0">
                <a:latin typeface="Times New Roman" panose="02020603050405020304" pitchFamily="18" charset="0"/>
                <a:cs typeface="Times New Roman" panose="02020603050405020304" pitchFamily="18" charset="0"/>
              </a:rPr>
              <a:t>5. </a:t>
            </a:r>
            <a:r>
              <a:rPr lang="en-US" sz="1000" dirty="0" err="1">
                <a:latin typeface="Times New Roman" panose="02020603050405020304" pitchFamily="18" charset="0"/>
                <a:cs typeface="Times New Roman" panose="02020603050405020304" pitchFamily="18" charset="0"/>
              </a:rPr>
              <a:t>Victora</a:t>
            </a:r>
            <a:r>
              <a:rPr lang="en-US" sz="1000" dirty="0">
                <a:latin typeface="Times New Roman" panose="02020603050405020304" pitchFamily="18" charset="0"/>
                <a:cs typeface="Times New Roman" panose="02020603050405020304" pitchFamily="18" charset="0"/>
              </a:rPr>
              <a:t>, C. G., </a:t>
            </a:r>
            <a:r>
              <a:rPr lang="en-US" sz="1000" dirty="0" err="1">
                <a:latin typeface="Times New Roman" panose="02020603050405020304" pitchFamily="18" charset="0"/>
                <a:cs typeface="Times New Roman" panose="02020603050405020304" pitchFamily="18" charset="0"/>
              </a:rPr>
              <a:t>Bahl</a:t>
            </a:r>
            <a:r>
              <a:rPr lang="en-US" sz="1000" dirty="0">
                <a:latin typeface="Times New Roman" panose="02020603050405020304" pitchFamily="18" charset="0"/>
                <a:cs typeface="Times New Roman" panose="02020603050405020304" pitchFamily="18" charset="0"/>
              </a:rPr>
              <a:t>, R., Barros, A. J. D., </a:t>
            </a:r>
            <a:r>
              <a:rPr lang="en-US" sz="1000" dirty="0" err="1">
                <a:latin typeface="Times New Roman" panose="02020603050405020304" pitchFamily="18" charset="0"/>
                <a:cs typeface="Times New Roman" panose="02020603050405020304" pitchFamily="18" charset="0"/>
              </a:rPr>
              <a:t>França</a:t>
            </a:r>
            <a:r>
              <a:rPr lang="en-US" sz="1000" dirty="0">
                <a:latin typeface="Times New Roman" panose="02020603050405020304" pitchFamily="18" charset="0"/>
                <a:cs typeface="Times New Roman" panose="02020603050405020304" pitchFamily="18" charset="0"/>
              </a:rPr>
              <a:t>, G. V. A., Horton, S., </a:t>
            </a:r>
            <a:r>
              <a:rPr lang="en-US" sz="1000" dirty="0" err="1">
                <a:latin typeface="Times New Roman" panose="02020603050405020304" pitchFamily="18" charset="0"/>
                <a:cs typeface="Times New Roman" panose="02020603050405020304" pitchFamily="18" charset="0"/>
              </a:rPr>
              <a:t>Krasevec</a:t>
            </a:r>
            <a:r>
              <a:rPr lang="en-US" sz="1000" dirty="0">
                <a:latin typeface="Times New Roman" panose="02020603050405020304" pitchFamily="18" charset="0"/>
                <a:cs typeface="Times New Roman" panose="02020603050405020304" pitchFamily="18" charset="0"/>
              </a:rPr>
              <a:t>, J., </a:t>
            </a:r>
            <a:r>
              <a:rPr lang="en-US" sz="1000" dirty="0" err="1">
                <a:latin typeface="Times New Roman" panose="02020603050405020304" pitchFamily="18" charset="0"/>
                <a:cs typeface="Times New Roman" panose="02020603050405020304" pitchFamily="18" charset="0"/>
              </a:rPr>
              <a:t>Murch</a:t>
            </a:r>
            <a:r>
              <a:rPr lang="en-US" sz="1000" dirty="0">
                <a:latin typeface="Times New Roman" panose="02020603050405020304" pitchFamily="18" charset="0"/>
                <a:cs typeface="Times New Roman" panose="02020603050405020304" pitchFamily="18" charset="0"/>
              </a:rPr>
              <a:t>, S., </a:t>
            </a:r>
            <a:r>
              <a:rPr lang="en-US" sz="1000" dirty="0" err="1">
                <a:latin typeface="Times New Roman" panose="02020603050405020304" pitchFamily="18" charset="0"/>
                <a:cs typeface="Times New Roman" panose="02020603050405020304" pitchFamily="18" charset="0"/>
              </a:rPr>
              <a:t>Sankar</a:t>
            </a:r>
            <a:r>
              <a:rPr lang="en-US" sz="1000" dirty="0">
                <a:latin typeface="Times New Roman" panose="02020603050405020304" pitchFamily="18" charset="0"/>
                <a:cs typeface="Times New Roman" panose="02020603050405020304" pitchFamily="18" charset="0"/>
              </a:rPr>
              <a:t>, M. J., &amp; Walker, N. (2016). Breastfeeding 1 Breastfeeding in the 21st century : epidemiology , mechanisms , and lifelong eff </a:t>
            </a:r>
            <a:r>
              <a:rPr lang="en-US" sz="1000" dirty="0" err="1">
                <a:latin typeface="Times New Roman" panose="02020603050405020304" pitchFamily="18" charset="0"/>
                <a:cs typeface="Times New Roman" panose="02020603050405020304" pitchFamily="18" charset="0"/>
              </a:rPr>
              <a:t>ect</a:t>
            </a:r>
            <a:r>
              <a:rPr lang="en-US" sz="1000" dirty="0">
                <a:latin typeface="Times New Roman" panose="02020603050405020304" pitchFamily="18" charset="0"/>
                <a:cs typeface="Times New Roman" panose="02020603050405020304" pitchFamily="18" charset="0"/>
              </a:rPr>
              <a:t>. The Lancet, 387(10017), 475–490. https://doi.org/10.1016/S0140-6736(15)01024-76. </a:t>
            </a:r>
            <a:r>
              <a:rPr lang="en-US" sz="1000" dirty="0" err="1">
                <a:latin typeface="Times New Roman" panose="02020603050405020304" pitchFamily="18" charset="0"/>
                <a:cs typeface="Times New Roman" panose="02020603050405020304" pitchFamily="18" charset="0"/>
              </a:rPr>
              <a:t>Galler</a:t>
            </a:r>
            <a:r>
              <a:rPr lang="en-US" sz="1000" dirty="0">
                <a:latin typeface="Times New Roman" panose="02020603050405020304" pitchFamily="18" charset="0"/>
                <a:cs typeface="Times New Roman" panose="02020603050405020304" pitchFamily="18" charset="0"/>
              </a:rPr>
              <a:t>, J. R., Harrison, R. H., Ramsey, F., Chawla, S., &amp; Taylor, J. (2006) Postpartum feeding attitudes, maternal depression, and breastfeeding in Barbados. Journal of infant </a:t>
            </a:r>
            <a:r>
              <a:rPr lang="en-US" sz="1000" dirty="0" err="1">
                <a:latin typeface="Times New Roman" panose="02020603050405020304" pitchFamily="18" charset="0"/>
                <a:cs typeface="Times New Roman" panose="02020603050405020304" pitchFamily="18" charset="0"/>
              </a:rPr>
              <a:t>Behaviour</a:t>
            </a:r>
            <a:r>
              <a:rPr lang="en-US" sz="1000" dirty="0">
                <a:latin typeface="Times New Roman" panose="02020603050405020304" pitchFamily="18" charset="0"/>
                <a:cs typeface="Times New Roman" panose="02020603050405020304" pitchFamily="18" charset="0"/>
              </a:rPr>
              <a:t> and Development, 29, 189-203.</a:t>
            </a:r>
          </a:p>
        </p:txBody>
      </p:sp>
    </p:spTree>
    <p:extLst>
      <p:ext uri="{BB962C8B-B14F-4D97-AF65-F5344CB8AC3E}">
        <p14:creationId xmlns:p14="http://schemas.microsoft.com/office/powerpoint/2010/main" val="106732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Objective of the Study</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617475" y="1722268"/>
            <a:ext cx="10018713" cy="4385568"/>
          </a:xfrm>
        </p:spPr>
        <p:txBody>
          <a:bodyPr>
            <a:normAutofit/>
          </a:bodyPr>
          <a:lstStyle/>
          <a:p>
            <a:pPr marL="0" indent="0" algn="just">
              <a:buNone/>
            </a:pPr>
            <a:r>
              <a:rPr lang="en-US" b="1" dirty="0"/>
              <a:t>General Objectives: </a:t>
            </a:r>
            <a:endParaRPr lang="en-US" dirty="0"/>
          </a:p>
          <a:p>
            <a:pPr lvl="0" algn="just"/>
            <a:r>
              <a:rPr lang="en-US" dirty="0"/>
              <a:t>Enumerate the frequency of breastfeeding practice among Bangladeshi Women.</a:t>
            </a:r>
          </a:p>
          <a:p>
            <a:pPr lvl="0" algn="just"/>
            <a:r>
              <a:rPr lang="en-US" dirty="0"/>
              <a:t>Explore the household characteristic of women who practice breastfeeding.</a:t>
            </a:r>
          </a:p>
          <a:p>
            <a:pPr marL="0" indent="0" algn="just">
              <a:buNone/>
            </a:pPr>
            <a:endParaRPr lang="en-US" b="1" dirty="0" smtClean="0"/>
          </a:p>
          <a:p>
            <a:pPr marL="0" indent="0" algn="just">
              <a:buNone/>
            </a:pPr>
            <a:r>
              <a:rPr lang="en-US" b="1" dirty="0" smtClean="0"/>
              <a:t>Specific </a:t>
            </a:r>
            <a:r>
              <a:rPr lang="en-US" b="1" dirty="0"/>
              <a:t>Objectives:</a:t>
            </a:r>
            <a:endParaRPr lang="en-US" dirty="0"/>
          </a:p>
          <a:p>
            <a:pPr lvl="0" algn="just"/>
            <a:r>
              <a:rPr lang="en-US" dirty="0"/>
              <a:t>Evaluate the impact of household characteristics on breastfeeding practice</a:t>
            </a:r>
          </a:p>
          <a:p>
            <a:pPr lvl="0" algn="just"/>
            <a:r>
              <a:rPr lang="en-US" dirty="0"/>
              <a:t>To find out potential determinants for breastfeeding </a:t>
            </a:r>
            <a:r>
              <a:rPr lang="en-US" dirty="0" smtClean="0"/>
              <a:t>practice continuation </a:t>
            </a:r>
            <a:r>
              <a:rPr lang="en-US" dirty="0"/>
              <a:t>in Bangladesh</a:t>
            </a:r>
          </a:p>
        </p:txBody>
      </p:sp>
    </p:spTree>
    <p:extLst>
      <p:ext uri="{BB962C8B-B14F-4D97-AF65-F5344CB8AC3E}">
        <p14:creationId xmlns:p14="http://schemas.microsoft.com/office/powerpoint/2010/main" val="46934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484310" y="215284"/>
            <a:ext cx="10018713" cy="619217"/>
          </a:xfrm>
        </p:spPr>
        <p:txBody>
          <a:bodyPr>
            <a:normAutofit fontScale="90000"/>
          </a:bodyPr>
          <a:lstStyle/>
          <a:p>
            <a:r>
              <a:rPr lang="en-US" dirty="0"/>
              <a:t>Methodology</a:t>
            </a:r>
          </a:p>
        </p:txBody>
      </p:sp>
      <p:sp>
        <p:nvSpPr>
          <p:cNvPr id="3" name="Content Placeholder 2">
            <a:extLst>
              <a:ext uri="{FF2B5EF4-FFF2-40B4-BE49-F238E27FC236}">
                <a16:creationId xmlns:a16="http://schemas.microsoft.com/office/drawing/2014/main" id="{D1EFA9D1-C9E7-4B1C-9768-5C63751BBD3B}"/>
              </a:ext>
            </a:extLst>
          </p:cNvPr>
          <p:cNvSpPr>
            <a:spLocks noGrp="1"/>
          </p:cNvSpPr>
          <p:nvPr>
            <p:ph idx="1"/>
          </p:nvPr>
        </p:nvSpPr>
        <p:spPr>
          <a:xfrm>
            <a:off x="1617475" y="1020932"/>
            <a:ext cx="10018713" cy="5621784"/>
          </a:xfrm>
        </p:spPr>
        <p:txBody>
          <a:bodyPr>
            <a:normAutofit fontScale="77500" lnSpcReduction="20000"/>
          </a:bodyPr>
          <a:lstStyle/>
          <a:p>
            <a:pPr marL="0" marR="0" algn="just">
              <a:lnSpc>
                <a:spcPct val="15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Open source data from Bangladesh Demographic Health Survey 2017-2018 is used for this study. Women who have children aged up to 36 are considered as research subject</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lnSpc>
                <a:spcPct val="150000"/>
              </a:lnSpc>
              <a:spcBef>
                <a:spcPts val="0"/>
              </a:spcBef>
              <a:spcAft>
                <a:spcPts val="800"/>
              </a:spcAft>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b="1" u="sng" dirty="0">
                <a:latin typeface="Times New Roman" panose="02020603050405020304" pitchFamily="18" charset="0"/>
                <a:ea typeface="Calibri" panose="020F0502020204030204" pitchFamily="34" charset="0"/>
                <a:cs typeface="Times New Roman" panose="02020603050405020304" pitchFamily="18" charset="0"/>
              </a:rPr>
              <a:t>Inclusion Criteria: </a:t>
            </a:r>
            <a:r>
              <a:rPr lang="en-US" sz="1800" dirty="0">
                <a:latin typeface="Times New Roman" panose="02020603050405020304" pitchFamily="18" charset="0"/>
                <a:ea typeface="Calibri" panose="020F0502020204030204" pitchFamily="34" charset="0"/>
                <a:cs typeface="Times New Roman" panose="02020603050405020304" pitchFamily="18" charset="0"/>
              </a:rPr>
              <a:t>Mother’s having at least one child aged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less </a:t>
            </a:r>
            <a:r>
              <a:rPr lang="en-US" sz="1800" dirty="0">
                <a:latin typeface="Times New Roman" panose="02020603050405020304" pitchFamily="18" charset="0"/>
                <a:ea typeface="Calibri" panose="020F0502020204030204" pitchFamily="34" charset="0"/>
                <a:cs typeface="Times New Roman" panose="02020603050405020304" pitchFamily="18" charset="0"/>
              </a:rPr>
              <a:t>than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36 </a:t>
            </a:r>
            <a:r>
              <a:rPr lang="en-US" sz="1800" dirty="0">
                <a:latin typeface="Times New Roman" panose="02020603050405020304" pitchFamily="18" charset="0"/>
                <a:ea typeface="Calibri" panose="020F0502020204030204" pitchFamily="34" charset="0"/>
                <a:cs typeface="Times New Roman" panose="02020603050405020304" pitchFamily="18" charset="0"/>
              </a:rPr>
              <a:t>months living with them and currently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non-pregnant </a:t>
            </a:r>
            <a:r>
              <a:rPr lang="en-US" sz="1800" dirty="0">
                <a:latin typeface="Times New Roman" panose="02020603050405020304" pitchFamily="18" charset="0"/>
                <a:ea typeface="Calibri" panose="020F0502020204030204" pitchFamily="34" charset="0"/>
                <a:cs typeface="Times New Roman" panose="02020603050405020304" pitchFamily="18" charset="0"/>
              </a:rPr>
              <a:t>were included in this study. The sample size used in this study is 3057</a:t>
            </a:r>
          </a:p>
          <a:p>
            <a:pPr marL="0" marR="0" algn="just">
              <a:lnSpc>
                <a:spcPct val="150000"/>
              </a:lnSpc>
              <a:spcBef>
                <a:spcPts val="0"/>
              </a:spcBef>
              <a:spcAft>
                <a:spcPts val="800"/>
              </a:spcAft>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b="1" u="sng" dirty="0" smtClean="0">
                <a:effectLst/>
                <a:latin typeface="Times New Roman" panose="02020603050405020304" pitchFamily="18" charset="0"/>
                <a:ea typeface="Calibri" panose="020F0502020204030204" pitchFamily="34" charset="0"/>
                <a:cs typeface="Times New Roman" panose="02020603050405020304" pitchFamily="18" charset="0"/>
              </a:rPr>
              <a:t>Dependent Variable:</a:t>
            </a:r>
            <a:r>
              <a:rPr lang="en-US" sz="1800" dirty="0">
                <a:latin typeface="Times New Roman" panose="02020603050405020304" pitchFamily="18" charset="0"/>
                <a:ea typeface="Calibri" panose="020F0502020204030204" pitchFamily="34" charset="0"/>
                <a:cs typeface="Times New Roman" panose="02020603050405020304" pitchFamily="18" charset="0"/>
              </a:rPr>
              <a:t> Women having at least one child aged more than six months who practiced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breastfeeding (duration of breastfeeding more than 1 month) </a:t>
            </a:r>
            <a:r>
              <a:rPr lang="en-US" sz="1800" dirty="0">
                <a:latin typeface="Times New Roman" panose="02020603050405020304" pitchFamily="18" charset="0"/>
                <a:ea typeface="Calibri" panose="020F0502020204030204" pitchFamily="34" charset="0"/>
                <a:cs typeface="Times New Roman" panose="02020603050405020304" pitchFamily="18" charset="0"/>
              </a:rPr>
              <a:t>but currently stopped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was </a:t>
            </a:r>
            <a:r>
              <a:rPr lang="en-US" sz="1800" dirty="0">
                <a:latin typeface="Times New Roman" panose="02020603050405020304" pitchFamily="18" charset="0"/>
                <a:ea typeface="Calibri" panose="020F0502020204030204" pitchFamily="34" charset="0"/>
                <a:cs typeface="Times New Roman" panose="02020603050405020304" pitchFamily="18" charset="0"/>
              </a:rPr>
              <a:t>the dependent variable for this study.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b="1" u="sng" dirty="0" smtClean="0">
                <a:effectLst/>
                <a:latin typeface="Times New Roman" panose="02020603050405020304" pitchFamily="18" charset="0"/>
                <a:ea typeface="Calibri" panose="020F0502020204030204" pitchFamily="34" charset="0"/>
                <a:cs typeface="Times New Roman" panose="02020603050405020304" pitchFamily="18" charset="0"/>
              </a:rPr>
              <a:t>Independent variables:</a:t>
            </a:r>
            <a:r>
              <a:rPr lang="en-US" sz="1800" dirty="0">
                <a:latin typeface="Times New Roman" panose="02020603050405020304" pitchFamily="18" charset="0"/>
                <a:ea typeface="Calibri" panose="020F0502020204030204" pitchFamily="34" charset="0"/>
                <a:cs typeface="Times New Roman" panose="02020603050405020304" pitchFamily="18" charset="0"/>
              </a:rPr>
              <a:t> A set of categorical explanatory variables is selected to fit the regression model. The selected variables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are- Place </a:t>
            </a:r>
            <a:r>
              <a:rPr lang="en-US" sz="1800" dirty="0">
                <a:latin typeface="Times New Roman" panose="02020603050405020304" pitchFamily="18" charset="0"/>
                <a:ea typeface="Calibri" panose="020F0502020204030204" pitchFamily="34" charset="0"/>
                <a:cs typeface="Times New Roman" panose="02020603050405020304" pitchFamily="18" charset="0"/>
              </a:rPr>
              <a:t>of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Residence, Division, Parity, Wealth Index, Age, Mother’s Education, Partner’s Education, Working Status, Number </a:t>
            </a:r>
            <a:r>
              <a:rPr lang="en-US" sz="1800" dirty="0">
                <a:latin typeface="Times New Roman" panose="02020603050405020304" pitchFamily="18" charset="0"/>
                <a:ea typeface="Calibri" panose="020F0502020204030204" pitchFamily="34" charset="0"/>
                <a:cs typeface="Times New Roman" panose="02020603050405020304" pitchFamily="18" charset="0"/>
              </a:rPr>
              <a:t>of Household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Members, Sex </a:t>
            </a:r>
            <a:r>
              <a:rPr lang="en-US" sz="1800" dirty="0">
                <a:latin typeface="Times New Roman" panose="02020603050405020304" pitchFamily="18" charset="0"/>
                <a:ea typeface="Calibri" panose="020F0502020204030204" pitchFamily="34" charset="0"/>
                <a:cs typeface="Times New Roman" panose="02020603050405020304" pitchFamily="18" charset="0"/>
              </a:rPr>
              <a:t>of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Child, Mode </a:t>
            </a:r>
            <a:r>
              <a:rPr lang="en-US" sz="1800" dirty="0">
                <a:latin typeface="Times New Roman" panose="02020603050405020304" pitchFamily="18" charset="0"/>
                <a:ea typeface="Calibri" panose="020F0502020204030204" pitchFamily="34" charset="0"/>
                <a:cs typeface="Times New Roman" panose="02020603050405020304" pitchFamily="18" charset="0"/>
              </a:rPr>
              <a:t>of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Delivery, Total </a:t>
            </a:r>
            <a:r>
              <a:rPr lang="en-US" sz="1800" dirty="0">
                <a:latin typeface="Times New Roman" panose="02020603050405020304" pitchFamily="18" charset="0"/>
                <a:ea typeface="Calibri" panose="020F0502020204030204" pitchFamily="34" charset="0"/>
                <a:cs typeface="Times New Roman" panose="02020603050405020304" pitchFamily="18" charset="0"/>
              </a:rPr>
              <a:t>Children Ever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Born, Age </a:t>
            </a:r>
            <a:r>
              <a:rPr lang="en-US" sz="1800" dirty="0">
                <a:latin typeface="Times New Roman" panose="02020603050405020304" pitchFamily="18" charset="0"/>
                <a:ea typeface="Calibri" panose="020F0502020204030204" pitchFamily="34" charset="0"/>
                <a:cs typeface="Times New Roman" panose="02020603050405020304" pitchFamily="18" charset="0"/>
              </a:rPr>
              <a:t>of Mother at First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Birth, BMI </a:t>
            </a:r>
            <a:r>
              <a:rPr lang="en-US" sz="1800" dirty="0">
                <a:latin typeface="Times New Roman" panose="02020603050405020304" pitchFamily="18" charset="0"/>
                <a:ea typeface="Calibri" panose="020F0502020204030204" pitchFamily="34" charset="0"/>
                <a:cs typeface="Times New Roman" panose="02020603050405020304" pitchFamily="18" charset="0"/>
              </a:rPr>
              <a:t>of Mother</a:t>
            </a:r>
          </a:p>
          <a:p>
            <a:pPr marL="0" marR="0" algn="just">
              <a:lnSpc>
                <a:spcPct val="150000"/>
              </a:lnSpc>
              <a:spcBef>
                <a:spcPts val="0"/>
              </a:spcBef>
              <a:spcAft>
                <a:spcPts val="800"/>
              </a:spcAft>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Descriptive statistics are used to describe the characteristics of the respondents. Bivariate analysis is used to see the percentage of breast-feeding practice across selected individual household and community-level factors. Data is analyzed by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STATA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software.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3031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2147940" y="236863"/>
            <a:ext cx="7836807" cy="619217"/>
          </a:xfrm>
        </p:spPr>
        <p:txBody>
          <a:bodyPr>
            <a:normAutofit fontScale="90000"/>
          </a:bodyPr>
          <a:lstStyle/>
          <a:p>
            <a:r>
              <a:rPr lang="en-US" dirty="0" smtClean="0"/>
              <a:t>Results: Frequency Distribution</a:t>
            </a:r>
            <a:endParaRPr lang="en-US" dirty="0"/>
          </a:p>
        </p:txBody>
      </p:sp>
      <p:pic>
        <p:nvPicPr>
          <p:cNvPr id="10" name="Picture 9"/>
          <p:cNvPicPr>
            <a:picLocks noChangeAspect="1"/>
          </p:cNvPicPr>
          <p:nvPr/>
        </p:nvPicPr>
        <p:blipFill>
          <a:blip r:embed="rId2"/>
          <a:stretch>
            <a:fillRect/>
          </a:stretch>
        </p:blipFill>
        <p:spPr>
          <a:xfrm>
            <a:off x="6066344" y="1169233"/>
            <a:ext cx="6125656" cy="4826833"/>
          </a:xfrm>
          <a:prstGeom prst="rect">
            <a:avLst/>
          </a:prstGeom>
        </p:spPr>
      </p:pic>
      <p:pic>
        <p:nvPicPr>
          <p:cNvPr id="11" name="Picture 10"/>
          <p:cNvPicPr>
            <a:picLocks noChangeAspect="1"/>
          </p:cNvPicPr>
          <p:nvPr/>
        </p:nvPicPr>
        <p:blipFill>
          <a:blip r:embed="rId3"/>
          <a:stretch>
            <a:fillRect/>
          </a:stretch>
        </p:blipFill>
        <p:spPr>
          <a:xfrm>
            <a:off x="133427" y="1169233"/>
            <a:ext cx="5629275" cy="4826833"/>
          </a:xfrm>
          <a:prstGeom prst="rect">
            <a:avLst/>
          </a:prstGeom>
        </p:spPr>
      </p:pic>
    </p:spTree>
    <p:extLst>
      <p:ext uri="{BB962C8B-B14F-4D97-AF65-F5344CB8AC3E}">
        <p14:creationId xmlns:p14="http://schemas.microsoft.com/office/powerpoint/2010/main" val="2779545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869428" y="3262616"/>
            <a:ext cx="5396461" cy="467675"/>
          </a:xfrm>
        </p:spPr>
        <p:txBody>
          <a:bodyPr>
            <a:noAutofit/>
          </a:bodyPr>
          <a:lstStyle/>
          <a:p>
            <a:r>
              <a:rPr lang="en-US" sz="2800" dirty="0" smtClean="0"/>
              <a:t>Results: Frequency Distribution</a:t>
            </a:r>
            <a:endParaRPr lang="en-US" sz="2800" dirty="0"/>
          </a:p>
        </p:txBody>
      </p:sp>
      <p:pic>
        <p:nvPicPr>
          <p:cNvPr id="4" name="Picture 3"/>
          <p:cNvPicPr>
            <a:picLocks noChangeAspect="1"/>
          </p:cNvPicPr>
          <p:nvPr/>
        </p:nvPicPr>
        <p:blipFill>
          <a:blip r:embed="rId2"/>
          <a:stretch>
            <a:fillRect/>
          </a:stretch>
        </p:blipFill>
        <p:spPr>
          <a:xfrm>
            <a:off x="6532690" y="134910"/>
            <a:ext cx="5659310" cy="6723089"/>
          </a:xfrm>
          <a:prstGeom prst="rect">
            <a:avLst/>
          </a:prstGeom>
        </p:spPr>
      </p:pic>
    </p:spTree>
    <p:extLst>
      <p:ext uri="{BB962C8B-B14F-4D97-AF65-F5344CB8AC3E}">
        <p14:creationId xmlns:p14="http://schemas.microsoft.com/office/powerpoint/2010/main" val="1033025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891810" y="407863"/>
            <a:ext cx="2350843" cy="619217"/>
          </a:xfrm>
        </p:spPr>
        <p:txBody>
          <a:bodyPr>
            <a:normAutofit fontScale="90000"/>
          </a:bodyPr>
          <a:lstStyle/>
          <a:p>
            <a:r>
              <a:rPr lang="en-US" dirty="0"/>
              <a:t>Results</a:t>
            </a:r>
          </a:p>
        </p:txBody>
      </p:sp>
      <p:sp>
        <p:nvSpPr>
          <p:cNvPr id="11" name="TextBox 10">
            <a:extLst>
              <a:ext uri="{FF2B5EF4-FFF2-40B4-BE49-F238E27FC236}">
                <a16:creationId xmlns:a16="http://schemas.microsoft.com/office/drawing/2014/main" id="{A9123579-997D-49CD-B4AC-1622C0302871}"/>
              </a:ext>
            </a:extLst>
          </p:cNvPr>
          <p:cNvSpPr txBox="1"/>
          <p:nvPr/>
        </p:nvSpPr>
        <p:spPr>
          <a:xfrm>
            <a:off x="0" y="1659540"/>
            <a:ext cx="5394237" cy="5170646"/>
          </a:xfrm>
          <a:prstGeom prst="rect">
            <a:avLst/>
          </a:prstGeom>
          <a:solidFill>
            <a:schemeClr val="bg1"/>
          </a:solidFill>
        </p:spPr>
        <p:txBody>
          <a:bodyPr wrap="square" rtlCol="0">
            <a:spAutoFit/>
          </a:bodyPr>
          <a:lstStyle/>
          <a:p>
            <a:pPr algn="just"/>
            <a:r>
              <a:rPr lang="en-US" sz="2800" dirty="0">
                <a:effectLst/>
                <a:latin typeface="Times New Roman" panose="02020603050405020304" pitchFamily="18" charset="0"/>
                <a:ea typeface="Calibri" panose="020F0502020204030204" pitchFamily="34" charset="0"/>
                <a:cs typeface="Times New Roman" panose="02020603050405020304" pitchFamily="18" charset="0"/>
              </a:rPr>
              <a:t>Results of multi-level logistic regression analysis of community-level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characteristics</a:t>
            </a:r>
          </a:p>
          <a:p>
            <a:endParaRPr lang="en-US" sz="24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If all the covariates remain constant-</a:t>
            </a:r>
          </a:p>
          <a:p>
            <a:endParaRPr lang="en-US"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odds of breastfeeding practice for a woman living in urban area is 125% higher than the woman living in rural </a:t>
            </a:r>
            <a:r>
              <a:rPr lang="en-US" dirty="0" smtClean="0">
                <a:latin typeface="Times New Roman" panose="02020603050405020304" pitchFamily="18" charset="0"/>
                <a:cs typeface="Times New Roman" panose="02020603050405020304" pitchFamily="18" charset="0"/>
              </a:rPr>
              <a:t>area</a:t>
            </a:r>
          </a:p>
          <a:p>
            <a:pPr marL="285750" indent="-28575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the odds of breastfeeding practice for a woman from richer family is 82% lower than for a woman from poorest family and a woman from richest family has 92% lower odds of breastfeeding practice than a woman from poorest family</a:t>
            </a:r>
            <a:endParaRPr lang="en-US"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53502832"/>
              </p:ext>
            </p:extLst>
          </p:nvPr>
        </p:nvGraphicFramePr>
        <p:xfrm>
          <a:off x="5394237" y="0"/>
          <a:ext cx="6797763" cy="6830185"/>
        </p:xfrm>
        <a:graphic>
          <a:graphicData uri="http://schemas.openxmlformats.org/drawingml/2006/table">
            <a:tbl>
              <a:tblPr firstRow="1" firstCol="1" bandRow="1">
                <a:tableStyleId>{5C22544A-7EE6-4342-B048-85BDC9FD1C3A}</a:tableStyleId>
              </a:tblPr>
              <a:tblGrid>
                <a:gridCol w="3899665">
                  <a:extLst>
                    <a:ext uri="{9D8B030D-6E8A-4147-A177-3AD203B41FA5}">
                      <a16:colId xmlns:a16="http://schemas.microsoft.com/office/drawing/2014/main" val="2053310836"/>
                    </a:ext>
                  </a:extLst>
                </a:gridCol>
                <a:gridCol w="1454046">
                  <a:extLst>
                    <a:ext uri="{9D8B030D-6E8A-4147-A177-3AD203B41FA5}">
                      <a16:colId xmlns:a16="http://schemas.microsoft.com/office/drawing/2014/main" val="2229241068"/>
                    </a:ext>
                  </a:extLst>
                </a:gridCol>
                <a:gridCol w="1444052">
                  <a:extLst>
                    <a:ext uri="{9D8B030D-6E8A-4147-A177-3AD203B41FA5}">
                      <a16:colId xmlns:a16="http://schemas.microsoft.com/office/drawing/2014/main" val="901297150"/>
                    </a:ext>
                  </a:extLst>
                </a:gridCol>
              </a:tblGrid>
              <a:tr h="543053">
                <a:tc>
                  <a:txBody>
                    <a:bodyPr/>
                    <a:lstStyle/>
                    <a:p>
                      <a:pPr marL="0" marR="0" algn="ctr">
                        <a:lnSpc>
                          <a:spcPct val="150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Variables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Odds Ratio</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P- value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2806152825"/>
                  </a:ext>
                </a:extLst>
              </a:tr>
              <a:tr h="509113">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Place of Residence </a:t>
                      </a:r>
                      <a:r>
                        <a:rPr lang="en-US" sz="1600" baseline="0" dirty="0" smtClean="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a:t>
                      </a:r>
                      <a:r>
                        <a:rPr lang="en-US" sz="1600" dirty="0">
                          <a:effectLst/>
                          <a:latin typeface="Times New Roman" panose="02020603050405020304" pitchFamily="18" charset="0"/>
                          <a:cs typeface="Times New Roman" panose="02020603050405020304" pitchFamily="18" charset="0"/>
                        </a:rPr>
                        <a:t>Ref: Rural)</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331294014"/>
                  </a:ext>
                </a:extLst>
              </a:tr>
              <a:tr h="456704">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Urban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2.25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0.027</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643349173"/>
                  </a:ext>
                </a:extLst>
              </a:tr>
              <a:tr h="527581">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Wealth </a:t>
                      </a:r>
                      <a:r>
                        <a:rPr lang="en-US" sz="1600" dirty="0" smtClean="0">
                          <a:effectLst/>
                          <a:latin typeface="Times New Roman" panose="02020603050405020304" pitchFamily="18" charset="0"/>
                          <a:cs typeface="Times New Roman" panose="02020603050405020304" pitchFamily="18" charset="0"/>
                        </a:rPr>
                        <a:t>Index</a:t>
                      </a:r>
                      <a:r>
                        <a:rPr lang="en-US" sz="1600" baseline="0" dirty="0" smtClean="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(Ref</a:t>
                      </a:r>
                      <a:r>
                        <a:rPr lang="en-US" sz="1600" dirty="0">
                          <a:effectLst/>
                          <a:latin typeface="Times New Roman" panose="02020603050405020304" pitchFamily="18" charset="0"/>
                          <a:cs typeface="Times New Roman" panose="02020603050405020304" pitchFamily="18" charset="0"/>
                        </a:rPr>
                        <a:t>: Poorest)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1421340025"/>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Poorer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1.84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0.128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876749652"/>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Middle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.98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0.981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1124446258"/>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Richer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0.009</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369858590"/>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Richest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.08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0.003</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2815051097"/>
                  </a:ext>
                </a:extLst>
              </a:tr>
              <a:tr h="507705">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Age in </a:t>
                      </a:r>
                      <a:r>
                        <a:rPr lang="en-US" sz="1600" dirty="0" smtClean="0">
                          <a:effectLst/>
                          <a:latin typeface="Times New Roman" panose="02020603050405020304" pitchFamily="18" charset="0"/>
                          <a:cs typeface="Times New Roman" panose="02020603050405020304" pitchFamily="18" charset="0"/>
                        </a:rPr>
                        <a:t>group</a:t>
                      </a:r>
                      <a:r>
                        <a:rPr lang="en-US" sz="1600" baseline="0" dirty="0" smtClean="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(Ref</a:t>
                      </a:r>
                      <a:r>
                        <a:rPr lang="en-US" sz="1600" dirty="0">
                          <a:effectLst/>
                          <a:latin typeface="Times New Roman" panose="02020603050405020304" pitchFamily="18" charset="0"/>
                          <a:cs typeface="Times New Roman" panose="02020603050405020304" pitchFamily="18" charset="0"/>
                        </a:rPr>
                        <a:t>: 40+)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1933317033"/>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&lt;20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21.76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b="1" dirty="0">
                          <a:effectLst/>
                          <a:latin typeface="Times New Roman" panose="02020603050405020304" pitchFamily="18" charset="0"/>
                          <a:cs typeface="Times New Roman" panose="02020603050405020304" pitchFamily="18" charset="0"/>
                        </a:rPr>
                        <a:t>0.026</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1685969554"/>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20-29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9.15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0.066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775606879"/>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30-39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2.34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0.457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2511591051"/>
                  </a:ext>
                </a:extLst>
              </a:tr>
              <a:tr h="632397">
                <a:tc>
                  <a:txBody>
                    <a:bodyPr/>
                    <a:lstStyle/>
                    <a:p>
                      <a:pPr marL="0" marR="0" algn="ctr">
                        <a:lnSpc>
                          <a:spcPct val="150000"/>
                        </a:lnSpc>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Occupation</a:t>
                      </a:r>
                      <a:r>
                        <a:rPr lang="en-US" sz="1600" baseline="0" dirty="0" smtClean="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(Ref</a:t>
                      </a:r>
                      <a:r>
                        <a:rPr lang="en-US" sz="1600" dirty="0">
                          <a:effectLst/>
                          <a:latin typeface="Times New Roman" panose="02020603050405020304" pitchFamily="18" charset="0"/>
                          <a:cs typeface="Times New Roman" panose="02020603050405020304" pitchFamily="18" charset="0"/>
                        </a:rPr>
                        <a:t>: Not Working)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3664191357"/>
                  </a:ext>
                </a:extLst>
              </a:tr>
              <a:tr h="456704">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Working</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a:effectLst/>
                          <a:latin typeface="Times New Roman" panose="02020603050405020304" pitchFamily="18" charset="0"/>
                          <a:cs typeface="Times New Roman" panose="02020603050405020304" pitchFamily="18" charset="0"/>
                        </a:rPr>
                        <a:t>.58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tc>
                  <a:txBody>
                    <a:bodyPr/>
                    <a:lstStyle/>
                    <a:p>
                      <a:pPr marL="0" marR="0" algn="ctr">
                        <a:lnSpc>
                          <a:spcPct val="15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0.092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944" marR="45944" marT="0" marB="0"/>
                </a:tc>
                <a:extLst>
                  <a:ext uri="{0D108BD9-81ED-4DB2-BD59-A6C34878D82A}">
                    <a16:rowId xmlns:a16="http://schemas.microsoft.com/office/drawing/2014/main" val="2708127292"/>
                  </a:ext>
                </a:extLst>
              </a:tr>
            </a:tbl>
          </a:graphicData>
        </a:graphic>
      </p:graphicFrame>
    </p:spTree>
    <p:extLst>
      <p:ext uri="{BB962C8B-B14F-4D97-AF65-F5344CB8AC3E}">
        <p14:creationId xmlns:p14="http://schemas.microsoft.com/office/powerpoint/2010/main" val="3543902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B60D-5870-4DFA-89D1-B7631513167A}"/>
              </a:ext>
            </a:extLst>
          </p:cNvPr>
          <p:cNvSpPr>
            <a:spLocks noGrp="1"/>
          </p:cNvSpPr>
          <p:nvPr>
            <p:ph type="title"/>
          </p:nvPr>
        </p:nvSpPr>
        <p:spPr>
          <a:xfrm>
            <a:off x="1891810" y="407863"/>
            <a:ext cx="2350843" cy="619217"/>
          </a:xfrm>
        </p:spPr>
        <p:txBody>
          <a:bodyPr>
            <a:normAutofit fontScale="90000"/>
          </a:bodyPr>
          <a:lstStyle/>
          <a:p>
            <a:r>
              <a:rPr lang="en-US" dirty="0"/>
              <a:t>Results</a:t>
            </a:r>
          </a:p>
        </p:txBody>
      </p:sp>
      <p:sp>
        <p:nvSpPr>
          <p:cNvPr id="11" name="TextBox 10">
            <a:extLst>
              <a:ext uri="{FF2B5EF4-FFF2-40B4-BE49-F238E27FC236}">
                <a16:creationId xmlns:a16="http://schemas.microsoft.com/office/drawing/2014/main" id="{A9123579-997D-49CD-B4AC-1622C0302871}"/>
              </a:ext>
            </a:extLst>
          </p:cNvPr>
          <p:cNvSpPr txBox="1"/>
          <p:nvPr/>
        </p:nvSpPr>
        <p:spPr>
          <a:xfrm>
            <a:off x="0" y="1200492"/>
            <a:ext cx="6418692" cy="5693866"/>
          </a:xfrm>
          <a:prstGeom prst="rect">
            <a:avLst/>
          </a:prstGeom>
          <a:solidFill>
            <a:schemeClr val="bg1"/>
          </a:solidFill>
        </p:spPr>
        <p:txBody>
          <a:bodyPr wrap="square" rtlCol="0">
            <a:spAutoFit/>
          </a:bodyPr>
          <a:lstStyle/>
          <a:p>
            <a:pPr algn="just"/>
            <a:r>
              <a:rPr lang="en-US" sz="3200" dirty="0">
                <a:effectLst/>
                <a:latin typeface="Times New Roman" panose="02020603050405020304" pitchFamily="18" charset="0"/>
                <a:ea typeface="Calibri" panose="020F0502020204030204" pitchFamily="34" charset="0"/>
                <a:cs typeface="Times New Roman" panose="02020603050405020304" pitchFamily="18" charset="0"/>
              </a:rPr>
              <a:t>Results of multi-level logistic regression analysis of community-level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characteristics</a:t>
            </a:r>
          </a:p>
          <a:p>
            <a:endParaRPr lang="en-US" sz="28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If all the covariates remain constant-</a:t>
            </a:r>
          </a:p>
          <a:p>
            <a:endParaRPr lang="en-US"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 woman being overweight has 83% lower odds of breastfeeding practice than a woman being and the odds of breastfeeding practice for a woman being obese is 86% lower than for a woman being </a:t>
            </a:r>
            <a:r>
              <a:rPr lang="en-US" sz="2000" dirty="0" smtClean="0">
                <a:latin typeface="Times New Roman" panose="02020603050405020304" pitchFamily="18" charset="0"/>
                <a:cs typeface="Times New Roman" panose="02020603050405020304" pitchFamily="18" charset="0"/>
              </a:rPr>
              <a:t>underweight</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women who </a:t>
            </a:r>
            <a:r>
              <a:rPr lang="en-US" sz="2000" dirty="0" smtClean="0">
                <a:latin typeface="Times New Roman" panose="02020603050405020304" pitchFamily="18" charset="0"/>
                <a:cs typeface="Times New Roman" panose="02020603050405020304" pitchFamily="18" charset="0"/>
              </a:rPr>
              <a:t>have 4-5 and </a:t>
            </a:r>
            <a:r>
              <a:rPr lang="en-US" sz="2000" dirty="0">
                <a:latin typeface="Times New Roman" panose="02020603050405020304" pitchFamily="18" charset="0"/>
                <a:cs typeface="Times New Roman" panose="02020603050405020304" pitchFamily="18" charset="0"/>
              </a:rPr>
              <a:t>more than 5 household members bears </a:t>
            </a:r>
            <a:r>
              <a:rPr lang="en-US" sz="2000" dirty="0" smtClean="0">
                <a:latin typeface="Times New Roman" panose="02020603050405020304" pitchFamily="18" charset="0"/>
                <a:cs typeface="Times New Roman" panose="02020603050405020304" pitchFamily="18" charset="0"/>
              </a:rPr>
              <a:t>72% &amp; 67% respectively </a:t>
            </a:r>
            <a:r>
              <a:rPr lang="en-US" sz="2000" dirty="0">
                <a:latin typeface="Times New Roman" panose="02020603050405020304" pitchFamily="18" charset="0"/>
                <a:cs typeface="Times New Roman" panose="02020603050405020304" pitchFamily="18" charset="0"/>
              </a:rPr>
              <a:t>lower odds of breastfeeding practice compared to a woman who has less than 3 household members</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98559004"/>
              </p:ext>
            </p:extLst>
          </p:nvPr>
        </p:nvGraphicFramePr>
        <p:xfrm>
          <a:off x="6418692" y="0"/>
          <a:ext cx="5773308" cy="6830182"/>
        </p:xfrm>
        <a:graphic>
          <a:graphicData uri="http://schemas.openxmlformats.org/drawingml/2006/table">
            <a:tbl>
              <a:tblPr firstRow="1" firstCol="1" bandRow="1">
                <a:tableStyleId>{5C22544A-7EE6-4342-B048-85BDC9FD1C3A}</a:tableStyleId>
              </a:tblPr>
              <a:tblGrid>
                <a:gridCol w="2983043">
                  <a:extLst>
                    <a:ext uri="{9D8B030D-6E8A-4147-A177-3AD203B41FA5}">
                      <a16:colId xmlns:a16="http://schemas.microsoft.com/office/drawing/2014/main" val="3066655903"/>
                    </a:ext>
                  </a:extLst>
                </a:gridCol>
                <a:gridCol w="1558977">
                  <a:extLst>
                    <a:ext uri="{9D8B030D-6E8A-4147-A177-3AD203B41FA5}">
                      <a16:colId xmlns:a16="http://schemas.microsoft.com/office/drawing/2014/main" val="129739092"/>
                    </a:ext>
                  </a:extLst>
                </a:gridCol>
                <a:gridCol w="1231288">
                  <a:extLst>
                    <a:ext uri="{9D8B030D-6E8A-4147-A177-3AD203B41FA5}">
                      <a16:colId xmlns:a16="http://schemas.microsoft.com/office/drawing/2014/main" val="557374468"/>
                    </a:ext>
                  </a:extLst>
                </a:gridCol>
              </a:tblGrid>
              <a:tr h="539802">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Variables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Odds Ratio</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P-value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4612568"/>
                  </a:ext>
                </a:extLst>
              </a:tr>
              <a:tr h="539802">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cs typeface="Times New Roman" panose="02020603050405020304" pitchFamily="18" charset="0"/>
                        </a:rPr>
                        <a:t>BMI</a:t>
                      </a:r>
                      <a:r>
                        <a:rPr lang="en-US" sz="1800" baseline="0" dirty="0" smtClean="0">
                          <a:effectLst/>
                          <a:latin typeface="Times New Roman" panose="02020603050405020304" pitchFamily="18" charset="0"/>
                          <a:cs typeface="Times New Roman" panose="02020603050405020304" pitchFamily="18" charset="0"/>
                        </a:rPr>
                        <a:t> </a:t>
                      </a:r>
                      <a:r>
                        <a:rPr lang="en-US" sz="1800" dirty="0" smtClean="0">
                          <a:effectLst/>
                          <a:latin typeface="Times New Roman" panose="02020603050405020304" pitchFamily="18" charset="0"/>
                          <a:cs typeface="Times New Roman" panose="02020603050405020304" pitchFamily="18" charset="0"/>
                        </a:rPr>
                        <a:t>(Ref</a:t>
                      </a:r>
                      <a:r>
                        <a:rPr lang="en-US" sz="1800" dirty="0">
                          <a:effectLst/>
                          <a:latin typeface="Times New Roman" panose="02020603050405020304" pitchFamily="18" charset="0"/>
                          <a:cs typeface="Times New Roman" panose="02020603050405020304" pitchFamily="18" charset="0"/>
                        </a:rPr>
                        <a:t>: Underweight)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9410614"/>
                  </a:ext>
                </a:extLst>
              </a:tr>
              <a:tr h="539802">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Normal</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.52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0.090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9217054"/>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cs typeface="Times New Roman" panose="02020603050405020304" pitchFamily="18" charset="0"/>
                        </a:rPr>
                        <a:t>Overweight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0.002</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5201336"/>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cs typeface="Times New Roman" panose="02020603050405020304" pitchFamily="18" charset="0"/>
                        </a:rPr>
                        <a:t>Obese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0.050</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7729254"/>
                  </a:ext>
                </a:extLst>
              </a:tr>
              <a:tr h="1134251">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Number of Household </a:t>
                      </a: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Members</a:t>
                      </a:r>
                      <a:r>
                        <a:rPr lang="en-US" sz="1800" b="1"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Ref</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&lt;</a:t>
                      </a: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7594642"/>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4-5</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.28</a:t>
                      </a: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0.005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036034"/>
                  </a:ext>
                </a:extLst>
              </a:tr>
              <a:tr h="539802">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5+</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.33</a:t>
                      </a: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0.009</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244836"/>
                  </a:ext>
                </a:extLst>
              </a:tr>
              <a:tr h="539802">
                <a:tc>
                  <a:txBody>
                    <a:bodyPr/>
                    <a:lstStyle/>
                    <a:p>
                      <a:pPr marL="0" marR="0" algn="ctr">
                        <a:lnSpc>
                          <a:spcPct val="150000"/>
                        </a:lnSpc>
                        <a:spcBef>
                          <a:spcPts val="0"/>
                        </a:spcBef>
                        <a:spcAft>
                          <a:spcPts val="0"/>
                        </a:spcAft>
                      </a:pP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Parity</a:t>
                      </a:r>
                      <a:r>
                        <a:rPr lang="en-US" sz="1800" b="1"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(Ref</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0556358"/>
                  </a:ext>
                </a:extLst>
              </a:tr>
              <a:tr h="671665">
                <a:tc>
                  <a:txBody>
                    <a:bodyPr/>
                    <a:lstStyle/>
                    <a:p>
                      <a:pPr marL="0" marR="0" algn="ctr">
                        <a:lnSpc>
                          <a:spcPct val="150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2-3</a:t>
                      </a:r>
                    </a:p>
                  </a:txBody>
                  <a:tcPr marL="68580" marR="68580" marT="0" marB="0"/>
                </a:tc>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2.65</a:t>
                      </a:r>
                    </a:p>
                  </a:txBody>
                  <a:tcPr marL="68580" marR="68580" marT="0" marB="0"/>
                </a:tc>
                <a:tc>
                  <a:txBody>
                    <a:bodyPr/>
                    <a:lstStyle/>
                    <a:p>
                      <a:pPr marL="0" marR="0" algn="ctr">
                        <a:lnSpc>
                          <a:spcPct val="150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7671384"/>
                  </a:ext>
                </a:extLst>
              </a:tr>
              <a:tr h="705850">
                <a:tc>
                  <a:txBody>
                    <a:bodyPr/>
                    <a:lstStyle/>
                    <a:p>
                      <a:pPr marL="0" marR="0" algn="ctr">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.032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0.982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238605213"/>
                  </a:ext>
                </a:extLst>
              </a:tr>
            </a:tbl>
          </a:graphicData>
        </a:graphic>
      </p:graphicFrame>
    </p:spTree>
    <p:extLst>
      <p:ext uri="{BB962C8B-B14F-4D97-AF65-F5344CB8AC3E}">
        <p14:creationId xmlns:p14="http://schemas.microsoft.com/office/powerpoint/2010/main" val="20046090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602</TotalTime>
  <Words>1606</Words>
  <Application>Microsoft Office PowerPoint</Application>
  <PresentationFormat>Widescreen</PresentationFormat>
  <Paragraphs>202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Black</vt:lpstr>
      <vt:lpstr>BlinkMacSystemFont</vt:lpstr>
      <vt:lpstr>Calibri</vt:lpstr>
      <vt:lpstr>Corbel</vt:lpstr>
      <vt:lpstr>Times New Roman</vt:lpstr>
      <vt:lpstr>Wingdings</vt:lpstr>
      <vt:lpstr>Parallax</vt:lpstr>
      <vt:lpstr>A Retrospective Approach to Determine the Household Factors Associated with the Breastfeeding Practice in Bangladesh: Evidence from BDHS 2017-2018</vt:lpstr>
      <vt:lpstr>Introduction</vt:lpstr>
      <vt:lpstr>Introduction</vt:lpstr>
      <vt:lpstr>Objective of the Study</vt:lpstr>
      <vt:lpstr>Methodology</vt:lpstr>
      <vt:lpstr>Results: Frequency Distribution</vt:lpstr>
      <vt:lpstr>Results: Frequency Distribution</vt:lpstr>
      <vt:lpstr>Results</vt:lpstr>
      <vt:lpstr>Results</vt:lpstr>
      <vt:lpstr>Results</vt:lpstr>
      <vt:lpstr>Discussion</vt:lpstr>
      <vt:lpstr>Discussion</vt:lpstr>
      <vt:lpstr>Limitation of the study</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Associated with Breastfeeding Practice in Bangladesh: Indication from BDHS 2017-18</dc:title>
  <dc:creator>Akash Ahmed</dc:creator>
  <cp:lastModifiedBy>Akash</cp:lastModifiedBy>
  <cp:revision>25</cp:revision>
  <dcterms:created xsi:type="dcterms:W3CDTF">2021-09-09T16:36:19Z</dcterms:created>
  <dcterms:modified xsi:type="dcterms:W3CDTF">2022-10-25T11:08:27Z</dcterms:modified>
</cp:coreProperties>
</file>