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546" r:id="rId2"/>
    <p:sldId id="548" r:id="rId3"/>
    <p:sldId id="561" r:id="rId4"/>
    <p:sldId id="556" r:id="rId5"/>
    <p:sldId id="562" r:id="rId6"/>
    <p:sldId id="557" r:id="rId7"/>
    <p:sldId id="558" r:id="rId8"/>
    <p:sldId id="563" r:id="rId9"/>
    <p:sldId id="559" r:id="rId10"/>
    <p:sldId id="560" r:id="rId11"/>
    <p:sldId id="564" r:id="rId12"/>
    <p:sldId id="549" r:id="rId13"/>
    <p:sldId id="544" r:id="rId14"/>
    <p:sldId id="565" r:id="rId15"/>
  </p:sldIdLst>
  <p:sldSz cx="9144000" cy="5143500" type="screen16x9"/>
  <p:notesSz cx="9236075" cy="6950075"/>
  <p:embeddedFontLst>
    <p:embeddedFont>
      <p:font typeface="Algerian" pitchFamily="82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66FF99"/>
    <a:srgbClr val="33CCCC"/>
    <a:srgbClr val="00FFFF"/>
    <a:srgbClr val="024F7E"/>
    <a:srgbClr val="24F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ED081-3EEE-44EB-ADE3-C30FC391E0DE}" type="doc">
      <dgm:prSet loTypeId="urn:microsoft.com/office/officeart/2008/layout/PictureAccent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9C18C94-1BC2-4D74-A392-D57799B4701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Abstract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E1460-18E7-478B-AAD2-238128E966E7}" type="parTrans" cxnId="{102FACE3-4E1D-41BE-9869-F9029FF2A49F}">
      <dgm:prSet/>
      <dgm:spPr/>
      <dgm:t>
        <a:bodyPr/>
        <a:lstStyle/>
        <a:p>
          <a:endParaRPr lang="en-US"/>
        </a:p>
      </dgm:t>
    </dgm:pt>
    <dgm:pt modelId="{BA58198E-0529-44A3-900F-06F259B2478A}" type="sibTrans" cxnId="{102FACE3-4E1D-41BE-9869-F9029FF2A49F}">
      <dgm:prSet/>
      <dgm:spPr/>
      <dgm:t>
        <a:bodyPr/>
        <a:lstStyle/>
        <a:p>
          <a:endParaRPr lang="en-US"/>
        </a:p>
      </dgm:t>
    </dgm:pt>
    <dgm:pt modelId="{F1765A81-A304-46A7-A4EA-91AF4F603CB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Literature Review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6C919-3D54-461E-AACA-6585BC900743}" type="parTrans" cxnId="{5FCC1480-BFF4-416A-A5FB-7551EAC741B7}">
      <dgm:prSet/>
      <dgm:spPr/>
      <dgm:t>
        <a:bodyPr/>
        <a:lstStyle/>
        <a:p>
          <a:endParaRPr lang="en-US"/>
        </a:p>
      </dgm:t>
    </dgm:pt>
    <dgm:pt modelId="{348E1EEF-5336-4A1F-8C1C-8C6469603DFB}" type="sibTrans" cxnId="{5FCC1480-BFF4-416A-A5FB-7551EAC741B7}">
      <dgm:prSet/>
      <dgm:spPr/>
      <dgm:t>
        <a:bodyPr/>
        <a:lstStyle/>
        <a:p>
          <a:endParaRPr lang="en-US"/>
        </a:p>
      </dgm:t>
    </dgm:pt>
    <dgm:pt modelId="{695FE042-9408-4186-9A4B-CFB55663FD0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Introduction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9367F-E82F-47BD-AB79-C8EC325ABAA0}" type="parTrans" cxnId="{589321BF-F5F2-4A1C-8C85-6230BFEF52BB}">
      <dgm:prSet/>
      <dgm:spPr/>
      <dgm:t>
        <a:bodyPr/>
        <a:lstStyle/>
        <a:p>
          <a:endParaRPr lang="en-US"/>
        </a:p>
      </dgm:t>
    </dgm:pt>
    <dgm:pt modelId="{D88E1AA5-4021-49B9-826E-4CC2FBFFAB20}" type="sibTrans" cxnId="{589321BF-F5F2-4A1C-8C85-6230BFEF52BB}">
      <dgm:prSet/>
      <dgm:spPr/>
      <dgm:t>
        <a:bodyPr/>
        <a:lstStyle/>
        <a:p>
          <a:endParaRPr lang="en-US"/>
        </a:p>
      </dgm:t>
    </dgm:pt>
    <dgm:pt modelId="{98AC172B-C1D7-46EE-990D-BED27B26225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Discussion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BDB90-9BC1-4EBC-8870-6C74FD236A25}" type="parTrans" cxnId="{3BD998DB-5E48-4685-AC2B-03D116AB89CB}">
      <dgm:prSet/>
      <dgm:spPr/>
      <dgm:t>
        <a:bodyPr/>
        <a:lstStyle/>
        <a:p>
          <a:endParaRPr lang="en-US"/>
        </a:p>
      </dgm:t>
    </dgm:pt>
    <dgm:pt modelId="{EEEE5FF9-4BE4-4A6F-ACAF-C8611CF3E921}" type="sibTrans" cxnId="{3BD998DB-5E48-4685-AC2B-03D116AB89CB}">
      <dgm:prSet/>
      <dgm:spPr/>
      <dgm:t>
        <a:bodyPr/>
        <a:lstStyle/>
        <a:p>
          <a:endParaRPr lang="en-US"/>
        </a:p>
      </dgm:t>
    </dgm:pt>
    <dgm:pt modelId="{7F4F1DB6-25E9-4E99-868D-B500F6B9F8A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Conclusion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F6093-21C9-4201-B01B-E0EB6B211D8A}" type="parTrans" cxnId="{BAC3780E-D47F-4510-881C-99352AA6DB8B}">
      <dgm:prSet/>
      <dgm:spPr/>
      <dgm:t>
        <a:bodyPr/>
        <a:lstStyle/>
        <a:p>
          <a:endParaRPr lang="en-US"/>
        </a:p>
      </dgm:t>
    </dgm:pt>
    <dgm:pt modelId="{831795BB-144A-44EA-A4A5-E70E55C90993}" type="sibTrans" cxnId="{BAC3780E-D47F-4510-881C-99352AA6DB8B}">
      <dgm:prSet/>
      <dgm:spPr/>
      <dgm:t>
        <a:bodyPr/>
        <a:lstStyle/>
        <a:p>
          <a:endParaRPr lang="en-US"/>
        </a:p>
      </dgm:t>
    </dgm:pt>
    <dgm:pt modelId="{53FD4A6A-23BC-4DF3-8A42-C7C0C125AA87}">
      <dgm:prSet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Reference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0CC20-7655-4236-8248-138A8B6E208F}" type="parTrans" cxnId="{2623F4C3-60A6-4DF4-BB1C-0543AC681291}">
      <dgm:prSet/>
      <dgm:spPr/>
      <dgm:t>
        <a:bodyPr/>
        <a:lstStyle/>
        <a:p>
          <a:endParaRPr lang="en-US"/>
        </a:p>
      </dgm:t>
    </dgm:pt>
    <dgm:pt modelId="{4BDF2096-D647-48D5-80F6-29058EAACE21}" type="sibTrans" cxnId="{2623F4C3-60A6-4DF4-BB1C-0543AC681291}">
      <dgm:prSet/>
      <dgm:spPr/>
      <dgm:t>
        <a:bodyPr/>
        <a:lstStyle/>
        <a:p>
          <a:endParaRPr lang="en-US"/>
        </a:p>
      </dgm:t>
    </dgm:pt>
    <dgm:pt modelId="{AD064E32-B868-45A9-B471-25A8414FB80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List of </a:t>
          </a:r>
          <a:r>
            <a: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Departments</a:t>
          </a:r>
        </a:p>
      </dgm:t>
    </dgm:pt>
    <dgm:pt modelId="{DE2A5CE7-8FA5-4628-B622-1E0A3B62A197}" type="sibTrans" cxnId="{0951C322-D857-4E72-98A4-3D2BADB49A24}">
      <dgm:prSet/>
      <dgm:spPr/>
      <dgm:t>
        <a:bodyPr/>
        <a:lstStyle/>
        <a:p>
          <a:endParaRPr lang="en-US"/>
        </a:p>
      </dgm:t>
    </dgm:pt>
    <dgm:pt modelId="{2EECFF68-CD0A-490B-8525-5A49435ACBC1}" type="parTrans" cxnId="{0951C322-D857-4E72-98A4-3D2BADB49A24}">
      <dgm:prSet/>
      <dgm:spPr/>
      <dgm:t>
        <a:bodyPr/>
        <a:lstStyle/>
        <a:p>
          <a:endParaRPr lang="en-US"/>
        </a:p>
      </dgm:t>
    </dgm:pt>
    <dgm:pt modelId="{B9742E56-184B-49F0-8407-8B7D5276A48E}" type="pres">
      <dgm:prSet presAssocID="{795ED081-3EEE-44EB-ADE3-C30FC391E0D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8A3343-873C-4D62-A585-CF2E413A80E7}" type="pres">
      <dgm:prSet presAssocID="{AD064E32-B868-45A9-B471-25A8414FB800}" presName="root" presStyleCnt="0">
        <dgm:presLayoutVars>
          <dgm:chMax/>
          <dgm:chPref val="4"/>
        </dgm:presLayoutVars>
      </dgm:prSet>
      <dgm:spPr/>
    </dgm:pt>
    <dgm:pt modelId="{C370ED90-EFD7-491D-A22F-3ECAC4C24908}" type="pres">
      <dgm:prSet presAssocID="{AD064E32-B868-45A9-B471-25A8414FB800}" presName="rootComposite" presStyleCnt="0">
        <dgm:presLayoutVars/>
      </dgm:prSet>
      <dgm:spPr/>
    </dgm:pt>
    <dgm:pt modelId="{0158C497-EC00-4084-93FD-23CE214130E8}" type="pres">
      <dgm:prSet presAssocID="{AD064E32-B868-45A9-B471-25A8414FB80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E61DFC67-F402-400B-943D-73DF3364C7BE}" type="pres">
      <dgm:prSet presAssocID="{AD064E32-B868-45A9-B471-25A8414FB800}" presName="childShape" presStyleCnt="0">
        <dgm:presLayoutVars>
          <dgm:chMax val="0"/>
          <dgm:chPref val="0"/>
        </dgm:presLayoutVars>
      </dgm:prSet>
      <dgm:spPr/>
    </dgm:pt>
    <dgm:pt modelId="{9A1C28A5-D0C6-4AFA-B3C1-115117322A5A}" type="pres">
      <dgm:prSet presAssocID="{99C18C94-1BC2-4D74-A392-D57799B4701B}" presName="childComposite" presStyleCnt="0">
        <dgm:presLayoutVars>
          <dgm:chMax val="0"/>
          <dgm:chPref val="0"/>
        </dgm:presLayoutVars>
      </dgm:prSet>
      <dgm:spPr/>
    </dgm:pt>
    <dgm:pt modelId="{1958DE27-BB89-4EC8-8E54-5D173B4E3929}" type="pres">
      <dgm:prSet presAssocID="{99C18C94-1BC2-4D74-A392-D57799B4701B}" presName="Image" presStyleLbl="node1" presStyleIdx="0" presStyleCnt="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4575F7F-5A2B-4F84-A7D8-0DCD2FED580D}" type="pres">
      <dgm:prSet presAssocID="{99C18C94-1BC2-4D74-A392-D57799B4701B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96796-21B2-44A6-9F66-AA3D1A9E6624}" type="pres">
      <dgm:prSet presAssocID="{695FE042-9408-4186-9A4B-CFB55663FD0C}" presName="childComposite" presStyleCnt="0">
        <dgm:presLayoutVars>
          <dgm:chMax val="0"/>
          <dgm:chPref val="0"/>
        </dgm:presLayoutVars>
      </dgm:prSet>
      <dgm:spPr/>
    </dgm:pt>
    <dgm:pt modelId="{A4DDE22B-DD2B-4898-B66D-E4562D197645}" type="pres">
      <dgm:prSet presAssocID="{695FE042-9408-4186-9A4B-CFB55663FD0C}" presName="Image" presStyleLbl="node1" presStyleIdx="1" presStyleCnt="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144A699-1CA0-4B6D-977D-DDE64F28559B}" type="pres">
      <dgm:prSet presAssocID="{695FE042-9408-4186-9A4B-CFB55663FD0C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0DDCE-DA67-4BF0-B2E9-248BBCDED0EA}" type="pres">
      <dgm:prSet presAssocID="{F1765A81-A304-46A7-A4EA-91AF4F603CBF}" presName="childComposite" presStyleCnt="0">
        <dgm:presLayoutVars>
          <dgm:chMax val="0"/>
          <dgm:chPref val="0"/>
        </dgm:presLayoutVars>
      </dgm:prSet>
      <dgm:spPr/>
    </dgm:pt>
    <dgm:pt modelId="{C2492137-6F21-4236-956B-92A0A2C8CA6E}" type="pres">
      <dgm:prSet presAssocID="{F1765A81-A304-46A7-A4EA-91AF4F603CBF}" presName="Image" presStyleLbl="node1" presStyleIdx="2" presStyleCnt="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6A44608-D3A2-4F29-A6B8-B9592C3B4EA4}" type="pres">
      <dgm:prSet presAssocID="{F1765A81-A304-46A7-A4EA-91AF4F603CBF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FAA4A-88B1-4D3C-A658-13E1712FC581}" type="pres">
      <dgm:prSet presAssocID="{98AC172B-C1D7-46EE-990D-BED27B26225B}" presName="childComposite" presStyleCnt="0">
        <dgm:presLayoutVars>
          <dgm:chMax val="0"/>
          <dgm:chPref val="0"/>
        </dgm:presLayoutVars>
      </dgm:prSet>
      <dgm:spPr/>
    </dgm:pt>
    <dgm:pt modelId="{EB0EAB15-1205-4586-B15B-036641EB19A0}" type="pres">
      <dgm:prSet presAssocID="{98AC172B-C1D7-46EE-990D-BED27B26225B}" presName="Image" presStyleLbl="node1" presStyleIdx="3" presStyleCnt="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19DDD2-D8DB-48F9-B8FD-D70C886CEF02}" type="pres">
      <dgm:prSet presAssocID="{98AC172B-C1D7-46EE-990D-BED27B26225B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F1931-E77A-42D6-A735-C4C499E69D07}" type="pres">
      <dgm:prSet presAssocID="{7F4F1DB6-25E9-4E99-868D-B500F6B9F8AF}" presName="childComposite" presStyleCnt="0">
        <dgm:presLayoutVars>
          <dgm:chMax val="0"/>
          <dgm:chPref val="0"/>
        </dgm:presLayoutVars>
      </dgm:prSet>
      <dgm:spPr/>
    </dgm:pt>
    <dgm:pt modelId="{1B1E5983-B6AA-4E58-AB27-E3336498B93A}" type="pres">
      <dgm:prSet presAssocID="{7F4F1DB6-25E9-4E99-868D-B500F6B9F8AF}" presName="Image" presStyleLbl="node1" presStyleIdx="4" presStyleCnt="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51205579-C090-4B0B-85D2-A6B84DE5A979}" type="pres">
      <dgm:prSet presAssocID="{7F4F1DB6-25E9-4E99-868D-B500F6B9F8AF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22B5D-07BB-4B88-8B8E-53887434D1A0}" type="pres">
      <dgm:prSet presAssocID="{53FD4A6A-23BC-4DF3-8A42-C7C0C125AA87}" presName="childComposite" presStyleCnt="0">
        <dgm:presLayoutVars>
          <dgm:chMax val="0"/>
          <dgm:chPref val="0"/>
        </dgm:presLayoutVars>
      </dgm:prSet>
      <dgm:spPr/>
    </dgm:pt>
    <dgm:pt modelId="{20C8D1BC-B47C-447F-A1B3-1B5C0BA9B79A}" type="pres">
      <dgm:prSet presAssocID="{53FD4A6A-23BC-4DF3-8A42-C7C0C125AA87}" presName="Image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D498EBB9-800A-4883-8063-9C9AA2A69169}" type="pres">
      <dgm:prSet presAssocID="{53FD4A6A-23BC-4DF3-8A42-C7C0C125AA87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9321BF-F5F2-4A1C-8C85-6230BFEF52BB}" srcId="{AD064E32-B868-45A9-B471-25A8414FB800}" destId="{695FE042-9408-4186-9A4B-CFB55663FD0C}" srcOrd="1" destOrd="0" parTransId="{2029367F-E82F-47BD-AB79-C8EC325ABAA0}" sibTransId="{D88E1AA5-4021-49B9-826E-4CC2FBFFAB20}"/>
    <dgm:cxn modelId="{3BD998DB-5E48-4685-AC2B-03D116AB89CB}" srcId="{AD064E32-B868-45A9-B471-25A8414FB800}" destId="{98AC172B-C1D7-46EE-990D-BED27B26225B}" srcOrd="3" destOrd="0" parTransId="{88EBDB90-9BC1-4EBC-8870-6C74FD236A25}" sibTransId="{EEEE5FF9-4BE4-4A6F-ACAF-C8611CF3E921}"/>
    <dgm:cxn modelId="{BAC3780E-D47F-4510-881C-99352AA6DB8B}" srcId="{AD064E32-B868-45A9-B471-25A8414FB800}" destId="{7F4F1DB6-25E9-4E99-868D-B500F6B9F8AF}" srcOrd="4" destOrd="0" parTransId="{9F0F6093-21C9-4201-B01B-E0EB6B211D8A}" sibTransId="{831795BB-144A-44EA-A4A5-E70E55C90993}"/>
    <dgm:cxn modelId="{DE2DCFAE-8DA9-45AA-AB52-BA86F170521C}" type="presOf" srcId="{AD064E32-B868-45A9-B471-25A8414FB800}" destId="{0158C497-EC00-4084-93FD-23CE214130E8}" srcOrd="0" destOrd="0" presId="urn:microsoft.com/office/officeart/2008/layout/PictureAccentList"/>
    <dgm:cxn modelId="{5FCC1480-BFF4-416A-A5FB-7551EAC741B7}" srcId="{AD064E32-B868-45A9-B471-25A8414FB800}" destId="{F1765A81-A304-46A7-A4EA-91AF4F603CBF}" srcOrd="2" destOrd="0" parTransId="{9096C919-3D54-461E-AACA-6585BC900743}" sibTransId="{348E1EEF-5336-4A1F-8C1C-8C6469603DFB}"/>
    <dgm:cxn modelId="{2623F4C3-60A6-4DF4-BB1C-0543AC681291}" srcId="{AD064E32-B868-45A9-B471-25A8414FB800}" destId="{53FD4A6A-23BC-4DF3-8A42-C7C0C125AA87}" srcOrd="5" destOrd="0" parTransId="{6730CC20-7655-4236-8248-138A8B6E208F}" sibTransId="{4BDF2096-D647-48D5-80F6-29058EAACE21}"/>
    <dgm:cxn modelId="{2A8DD558-B7B0-4655-A61C-EB79F25C0854}" type="presOf" srcId="{795ED081-3EEE-44EB-ADE3-C30FC391E0DE}" destId="{B9742E56-184B-49F0-8407-8B7D5276A48E}" srcOrd="0" destOrd="0" presId="urn:microsoft.com/office/officeart/2008/layout/PictureAccentList"/>
    <dgm:cxn modelId="{0667860C-7E5B-4080-8BE9-ADEE2DD6753D}" type="presOf" srcId="{7F4F1DB6-25E9-4E99-868D-B500F6B9F8AF}" destId="{51205579-C090-4B0B-85D2-A6B84DE5A979}" srcOrd="0" destOrd="0" presId="urn:microsoft.com/office/officeart/2008/layout/PictureAccentList"/>
    <dgm:cxn modelId="{0951C322-D857-4E72-98A4-3D2BADB49A24}" srcId="{795ED081-3EEE-44EB-ADE3-C30FC391E0DE}" destId="{AD064E32-B868-45A9-B471-25A8414FB800}" srcOrd="0" destOrd="0" parTransId="{2EECFF68-CD0A-490B-8525-5A49435ACBC1}" sibTransId="{DE2A5CE7-8FA5-4628-B622-1E0A3B62A197}"/>
    <dgm:cxn modelId="{9E36BD77-FC5C-422B-9656-FEA773B116F3}" type="presOf" srcId="{695FE042-9408-4186-9A4B-CFB55663FD0C}" destId="{2144A699-1CA0-4B6D-977D-DDE64F28559B}" srcOrd="0" destOrd="0" presId="urn:microsoft.com/office/officeart/2008/layout/PictureAccentList"/>
    <dgm:cxn modelId="{8B97D63D-157E-49AD-9BF9-8A5DE7F46BBC}" type="presOf" srcId="{53FD4A6A-23BC-4DF3-8A42-C7C0C125AA87}" destId="{D498EBB9-800A-4883-8063-9C9AA2A69169}" srcOrd="0" destOrd="0" presId="urn:microsoft.com/office/officeart/2008/layout/PictureAccentList"/>
    <dgm:cxn modelId="{102FACE3-4E1D-41BE-9869-F9029FF2A49F}" srcId="{AD064E32-B868-45A9-B471-25A8414FB800}" destId="{99C18C94-1BC2-4D74-A392-D57799B4701B}" srcOrd="0" destOrd="0" parTransId="{362E1460-18E7-478B-AAD2-238128E966E7}" sibTransId="{BA58198E-0529-44A3-900F-06F259B2478A}"/>
    <dgm:cxn modelId="{D7B000EF-349E-4817-96C6-5711D0B39839}" type="presOf" srcId="{F1765A81-A304-46A7-A4EA-91AF4F603CBF}" destId="{76A44608-D3A2-4F29-A6B8-B9592C3B4EA4}" srcOrd="0" destOrd="0" presId="urn:microsoft.com/office/officeart/2008/layout/PictureAccentList"/>
    <dgm:cxn modelId="{2442D99B-97AE-4067-9AC8-241313DDED22}" type="presOf" srcId="{98AC172B-C1D7-46EE-990D-BED27B26225B}" destId="{2D19DDD2-D8DB-48F9-B8FD-D70C886CEF02}" srcOrd="0" destOrd="0" presId="urn:microsoft.com/office/officeart/2008/layout/PictureAccentList"/>
    <dgm:cxn modelId="{FEE74F12-263E-44DF-B4E7-CCC2BF404BC2}" type="presOf" srcId="{99C18C94-1BC2-4D74-A392-D57799B4701B}" destId="{A4575F7F-5A2B-4F84-A7D8-0DCD2FED580D}" srcOrd="0" destOrd="0" presId="urn:microsoft.com/office/officeart/2008/layout/PictureAccentList"/>
    <dgm:cxn modelId="{E2A709CC-DD72-45A3-BAF9-70660C665E6F}" type="presParOf" srcId="{B9742E56-184B-49F0-8407-8B7D5276A48E}" destId="{FA8A3343-873C-4D62-A585-CF2E413A80E7}" srcOrd="0" destOrd="0" presId="urn:microsoft.com/office/officeart/2008/layout/PictureAccentList"/>
    <dgm:cxn modelId="{9D1582AD-312F-4CE8-9331-C34E83330176}" type="presParOf" srcId="{FA8A3343-873C-4D62-A585-CF2E413A80E7}" destId="{C370ED90-EFD7-491D-A22F-3ECAC4C24908}" srcOrd="0" destOrd="0" presId="urn:microsoft.com/office/officeart/2008/layout/PictureAccentList"/>
    <dgm:cxn modelId="{2A1B99CA-43D6-4847-BB2D-5EBEC421E345}" type="presParOf" srcId="{C370ED90-EFD7-491D-A22F-3ECAC4C24908}" destId="{0158C497-EC00-4084-93FD-23CE214130E8}" srcOrd="0" destOrd="0" presId="urn:microsoft.com/office/officeart/2008/layout/PictureAccentList"/>
    <dgm:cxn modelId="{4D698E1C-4C4D-47FD-9F08-DEE432EFF08E}" type="presParOf" srcId="{FA8A3343-873C-4D62-A585-CF2E413A80E7}" destId="{E61DFC67-F402-400B-943D-73DF3364C7BE}" srcOrd="1" destOrd="0" presId="urn:microsoft.com/office/officeart/2008/layout/PictureAccentList"/>
    <dgm:cxn modelId="{583F8D0A-3BD7-467F-9C3D-2AB60CD65360}" type="presParOf" srcId="{E61DFC67-F402-400B-943D-73DF3364C7BE}" destId="{9A1C28A5-D0C6-4AFA-B3C1-115117322A5A}" srcOrd="0" destOrd="0" presId="urn:microsoft.com/office/officeart/2008/layout/PictureAccentList"/>
    <dgm:cxn modelId="{811F7128-022F-4C59-880C-F4FE17F629A1}" type="presParOf" srcId="{9A1C28A5-D0C6-4AFA-B3C1-115117322A5A}" destId="{1958DE27-BB89-4EC8-8E54-5D173B4E3929}" srcOrd="0" destOrd="0" presId="urn:microsoft.com/office/officeart/2008/layout/PictureAccentList"/>
    <dgm:cxn modelId="{B305F9CA-8480-4ED2-8B4D-1C1E2EEEB96B}" type="presParOf" srcId="{9A1C28A5-D0C6-4AFA-B3C1-115117322A5A}" destId="{A4575F7F-5A2B-4F84-A7D8-0DCD2FED580D}" srcOrd="1" destOrd="0" presId="urn:microsoft.com/office/officeart/2008/layout/PictureAccentList"/>
    <dgm:cxn modelId="{CFB7F4B8-3991-4B3D-B859-A7AC5778BF62}" type="presParOf" srcId="{E61DFC67-F402-400B-943D-73DF3364C7BE}" destId="{14596796-21B2-44A6-9F66-AA3D1A9E6624}" srcOrd="1" destOrd="0" presId="urn:microsoft.com/office/officeart/2008/layout/PictureAccentList"/>
    <dgm:cxn modelId="{81CEFA85-CC8C-4102-AE72-565FA9B8993B}" type="presParOf" srcId="{14596796-21B2-44A6-9F66-AA3D1A9E6624}" destId="{A4DDE22B-DD2B-4898-B66D-E4562D197645}" srcOrd="0" destOrd="0" presId="urn:microsoft.com/office/officeart/2008/layout/PictureAccentList"/>
    <dgm:cxn modelId="{69312DD8-1A13-4637-86BA-8EE9149D5B12}" type="presParOf" srcId="{14596796-21B2-44A6-9F66-AA3D1A9E6624}" destId="{2144A699-1CA0-4B6D-977D-DDE64F28559B}" srcOrd="1" destOrd="0" presId="urn:microsoft.com/office/officeart/2008/layout/PictureAccentList"/>
    <dgm:cxn modelId="{31EDA35B-7B6B-4A8B-8E58-1AFAFEFA95B9}" type="presParOf" srcId="{E61DFC67-F402-400B-943D-73DF3364C7BE}" destId="{D260DDCE-DA67-4BF0-B2E9-248BBCDED0EA}" srcOrd="2" destOrd="0" presId="urn:microsoft.com/office/officeart/2008/layout/PictureAccentList"/>
    <dgm:cxn modelId="{C5C42A23-0AC3-464D-B5ED-4E6EAA87A180}" type="presParOf" srcId="{D260DDCE-DA67-4BF0-B2E9-248BBCDED0EA}" destId="{C2492137-6F21-4236-956B-92A0A2C8CA6E}" srcOrd="0" destOrd="0" presId="urn:microsoft.com/office/officeart/2008/layout/PictureAccentList"/>
    <dgm:cxn modelId="{C4DC7690-13B6-4015-94D0-C46B45192041}" type="presParOf" srcId="{D260DDCE-DA67-4BF0-B2E9-248BBCDED0EA}" destId="{76A44608-D3A2-4F29-A6B8-B9592C3B4EA4}" srcOrd="1" destOrd="0" presId="urn:microsoft.com/office/officeart/2008/layout/PictureAccentList"/>
    <dgm:cxn modelId="{11133BB7-F03C-40D7-B7AC-C95630493982}" type="presParOf" srcId="{E61DFC67-F402-400B-943D-73DF3364C7BE}" destId="{14FFAA4A-88B1-4D3C-A658-13E1712FC581}" srcOrd="3" destOrd="0" presId="urn:microsoft.com/office/officeart/2008/layout/PictureAccentList"/>
    <dgm:cxn modelId="{5FE95DC7-09AF-4794-B50A-B5511059A18E}" type="presParOf" srcId="{14FFAA4A-88B1-4D3C-A658-13E1712FC581}" destId="{EB0EAB15-1205-4586-B15B-036641EB19A0}" srcOrd="0" destOrd="0" presId="urn:microsoft.com/office/officeart/2008/layout/PictureAccentList"/>
    <dgm:cxn modelId="{7873E771-CDB7-4528-BD93-4A2C4F5AC4BE}" type="presParOf" srcId="{14FFAA4A-88B1-4D3C-A658-13E1712FC581}" destId="{2D19DDD2-D8DB-48F9-B8FD-D70C886CEF02}" srcOrd="1" destOrd="0" presId="urn:microsoft.com/office/officeart/2008/layout/PictureAccentList"/>
    <dgm:cxn modelId="{855D31AC-3EC8-46E3-88BD-B5103330F600}" type="presParOf" srcId="{E61DFC67-F402-400B-943D-73DF3364C7BE}" destId="{B67F1931-E77A-42D6-A735-C4C499E69D07}" srcOrd="4" destOrd="0" presId="urn:microsoft.com/office/officeart/2008/layout/PictureAccentList"/>
    <dgm:cxn modelId="{A1A1598E-8D18-4DC4-8E83-E2FF74417241}" type="presParOf" srcId="{B67F1931-E77A-42D6-A735-C4C499E69D07}" destId="{1B1E5983-B6AA-4E58-AB27-E3336498B93A}" srcOrd="0" destOrd="0" presId="urn:microsoft.com/office/officeart/2008/layout/PictureAccentList"/>
    <dgm:cxn modelId="{FFA89042-47BF-4488-8251-1D2A0C4C47B9}" type="presParOf" srcId="{B67F1931-E77A-42D6-A735-C4C499E69D07}" destId="{51205579-C090-4B0B-85D2-A6B84DE5A979}" srcOrd="1" destOrd="0" presId="urn:microsoft.com/office/officeart/2008/layout/PictureAccentList"/>
    <dgm:cxn modelId="{DEF18F17-1DC7-47D2-A60F-989C2EB5E401}" type="presParOf" srcId="{E61DFC67-F402-400B-943D-73DF3364C7BE}" destId="{4BC22B5D-07BB-4B88-8B8E-53887434D1A0}" srcOrd="5" destOrd="0" presId="urn:microsoft.com/office/officeart/2008/layout/PictureAccentList"/>
    <dgm:cxn modelId="{85EAF06C-AD49-4FA2-B737-5ABE0E033809}" type="presParOf" srcId="{4BC22B5D-07BB-4B88-8B8E-53887434D1A0}" destId="{20C8D1BC-B47C-447F-A1B3-1B5C0BA9B79A}" srcOrd="0" destOrd="0" presId="urn:microsoft.com/office/officeart/2008/layout/PictureAccentList"/>
    <dgm:cxn modelId="{F9D8F8C1-5176-47FF-B890-63D12552C274}" type="presParOf" srcId="{4BC22B5D-07BB-4B88-8B8E-53887434D1A0}" destId="{D498EBB9-800A-4883-8063-9C9AA2A69169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8C497-EC00-4084-93FD-23CE214130E8}">
      <dsp:nvSpPr>
        <dsp:cNvPr id="0" name=""/>
        <dsp:cNvSpPr/>
      </dsp:nvSpPr>
      <dsp:spPr>
        <a:xfrm>
          <a:off x="1811607" y="1549"/>
          <a:ext cx="3826929" cy="438274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List of </a:t>
          </a:r>
          <a:r>
            <a: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Departments</a:t>
          </a:r>
        </a:p>
      </dsp:txBody>
      <dsp:txXfrm>
        <a:off x="1824444" y="14386"/>
        <a:ext cx="3801255" cy="412600"/>
      </dsp:txXfrm>
    </dsp:sp>
    <dsp:sp modelId="{1958DE27-BB89-4EC8-8E54-5D173B4E3929}">
      <dsp:nvSpPr>
        <dsp:cNvPr id="0" name=""/>
        <dsp:cNvSpPr/>
      </dsp:nvSpPr>
      <dsp:spPr>
        <a:xfrm>
          <a:off x="1811607" y="518713"/>
          <a:ext cx="438274" cy="43827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4575F7F-5A2B-4F84-A7D8-0DCD2FED580D}">
      <dsp:nvSpPr>
        <dsp:cNvPr id="0" name=""/>
        <dsp:cNvSpPr/>
      </dsp:nvSpPr>
      <dsp:spPr>
        <a:xfrm>
          <a:off x="2276178" y="518713"/>
          <a:ext cx="3362358" cy="438274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Abstract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7577" y="540112"/>
        <a:ext cx="3319560" cy="395476"/>
      </dsp:txXfrm>
    </dsp:sp>
    <dsp:sp modelId="{A4DDE22B-DD2B-4898-B66D-E4562D197645}">
      <dsp:nvSpPr>
        <dsp:cNvPr id="0" name=""/>
        <dsp:cNvSpPr/>
      </dsp:nvSpPr>
      <dsp:spPr>
        <a:xfrm>
          <a:off x="1811607" y="1009581"/>
          <a:ext cx="438274" cy="43827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144A699-1CA0-4B6D-977D-DDE64F28559B}">
      <dsp:nvSpPr>
        <dsp:cNvPr id="0" name=""/>
        <dsp:cNvSpPr/>
      </dsp:nvSpPr>
      <dsp:spPr>
        <a:xfrm>
          <a:off x="2276178" y="1009581"/>
          <a:ext cx="3362358" cy="438274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Introduction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7577" y="1030980"/>
        <a:ext cx="3319560" cy="395476"/>
      </dsp:txXfrm>
    </dsp:sp>
    <dsp:sp modelId="{C2492137-6F21-4236-956B-92A0A2C8CA6E}">
      <dsp:nvSpPr>
        <dsp:cNvPr id="0" name=""/>
        <dsp:cNvSpPr/>
      </dsp:nvSpPr>
      <dsp:spPr>
        <a:xfrm>
          <a:off x="1811607" y="1500448"/>
          <a:ext cx="438274" cy="43827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76A44608-D3A2-4F29-A6B8-B9592C3B4EA4}">
      <dsp:nvSpPr>
        <dsp:cNvPr id="0" name=""/>
        <dsp:cNvSpPr/>
      </dsp:nvSpPr>
      <dsp:spPr>
        <a:xfrm>
          <a:off x="2276178" y="1500448"/>
          <a:ext cx="3362358" cy="438274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Literature Review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7577" y="1521847"/>
        <a:ext cx="3319560" cy="395476"/>
      </dsp:txXfrm>
    </dsp:sp>
    <dsp:sp modelId="{EB0EAB15-1205-4586-B15B-036641EB19A0}">
      <dsp:nvSpPr>
        <dsp:cNvPr id="0" name=""/>
        <dsp:cNvSpPr/>
      </dsp:nvSpPr>
      <dsp:spPr>
        <a:xfrm>
          <a:off x="1811607" y="1991316"/>
          <a:ext cx="438274" cy="43827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D19DDD2-D8DB-48F9-B8FD-D70C886CEF02}">
      <dsp:nvSpPr>
        <dsp:cNvPr id="0" name=""/>
        <dsp:cNvSpPr/>
      </dsp:nvSpPr>
      <dsp:spPr>
        <a:xfrm>
          <a:off x="2276178" y="1991316"/>
          <a:ext cx="3362358" cy="438274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Discussion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7577" y="2012715"/>
        <a:ext cx="3319560" cy="395476"/>
      </dsp:txXfrm>
    </dsp:sp>
    <dsp:sp modelId="{1B1E5983-B6AA-4E58-AB27-E3336498B93A}">
      <dsp:nvSpPr>
        <dsp:cNvPr id="0" name=""/>
        <dsp:cNvSpPr/>
      </dsp:nvSpPr>
      <dsp:spPr>
        <a:xfrm>
          <a:off x="1811607" y="2482184"/>
          <a:ext cx="438274" cy="43827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1205579-C090-4B0B-85D2-A6B84DE5A979}">
      <dsp:nvSpPr>
        <dsp:cNvPr id="0" name=""/>
        <dsp:cNvSpPr/>
      </dsp:nvSpPr>
      <dsp:spPr>
        <a:xfrm>
          <a:off x="2276178" y="2482184"/>
          <a:ext cx="3362358" cy="438274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Conclusion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7577" y="2503583"/>
        <a:ext cx="3319560" cy="395476"/>
      </dsp:txXfrm>
    </dsp:sp>
    <dsp:sp modelId="{20C8D1BC-B47C-447F-A1B3-1B5C0BA9B79A}">
      <dsp:nvSpPr>
        <dsp:cNvPr id="0" name=""/>
        <dsp:cNvSpPr/>
      </dsp:nvSpPr>
      <dsp:spPr>
        <a:xfrm>
          <a:off x="1811607" y="2973051"/>
          <a:ext cx="438274" cy="43827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98EBB9-800A-4883-8063-9C9AA2A69169}">
      <dsp:nvSpPr>
        <dsp:cNvPr id="0" name=""/>
        <dsp:cNvSpPr/>
      </dsp:nvSpPr>
      <dsp:spPr>
        <a:xfrm>
          <a:off x="2276178" y="2973051"/>
          <a:ext cx="3362358" cy="43827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Reference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7577" y="2994450"/>
        <a:ext cx="3319560" cy="39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A487ACF-7355-46B1-AAC6-D2944FC97E5D}" type="datetimeFigureOut">
              <a:rPr lang="en-GB" smtClean="0"/>
              <a:t>01/01/2010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8CE0734-851C-4DCA-8824-FE8B27385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009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3913" cy="2606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3890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3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1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54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5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4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1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3913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4E86A08-464C-409F-B4CC-5575F07BFD4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01-Jan-10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3F2A916-7604-42CF-A85C-0F759C7F5B0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55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6A08-464C-409F-B4CC-5575F07BFD47}" type="datetimeFigureOut">
              <a:rPr lang="en-US" smtClean="0"/>
              <a:t>01-Jan-10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A916-7604-42CF-A85C-0F759C7F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featdd.org/blog/turning-point-how-ors-zinc-and-wash-transformed-bangladesh-community" TargetMode="External"/><Relationship Id="rId3" Type="http://schemas.openxmlformats.org/officeDocument/2006/relationships/image" Target="../media/image6.emf"/><Relationship Id="rId7" Type="http://schemas.openxmlformats.org/officeDocument/2006/relationships/hyperlink" Target="https://borgenproject.org/bangladesh-winning-the-war-against-diarrhe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orgenmagazine.com/defeating-diarrhea-in%20bangladesh/#:~:text=From%202003%20to%202017%2C%20mortality,3%20per%20every%20million%20people" TargetMode="External"/><Relationship Id="rId5" Type="http://schemas.openxmlformats.org/officeDocument/2006/relationships/hyperlink" Target="https://www.who.int/news-room/fact-sheets/detail/diarrhoeal-disease#:~:text=Diarrhoea%20is%20defined%20as%20the,is%20normal%20for%20the%20individual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s://www.cochrane.org/CD004265/INFECTN_does-encouraging-people-wash-their-hands-stop-them-having-diarrhoe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4.png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emf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iiiii\Desktop\Welcome icon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0042"/>
            <a:ext cx="9296400" cy="30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CF0648-78D6-0E29-80D3-542F0BCF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1990" r="1250" b="1990"/>
          <a:stretch/>
        </p:blipFill>
        <p:spPr>
          <a:xfrm>
            <a:off x="5915" y="0"/>
            <a:ext cx="9129716" cy="5157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0428" y="307479"/>
            <a:ext cx="177684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REFERENCE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lat Icon Is A Stack Of Books Stock Illustration - Download Image Now - Book,  Stack, Icon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5" y="141223"/>
            <a:ext cx="735518" cy="735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28264" y="1101436"/>
            <a:ext cx="83939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Evidence of Socio-Demographic Effects on Child’s Diarrhoea in Bangladesh, Md.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Rafiqul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Islam , Md. Kamal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, Md.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Nuruzzaman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Khan , Md.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Ali, Department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Population Science and Human Resource Development, University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Rajshahi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Bangladesh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342900" lvl="0" indent="-342900" algn="just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Caregivers for Treating Hospitalized Diarrheal Patients in Bangladesh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Abdur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Razzaque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Sarker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Marufa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Sultana,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Nausad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Ali,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Raisul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Akram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Khorshed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Jahangir A.M. Khan and Alec Morton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Causative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agents for diarrhoea in under 5 children in a tertiary care hospital MK Pervin1, ST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Jhora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 Paul,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Naher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Sarkar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marL="342900" lvl="0" indent="-342900" algn="just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economic burden of diarrhea in children under 5 years in Bangladesh Md.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Zahid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Hasana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Gazi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Golam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Mehdia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Gatien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Brouckerb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Sayem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Ahmedc,d,e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Wazed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Alia, Jorge Martin 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Campob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Dagna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Constenlab,f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Bryan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Patenaudeb,g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Jasim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Uddina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International Centre for Diarrhoeal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0A2726-4155-30E5-BFDE-D6D40473E21A}"/>
              </a:ext>
            </a:extLst>
          </p:cNvPr>
          <p:cNvSpPr/>
          <p:nvPr/>
        </p:nvSpPr>
        <p:spPr>
          <a:xfrm>
            <a:off x="8707749" y="-24678"/>
            <a:ext cx="311562" cy="4794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CF0648-78D6-0E29-80D3-542F0BCF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1990" r="1250" b="1990"/>
          <a:stretch/>
        </p:blipFill>
        <p:spPr>
          <a:xfrm>
            <a:off x="5915" y="0"/>
            <a:ext cx="9129716" cy="5157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0428" y="307479"/>
            <a:ext cx="280554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REFERENCE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lat Icon Is A Stack Of Books Stock Illustration - Download Image Now - Book,  Stack, Icon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5" y="141223"/>
            <a:ext cx="735518" cy="735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28264" y="1101436"/>
            <a:ext cx="83939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cross sectional study on prevalence of diarrhoeal disease and nutritional status among children under 5-years of age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Kushtia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Bangladesh.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Afroza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Khatun1, Sk.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Shahinur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*,1,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Hafizur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Rahman1,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Sabir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Hossain2 1Dept. of Applied Nutrition and Food Technology, Islamic University,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Kushtia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Bangladesh Dept. of Biochemistry and Molecular Biology,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Jahangirnogor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University, Savar, Dhaka,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Bangladesh</a:t>
            </a:r>
          </a:p>
          <a:p>
            <a:pPr lvl="0"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Effect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Handwashing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 Recommended Times with Water Alone and With Soap on Child Diarrhea in Rural Bangladesh: An Observational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StudyRisk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Factors of Childhood Diarrhoeal Diseases in Bangladesh: Evidence from a Nationwide Cross-sectional Survey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Siddiqi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N.A.MD.,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Muyeed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A. (2021).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cross sectional study on prevalence of diarrhoeal disease and nutritional status among children under 5-years of age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Kushtia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Bangladesh.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Afroza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Khatun1, Sk.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Shahinur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*,1,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Hafizur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Rahman1,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Sabir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Hossain2 1Dept. of Applied Nutrition and Food Technology, Islamic University,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Kushtia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Bangladesh Dept. of Biochemistry and Molecular Biology,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Jahangirnogor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University, Savar, Dhaka, Bangladesh</a:t>
            </a:r>
          </a:p>
          <a:p>
            <a:pPr lvl="0"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F0A2726-4155-30E5-BFDE-D6D40473E21A}"/>
              </a:ext>
            </a:extLst>
          </p:cNvPr>
          <p:cNvSpPr/>
          <p:nvPr/>
        </p:nvSpPr>
        <p:spPr>
          <a:xfrm>
            <a:off x="8707749" y="-24678"/>
            <a:ext cx="311562" cy="4794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0A2726-4155-30E5-BFDE-D6D40473E21A}"/>
              </a:ext>
            </a:extLst>
          </p:cNvPr>
          <p:cNvSpPr/>
          <p:nvPr/>
        </p:nvSpPr>
        <p:spPr>
          <a:xfrm>
            <a:off x="8614229" y="-4209"/>
            <a:ext cx="415923" cy="519466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CF0648-78D6-0E29-80D3-542F0BCF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1990" r="1250" b="1990"/>
          <a:stretch/>
        </p:blipFill>
        <p:spPr>
          <a:xfrm>
            <a:off x="5915" y="0"/>
            <a:ext cx="9129716" cy="5157788"/>
          </a:xfrm>
          <a:prstGeom prst="rect">
            <a:avLst/>
          </a:prstGeom>
        </p:spPr>
      </p:pic>
      <p:sp>
        <p:nvSpPr>
          <p:cNvPr id="2" name="AutoShape 2" descr="Website Icon Jpg Stock Vector (Royalty Free) 415078525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7385"/>
            <a:ext cx="752456" cy="6897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194955" y="431815"/>
            <a:ext cx="175606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Website Links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86" y="1174173"/>
            <a:ext cx="79844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u="sng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www.who.int/news-room/fact-sheets/detail/diarrhoeal disease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5"/>
              </a:rPr>
              <a:t>#:~:text=Diarrhoea%20is%20defined%20as%20the,is%20normal%20for%20the%20individual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u="sng" dirty="0">
                <a:latin typeface="Times New Roman" pitchFamily="18" charset="0"/>
                <a:cs typeface="Times New Roman" pitchFamily="18" charset="0"/>
                <a:hlinkClick r:id="rId6"/>
              </a:rPr>
              <a:t>https://www.borgenmagazine.com/defeating-diarrhea-in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6"/>
              </a:rPr>
              <a:t>bangladesh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6"/>
              </a:rPr>
              <a:t>/#:~:text=From%202003%20to%202017%2C%20mortality,3%20per%20every%20million%20people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.]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u="sng" dirty="0">
                <a:latin typeface="Times New Roman" pitchFamily="18" charset="0"/>
                <a:cs typeface="Times New Roman" pitchFamily="18" charset="0"/>
                <a:hlinkClick r:id="rId7"/>
              </a:rPr>
              <a:t>https://borgenproject.org/bangladesh-winning-the-war-against-diarrhea/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8"/>
              </a:rPr>
              <a:t>https://www.defeatdd.org/blog/turning-point-how-ors-zinc-and-wash-transformed-bangladesh-community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u="sng" dirty="0">
                <a:latin typeface="Times New Roman" pitchFamily="18" charset="0"/>
                <a:cs typeface="Times New Roman" pitchFamily="18" charset="0"/>
                <a:hlinkClick r:id="rId9"/>
              </a:rPr>
              <a:t>https://www.cochrane.org/CD004265/INFECTN_does-encouraging-people-wash-their-hands-stop-them-having-diarrhoea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0A2726-4155-30E5-BFDE-D6D40473E21A}"/>
              </a:ext>
            </a:extLst>
          </p:cNvPr>
          <p:cNvSpPr/>
          <p:nvPr/>
        </p:nvSpPr>
        <p:spPr>
          <a:xfrm>
            <a:off x="8614230" y="-24678"/>
            <a:ext cx="405081" cy="4794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CF0648-78D6-0E29-80D3-542F0BCF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1990" r="1250" b="1990"/>
          <a:stretch/>
        </p:blipFill>
        <p:spPr>
          <a:xfrm>
            <a:off x="5915" y="0"/>
            <a:ext cx="9129716" cy="5157788"/>
          </a:xfrm>
          <a:prstGeom prst="rect">
            <a:avLst/>
          </a:prstGeom>
        </p:spPr>
      </p:pic>
      <p:pic>
        <p:nvPicPr>
          <p:cNvPr id="11" name="Picture 2" descr="Thinking Thinker Cuestion Answer Svg Png Icon - Man Thinking Icon ...">
            <a:extLst>
              <a:ext uri="{FF2B5EF4-FFF2-40B4-BE49-F238E27FC236}">
                <a16:creationId xmlns:a16="http://schemas.microsoft.com/office/drawing/2014/main" xmlns="" id="{C11B0287-6969-4214-B775-F222DD8A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46" y="1010987"/>
            <a:ext cx="2252262" cy="277604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4062847" y="1693353"/>
            <a:ext cx="348095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QUESTION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&amp;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ANSWER SESSION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0A2726-4155-30E5-BFDE-D6D40473E21A}"/>
              </a:ext>
            </a:extLst>
          </p:cNvPr>
          <p:cNvSpPr/>
          <p:nvPr/>
        </p:nvSpPr>
        <p:spPr>
          <a:xfrm>
            <a:off x="8634845" y="-24678"/>
            <a:ext cx="384466" cy="4794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CF0648-78D6-0E29-80D3-542F0BCF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1990" r="1250" b="1990"/>
          <a:stretch/>
        </p:blipFill>
        <p:spPr>
          <a:xfrm>
            <a:off x="5915" y="0"/>
            <a:ext cx="9129716" cy="5157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7C5F66-FF5A-12EB-FFC8-2EF1C875672A}"/>
              </a:ext>
            </a:extLst>
          </p:cNvPr>
          <p:cNvSpPr txBox="1"/>
          <p:nvPr/>
        </p:nvSpPr>
        <p:spPr>
          <a:xfrm>
            <a:off x="2268140" y="1971118"/>
            <a:ext cx="460771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lgerian" panose="04020705040A02060702" pitchFamily="82" charset="0"/>
              </a:rPr>
              <a:t>….. END…..</a:t>
            </a:r>
          </a:p>
        </p:txBody>
      </p:sp>
    </p:spTree>
    <p:extLst>
      <p:ext uri="{BB962C8B-B14F-4D97-AF65-F5344CB8AC3E}">
        <p14:creationId xmlns:p14="http://schemas.microsoft.com/office/powerpoint/2010/main" val="3546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Rectangle 4129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73181" y="458212"/>
            <a:ext cx="3840189" cy="425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….Presentation on….</a:t>
            </a:r>
            <a:endParaRPr lang="en-US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32" name="Freeform: Shape 413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4" name="Freeform: Shape 4133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18115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8" descr="Team Work Png - Poster On Teamwork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https://www.pngkey.com/png/detail/280-2806930_team-building-special-features-ico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18255" y="871610"/>
            <a:ext cx="4401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 NARRATIVE REVIEW ON CHILDHOOD DIARRHOEA IN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BANGLADESH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0762" y="2244436"/>
            <a:ext cx="3262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----Presenter----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PABITRO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KUMAR BISWAS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Student ID: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2022986 (Batch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22)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29104" y="3458647"/>
            <a:ext cx="49356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----Supervisor----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DR. NAFISA HUQ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Assistant Professor, Department of Public Health</a:t>
            </a: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School of Pharmacy and Public Health (SPPH)</a:t>
            </a: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INDEPENDENT UNIVERSITY, BANGLADESH (IUB)</a:t>
            </a:r>
          </a:p>
        </p:txBody>
      </p:sp>
      <p:pic>
        <p:nvPicPr>
          <p:cNvPr id="1026" name="Picture 2" descr="Pneumonia kills 67 children every day in Banglad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4" y="591526"/>
            <a:ext cx="1990294" cy="1326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64730" y="2135471"/>
            <a:ext cx="2748442" cy="16052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 descr="The ORS/Zinc co-pack alliance (ORSZCA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15" y="590550"/>
            <a:ext cx="2005778" cy="13382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631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xmlns="" id="{B75A9105-057A-C1B9-9595-80D7D68A9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32" r="11562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DCF0648-78D6-0E29-80D3-542F0BCFFA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" t="1990" r="1250" b="1990"/>
          <a:stretch/>
        </p:blipFill>
        <p:spPr>
          <a:xfrm>
            <a:off x="5915" y="0"/>
            <a:ext cx="9129716" cy="51577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92385" y="707709"/>
            <a:ext cx="2265216" cy="3739599"/>
            <a:chOff x="1392385" y="707709"/>
            <a:chExt cx="2265216" cy="37395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67C7954-968E-4A3B-8BBA-E2B95F8813DF}"/>
                </a:ext>
              </a:extLst>
            </p:cNvPr>
            <p:cNvGrpSpPr/>
            <p:nvPr/>
          </p:nvGrpSpPr>
          <p:grpSpPr>
            <a:xfrm>
              <a:off x="1392385" y="707709"/>
              <a:ext cx="2265216" cy="3739599"/>
              <a:chOff x="259649" y="708960"/>
              <a:chExt cx="2334692" cy="3994630"/>
            </a:xfrm>
          </p:grpSpPr>
          <p:pic>
            <p:nvPicPr>
              <p:cNvPr id="19" name="Picture 4" descr="Doctor Holding Blank Banner - Office Cartoon Characters Royalty-Free Stock  Image - Storyblocks">
                <a:extLst>
                  <a:ext uri="{FF2B5EF4-FFF2-40B4-BE49-F238E27FC236}">
                    <a16:creationId xmlns:a16="http://schemas.microsoft.com/office/drawing/2014/main" xmlns="" id="{8D32F08F-FB47-4121-8DF3-1C198B22D3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649" y="708960"/>
                <a:ext cx="2334692" cy="3994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E63A354-789A-47FF-AA77-08DE055D340A}"/>
                  </a:ext>
                </a:extLst>
              </p:cNvPr>
              <p:cNvSpPr txBox="1"/>
              <p:nvPr/>
            </p:nvSpPr>
            <p:spPr>
              <a:xfrm>
                <a:off x="389145" y="2730492"/>
                <a:ext cx="2059063" cy="394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2F8E724-972C-B0B8-01FF-B222213FE860}"/>
                </a:ext>
              </a:extLst>
            </p:cNvPr>
            <p:cNvSpPr txBox="1"/>
            <p:nvPr/>
          </p:nvSpPr>
          <p:spPr>
            <a:xfrm>
              <a:off x="1537576" y="2390472"/>
              <a:ext cx="1978239" cy="1077218"/>
            </a:xfrm>
            <a:prstGeom prst="rect">
              <a:avLst/>
            </a:prstGeom>
            <a:solidFill>
              <a:srgbClr val="6EFFA3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PRESENTATION OUTLINE</a:t>
              </a:r>
            </a:p>
            <a:p>
              <a:pPr algn="ctr"/>
              <a:endPara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3614024"/>
              </p:ext>
            </p:extLst>
          </p:nvPr>
        </p:nvGraphicFramePr>
        <p:xfrm>
          <a:off x="2161450" y="685418"/>
          <a:ext cx="7450145" cy="341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08" y="599642"/>
            <a:ext cx="4001365" cy="5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F0A2726-4155-30E5-BFDE-D6D40473E21A}"/>
              </a:ext>
            </a:extLst>
          </p:cNvPr>
          <p:cNvSpPr/>
          <p:nvPr/>
        </p:nvSpPr>
        <p:spPr>
          <a:xfrm>
            <a:off x="8707749" y="-24678"/>
            <a:ext cx="311562" cy="4794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0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CF0648-78D6-0E29-80D3-542F0BCF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1990" r="1250" b="1990"/>
          <a:stretch/>
        </p:blipFill>
        <p:spPr>
          <a:xfrm>
            <a:off x="5915" y="0"/>
            <a:ext cx="9129716" cy="5157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1483" y="286697"/>
            <a:ext cx="2501034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 descr="Sobre la diarrea: síntomas, causas y remedios | Fr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Sobre la diarrea: síntomas, causas y remedios | Fris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Sobre la diarrea: síntomas, causas y remedios | Fris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861 Diarrhea Kid Stock Photos and Images - 123R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6" descr="Children are our future | 18 | HKE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3"/>
          <a:stretch/>
        </p:blipFill>
        <p:spPr bwMode="auto">
          <a:xfrm>
            <a:off x="463840" y="1118317"/>
            <a:ext cx="6084033" cy="21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79" y="1132608"/>
            <a:ext cx="1524575" cy="216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7" descr="Ink Pen Clipart Hd PNG, Feather Pen Ink Icon Illustration Isolated Vector  Sign Symbol, Feather Icons, Sign Icons, Symbol Icons PNG Image For Free  Download | Pen icon, Feather icon, Pen illustrat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99900" y="3605641"/>
            <a:ext cx="4980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-- OUR CHILDREN, OUR FUTURE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-- DIARRHOEA ENDANGERING CHILDREN LIVES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-- FIGHT AGAINST DIARROHEA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Quality Enhancement Plan (QEP) – Shorter University">
            <a:extLst>
              <a:ext uri="{FF2B5EF4-FFF2-40B4-BE49-F238E27FC236}">
                <a16:creationId xmlns:a16="http://schemas.microsoft.com/office/drawing/2014/main" xmlns="" id="{4D8B310A-FFC2-4B98-8231-43B8DA117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4"/>
          <a:stretch/>
        </p:blipFill>
        <p:spPr bwMode="auto">
          <a:xfrm>
            <a:off x="345789" y="180853"/>
            <a:ext cx="558458" cy="668808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F0A2726-4155-30E5-BFDE-D6D40473E21A}"/>
              </a:ext>
            </a:extLst>
          </p:cNvPr>
          <p:cNvSpPr/>
          <p:nvPr/>
        </p:nvSpPr>
        <p:spPr>
          <a:xfrm>
            <a:off x="8707749" y="-24678"/>
            <a:ext cx="311562" cy="4794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4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CF0648-78D6-0E29-80D3-542F0BCF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1990" r="1250" b="1990"/>
          <a:stretch/>
        </p:blipFill>
        <p:spPr>
          <a:xfrm>
            <a:off x="14284" y="-14288"/>
            <a:ext cx="9129716" cy="51577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0A2726-4155-30E5-BFDE-D6D40473E21A}"/>
              </a:ext>
            </a:extLst>
          </p:cNvPr>
          <p:cNvSpPr/>
          <p:nvPr/>
        </p:nvSpPr>
        <p:spPr>
          <a:xfrm>
            <a:off x="8707749" y="-24678"/>
            <a:ext cx="311562" cy="4794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1202" y="348261"/>
            <a:ext cx="1870365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ABSTRACT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 descr="Sobre la diarrea: síntomas, causas y remedios | Fr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Sobre la diarrea: síntomas, causas y remedios | Fris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Sobre la diarrea: síntomas, causas y remedios | Fris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861 Diarrhea Kid Stock Photos and Images - 123R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2775" y="1091046"/>
            <a:ext cx="7855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-- Root causes-why and how children are being affected by diarrhoeal diseases have been identified by studying most recently published article.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The causes are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* Unsafe drinking water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* Sanitation &amp; Hygiene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* Annual floods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* Economic conditions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* Lack of Health education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-- It has been identified that death rate due to diarrhoea was high in present but it has been reduced significantly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-- How different initiatives of Government and NGOs help to combat childhood diarrhoea has been identified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-- Significance of using ORS and Zinc tablet for treatment of diarrhoeal diseases has also been explored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 r="5682" b="5100"/>
          <a:stretch/>
        </p:blipFill>
        <p:spPr bwMode="auto">
          <a:xfrm>
            <a:off x="253422" y="171448"/>
            <a:ext cx="803887" cy="7845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285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CF0648-78D6-0E29-80D3-542F0BCF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1990" r="1250" b="1990"/>
          <a:stretch/>
        </p:blipFill>
        <p:spPr>
          <a:xfrm>
            <a:off x="5915" y="0"/>
            <a:ext cx="9129716" cy="5157788"/>
          </a:xfrm>
          <a:prstGeom prst="rect">
            <a:avLst/>
          </a:prstGeom>
        </p:spPr>
      </p:pic>
      <p:pic>
        <p:nvPicPr>
          <p:cNvPr id="6" name="Picture 2" descr="One Smart Place | Thinking of Selling?">
            <a:extLst>
              <a:ext uri="{FF2B5EF4-FFF2-40B4-BE49-F238E27FC236}">
                <a16:creationId xmlns:a16="http://schemas.microsoft.com/office/drawing/2014/main" xmlns="" id="{A5A4F7A7-1395-4CB1-9010-476E5D47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3" y="144358"/>
            <a:ext cx="938378" cy="728478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257300" y="328261"/>
            <a:ext cx="311727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LITERATURE REVIEW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14400"/>
            <a:ext cx="6814554" cy="381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0A2726-4155-30E5-BFDE-D6D40473E21A}"/>
              </a:ext>
            </a:extLst>
          </p:cNvPr>
          <p:cNvSpPr/>
          <p:nvPr/>
        </p:nvSpPr>
        <p:spPr>
          <a:xfrm>
            <a:off x="8707749" y="-24678"/>
            <a:ext cx="311562" cy="4794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CF0648-78D6-0E29-80D3-542F0BCF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1990" r="1250" b="1990"/>
          <a:stretch/>
        </p:blipFill>
        <p:spPr>
          <a:xfrm>
            <a:off x="5915" y="0"/>
            <a:ext cx="9129716" cy="5157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640" y="334404"/>
            <a:ext cx="173915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DISCUSSION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or toilets, money matter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/>
          <a:stretch/>
        </p:blipFill>
        <p:spPr bwMode="auto">
          <a:xfrm>
            <a:off x="4659728" y="2582145"/>
            <a:ext cx="1843306" cy="1548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all to bridge gaps between sanitation access and service quality on World  Toilet Day 201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5"/>
          <a:stretch/>
        </p:blipFill>
        <p:spPr bwMode="auto">
          <a:xfrm>
            <a:off x="6645292" y="2599739"/>
            <a:ext cx="1813072" cy="1545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wenty million people in Bangladesh drinking water contaminated with  arsenic: Human Rights Watch - ABC News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9"/>
          <a:stretch/>
        </p:blipFill>
        <p:spPr bwMode="auto">
          <a:xfrm>
            <a:off x="553383" y="2580047"/>
            <a:ext cx="1576752" cy="1564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Better access to safe drinking water | UNICEF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11849"/>
          <a:stretch/>
        </p:blipFill>
        <p:spPr bwMode="auto">
          <a:xfrm>
            <a:off x="2289685" y="2582145"/>
            <a:ext cx="1651090" cy="1562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3383" y="945573"/>
            <a:ext cx="7904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-- In order to combat Childhood diarrhoea and to reduce death rate due to diarrhoea different initiative has been taken by Government and NGOs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It has been possible to make awareness among people regarding safe drinking water, sanitation and hygiene which are playing significant role to combat childhood diarrhoea.</a:t>
            </a: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F0A2726-4155-30E5-BFDE-D6D40473E21A}"/>
              </a:ext>
            </a:extLst>
          </p:cNvPr>
          <p:cNvSpPr/>
          <p:nvPr/>
        </p:nvSpPr>
        <p:spPr>
          <a:xfrm>
            <a:off x="8707749" y="-24678"/>
            <a:ext cx="311562" cy="4794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CF0648-78D6-0E29-80D3-542F0BCF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1990" r="1250" b="1990"/>
          <a:stretch/>
        </p:blipFill>
        <p:spPr>
          <a:xfrm>
            <a:off x="5915" y="0"/>
            <a:ext cx="9129716" cy="5157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956" y="328261"/>
            <a:ext cx="269854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DISCUSSION (Cont..)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ORS Saline R Powder 10.25 gm - Emedi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5" b="21154"/>
          <a:stretch/>
        </p:blipFill>
        <p:spPr bwMode="auto">
          <a:xfrm>
            <a:off x="6155124" y="2927514"/>
            <a:ext cx="2261510" cy="1651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Figure 4 from Bangladesh zinc case study. | Semantic Scholar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9"/>
          <a:stretch/>
        </p:blipFill>
        <p:spPr bwMode="auto">
          <a:xfrm>
            <a:off x="3531715" y="2927514"/>
            <a:ext cx="2236430" cy="1651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891" y="945572"/>
            <a:ext cx="792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-- Bangladesh has made exceptional progress in reducing life threatening diarrhoea. Separate diarrhoea wards has been established in hospitals to ensure proper treatment.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-- Now death rate due to diarrhoeal diseases has been reduced significantly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-- Zinc and Oral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Rehydration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ORS)  has a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significant impact on reducing diarrhea in children in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Bangladesh</a:t>
            </a: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hild Suffering Diarrhoea Seen Crying Hospital Editorial Stock Photo -  Stock Image | Shutterstock Editori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4" y="2906732"/>
            <a:ext cx="2479484" cy="16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0A2726-4155-30E5-BFDE-D6D40473E21A}"/>
              </a:ext>
            </a:extLst>
          </p:cNvPr>
          <p:cNvSpPr/>
          <p:nvPr/>
        </p:nvSpPr>
        <p:spPr>
          <a:xfrm>
            <a:off x="8707749" y="-24678"/>
            <a:ext cx="311562" cy="4794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CF0648-78D6-0E29-80D3-542F0BCF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1990" r="1250" b="1990"/>
          <a:stretch/>
        </p:blipFill>
        <p:spPr>
          <a:xfrm>
            <a:off x="5915" y="0"/>
            <a:ext cx="9129716" cy="5157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720" y="328261"/>
            <a:ext cx="19431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982" y="1002367"/>
            <a:ext cx="81362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-- Bangladesh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has set an example for low and middle-income countries in the reduction of under-five child deaths due to diarrhoea. The key factors contributing to this reduction in diarrhoea related under-five mortality are improvement of nutritional status and achieving high coverage of ORS and zinc for the management of diarrhoeal episodes had the largest effects, although vitamin A also contributed along with smaller effects from most of the other interventions.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-- Improvements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water sources and sanitation have contributed to approximately 10% reduction of diarrhoea related deaths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-- Access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improved sanitation and hand washing with soap has improved from 41% to 61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Effective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collaboration with the private sector, NGO and social marketing efforts, and overall socio-economic progress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has significant role to combat childhood diarrhoea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0A2726-4155-30E5-BFDE-D6D40473E21A}"/>
              </a:ext>
            </a:extLst>
          </p:cNvPr>
          <p:cNvSpPr/>
          <p:nvPr/>
        </p:nvSpPr>
        <p:spPr>
          <a:xfrm>
            <a:off x="8707749" y="-24678"/>
            <a:ext cx="311562" cy="4794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6722681</TotalTime>
  <Words>617</Words>
  <Application>Microsoft Office PowerPoint</Application>
  <PresentationFormat>On-screen Show (16:9)</PresentationFormat>
  <Paragraphs>90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Algerian</vt:lpstr>
      <vt:lpstr>Wingdings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Bollywood Fashion</dc:title>
  <dc:creator>Rawnaq-MPB</dc:creator>
  <cp:lastModifiedBy>iiiiii</cp:lastModifiedBy>
  <cp:revision>287</cp:revision>
  <cp:lastPrinted>2022-06-07T10:16:39Z</cp:lastPrinted>
  <dcterms:modified xsi:type="dcterms:W3CDTF">2022-10-11T18:18:25Z</dcterms:modified>
</cp:coreProperties>
</file>