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6" r:id="rId13"/>
    <p:sldId id="287" r:id="rId14"/>
    <p:sldId id="267" r:id="rId15"/>
    <p:sldId id="268" r:id="rId16"/>
    <p:sldId id="275" r:id="rId17"/>
    <p:sldId id="274" r:id="rId18"/>
    <p:sldId id="276" r:id="rId19"/>
    <p:sldId id="277" r:id="rId20"/>
    <p:sldId id="278" r:id="rId21"/>
    <p:sldId id="279" r:id="rId22"/>
    <p:sldId id="285" r:id="rId23"/>
    <p:sldId id="280" r:id="rId24"/>
    <p:sldId id="281" r:id="rId25"/>
    <p:sldId id="282" r:id="rId26"/>
    <p:sldId id="284" r:id="rId27"/>
    <p:sldId id="283" r:id="rId28"/>
    <p:sldId id="269" r:id="rId29"/>
    <p:sldId id="288" r:id="rId30"/>
    <p:sldId id="270" r:id="rId31"/>
    <p:sldId id="271" r:id="rId32"/>
    <p:sldId id="272" r:id="rId33"/>
    <p:sldId id="27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32" autoAdjust="0"/>
    <p:restoredTop sz="94660"/>
  </p:normalViewPr>
  <p:slideViewPr>
    <p:cSldViewPr snapToGrid="0" showGuides="1">
      <p:cViewPr varScale="1">
        <p:scale>
          <a:sx n="74" d="100"/>
          <a:sy n="74" d="100"/>
        </p:scale>
        <p:origin x="3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P\Desktop\Thesis\2Book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embeddings/oleObject6.bin"/><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P\Desktop\Thesis\23Book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embeddings/oleObject5.bin"/><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1-8B1B-42E3-8BCA-ABEC1D6CCDD5}"/>
              </c:ext>
            </c:extLst>
          </c:dPt>
          <c:dPt>
            <c:idx val="1"/>
            <c:invertIfNegative val="0"/>
            <c:bubble3D val="0"/>
            <c:spPr>
              <a:solidFill>
                <a:srgbClr val="7030A0"/>
              </a:solidFill>
              <a:ln>
                <a:noFill/>
              </a:ln>
              <a:effectLst/>
            </c:spPr>
            <c:extLst xmlns:c16r2="http://schemas.microsoft.com/office/drawing/2015/06/chart">
              <c:ext xmlns:c16="http://schemas.microsoft.com/office/drawing/2014/chart" uri="{C3380CC4-5D6E-409C-BE32-E72D297353CC}">
                <c16:uniqueId val="{00000003-8B1B-42E3-8BCA-ABEC1D6CCDD5}"/>
              </c:ext>
            </c:extLst>
          </c:dPt>
          <c:dLbls>
            <c:dLbl>
              <c:idx val="0"/>
              <c:layout>
                <c:manualLayout>
                  <c:x val="9.6020761850589033E-3"/>
                  <c:y val="1.749713621090923E-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E1CEC657-2BFE-40B5-A694-E3A364521ECF}" type="VALUE">
                      <a:rPr lang="en-US" sz="1600" b="1">
                        <a:latin typeface="Times New Roman" panose="02020603050405020304" pitchFamily="18" charset="0"/>
                        <a:cs typeface="Times New Roman" panose="02020603050405020304" pitchFamily="18" charset="0"/>
                      </a:rPr>
                      <a:pPr>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8B1B-42E3-8BCA-ABEC1D6CCDD5}"/>
                </c:ext>
                <c:ext xmlns:c15="http://schemas.microsoft.com/office/drawing/2012/chart" uri="{CE6537A1-D6FC-4f65-9D91-7224C49458BB}">
                  <c15:layout>
                    <c:manualLayout>
                      <c:w val="0.11805555555555555"/>
                      <c:h val="9.8171478565179354E-2"/>
                    </c:manualLayout>
                  </c15:layout>
                  <c15:dlblFieldTable/>
                  <c15:showDataLabelsRange val="0"/>
                </c:ext>
              </c:extLst>
            </c:dLbl>
            <c:dLbl>
              <c:idx val="1"/>
              <c:layout>
                <c:manualLayout>
                  <c:x val="5.1949580246632389E-3"/>
                  <c:y val="1.4150125428689648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6F7F82F4-D289-4CA4-A990-E8F247A02661}" type="VALUE">
                      <a:rPr lang="en-US" sz="1600" b="1">
                        <a:latin typeface="Times New Roman" panose="02020603050405020304" pitchFamily="18" charset="0"/>
                        <a:cs typeface="Times New Roman" panose="02020603050405020304" pitchFamily="18" charset="0"/>
                      </a:rPr>
                      <a:pPr>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8B1B-42E3-8BCA-ABEC1D6CCDD5}"/>
                </c:ext>
                <c:ext xmlns:c15="http://schemas.microsoft.com/office/drawing/2012/chart" uri="{CE6537A1-D6FC-4f65-9D91-7224C49458BB}">
                  <c15:layout>
                    <c:manualLayout>
                      <c:w val="0.14861111111111111"/>
                      <c:h val="7.9652960046660837E-2"/>
                    </c:manualLayout>
                  </c15:layout>
                  <c15:dlblFieldTable/>
                  <c15:showDataLabelsRange val="0"/>
                </c:ext>
              </c:extLst>
            </c:dLbl>
            <c:dLbl>
              <c:idx val="2"/>
              <c:layout>
                <c:manualLayout>
                  <c:x val="5.9161164574466213E-3"/>
                  <c:y val="2.0898532622980758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F74AC554-3B2B-4C6C-AE5E-01DC5DA4FA42}" type="VALUE">
                      <a:rPr lang="en-US" sz="1600" b="1">
                        <a:latin typeface="Times New Roman" panose="02020603050405020304" pitchFamily="18" charset="0"/>
                        <a:cs typeface="Times New Roman" panose="02020603050405020304" pitchFamily="18" charset="0"/>
                      </a:rPr>
                      <a:pPr>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8B1B-42E3-8BCA-ABEC1D6CCDD5}"/>
                </c:ext>
                <c:ext xmlns:c15="http://schemas.microsoft.com/office/drawing/2012/chart" uri="{CE6537A1-D6FC-4f65-9D91-7224C49458BB}">
                  <c15:layout>
                    <c:manualLayout>
                      <c:w val="0.10694444444444444"/>
                      <c:h val="8.8912219305920109E-2"/>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Sheet1!$D$6:$D$8</c:f>
              <c:strCache>
                <c:ptCount val="3"/>
                <c:pt idx="0">
                  <c:v>≤30 years</c:v>
                </c:pt>
                <c:pt idx="1">
                  <c:v>31-50 years</c:v>
                </c:pt>
                <c:pt idx="2">
                  <c:v>51-70 years</c:v>
                </c:pt>
              </c:strCache>
            </c:strRef>
          </c:cat>
          <c:val>
            <c:numRef>
              <c:f>Sheet1!$E$6:$E$8</c:f>
              <c:numCache>
                <c:formatCode>0.00%</c:formatCode>
                <c:ptCount val="3"/>
                <c:pt idx="0">
                  <c:v>0.57120000000000004</c:v>
                </c:pt>
                <c:pt idx="1">
                  <c:v>0.3332</c:v>
                </c:pt>
                <c:pt idx="2">
                  <c:v>9.5000000000000001E-2</c:v>
                </c:pt>
              </c:numCache>
            </c:numRef>
          </c:val>
          <c:extLst xmlns:c16r2="http://schemas.microsoft.com/office/drawing/2015/06/chart">
            <c:ext xmlns:c16="http://schemas.microsoft.com/office/drawing/2014/chart" uri="{C3380CC4-5D6E-409C-BE32-E72D297353CC}">
              <c16:uniqueId val="{00000005-8B1B-42E3-8BCA-ABEC1D6CCDD5}"/>
            </c:ext>
          </c:extLst>
        </c:ser>
        <c:dLbls>
          <c:dLblPos val="inEnd"/>
          <c:showLegendKey val="0"/>
          <c:showVal val="1"/>
          <c:showCatName val="0"/>
          <c:showSerName val="0"/>
          <c:showPercent val="0"/>
          <c:showBubbleSize val="0"/>
        </c:dLbls>
        <c:gapWidth val="219"/>
        <c:overlap val="-27"/>
        <c:axId val="218673760"/>
        <c:axId val="218674144"/>
      </c:barChart>
      <c:catAx>
        <c:axId val="218673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18674144"/>
        <c:crosses val="autoZero"/>
        <c:auto val="1"/>
        <c:lblAlgn val="ctr"/>
        <c:lblOffset val="100"/>
        <c:noMultiLvlLbl val="0"/>
      </c:catAx>
      <c:valAx>
        <c:axId val="21867414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18673760"/>
        <c:crosses val="autoZero"/>
        <c:crossBetween val="between"/>
      </c:valAx>
      <c:spPr>
        <a:noFill/>
        <a:ln>
          <a:no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Sheet1!$K$5</c:f>
              <c:strCache>
                <c:ptCount val="1"/>
                <c:pt idx="0">
                  <c:v>8 hours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Sheet1!$J$6:$J$9</c:f>
              <c:strCache>
                <c:ptCount val="4"/>
                <c:pt idx="0">
                  <c:v>Normal</c:v>
                </c:pt>
                <c:pt idx="1">
                  <c:v>Mild</c:v>
                </c:pt>
                <c:pt idx="2">
                  <c:v>Moderate</c:v>
                </c:pt>
                <c:pt idx="3">
                  <c:v>Severe</c:v>
                </c:pt>
              </c:strCache>
            </c:strRef>
          </c:cat>
          <c:val>
            <c:numRef>
              <c:f>Sheet1!$K$6:$K$9</c:f>
              <c:numCache>
                <c:formatCode>0.00%</c:formatCode>
                <c:ptCount val="4"/>
                <c:pt idx="0">
                  <c:v>0.1333</c:v>
                </c:pt>
                <c:pt idx="1">
                  <c:v>0.1333</c:v>
                </c:pt>
                <c:pt idx="2">
                  <c:v>4.7600000000000003E-2</c:v>
                </c:pt>
                <c:pt idx="3">
                  <c:v>3.7999999999999999E-2</c:v>
                </c:pt>
              </c:numCache>
            </c:numRef>
          </c:val>
          <c:extLst xmlns:c16r2="http://schemas.microsoft.com/office/drawing/2015/06/chart">
            <c:ext xmlns:c16="http://schemas.microsoft.com/office/drawing/2014/chart" uri="{C3380CC4-5D6E-409C-BE32-E72D297353CC}">
              <c16:uniqueId val="{00000000-420B-469F-AA74-546D6286D63D}"/>
            </c:ext>
          </c:extLst>
        </c:ser>
        <c:ser>
          <c:idx val="1"/>
          <c:order val="1"/>
          <c:tx>
            <c:strRef>
              <c:f>Sheet1!$L$5</c:f>
              <c:strCache>
                <c:ptCount val="1"/>
                <c:pt idx="0">
                  <c:v>12 hours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Sheet1!$J$6:$J$9</c:f>
              <c:strCache>
                <c:ptCount val="4"/>
                <c:pt idx="0">
                  <c:v>Normal</c:v>
                </c:pt>
                <c:pt idx="1">
                  <c:v>Mild</c:v>
                </c:pt>
                <c:pt idx="2">
                  <c:v>Moderate</c:v>
                </c:pt>
                <c:pt idx="3">
                  <c:v>Severe</c:v>
                </c:pt>
              </c:strCache>
            </c:strRef>
          </c:cat>
          <c:val>
            <c:numRef>
              <c:f>Sheet1!$L$6:$L$9</c:f>
              <c:numCache>
                <c:formatCode>0.00%</c:formatCode>
                <c:ptCount val="4"/>
                <c:pt idx="0">
                  <c:v>0.12379999999999999</c:v>
                </c:pt>
                <c:pt idx="1">
                  <c:v>0.18090000000000001</c:v>
                </c:pt>
                <c:pt idx="2">
                  <c:v>5.7099999999999998E-2</c:v>
                </c:pt>
                <c:pt idx="3">
                  <c:v>4.7600000000000003E-2</c:v>
                </c:pt>
              </c:numCache>
            </c:numRef>
          </c:val>
          <c:extLst xmlns:c16r2="http://schemas.microsoft.com/office/drawing/2015/06/chart">
            <c:ext xmlns:c16="http://schemas.microsoft.com/office/drawing/2014/chart" uri="{C3380CC4-5D6E-409C-BE32-E72D297353CC}">
              <c16:uniqueId val="{00000001-420B-469F-AA74-546D6286D63D}"/>
            </c:ext>
          </c:extLst>
        </c:ser>
        <c:ser>
          <c:idx val="2"/>
          <c:order val="2"/>
          <c:tx>
            <c:strRef>
              <c:f>Sheet1!$M$5</c:f>
              <c:strCache>
                <c:ptCount val="1"/>
                <c:pt idx="0">
                  <c:v>&gt;12 hours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Sheet1!$J$6:$J$9</c:f>
              <c:strCache>
                <c:ptCount val="4"/>
                <c:pt idx="0">
                  <c:v>Normal</c:v>
                </c:pt>
                <c:pt idx="1">
                  <c:v>Mild</c:v>
                </c:pt>
                <c:pt idx="2">
                  <c:v>Moderate</c:v>
                </c:pt>
                <c:pt idx="3">
                  <c:v>Severe</c:v>
                </c:pt>
              </c:strCache>
            </c:strRef>
          </c:cat>
          <c:val>
            <c:numRef>
              <c:f>Sheet1!$M$6:$M$9</c:f>
              <c:numCache>
                <c:formatCode>0.00%</c:formatCode>
                <c:ptCount val="4"/>
                <c:pt idx="0">
                  <c:v>8.5699999999999998E-2</c:v>
                </c:pt>
                <c:pt idx="1">
                  <c:v>0.1047</c:v>
                </c:pt>
                <c:pt idx="2">
                  <c:v>2.8500000000000001E-2</c:v>
                </c:pt>
                <c:pt idx="3">
                  <c:v>1.9E-2</c:v>
                </c:pt>
              </c:numCache>
            </c:numRef>
          </c:val>
          <c:extLst xmlns:c16r2="http://schemas.microsoft.com/office/drawing/2015/06/chart">
            <c:ext xmlns:c16="http://schemas.microsoft.com/office/drawing/2014/chart" uri="{C3380CC4-5D6E-409C-BE32-E72D297353CC}">
              <c16:uniqueId val="{00000002-420B-469F-AA74-546D6286D63D}"/>
            </c:ext>
          </c:extLst>
        </c:ser>
        <c:dLbls>
          <c:dLblPos val="outEnd"/>
          <c:showLegendKey val="0"/>
          <c:showVal val="1"/>
          <c:showCatName val="0"/>
          <c:showSerName val="0"/>
          <c:showPercent val="0"/>
          <c:showBubbleSize val="0"/>
        </c:dLbls>
        <c:gapWidth val="219"/>
        <c:overlap val="-27"/>
        <c:axId val="330944808"/>
        <c:axId val="330946376"/>
      </c:barChart>
      <c:catAx>
        <c:axId val="330944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30946376"/>
        <c:crosses val="autoZero"/>
        <c:auto val="1"/>
        <c:lblAlgn val="ctr"/>
        <c:lblOffset val="100"/>
        <c:noMultiLvlLbl val="0"/>
      </c:catAx>
      <c:valAx>
        <c:axId val="33094637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309448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
          <c:w val="1"/>
          <c:h val="1"/>
        </c:manualLayout>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B125-47AD-93B7-55E219848C3C}"/>
              </c:ext>
            </c:extLst>
          </c:dPt>
          <c:dPt>
            <c:idx val="1"/>
            <c:bubble3D val="0"/>
            <c:spPr>
              <a:solidFill>
                <a:schemeClr val="accent2"/>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B125-47AD-93B7-55E219848C3C}"/>
              </c:ext>
            </c:extLst>
          </c:dPt>
          <c:dLbls>
            <c:dLbl>
              <c:idx val="0"/>
              <c:layout/>
              <c:tx>
                <c:rich>
                  <a:bodyPr/>
                  <a:lstStyle/>
                  <a:p>
                    <a:fld id="{9D501EEA-9A18-47EA-AAB5-87D0F2945ABD}" type="CATEGORYNAME">
                      <a:rPr lang="en-US" sz="1600">
                        <a:latin typeface="Times New Roman" panose="02020603050405020304" pitchFamily="18" charset="0"/>
                        <a:cs typeface="Times New Roman" panose="02020603050405020304" pitchFamily="18" charset="0"/>
                      </a:rPr>
                      <a:pPr/>
                      <a:t>[CATEGORY NAME]</a:t>
                    </a:fld>
                    <a:r>
                      <a:rPr lang="en-US" sz="1600" baseline="0" dirty="0">
                        <a:latin typeface="Times New Roman" panose="02020603050405020304" pitchFamily="18" charset="0"/>
                        <a:cs typeface="Times New Roman" panose="02020603050405020304" pitchFamily="18" charset="0"/>
                      </a:rPr>
                      <a:t>
</a:t>
                    </a:r>
                    <a:fld id="{9872D2D0-9513-4B41-A0D3-0BA118C6AB07}" type="PERCENTAGE">
                      <a:rPr lang="en-US" sz="1600" baseline="0">
                        <a:latin typeface="Times New Roman" panose="02020603050405020304" pitchFamily="18" charset="0"/>
                        <a:cs typeface="Times New Roman" panose="02020603050405020304" pitchFamily="18" charset="0"/>
                      </a:rPr>
                      <a:pPr/>
                      <a:t>[PERCENTAGE]</a:t>
                    </a:fld>
                    <a:endParaRPr lang="en-US" sz="1600" baseline="0" dirty="0">
                      <a:latin typeface="Times New Roman" panose="02020603050405020304" pitchFamily="18" charset="0"/>
                      <a:cs typeface="Times New Roman" panose="02020603050405020304" pitchFamily="18" charset="0"/>
                    </a:endParaRPr>
                  </a:p>
                </c:rich>
              </c:tx>
              <c:dLblPos val="ctr"/>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layout/>
              <c:tx>
                <c:rich>
                  <a:bodyPr/>
                  <a:lstStyle/>
                  <a:p>
                    <a:fld id="{673DAE4A-947B-4E73-B13B-7DEF88ECF786}" type="CATEGORYNAME">
                      <a:rPr lang="en-US" sz="1600">
                        <a:latin typeface="Times New Roman" panose="02020603050405020304" pitchFamily="18" charset="0"/>
                        <a:cs typeface="Times New Roman" panose="02020603050405020304" pitchFamily="18" charset="0"/>
                      </a:rPr>
                      <a:pPr/>
                      <a:t>[CATEGORY NAME]</a:t>
                    </a:fld>
                    <a:r>
                      <a:rPr lang="en-US" sz="1600" baseline="0" dirty="0">
                        <a:latin typeface="Times New Roman" panose="02020603050405020304" pitchFamily="18" charset="0"/>
                        <a:cs typeface="Times New Roman" panose="02020603050405020304" pitchFamily="18" charset="0"/>
                      </a:rPr>
                      <a:t>
</a:t>
                    </a:r>
                    <a:fld id="{DCFB5C22-BF33-4FE5-9065-08DF11DB3AD3}" type="PERCENTAGE">
                      <a:rPr lang="en-US" sz="1600" baseline="0">
                        <a:latin typeface="Times New Roman" panose="02020603050405020304" pitchFamily="18" charset="0"/>
                        <a:cs typeface="Times New Roman" panose="02020603050405020304" pitchFamily="18" charset="0"/>
                      </a:rPr>
                      <a:pPr/>
                      <a:t>[PERCENTAGE]</a:t>
                    </a:fld>
                    <a:endParaRPr lang="en-US" sz="1600" baseline="0" dirty="0">
                      <a:latin typeface="Times New Roman" panose="02020603050405020304" pitchFamily="18" charset="0"/>
                      <a:cs typeface="Times New Roman" panose="02020603050405020304" pitchFamily="18" charset="0"/>
                    </a:endParaRPr>
                  </a:p>
                </c:rich>
              </c:tx>
              <c:dLblPos val="ctr"/>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Sheet1!$C$7:$C$8</c:f>
              <c:strCache>
                <c:ptCount val="2"/>
                <c:pt idx="0">
                  <c:v>Female</c:v>
                </c:pt>
                <c:pt idx="1">
                  <c:v>Male</c:v>
                </c:pt>
              </c:strCache>
            </c:strRef>
          </c:cat>
          <c:val>
            <c:numRef>
              <c:f>Sheet1!$D$7:$D$8</c:f>
              <c:numCache>
                <c:formatCode>0.00%</c:formatCode>
                <c:ptCount val="2"/>
                <c:pt idx="0">
                  <c:v>0.57130000000000003</c:v>
                </c:pt>
                <c:pt idx="1">
                  <c:v>0.42830000000000001</c:v>
                </c:pt>
              </c:numCache>
            </c:numRef>
          </c:val>
          <c:extLst xmlns:c16r2="http://schemas.microsoft.com/office/drawing/2015/06/chart">
            <c:ext xmlns:c16="http://schemas.microsoft.com/office/drawing/2014/chart" uri="{C3380CC4-5D6E-409C-BE32-E72D297353CC}">
              <c16:uniqueId val="{00000004-B125-47AD-93B7-55E219848C3C}"/>
            </c:ext>
          </c:extLst>
        </c:ser>
        <c:dLbls>
          <c:dLblPos val="ctr"/>
          <c:showLegendKey val="0"/>
          <c:showVal val="0"/>
          <c:showCatName val="1"/>
          <c:showSerName val="0"/>
          <c:showPercent val="0"/>
          <c:showBubbleSize val="0"/>
          <c:showLeaderLines val="1"/>
        </c:dLbls>
      </c:pie3DChart>
      <c:spPr>
        <a:noFill/>
        <a:ln>
          <a:noFill/>
        </a:ln>
        <a:effectLst/>
      </c:spPr>
    </c:plotArea>
    <c:legend>
      <c:legendPos val="r"/>
      <c:legendEntry>
        <c:idx val="0"/>
        <c:txPr>
          <a:bodyPr rot="0" spcFirstLastPara="1" vertOverflow="ellipsis" vert="horz" wrap="square" anchor="ctr" anchorCtr="1"/>
          <a:lstStyle/>
          <a:p>
            <a:pPr>
              <a:defRPr sz="16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Entry>
      <c:legendEntry>
        <c:idx val="1"/>
        <c:txPr>
          <a:bodyPr rot="0" spcFirstLastPara="1" vertOverflow="ellipsis" vert="horz" wrap="square" anchor="ctr" anchorCtr="1"/>
          <a:lstStyle/>
          <a:p>
            <a:pPr>
              <a:defRPr sz="16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Entry>
      <c:layout>
        <c:manualLayout>
          <c:xMode val="edge"/>
          <c:yMode val="edge"/>
          <c:x val="0.75098698038950473"/>
          <c:y val="0.38299188737771417"/>
          <c:w val="0.21363197255437519"/>
          <c:h val="0.3067434979718444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ysClr val="windowText" lastClr="000000"/>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249759405074364"/>
          <c:y val="5.5555555555555552E-2"/>
          <c:w val="0.6706342957130359"/>
          <c:h val="0.8416746864975212"/>
        </c:manualLayout>
      </c:layout>
      <c:barChart>
        <c:barDir val="bar"/>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2"/>
              </a:solidFill>
              <a:ln w="9525" cap="flat" cmpd="sng" algn="ctr">
                <a:solidFill>
                  <a:schemeClr val="lt1">
                    <a:alpha val="50000"/>
                  </a:schemeClr>
                </a:solidFill>
                <a:round/>
              </a:ln>
              <a:effectLst/>
            </c:spPr>
            <c:extLst xmlns:c16r2="http://schemas.microsoft.com/office/drawing/2015/06/chart">
              <c:ext xmlns:c16="http://schemas.microsoft.com/office/drawing/2014/chart" uri="{C3380CC4-5D6E-409C-BE32-E72D297353CC}">
                <c16:uniqueId val="{00000001-AC41-4861-9303-88906D1FFA34}"/>
              </c:ext>
            </c:extLst>
          </c:dPt>
          <c:dPt>
            <c:idx val="1"/>
            <c:invertIfNegative val="0"/>
            <c:bubble3D val="0"/>
            <c:spPr>
              <a:solidFill>
                <a:srgbClr val="92D050"/>
              </a:solidFill>
              <a:ln w="9525" cap="flat" cmpd="sng" algn="ctr">
                <a:solidFill>
                  <a:schemeClr val="lt1">
                    <a:alpha val="50000"/>
                  </a:schemeClr>
                </a:solidFill>
                <a:round/>
              </a:ln>
              <a:effectLst/>
            </c:spPr>
            <c:extLst xmlns:c16r2="http://schemas.microsoft.com/office/drawing/2015/06/chart">
              <c:ext xmlns:c16="http://schemas.microsoft.com/office/drawing/2014/chart" uri="{C3380CC4-5D6E-409C-BE32-E72D297353CC}">
                <c16:uniqueId val="{00000003-AC41-4861-9303-88906D1FFA34}"/>
              </c:ext>
            </c:extLst>
          </c:dPt>
          <c:dLbls>
            <c:dLbl>
              <c:idx val="0"/>
              <c:layout/>
              <c:tx>
                <c:rich>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fld id="{FBC8D94D-DF45-483C-ACC9-8FDCA1AAC373}" type="VALUE">
                      <a:rPr lang="en-US" sz="1600">
                        <a:latin typeface="Times New Roman" panose="02020603050405020304" pitchFamily="18" charset="0"/>
                        <a:cs typeface="Times New Roman" panose="02020603050405020304" pitchFamily="18" charset="0"/>
                      </a:rPr>
                      <a:pPr>
                        <a:defRPr sz="1600"/>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AC41-4861-9303-88906D1FFA34}"/>
                </c:ext>
                <c:ext xmlns:c15="http://schemas.microsoft.com/office/drawing/2012/chart" uri="{CE6537A1-D6FC-4f65-9D91-7224C49458BB}">
                  <c15:layout/>
                  <c15:dlblFieldTable/>
                  <c15:showDataLabelsRange val="0"/>
                </c:ext>
              </c:extLst>
            </c:dLbl>
            <c:dLbl>
              <c:idx val="1"/>
              <c:layout/>
              <c:tx>
                <c:rich>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fld id="{B2314D8A-921A-4563-8835-68826C7B7159}" type="VALUE">
                      <a:rPr lang="en-US" sz="1600">
                        <a:latin typeface="Times New Roman" panose="02020603050405020304" pitchFamily="18" charset="0"/>
                        <a:cs typeface="Times New Roman" panose="02020603050405020304" pitchFamily="18" charset="0"/>
                      </a:rPr>
                      <a:pPr>
                        <a:defRPr sz="1600"/>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AC41-4861-9303-88906D1FFA34}"/>
                </c:ext>
                <c:ext xmlns:c15="http://schemas.microsoft.com/office/drawing/2012/chart" uri="{CE6537A1-D6FC-4f65-9D91-7224C49458BB}">
                  <c15:layout/>
                  <c15:dlblFieldTable/>
                  <c15:showDataLabelsRange val="0"/>
                </c:ext>
              </c:extLst>
            </c:dLbl>
            <c:dLbl>
              <c:idx val="2"/>
              <c:layout/>
              <c:tx>
                <c:rich>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fld id="{597AAD7A-A463-4977-AB7B-5DF51861F7C9}" type="VALUE">
                      <a:rPr lang="en-US" sz="1600">
                        <a:latin typeface="Times New Roman" panose="02020603050405020304" pitchFamily="18" charset="0"/>
                        <a:cs typeface="Times New Roman" panose="02020603050405020304" pitchFamily="18" charset="0"/>
                      </a:rPr>
                      <a:pPr>
                        <a:defRPr sz="1600"/>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AC41-4861-9303-88906D1FFA34}"/>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Sheet1!$D$19:$D$21</c:f>
              <c:strCache>
                <c:ptCount val="3"/>
                <c:pt idx="0">
                  <c:v>Intern </c:v>
                </c:pt>
                <c:pt idx="1">
                  <c:v>Physician/Surgeon</c:v>
                </c:pt>
                <c:pt idx="2">
                  <c:v>Others</c:v>
                </c:pt>
              </c:strCache>
            </c:strRef>
          </c:cat>
          <c:val>
            <c:numRef>
              <c:f>Sheet1!$E$19:$E$21</c:f>
              <c:numCache>
                <c:formatCode>0.00%</c:formatCode>
                <c:ptCount val="3"/>
                <c:pt idx="0">
                  <c:v>0.39019999999999999</c:v>
                </c:pt>
                <c:pt idx="1">
                  <c:v>0.44750000000000001</c:v>
                </c:pt>
                <c:pt idx="2">
                  <c:v>0.1618</c:v>
                </c:pt>
              </c:numCache>
            </c:numRef>
          </c:val>
          <c:extLst xmlns:c16r2="http://schemas.microsoft.com/office/drawing/2015/06/chart">
            <c:ext xmlns:c16="http://schemas.microsoft.com/office/drawing/2014/chart" uri="{C3380CC4-5D6E-409C-BE32-E72D297353CC}">
              <c16:uniqueId val="{00000005-AC41-4861-9303-88906D1FFA34}"/>
            </c:ext>
          </c:extLst>
        </c:ser>
        <c:dLbls>
          <c:dLblPos val="inEnd"/>
          <c:showLegendKey val="0"/>
          <c:showVal val="1"/>
          <c:showCatName val="0"/>
          <c:showSerName val="0"/>
          <c:showPercent val="0"/>
          <c:showBubbleSize val="0"/>
        </c:dLbls>
        <c:gapWidth val="65"/>
        <c:axId val="219274336"/>
        <c:axId val="219274720"/>
      </c:barChart>
      <c:catAx>
        <c:axId val="219274336"/>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1" i="0" u="none" strike="noStrike" kern="1200" cap="all"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19274720"/>
        <c:crosses val="autoZero"/>
        <c:auto val="1"/>
        <c:lblAlgn val="ctr"/>
        <c:lblOffset val="100"/>
        <c:noMultiLvlLbl val="0"/>
      </c:catAx>
      <c:valAx>
        <c:axId val="219274720"/>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19274336"/>
        <c:crosses val="autoZero"/>
        <c:crossBetween val="between"/>
      </c:valAx>
      <c:spPr>
        <a:noFill/>
        <a:ln>
          <a:noFill/>
        </a:ln>
        <a:effectLst/>
      </c:spPr>
    </c:plotArea>
    <c:plotVisOnly val="1"/>
    <c:dispBlanksAs val="gap"/>
    <c:showDLblsOverMax val="0"/>
  </c:chart>
  <c:spPr>
    <a:solidFill>
      <a:schemeClr val="bg2"/>
    </a:solidFill>
    <a:ln w="9525" cap="flat" cmpd="sng" algn="ctr">
      <a:solidFill>
        <a:sysClr val="windowText" lastClr="000000"/>
      </a:solidFill>
      <a:round/>
    </a:ln>
    <a:effectLst/>
  </c:spPr>
  <c:txPr>
    <a:bodyPr/>
    <a:lstStyle/>
    <a:p>
      <a:pPr>
        <a:defRPr sz="8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74983182272323"/>
          <c:y val="5.0003523870382989E-2"/>
          <c:w val="0.46757681422481212"/>
          <c:h val="0.92499471419442536"/>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4F34-46BE-AF5B-C5FA5CD5226E}"/>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4F34-46BE-AF5B-C5FA5CD5226E}"/>
              </c:ext>
            </c:extLst>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15:layout/>
              </c:ext>
            </c:extLst>
          </c:dLbls>
          <c:cat>
            <c:strRef>
              <c:f>Sheet1!$C$7:$C$8</c:f>
              <c:strCache>
                <c:ptCount val="2"/>
                <c:pt idx="0">
                  <c:v>Dhaka division</c:v>
                </c:pt>
                <c:pt idx="1">
                  <c:v>Other divisions</c:v>
                </c:pt>
              </c:strCache>
            </c:strRef>
          </c:cat>
          <c:val>
            <c:numRef>
              <c:f>Sheet1!$D$7:$D$8</c:f>
              <c:numCache>
                <c:formatCode>0.00%</c:formatCode>
                <c:ptCount val="2"/>
                <c:pt idx="0">
                  <c:v>0.72370000000000001</c:v>
                </c:pt>
                <c:pt idx="1">
                  <c:v>0.27600000000000002</c:v>
                </c:pt>
              </c:numCache>
            </c:numRef>
          </c:val>
          <c:extLst xmlns:c16r2="http://schemas.microsoft.com/office/drawing/2015/06/chart">
            <c:ext xmlns:c16="http://schemas.microsoft.com/office/drawing/2014/chart" uri="{C3380CC4-5D6E-409C-BE32-E72D297353CC}">
              <c16:uniqueId val="{00000004-4F34-46BE-AF5B-C5FA5CD5226E}"/>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600" b="1"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Entry>
      <c:legendEntry>
        <c:idx val="1"/>
        <c:txPr>
          <a:bodyPr rot="0" spcFirstLastPara="1" vertOverflow="ellipsis" vert="horz" wrap="square" anchor="ctr" anchorCtr="1"/>
          <a:lstStyle/>
          <a:p>
            <a:pPr>
              <a:defRPr sz="1600" b="1"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Entry>
      <c:layout>
        <c:manualLayout>
          <c:xMode val="edge"/>
          <c:yMode val="edge"/>
          <c:x val="0.6466643181555829"/>
          <c:y val="0.38095991804146828"/>
          <c:w val="0.34828041222340311"/>
          <c:h val="0.2280794591429868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ysClr val="windowText" lastClr="000000"/>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Sheet1!$F$6</c:f>
              <c:strCache>
                <c:ptCount val="1"/>
                <c:pt idx="0">
                  <c:v>Men</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Sheet1!$E$7:$E$10</c:f>
              <c:strCache>
                <c:ptCount val="4"/>
                <c:pt idx="0">
                  <c:v>Normal</c:v>
                </c:pt>
                <c:pt idx="1">
                  <c:v>Mild</c:v>
                </c:pt>
                <c:pt idx="2">
                  <c:v>Moderate</c:v>
                </c:pt>
                <c:pt idx="3">
                  <c:v>Severe</c:v>
                </c:pt>
              </c:strCache>
            </c:strRef>
          </c:cat>
          <c:val>
            <c:numRef>
              <c:f>Sheet1!$F$7:$F$10</c:f>
              <c:numCache>
                <c:formatCode>0%</c:formatCode>
                <c:ptCount val="4"/>
                <c:pt idx="0" formatCode="0.00%">
                  <c:v>0.14280000000000001</c:v>
                </c:pt>
                <c:pt idx="1">
                  <c:v>0.19040000000000001</c:v>
                </c:pt>
                <c:pt idx="2" formatCode="0.00%">
                  <c:v>5.7099999999999998E-2</c:v>
                </c:pt>
                <c:pt idx="3" formatCode="0.00%">
                  <c:v>3.7999999999999999E-2</c:v>
                </c:pt>
              </c:numCache>
            </c:numRef>
          </c:val>
          <c:extLst xmlns:c16r2="http://schemas.microsoft.com/office/drawing/2015/06/chart">
            <c:ext xmlns:c16="http://schemas.microsoft.com/office/drawing/2014/chart" uri="{C3380CC4-5D6E-409C-BE32-E72D297353CC}">
              <c16:uniqueId val="{00000000-0CDD-448C-B636-4A0E48E98730}"/>
            </c:ext>
          </c:extLst>
        </c:ser>
        <c:ser>
          <c:idx val="1"/>
          <c:order val="1"/>
          <c:tx>
            <c:strRef>
              <c:f>Sheet1!$G$6</c:f>
              <c:strCache>
                <c:ptCount val="1"/>
                <c:pt idx="0">
                  <c:v>Women</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Sheet1!$E$7:$E$10</c:f>
              <c:strCache>
                <c:ptCount val="4"/>
                <c:pt idx="0">
                  <c:v>Normal</c:v>
                </c:pt>
                <c:pt idx="1">
                  <c:v>Mild</c:v>
                </c:pt>
                <c:pt idx="2">
                  <c:v>Moderate</c:v>
                </c:pt>
                <c:pt idx="3">
                  <c:v>Severe</c:v>
                </c:pt>
              </c:strCache>
            </c:strRef>
          </c:cat>
          <c:val>
            <c:numRef>
              <c:f>Sheet1!$G$7:$G$10</c:f>
              <c:numCache>
                <c:formatCode>0.00%</c:formatCode>
                <c:ptCount val="4"/>
                <c:pt idx="0">
                  <c:v>0.2</c:v>
                </c:pt>
                <c:pt idx="1">
                  <c:v>0.22850000000000001</c:v>
                </c:pt>
                <c:pt idx="2">
                  <c:v>7.6100000000000001E-2</c:v>
                </c:pt>
                <c:pt idx="3">
                  <c:v>6.6699999999999995E-2</c:v>
                </c:pt>
              </c:numCache>
            </c:numRef>
          </c:val>
          <c:extLst xmlns:c16r2="http://schemas.microsoft.com/office/drawing/2015/06/chart">
            <c:ext xmlns:c16="http://schemas.microsoft.com/office/drawing/2014/chart" uri="{C3380CC4-5D6E-409C-BE32-E72D297353CC}">
              <c16:uniqueId val="{00000001-0CDD-448C-B636-4A0E48E98730}"/>
            </c:ext>
          </c:extLst>
        </c:ser>
        <c:dLbls>
          <c:dLblPos val="inEnd"/>
          <c:showLegendKey val="0"/>
          <c:showVal val="1"/>
          <c:showCatName val="0"/>
          <c:showSerName val="0"/>
          <c:showPercent val="0"/>
          <c:showBubbleSize val="0"/>
        </c:dLbls>
        <c:gapWidth val="100"/>
        <c:overlap val="-24"/>
        <c:axId val="252690784"/>
        <c:axId val="252690392"/>
      </c:barChart>
      <c:catAx>
        <c:axId val="25269078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52690392"/>
        <c:crosses val="autoZero"/>
        <c:auto val="1"/>
        <c:lblAlgn val="ctr"/>
        <c:lblOffset val="100"/>
        <c:noMultiLvlLbl val="0"/>
      </c:catAx>
      <c:valAx>
        <c:axId val="252690392"/>
        <c:scaling>
          <c:orientation val="minMax"/>
        </c:scaling>
        <c:delete val="0"/>
        <c:axPos val="l"/>
        <c:majorGridlines>
          <c:spPr>
            <a:ln w="9525" cap="flat" cmpd="sng" algn="ctr">
              <a:solidFill>
                <a:schemeClr val="tx2">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526907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Sheet1!$E$5</c:f>
              <c:strCache>
                <c:ptCount val="1"/>
                <c:pt idx="0">
                  <c:v>≤30 years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Sheet1!$D$6:$D$9</c:f>
              <c:strCache>
                <c:ptCount val="4"/>
                <c:pt idx="0">
                  <c:v>Normal</c:v>
                </c:pt>
                <c:pt idx="1">
                  <c:v>Mild</c:v>
                </c:pt>
                <c:pt idx="2">
                  <c:v>Moderate</c:v>
                </c:pt>
                <c:pt idx="3">
                  <c:v>Severe</c:v>
                </c:pt>
              </c:strCache>
            </c:strRef>
          </c:cat>
          <c:val>
            <c:numRef>
              <c:f>Sheet1!$E$6:$E$9</c:f>
              <c:numCache>
                <c:formatCode>0.00%</c:formatCode>
                <c:ptCount val="4"/>
                <c:pt idx="0">
                  <c:v>0.29520000000000002</c:v>
                </c:pt>
                <c:pt idx="1">
                  <c:v>0.18090000000000001</c:v>
                </c:pt>
                <c:pt idx="2">
                  <c:v>5.7099999999999998E-2</c:v>
                </c:pt>
                <c:pt idx="3">
                  <c:v>3.7999999999999999E-2</c:v>
                </c:pt>
              </c:numCache>
            </c:numRef>
          </c:val>
          <c:extLst xmlns:c16r2="http://schemas.microsoft.com/office/drawing/2015/06/chart">
            <c:ext xmlns:c16="http://schemas.microsoft.com/office/drawing/2014/chart" uri="{C3380CC4-5D6E-409C-BE32-E72D297353CC}">
              <c16:uniqueId val="{00000000-987F-4AA2-A63A-79362BCC5710}"/>
            </c:ext>
          </c:extLst>
        </c:ser>
        <c:ser>
          <c:idx val="1"/>
          <c:order val="1"/>
          <c:tx>
            <c:strRef>
              <c:f>Sheet1!$F$5</c:f>
              <c:strCache>
                <c:ptCount val="1"/>
                <c:pt idx="0">
                  <c:v>31-50 years </c:v>
                </c:pt>
              </c:strCache>
            </c:strRef>
          </c:tx>
          <c:spPr>
            <a:solidFill>
              <a:schemeClr val="accent2"/>
            </a:solidFill>
            <a:ln>
              <a:noFill/>
            </a:ln>
            <a:effectLst/>
          </c:spPr>
          <c:invertIfNegative val="0"/>
          <c:dLbls>
            <c:dLbl>
              <c:idx val="2"/>
              <c:layout>
                <c:manualLayout>
                  <c:x val="5.5555555555554534E-3"/>
                  <c:y val="1.3888888888888973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987F-4AA2-A63A-79362BCC5710}"/>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Sheet1!$D$6:$D$9</c:f>
              <c:strCache>
                <c:ptCount val="4"/>
                <c:pt idx="0">
                  <c:v>Normal</c:v>
                </c:pt>
                <c:pt idx="1">
                  <c:v>Mild</c:v>
                </c:pt>
                <c:pt idx="2">
                  <c:v>Moderate</c:v>
                </c:pt>
                <c:pt idx="3">
                  <c:v>Severe</c:v>
                </c:pt>
              </c:strCache>
            </c:strRef>
          </c:cat>
          <c:val>
            <c:numRef>
              <c:f>Sheet1!$F$6:$F$9</c:f>
              <c:numCache>
                <c:formatCode>0.00%</c:formatCode>
                <c:ptCount val="4"/>
                <c:pt idx="0">
                  <c:v>2.8500000000000001E-2</c:v>
                </c:pt>
                <c:pt idx="1">
                  <c:v>0.2</c:v>
                </c:pt>
                <c:pt idx="2">
                  <c:v>4.7600000000000003E-2</c:v>
                </c:pt>
                <c:pt idx="3">
                  <c:v>5.7099999999999998E-2</c:v>
                </c:pt>
              </c:numCache>
            </c:numRef>
          </c:val>
          <c:extLst xmlns:c16r2="http://schemas.microsoft.com/office/drawing/2015/06/chart">
            <c:ext xmlns:c16="http://schemas.microsoft.com/office/drawing/2014/chart" uri="{C3380CC4-5D6E-409C-BE32-E72D297353CC}">
              <c16:uniqueId val="{00000002-987F-4AA2-A63A-79362BCC5710}"/>
            </c:ext>
          </c:extLst>
        </c:ser>
        <c:ser>
          <c:idx val="2"/>
          <c:order val="2"/>
          <c:tx>
            <c:strRef>
              <c:f>Sheet1!$G$5</c:f>
              <c:strCache>
                <c:ptCount val="1"/>
                <c:pt idx="0">
                  <c:v>51-70 years</c:v>
                </c:pt>
              </c:strCache>
            </c:strRef>
          </c:tx>
          <c:spPr>
            <a:solidFill>
              <a:schemeClr val="accent3"/>
            </a:solidFill>
            <a:ln>
              <a:noFill/>
            </a:ln>
            <a:effectLst/>
          </c:spPr>
          <c:invertIfNegative val="0"/>
          <c:dLbls>
            <c:dLbl>
              <c:idx val="0"/>
              <c:layout>
                <c:manualLayout>
                  <c:x val="4.8181571118150364E-3"/>
                  <c:y val="3.2363264355745086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987F-4AA2-A63A-79362BCC5710}"/>
                </c:ext>
                <c:ext xmlns:c15="http://schemas.microsoft.com/office/drawing/2012/chart" uri="{CE6537A1-D6FC-4f65-9D91-7224C49458BB}">
                  <c15:layout/>
                </c:ext>
              </c:extLst>
            </c:dLbl>
            <c:dLbl>
              <c:idx val="2"/>
              <c:layout>
                <c:manualLayout>
                  <c:x val="6.7404193132679169E-3"/>
                  <c:y val="1.7589715954545827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987F-4AA2-A63A-79362BCC5710}"/>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Sheet1!$D$6:$D$9</c:f>
              <c:strCache>
                <c:ptCount val="4"/>
                <c:pt idx="0">
                  <c:v>Normal</c:v>
                </c:pt>
                <c:pt idx="1">
                  <c:v>Mild</c:v>
                </c:pt>
                <c:pt idx="2">
                  <c:v>Moderate</c:v>
                </c:pt>
                <c:pt idx="3">
                  <c:v>Severe</c:v>
                </c:pt>
              </c:strCache>
            </c:strRef>
          </c:cat>
          <c:val>
            <c:numRef>
              <c:f>Sheet1!$G$6:$G$9</c:f>
              <c:numCache>
                <c:formatCode>0.00%</c:formatCode>
                <c:ptCount val="4"/>
                <c:pt idx="0">
                  <c:v>1.9E-2</c:v>
                </c:pt>
                <c:pt idx="1">
                  <c:v>3.7999999999999999E-2</c:v>
                </c:pt>
                <c:pt idx="2">
                  <c:v>2.8500000000000001E-2</c:v>
                </c:pt>
                <c:pt idx="3">
                  <c:v>9.4999999999999998E-3</c:v>
                </c:pt>
              </c:numCache>
            </c:numRef>
          </c:val>
          <c:extLst xmlns:c16r2="http://schemas.microsoft.com/office/drawing/2015/06/chart">
            <c:ext xmlns:c16="http://schemas.microsoft.com/office/drawing/2014/chart" uri="{C3380CC4-5D6E-409C-BE32-E72D297353CC}">
              <c16:uniqueId val="{00000005-987F-4AA2-A63A-79362BCC5710}"/>
            </c:ext>
          </c:extLst>
        </c:ser>
        <c:dLbls>
          <c:dLblPos val="outEnd"/>
          <c:showLegendKey val="0"/>
          <c:showVal val="1"/>
          <c:showCatName val="0"/>
          <c:showSerName val="0"/>
          <c:showPercent val="0"/>
          <c:showBubbleSize val="0"/>
        </c:dLbls>
        <c:gapWidth val="219"/>
        <c:overlap val="-27"/>
        <c:axId val="252686080"/>
        <c:axId val="252684512"/>
      </c:barChart>
      <c:catAx>
        <c:axId val="252686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52684512"/>
        <c:crosses val="autoZero"/>
        <c:auto val="1"/>
        <c:lblAlgn val="ctr"/>
        <c:lblOffset val="100"/>
        <c:noMultiLvlLbl val="0"/>
      </c:catAx>
      <c:valAx>
        <c:axId val="25268451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526860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Sheet1!$D$6</c:f>
              <c:strCache>
                <c:ptCount val="1"/>
                <c:pt idx="0">
                  <c:v>Interns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Sheet1!$C$7:$C$10</c:f>
              <c:strCache>
                <c:ptCount val="4"/>
                <c:pt idx="0">
                  <c:v>Normal</c:v>
                </c:pt>
                <c:pt idx="1">
                  <c:v>Mild</c:v>
                </c:pt>
                <c:pt idx="2">
                  <c:v>Moderate</c:v>
                </c:pt>
                <c:pt idx="3">
                  <c:v>Severe</c:v>
                </c:pt>
              </c:strCache>
            </c:strRef>
          </c:cat>
          <c:val>
            <c:numRef>
              <c:f>Sheet1!$D$7:$D$10</c:f>
              <c:numCache>
                <c:formatCode>0.00%</c:formatCode>
                <c:ptCount val="4"/>
                <c:pt idx="0">
                  <c:v>0.15229999999999999</c:v>
                </c:pt>
                <c:pt idx="1">
                  <c:v>0.15229999999999999</c:v>
                </c:pt>
                <c:pt idx="2">
                  <c:v>4.7600000000000003E-2</c:v>
                </c:pt>
                <c:pt idx="3">
                  <c:v>3.7999999999999999E-2</c:v>
                </c:pt>
              </c:numCache>
            </c:numRef>
          </c:val>
          <c:extLst xmlns:c16r2="http://schemas.microsoft.com/office/drawing/2015/06/chart">
            <c:ext xmlns:c16="http://schemas.microsoft.com/office/drawing/2014/chart" uri="{C3380CC4-5D6E-409C-BE32-E72D297353CC}">
              <c16:uniqueId val="{00000000-83AA-482D-9166-CE0FD894455A}"/>
            </c:ext>
          </c:extLst>
        </c:ser>
        <c:ser>
          <c:idx val="1"/>
          <c:order val="1"/>
          <c:tx>
            <c:strRef>
              <c:f>Sheet1!$E$6</c:f>
              <c:strCache>
                <c:ptCount val="1"/>
                <c:pt idx="0">
                  <c:v>Physician/Surgeon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Sheet1!$C$7:$C$10</c:f>
              <c:strCache>
                <c:ptCount val="4"/>
                <c:pt idx="0">
                  <c:v>Normal</c:v>
                </c:pt>
                <c:pt idx="1">
                  <c:v>Mild</c:v>
                </c:pt>
                <c:pt idx="2">
                  <c:v>Moderate</c:v>
                </c:pt>
                <c:pt idx="3">
                  <c:v>Severe</c:v>
                </c:pt>
              </c:strCache>
            </c:strRef>
          </c:cat>
          <c:val>
            <c:numRef>
              <c:f>Sheet1!$E$7:$E$10</c:f>
              <c:numCache>
                <c:formatCode>0.00%</c:formatCode>
                <c:ptCount val="4"/>
                <c:pt idx="0">
                  <c:v>0.14280000000000001</c:v>
                </c:pt>
                <c:pt idx="1">
                  <c:v>0.18090000000000001</c:v>
                </c:pt>
                <c:pt idx="2">
                  <c:v>6.6699999999999995E-2</c:v>
                </c:pt>
                <c:pt idx="3">
                  <c:v>5.7099999999999998E-2</c:v>
                </c:pt>
              </c:numCache>
            </c:numRef>
          </c:val>
          <c:extLst xmlns:c16r2="http://schemas.microsoft.com/office/drawing/2015/06/chart">
            <c:ext xmlns:c16="http://schemas.microsoft.com/office/drawing/2014/chart" uri="{C3380CC4-5D6E-409C-BE32-E72D297353CC}">
              <c16:uniqueId val="{00000001-83AA-482D-9166-CE0FD894455A}"/>
            </c:ext>
          </c:extLst>
        </c:ser>
        <c:ser>
          <c:idx val="2"/>
          <c:order val="2"/>
          <c:tx>
            <c:strRef>
              <c:f>Sheet1!$F$6</c:f>
              <c:strCache>
                <c:ptCount val="1"/>
                <c:pt idx="0">
                  <c:v>Others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Sheet1!$C$7:$C$10</c:f>
              <c:strCache>
                <c:ptCount val="4"/>
                <c:pt idx="0">
                  <c:v>Normal</c:v>
                </c:pt>
                <c:pt idx="1">
                  <c:v>Mild</c:v>
                </c:pt>
                <c:pt idx="2">
                  <c:v>Moderate</c:v>
                </c:pt>
                <c:pt idx="3">
                  <c:v>Severe</c:v>
                </c:pt>
              </c:strCache>
            </c:strRef>
          </c:cat>
          <c:val>
            <c:numRef>
              <c:f>Sheet1!$F$7:$F$10</c:f>
              <c:numCache>
                <c:formatCode>0.00%</c:formatCode>
                <c:ptCount val="4"/>
                <c:pt idx="0">
                  <c:v>4.7600000000000003E-2</c:v>
                </c:pt>
                <c:pt idx="1">
                  <c:v>8.5699999999999998E-2</c:v>
                </c:pt>
                <c:pt idx="2">
                  <c:v>1.9E-2</c:v>
                </c:pt>
                <c:pt idx="3">
                  <c:v>9.4999999999999998E-3</c:v>
                </c:pt>
              </c:numCache>
            </c:numRef>
          </c:val>
          <c:extLst xmlns:c16r2="http://schemas.microsoft.com/office/drawing/2015/06/chart">
            <c:ext xmlns:c16="http://schemas.microsoft.com/office/drawing/2014/chart" uri="{C3380CC4-5D6E-409C-BE32-E72D297353CC}">
              <c16:uniqueId val="{00000002-83AA-482D-9166-CE0FD894455A}"/>
            </c:ext>
          </c:extLst>
        </c:ser>
        <c:dLbls>
          <c:dLblPos val="outEnd"/>
          <c:showLegendKey val="0"/>
          <c:showVal val="1"/>
          <c:showCatName val="0"/>
          <c:showSerName val="0"/>
          <c:showPercent val="0"/>
          <c:showBubbleSize val="0"/>
        </c:dLbls>
        <c:gapWidth val="219"/>
        <c:overlap val="-27"/>
        <c:axId val="252686472"/>
        <c:axId val="252688432"/>
      </c:barChart>
      <c:catAx>
        <c:axId val="252686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52688432"/>
        <c:crosses val="autoZero"/>
        <c:auto val="1"/>
        <c:lblAlgn val="ctr"/>
        <c:lblOffset val="100"/>
        <c:noMultiLvlLbl val="0"/>
      </c:catAx>
      <c:valAx>
        <c:axId val="25268843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526864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Sheet1!$G$7</c:f>
              <c:strCache>
                <c:ptCount val="1"/>
                <c:pt idx="0">
                  <c:v>Dhaka</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Sheet1!$F$8:$F$11</c:f>
              <c:strCache>
                <c:ptCount val="4"/>
                <c:pt idx="0">
                  <c:v>Normal</c:v>
                </c:pt>
                <c:pt idx="1">
                  <c:v>Mild</c:v>
                </c:pt>
                <c:pt idx="2">
                  <c:v>Moderate</c:v>
                </c:pt>
                <c:pt idx="3">
                  <c:v>Severe</c:v>
                </c:pt>
              </c:strCache>
            </c:strRef>
          </c:cat>
          <c:val>
            <c:numRef>
              <c:f>Sheet1!$G$8:$G$11</c:f>
              <c:numCache>
                <c:formatCode>0.00%</c:formatCode>
                <c:ptCount val="4"/>
                <c:pt idx="0">
                  <c:v>0.26669999999999999</c:v>
                </c:pt>
                <c:pt idx="1">
                  <c:v>0.29520000000000002</c:v>
                </c:pt>
                <c:pt idx="2">
                  <c:v>8.5699999999999998E-2</c:v>
                </c:pt>
                <c:pt idx="3">
                  <c:v>7.6100000000000001E-2</c:v>
                </c:pt>
              </c:numCache>
            </c:numRef>
          </c:val>
          <c:extLst xmlns:c16r2="http://schemas.microsoft.com/office/drawing/2015/06/chart">
            <c:ext xmlns:c16="http://schemas.microsoft.com/office/drawing/2014/chart" uri="{C3380CC4-5D6E-409C-BE32-E72D297353CC}">
              <c16:uniqueId val="{00000000-C51D-430C-A64B-A6759D5A7609}"/>
            </c:ext>
          </c:extLst>
        </c:ser>
        <c:ser>
          <c:idx val="1"/>
          <c:order val="1"/>
          <c:tx>
            <c:strRef>
              <c:f>Sheet1!$H$7</c:f>
              <c:strCache>
                <c:ptCount val="1"/>
                <c:pt idx="0">
                  <c:v>Other divisions</c:v>
                </c:pt>
              </c:strCache>
            </c:strRef>
          </c:tx>
          <c:spPr>
            <a:solidFill>
              <a:schemeClr val="accent2">
                <a:alpha val="85000"/>
              </a:schemeClr>
            </a:solidFill>
            <a:ln w="9525" cap="flat" cmpd="sng" algn="ctr">
              <a:solidFill>
                <a:schemeClr val="lt1">
                  <a:alpha val="50000"/>
                </a:schemeClr>
              </a:solidFill>
              <a:round/>
            </a:ln>
            <a:effectLst/>
          </c:spPr>
          <c:invertIfNegative val="0"/>
          <c:dLbls>
            <c:dLbl>
              <c:idx val="3"/>
              <c:layout>
                <c:manualLayout>
                  <c:x val="-7.2312954615237249E-2"/>
                  <c:y val="2.6991069568950369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C51D-430C-A64B-A6759D5A7609}"/>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Sheet1!$F$8:$F$11</c:f>
              <c:strCache>
                <c:ptCount val="4"/>
                <c:pt idx="0">
                  <c:v>Normal</c:v>
                </c:pt>
                <c:pt idx="1">
                  <c:v>Mild</c:v>
                </c:pt>
                <c:pt idx="2">
                  <c:v>Moderate</c:v>
                </c:pt>
                <c:pt idx="3">
                  <c:v>Severe</c:v>
                </c:pt>
              </c:strCache>
            </c:strRef>
          </c:cat>
          <c:val>
            <c:numRef>
              <c:f>Sheet1!$H$8:$H$11</c:f>
              <c:numCache>
                <c:formatCode>0.00%</c:formatCode>
                <c:ptCount val="4"/>
                <c:pt idx="0">
                  <c:v>7.6100000000000001E-2</c:v>
                </c:pt>
                <c:pt idx="1">
                  <c:v>0.12379999999999999</c:v>
                </c:pt>
                <c:pt idx="2">
                  <c:v>4.7600000000000003E-2</c:v>
                </c:pt>
                <c:pt idx="3">
                  <c:v>2.8500000000000001E-2</c:v>
                </c:pt>
              </c:numCache>
            </c:numRef>
          </c:val>
          <c:extLst xmlns:c16r2="http://schemas.microsoft.com/office/drawing/2015/06/chart">
            <c:ext xmlns:c16="http://schemas.microsoft.com/office/drawing/2014/chart" uri="{C3380CC4-5D6E-409C-BE32-E72D297353CC}">
              <c16:uniqueId val="{00000002-C51D-430C-A64B-A6759D5A7609}"/>
            </c:ext>
          </c:extLst>
        </c:ser>
        <c:dLbls>
          <c:dLblPos val="inEnd"/>
          <c:showLegendKey val="0"/>
          <c:showVal val="1"/>
          <c:showCatName val="0"/>
          <c:showSerName val="0"/>
          <c:showPercent val="0"/>
          <c:showBubbleSize val="0"/>
        </c:dLbls>
        <c:gapWidth val="65"/>
        <c:axId val="252688824"/>
        <c:axId val="252689216"/>
      </c:barChart>
      <c:catAx>
        <c:axId val="25268882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52689216"/>
        <c:crosses val="autoZero"/>
        <c:auto val="1"/>
        <c:lblAlgn val="ctr"/>
        <c:lblOffset val="100"/>
        <c:noMultiLvlLbl val="0"/>
      </c:catAx>
      <c:valAx>
        <c:axId val="252689216"/>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5268882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ysClr val="window" lastClr="FFFFFF"/>
    </a:solidFill>
    <a:ln w="9525" cap="flat" cmpd="sng" algn="ctr">
      <a:solidFill>
        <a:sysClr val="windowText" lastClr="000000"/>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Sheet1!$E$6</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Sheet1!$D$7:$D$10</c:f>
              <c:strCache>
                <c:ptCount val="4"/>
                <c:pt idx="0">
                  <c:v>Normal</c:v>
                </c:pt>
                <c:pt idx="1">
                  <c:v>Mild</c:v>
                </c:pt>
                <c:pt idx="2">
                  <c:v>Moderate</c:v>
                </c:pt>
                <c:pt idx="3">
                  <c:v>Severe</c:v>
                </c:pt>
              </c:strCache>
            </c:strRef>
          </c:cat>
          <c:val>
            <c:numRef>
              <c:f>Sheet1!$E$7:$E$10</c:f>
              <c:numCache>
                <c:formatCode>0.00%</c:formatCode>
                <c:ptCount val="4"/>
                <c:pt idx="0">
                  <c:v>0.219</c:v>
                </c:pt>
                <c:pt idx="1">
                  <c:v>0.24759999999999999</c:v>
                </c:pt>
                <c:pt idx="2">
                  <c:v>7.6100000000000001E-2</c:v>
                </c:pt>
                <c:pt idx="3">
                  <c:v>6.6699999999999995E-2</c:v>
                </c:pt>
              </c:numCache>
            </c:numRef>
          </c:val>
          <c:extLst xmlns:c16r2="http://schemas.microsoft.com/office/drawing/2015/06/chart">
            <c:ext xmlns:c16="http://schemas.microsoft.com/office/drawing/2014/chart" uri="{C3380CC4-5D6E-409C-BE32-E72D297353CC}">
              <c16:uniqueId val="{00000000-4E58-4283-8305-CF782281C428}"/>
            </c:ext>
          </c:extLst>
        </c:ser>
        <c:ser>
          <c:idx val="1"/>
          <c:order val="1"/>
          <c:tx>
            <c:strRef>
              <c:f>Sheet1!$F$6</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Sheet1!$D$7:$D$10</c:f>
              <c:strCache>
                <c:ptCount val="4"/>
                <c:pt idx="0">
                  <c:v>Normal</c:v>
                </c:pt>
                <c:pt idx="1">
                  <c:v>Mild</c:v>
                </c:pt>
                <c:pt idx="2">
                  <c:v>Moderate</c:v>
                </c:pt>
                <c:pt idx="3">
                  <c:v>Severe</c:v>
                </c:pt>
              </c:strCache>
            </c:strRef>
          </c:cat>
          <c:val>
            <c:numRef>
              <c:f>Sheet1!$F$7:$F$10</c:f>
              <c:numCache>
                <c:formatCode>0.00%</c:formatCode>
                <c:ptCount val="4"/>
                <c:pt idx="0">
                  <c:v>0.12379999999999999</c:v>
                </c:pt>
                <c:pt idx="1">
                  <c:v>0.1714</c:v>
                </c:pt>
                <c:pt idx="2">
                  <c:v>5.7099999999999998E-2</c:v>
                </c:pt>
                <c:pt idx="3">
                  <c:v>3.7999999999999999E-2</c:v>
                </c:pt>
              </c:numCache>
            </c:numRef>
          </c:val>
          <c:extLst xmlns:c16r2="http://schemas.microsoft.com/office/drawing/2015/06/chart">
            <c:ext xmlns:c16="http://schemas.microsoft.com/office/drawing/2014/chart" uri="{C3380CC4-5D6E-409C-BE32-E72D297353CC}">
              <c16:uniqueId val="{00000001-4E58-4283-8305-CF782281C428}"/>
            </c:ext>
          </c:extLst>
        </c:ser>
        <c:dLbls>
          <c:dLblPos val="outEnd"/>
          <c:showLegendKey val="0"/>
          <c:showVal val="1"/>
          <c:showCatName val="0"/>
          <c:showSerName val="0"/>
          <c:showPercent val="0"/>
          <c:showBubbleSize val="0"/>
        </c:dLbls>
        <c:gapWidth val="219"/>
        <c:overlap val="-27"/>
        <c:axId val="258685880"/>
        <c:axId val="260265400"/>
      </c:barChart>
      <c:catAx>
        <c:axId val="25868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60265400"/>
        <c:crosses val="autoZero"/>
        <c:auto val="1"/>
        <c:lblAlgn val="ctr"/>
        <c:lblOffset val="100"/>
        <c:noMultiLvlLbl val="0"/>
      </c:catAx>
      <c:valAx>
        <c:axId val="26026540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586858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05315E-FB1E-41D1-9E05-D2B6E1D78643}"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7C138525-6CE8-437A-AFA5-E55061E8986D}">
      <dgm:prSet phldrT="[Text]" custT="1"/>
      <dgm:spPr/>
      <dgm:t>
        <a:bodyPr/>
        <a:lstStyle/>
        <a:p>
          <a:pPr algn="l"/>
          <a:r>
            <a:rPr lang="en-US" sz="2800" b="1" dirty="0">
              <a:solidFill>
                <a:schemeClr val="tx1"/>
              </a:solidFill>
              <a:latin typeface="Times New Roman" panose="02020603050405020304" pitchFamily="18" charset="0"/>
              <a:cs typeface="Times New Roman" panose="02020603050405020304" pitchFamily="18" charset="0"/>
            </a:rPr>
            <a:t>Study design</a:t>
          </a:r>
          <a:endParaRPr lang="en-US" sz="2800" dirty="0">
            <a:solidFill>
              <a:schemeClr val="tx1"/>
            </a:solidFill>
          </a:endParaRPr>
        </a:p>
      </dgm:t>
    </dgm:pt>
    <dgm:pt modelId="{95294E09-5C8C-4783-AED1-0EE11D7E7A94}" type="parTrans" cxnId="{E80310FB-EDC6-400F-95FB-091E88EC1537}">
      <dgm:prSet/>
      <dgm:spPr/>
      <dgm:t>
        <a:bodyPr/>
        <a:lstStyle/>
        <a:p>
          <a:endParaRPr lang="en-US"/>
        </a:p>
      </dgm:t>
    </dgm:pt>
    <dgm:pt modelId="{77F410A1-F976-4C00-A6A8-7F5E1D6D5703}" type="sibTrans" cxnId="{E80310FB-EDC6-400F-95FB-091E88EC1537}">
      <dgm:prSet/>
      <dgm:spPr/>
      <dgm:t>
        <a:bodyPr/>
        <a:lstStyle/>
        <a:p>
          <a:endParaRPr lang="en-US"/>
        </a:p>
      </dgm:t>
    </dgm:pt>
    <dgm:pt modelId="{F9BA3E94-B8F5-4F66-AB78-765A60ED66A4}">
      <dgm:prSet phldrT="[Text]" custT="1"/>
      <dgm:spPr/>
      <dgm:t>
        <a:bodyPr/>
        <a:lstStyle/>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Cross-sectional study.</a:t>
          </a:r>
          <a:endParaRPr lang="en-US" sz="2800" dirty="0"/>
        </a:p>
      </dgm:t>
    </dgm:pt>
    <dgm:pt modelId="{F9D8D1BF-551B-46E4-ACD6-954011E0C191}" type="parTrans" cxnId="{1A9FB86B-75A4-4CA3-8BEE-2564252E82BE}">
      <dgm:prSet/>
      <dgm:spPr/>
      <dgm:t>
        <a:bodyPr/>
        <a:lstStyle/>
        <a:p>
          <a:endParaRPr lang="en-US"/>
        </a:p>
      </dgm:t>
    </dgm:pt>
    <dgm:pt modelId="{A49539EA-1F42-4400-82A9-40DE63E74F5B}" type="sibTrans" cxnId="{1A9FB86B-75A4-4CA3-8BEE-2564252E82BE}">
      <dgm:prSet/>
      <dgm:spPr/>
      <dgm:t>
        <a:bodyPr/>
        <a:lstStyle/>
        <a:p>
          <a:endParaRPr lang="en-US"/>
        </a:p>
      </dgm:t>
    </dgm:pt>
    <dgm:pt modelId="{C5AE4547-9319-4357-86D2-0BE6856495DB}">
      <dgm:prSet phldrT="[Text]" custT="1"/>
      <dgm:spPr/>
      <dgm:t>
        <a:bodyPr/>
        <a:lstStyle/>
        <a:p>
          <a:pPr algn="l"/>
          <a:r>
            <a:rPr lang="en-US" sz="2800" b="1" dirty="0">
              <a:solidFill>
                <a:schemeClr val="tx1"/>
              </a:solidFill>
              <a:latin typeface="Times New Roman" panose="02020603050405020304" pitchFamily="18" charset="0"/>
              <a:cs typeface="Times New Roman" panose="02020603050405020304" pitchFamily="18" charset="0"/>
            </a:rPr>
            <a:t>Data source</a:t>
          </a:r>
          <a:endParaRPr lang="en-US" sz="2800" dirty="0">
            <a:solidFill>
              <a:schemeClr val="tx1"/>
            </a:solidFill>
          </a:endParaRPr>
        </a:p>
      </dgm:t>
    </dgm:pt>
    <dgm:pt modelId="{1FA18CDB-96E8-4766-99F0-E92D379DC655}" type="parTrans" cxnId="{470FF165-C279-4BA5-9BE2-391E01BEB634}">
      <dgm:prSet/>
      <dgm:spPr/>
      <dgm:t>
        <a:bodyPr/>
        <a:lstStyle/>
        <a:p>
          <a:endParaRPr lang="en-US"/>
        </a:p>
      </dgm:t>
    </dgm:pt>
    <dgm:pt modelId="{F16E586C-A1CC-4347-8D17-917934965942}" type="sibTrans" cxnId="{470FF165-C279-4BA5-9BE2-391E01BEB634}">
      <dgm:prSet/>
      <dgm:spPr/>
      <dgm:t>
        <a:bodyPr/>
        <a:lstStyle/>
        <a:p>
          <a:endParaRPr lang="en-US"/>
        </a:p>
      </dgm:t>
    </dgm:pt>
    <dgm:pt modelId="{9F4FBEDC-74DB-4622-94A1-9290AB7076CA}">
      <dgm:prSet phldrT="[Text]" custT="1"/>
      <dgm:spPr/>
      <dgm:t>
        <a:bodyPr/>
        <a:lstStyle/>
        <a:p>
          <a:pPr algn="just"/>
          <a:r>
            <a:rPr lang="en-US" sz="2800" dirty="0" smtClean="0">
              <a:latin typeface="Times New Roman" panose="02020603050405020304" pitchFamily="18" charset="0"/>
              <a:cs typeface="Times New Roman" panose="02020603050405020304" pitchFamily="18" charset="0"/>
            </a:rPr>
            <a:t>The data is primary data, which was collected by an online</a:t>
          </a:r>
          <a:r>
            <a:rPr lang="bn-BD" sz="2800" dirty="0" smtClean="0">
              <a:latin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survey through a structured questionnaire and the respondents were administered by Google form</a:t>
          </a:r>
          <a:endParaRPr lang="en-US" sz="2800" dirty="0">
            <a:latin typeface="Times New Roman" panose="02020603050405020304" pitchFamily="18" charset="0"/>
            <a:cs typeface="Times New Roman" panose="02020603050405020304" pitchFamily="18" charset="0"/>
          </a:endParaRPr>
        </a:p>
      </dgm:t>
    </dgm:pt>
    <dgm:pt modelId="{323D04B3-FB71-4DF0-9DAE-34F6BFCA8C53}" type="parTrans" cxnId="{2D0ABBB1-75CA-44E0-B3F4-78466396B55A}">
      <dgm:prSet/>
      <dgm:spPr/>
      <dgm:t>
        <a:bodyPr/>
        <a:lstStyle/>
        <a:p>
          <a:endParaRPr lang="en-US"/>
        </a:p>
      </dgm:t>
    </dgm:pt>
    <dgm:pt modelId="{1900B885-BE32-4805-91A2-A155B23E03BA}" type="sibTrans" cxnId="{2D0ABBB1-75CA-44E0-B3F4-78466396B55A}">
      <dgm:prSet/>
      <dgm:spPr/>
      <dgm:t>
        <a:bodyPr/>
        <a:lstStyle/>
        <a:p>
          <a:endParaRPr lang="en-US"/>
        </a:p>
      </dgm:t>
    </dgm:pt>
    <dgm:pt modelId="{C2B7A47E-858F-4B08-94F2-5FB9B147AE02}">
      <dgm:prSet phldrT="[Text]" custT="1"/>
      <dgm:spPr/>
      <dgm:t>
        <a:bodyPr/>
        <a:lstStyle/>
        <a:p>
          <a:pPr algn="l"/>
          <a:r>
            <a:rPr lang="en-US" sz="2800" b="1" dirty="0">
              <a:solidFill>
                <a:schemeClr val="tx1"/>
              </a:solidFill>
              <a:latin typeface="Times New Roman" panose="02020603050405020304" pitchFamily="18" charset="0"/>
              <a:cs typeface="Times New Roman" panose="02020603050405020304" pitchFamily="18" charset="0"/>
            </a:rPr>
            <a:t>Study population</a:t>
          </a:r>
          <a:endParaRPr lang="en-US" sz="2800" dirty="0">
            <a:solidFill>
              <a:schemeClr val="tx1"/>
            </a:solidFill>
          </a:endParaRPr>
        </a:p>
      </dgm:t>
    </dgm:pt>
    <dgm:pt modelId="{9093B263-9140-4D32-825A-077C19AB46AB}" type="parTrans" cxnId="{A1EF9D8B-E210-47DA-A310-0B06E44AF813}">
      <dgm:prSet/>
      <dgm:spPr/>
      <dgm:t>
        <a:bodyPr/>
        <a:lstStyle/>
        <a:p>
          <a:endParaRPr lang="en-US"/>
        </a:p>
      </dgm:t>
    </dgm:pt>
    <dgm:pt modelId="{28BBB642-6B94-4C2E-9A7D-BACB5BB6005F}" type="sibTrans" cxnId="{A1EF9D8B-E210-47DA-A310-0B06E44AF813}">
      <dgm:prSet/>
      <dgm:spPr/>
      <dgm:t>
        <a:bodyPr/>
        <a:lstStyle/>
        <a:p>
          <a:endParaRPr lang="en-US"/>
        </a:p>
      </dgm:t>
    </dgm:pt>
    <dgm:pt modelId="{EA679E0A-6424-4936-8E16-BC31A05EBFED}">
      <dgm:prSet phldrT="[Text]" custT="1"/>
      <dgm:spPr/>
      <dgm:t>
        <a:bodyPr/>
        <a:lstStyle/>
        <a:p>
          <a:pPr algn="jus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The survey was conducted among medical professionals registered by the Bangladesh Medical &amp; Dental Council and working in Bangladesh.</a:t>
          </a:r>
          <a:endParaRPr lang="en-US" sz="2800" dirty="0">
            <a:latin typeface="Times New Roman" panose="02020603050405020304" pitchFamily="18" charset="0"/>
            <a:cs typeface="Times New Roman" panose="02020603050405020304" pitchFamily="18" charset="0"/>
          </a:endParaRPr>
        </a:p>
      </dgm:t>
    </dgm:pt>
    <dgm:pt modelId="{4BE94B3D-D70C-4447-A29F-C18C4D869451}" type="parTrans" cxnId="{0D8C3113-94DC-4197-A998-540E5833B6C7}">
      <dgm:prSet/>
      <dgm:spPr/>
      <dgm:t>
        <a:bodyPr/>
        <a:lstStyle/>
        <a:p>
          <a:endParaRPr lang="en-US"/>
        </a:p>
      </dgm:t>
    </dgm:pt>
    <dgm:pt modelId="{FA1210B4-C1F0-4BE1-92EA-B5C7D65B77D6}" type="sibTrans" cxnId="{0D8C3113-94DC-4197-A998-540E5833B6C7}">
      <dgm:prSet/>
      <dgm:spPr/>
      <dgm:t>
        <a:bodyPr/>
        <a:lstStyle/>
        <a:p>
          <a:endParaRPr lang="en-US"/>
        </a:p>
      </dgm:t>
    </dgm:pt>
    <dgm:pt modelId="{309DDA1F-BC07-4D25-87BC-079943E37483}" type="pres">
      <dgm:prSet presAssocID="{4205315E-FB1E-41D1-9E05-D2B6E1D78643}" presName="Name0" presStyleCnt="0">
        <dgm:presLayoutVars>
          <dgm:dir/>
          <dgm:animLvl val="lvl"/>
          <dgm:resizeHandles val="exact"/>
        </dgm:presLayoutVars>
      </dgm:prSet>
      <dgm:spPr/>
      <dgm:t>
        <a:bodyPr/>
        <a:lstStyle/>
        <a:p>
          <a:endParaRPr lang="en-US"/>
        </a:p>
      </dgm:t>
    </dgm:pt>
    <dgm:pt modelId="{086389CB-B271-41ED-B7C3-172DBD21543E}" type="pres">
      <dgm:prSet presAssocID="{7C138525-6CE8-437A-AFA5-E55061E8986D}" presName="linNode" presStyleCnt="0"/>
      <dgm:spPr/>
    </dgm:pt>
    <dgm:pt modelId="{EDDC33C3-5968-413E-B1B3-8847ACFE32D3}" type="pres">
      <dgm:prSet presAssocID="{7C138525-6CE8-437A-AFA5-E55061E8986D}" presName="parentText" presStyleLbl="node1" presStyleIdx="0" presStyleCnt="3" custScaleX="86868" custLinFactNeighborX="-1553" custLinFactNeighborY="-289">
        <dgm:presLayoutVars>
          <dgm:chMax val="1"/>
          <dgm:bulletEnabled val="1"/>
        </dgm:presLayoutVars>
      </dgm:prSet>
      <dgm:spPr/>
      <dgm:t>
        <a:bodyPr/>
        <a:lstStyle/>
        <a:p>
          <a:endParaRPr lang="en-US"/>
        </a:p>
      </dgm:t>
    </dgm:pt>
    <dgm:pt modelId="{62DC4F98-3473-4487-8017-AF19D1A62943}" type="pres">
      <dgm:prSet presAssocID="{7C138525-6CE8-437A-AFA5-E55061E8986D}" presName="descendantText" presStyleLbl="alignAccFollowNode1" presStyleIdx="0" presStyleCnt="3" custScaleX="150338" custLinFactNeighborX="-2525" custLinFactNeighborY="690">
        <dgm:presLayoutVars>
          <dgm:bulletEnabled val="1"/>
        </dgm:presLayoutVars>
      </dgm:prSet>
      <dgm:spPr/>
      <dgm:t>
        <a:bodyPr/>
        <a:lstStyle/>
        <a:p>
          <a:endParaRPr lang="en-US"/>
        </a:p>
      </dgm:t>
    </dgm:pt>
    <dgm:pt modelId="{9B924936-9A03-4031-9FE6-C79F7138E5C4}" type="pres">
      <dgm:prSet presAssocID="{77F410A1-F976-4C00-A6A8-7F5E1D6D5703}" presName="sp" presStyleCnt="0"/>
      <dgm:spPr/>
    </dgm:pt>
    <dgm:pt modelId="{4DD846A3-62AE-44CD-B0F6-67915435A9B7}" type="pres">
      <dgm:prSet presAssocID="{C5AE4547-9319-4357-86D2-0BE6856495DB}" presName="linNode" presStyleCnt="0"/>
      <dgm:spPr/>
    </dgm:pt>
    <dgm:pt modelId="{5A9CBCC6-6B0A-44C9-AF57-1F4CD3170299}" type="pres">
      <dgm:prSet presAssocID="{C5AE4547-9319-4357-86D2-0BE6856495DB}" presName="parentText" presStyleLbl="node1" presStyleIdx="1" presStyleCnt="3" custScaleX="86868" custLinFactNeighborX="-635" custLinFactNeighborY="575">
        <dgm:presLayoutVars>
          <dgm:chMax val="1"/>
          <dgm:bulletEnabled val="1"/>
        </dgm:presLayoutVars>
      </dgm:prSet>
      <dgm:spPr/>
      <dgm:t>
        <a:bodyPr/>
        <a:lstStyle/>
        <a:p>
          <a:endParaRPr lang="en-US"/>
        </a:p>
      </dgm:t>
    </dgm:pt>
    <dgm:pt modelId="{8ED922CF-1C49-4398-A996-6FC07742B2D0}" type="pres">
      <dgm:prSet presAssocID="{C5AE4547-9319-4357-86D2-0BE6856495DB}" presName="descendantText" presStyleLbl="alignAccFollowNode1" presStyleIdx="1" presStyleCnt="3" custScaleX="144828" custLinFactNeighborX="-2525" custLinFactNeighborY="2357">
        <dgm:presLayoutVars>
          <dgm:bulletEnabled val="1"/>
        </dgm:presLayoutVars>
      </dgm:prSet>
      <dgm:spPr/>
      <dgm:t>
        <a:bodyPr/>
        <a:lstStyle/>
        <a:p>
          <a:endParaRPr lang="en-US"/>
        </a:p>
      </dgm:t>
    </dgm:pt>
    <dgm:pt modelId="{D666CF78-965D-4274-B323-DB365FBED87C}" type="pres">
      <dgm:prSet presAssocID="{F16E586C-A1CC-4347-8D17-917934965942}" presName="sp" presStyleCnt="0"/>
      <dgm:spPr/>
    </dgm:pt>
    <dgm:pt modelId="{96FA79B1-6CAE-4CD3-B1E3-D4B6032001D7}" type="pres">
      <dgm:prSet presAssocID="{C2B7A47E-858F-4B08-94F2-5FB9B147AE02}" presName="linNode" presStyleCnt="0"/>
      <dgm:spPr/>
    </dgm:pt>
    <dgm:pt modelId="{37EEE92E-9485-41CA-9358-A2E007206A9D}" type="pres">
      <dgm:prSet presAssocID="{C2B7A47E-858F-4B08-94F2-5FB9B147AE02}" presName="parentText" presStyleLbl="node1" presStyleIdx="2" presStyleCnt="3" custScaleX="86868" custLinFactNeighborX="-1553" custLinFactNeighborY="-289">
        <dgm:presLayoutVars>
          <dgm:chMax val="1"/>
          <dgm:bulletEnabled val="1"/>
        </dgm:presLayoutVars>
      </dgm:prSet>
      <dgm:spPr/>
      <dgm:t>
        <a:bodyPr/>
        <a:lstStyle/>
        <a:p>
          <a:endParaRPr lang="en-US"/>
        </a:p>
      </dgm:t>
    </dgm:pt>
    <dgm:pt modelId="{B5F301FE-B184-4523-B119-E6C12A02F581}" type="pres">
      <dgm:prSet presAssocID="{C2B7A47E-858F-4B08-94F2-5FB9B147AE02}" presName="descendantText" presStyleLbl="alignAccFollowNode1" presStyleIdx="2" presStyleCnt="3" custScaleX="140007" custLinFactNeighborX="-2525" custLinFactNeighborY="-691">
        <dgm:presLayoutVars>
          <dgm:bulletEnabled val="1"/>
        </dgm:presLayoutVars>
      </dgm:prSet>
      <dgm:spPr/>
      <dgm:t>
        <a:bodyPr/>
        <a:lstStyle/>
        <a:p>
          <a:endParaRPr lang="en-US"/>
        </a:p>
      </dgm:t>
    </dgm:pt>
  </dgm:ptLst>
  <dgm:cxnLst>
    <dgm:cxn modelId="{3B1E89F2-28BB-44E9-AF9E-8F97AB0E9831}" type="presOf" srcId="{F9BA3E94-B8F5-4F66-AB78-765A60ED66A4}" destId="{62DC4F98-3473-4487-8017-AF19D1A62943}" srcOrd="0" destOrd="0" presId="urn:microsoft.com/office/officeart/2005/8/layout/vList5"/>
    <dgm:cxn modelId="{DA469835-296A-44DA-80AB-7298460549BD}" type="presOf" srcId="{C2B7A47E-858F-4B08-94F2-5FB9B147AE02}" destId="{37EEE92E-9485-41CA-9358-A2E007206A9D}" srcOrd="0" destOrd="0" presId="urn:microsoft.com/office/officeart/2005/8/layout/vList5"/>
    <dgm:cxn modelId="{E80310FB-EDC6-400F-95FB-091E88EC1537}" srcId="{4205315E-FB1E-41D1-9E05-D2B6E1D78643}" destId="{7C138525-6CE8-437A-AFA5-E55061E8986D}" srcOrd="0" destOrd="0" parTransId="{95294E09-5C8C-4783-AED1-0EE11D7E7A94}" sibTransId="{77F410A1-F976-4C00-A6A8-7F5E1D6D5703}"/>
    <dgm:cxn modelId="{A1EF9D8B-E210-47DA-A310-0B06E44AF813}" srcId="{4205315E-FB1E-41D1-9E05-D2B6E1D78643}" destId="{C2B7A47E-858F-4B08-94F2-5FB9B147AE02}" srcOrd="2" destOrd="0" parTransId="{9093B263-9140-4D32-825A-077C19AB46AB}" sibTransId="{28BBB642-6B94-4C2E-9A7D-BACB5BB6005F}"/>
    <dgm:cxn modelId="{351832B4-FAFE-4EC1-B5C2-1BC802B531AF}" type="presOf" srcId="{EA679E0A-6424-4936-8E16-BC31A05EBFED}" destId="{B5F301FE-B184-4523-B119-E6C12A02F581}" srcOrd="0" destOrd="0" presId="urn:microsoft.com/office/officeart/2005/8/layout/vList5"/>
    <dgm:cxn modelId="{470FF165-C279-4BA5-9BE2-391E01BEB634}" srcId="{4205315E-FB1E-41D1-9E05-D2B6E1D78643}" destId="{C5AE4547-9319-4357-86D2-0BE6856495DB}" srcOrd="1" destOrd="0" parTransId="{1FA18CDB-96E8-4766-99F0-E92D379DC655}" sibTransId="{F16E586C-A1CC-4347-8D17-917934965942}"/>
    <dgm:cxn modelId="{33760E18-E0C4-4FA1-A3B4-DCB1B028E2F7}" type="presOf" srcId="{4205315E-FB1E-41D1-9E05-D2B6E1D78643}" destId="{309DDA1F-BC07-4D25-87BC-079943E37483}" srcOrd="0" destOrd="0" presId="urn:microsoft.com/office/officeart/2005/8/layout/vList5"/>
    <dgm:cxn modelId="{091A271B-827A-40FC-A585-C5634FB7609B}" type="presOf" srcId="{7C138525-6CE8-437A-AFA5-E55061E8986D}" destId="{EDDC33C3-5968-413E-B1B3-8847ACFE32D3}" srcOrd="0" destOrd="0" presId="urn:microsoft.com/office/officeart/2005/8/layout/vList5"/>
    <dgm:cxn modelId="{0D8C3113-94DC-4197-A998-540E5833B6C7}" srcId="{C2B7A47E-858F-4B08-94F2-5FB9B147AE02}" destId="{EA679E0A-6424-4936-8E16-BC31A05EBFED}" srcOrd="0" destOrd="0" parTransId="{4BE94B3D-D70C-4447-A29F-C18C4D869451}" sibTransId="{FA1210B4-C1F0-4BE1-92EA-B5C7D65B77D6}"/>
    <dgm:cxn modelId="{C8C7F4FB-960B-47CD-A25A-A5E739081173}" type="presOf" srcId="{C5AE4547-9319-4357-86D2-0BE6856495DB}" destId="{5A9CBCC6-6B0A-44C9-AF57-1F4CD3170299}" srcOrd="0" destOrd="0" presId="urn:microsoft.com/office/officeart/2005/8/layout/vList5"/>
    <dgm:cxn modelId="{163F04E2-CAAD-4343-BA23-3FC046EFA41F}" type="presOf" srcId="{9F4FBEDC-74DB-4622-94A1-9290AB7076CA}" destId="{8ED922CF-1C49-4398-A996-6FC07742B2D0}" srcOrd="0" destOrd="0" presId="urn:microsoft.com/office/officeart/2005/8/layout/vList5"/>
    <dgm:cxn modelId="{1A9FB86B-75A4-4CA3-8BEE-2564252E82BE}" srcId="{7C138525-6CE8-437A-AFA5-E55061E8986D}" destId="{F9BA3E94-B8F5-4F66-AB78-765A60ED66A4}" srcOrd="0" destOrd="0" parTransId="{F9D8D1BF-551B-46E4-ACD6-954011E0C191}" sibTransId="{A49539EA-1F42-4400-82A9-40DE63E74F5B}"/>
    <dgm:cxn modelId="{2D0ABBB1-75CA-44E0-B3F4-78466396B55A}" srcId="{C5AE4547-9319-4357-86D2-0BE6856495DB}" destId="{9F4FBEDC-74DB-4622-94A1-9290AB7076CA}" srcOrd="0" destOrd="0" parTransId="{323D04B3-FB71-4DF0-9DAE-34F6BFCA8C53}" sibTransId="{1900B885-BE32-4805-91A2-A155B23E03BA}"/>
    <dgm:cxn modelId="{28256F30-2818-4068-AFF4-34718A47998C}" type="presParOf" srcId="{309DDA1F-BC07-4D25-87BC-079943E37483}" destId="{086389CB-B271-41ED-B7C3-172DBD21543E}" srcOrd="0" destOrd="0" presId="urn:microsoft.com/office/officeart/2005/8/layout/vList5"/>
    <dgm:cxn modelId="{DE1BC5E9-D4FE-4571-AC7E-2D06C5973000}" type="presParOf" srcId="{086389CB-B271-41ED-B7C3-172DBD21543E}" destId="{EDDC33C3-5968-413E-B1B3-8847ACFE32D3}" srcOrd="0" destOrd="0" presId="urn:microsoft.com/office/officeart/2005/8/layout/vList5"/>
    <dgm:cxn modelId="{D0EB55F6-356C-45FB-BFF9-2385F01A1D9F}" type="presParOf" srcId="{086389CB-B271-41ED-B7C3-172DBD21543E}" destId="{62DC4F98-3473-4487-8017-AF19D1A62943}" srcOrd="1" destOrd="0" presId="urn:microsoft.com/office/officeart/2005/8/layout/vList5"/>
    <dgm:cxn modelId="{6A93C9DD-C9B8-4EC2-A8C5-41329773AA2F}" type="presParOf" srcId="{309DDA1F-BC07-4D25-87BC-079943E37483}" destId="{9B924936-9A03-4031-9FE6-C79F7138E5C4}" srcOrd="1" destOrd="0" presId="urn:microsoft.com/office/officeart/2005/8/layout/vList5"/>
    <dgm:cxn modelId="{A2F58BCF-0DE6-488D-9D9C-F9D338C56A5D}" type="presParOf" srcId="{309DDA1F-BC07-4D25-87BC-079943E37483}" destId="{4DD846A3-62AE-44CD-B0F6-67915435A9B7}" srcOrd="2" destOrd="0" presId="urn:microsoft.com/office/officeart/2005/8/layout/vList5"/>
    <dgm:cxn modelId="{18EFA302-05B5-4C36-83EC-DB5035ECF179}" type="presParOf" srcId="{4DD846A3-62AE-44CD-B0F6-67915435A9B7}" destId="{5A9CBCC6-6B0A-44C9-AF57-1F4CD3170299}" srcOrd="0" destOrd="0" presId="urn:microsoft.com/office/officeart/2005/8/layout/vList5"/>
    <dgm:cxn modelId="{BA98B363-9BFF-4762-AE4A-56AD64E0DADF}" type="presParOf" srcId="{4DD846A3-62AE-44CD-B0F6-67915435A9B7}" destId="{8ED922CF-1C49-4398-A996-6FC07742B2D0}" srcOrd="1" destOrd="0" presId="urn:microsoft.com/office/officeart/2005/8/layout/vList5"/>
    <dgm:cxn modelId="{BF249530-A090-4DB1-BD3B-112E2BE8AC20}" type="presParOf" srcId="{309DDA1F-BC07-4D25-87BC-079943E37483}" destId="{D666CF78-965D-4274-B323-DB365FBED87C}" srcOrd="3" destOrd="0" presId="urn:microsoft.com/office/officeart/2005/8/layout/vList5"/>
    <dgm:cxn modelId="{4F44B3E3-4125-4703-87F5-0B51D4758A35}" type="presParOf" srcId="{309DDA1F-BC07-4D25-87BC-079943E37483}" destId="{96FA79B1-6CAE-4CD3-B1E3-D4B6032001D7}" srcOrd="4" destOrd="0" presId="urn:microsoft.com/office/officeart/2005/8/layout/vList5"/>
    <dgm:cxn modelId="{065842BF-A38E-40A2-8FB7-E6A1C94AF126}" type="presParOf" srcId="{96FA79B1-6CAE-4CD3-B1E3-D4B6032001D7}" destId="{37EEE92E-9485-41CA-9358-A2E007206A9D}" srcOrd="0" destOrd="0" presId="urn:microsoft.com/office/officeart/2005/8/layout/vList5"/>
    <dgm:cxn modelId="{F9A9CA5D-5E04-4E64-9808-7DF93A91B024}" type="presParOf" srcId="{96FA79B1-6CAE-4CD3-B1E3-D4B6032001D7}" destId="{B5F301FE-B184-4523-B119-E6C12A02F58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82799C-0FA4-47F6-B6CF-AE46ED02C5E7}"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C4CED05C-B5C5-4313-B631-43383355D433}">
      <dgm:prSet phldrT="[Text]" custT="1"/>
      <dgm:spPr/>
      <dgm:t>
        <a:bodyPr/>
        <a:lstStyle/>
        <a:p>
          <a:pPr algn="just"/>
          <a:r>
            <a:rPr lang="en-US" sz="2800" dirty="0" smtClean="0">
              <a:latin typeface="Times New Roman" panose="02020603050405020304" pitchFamily="18" charset="0"/>
              <a:cs typeface="Times New Roman" panose="02020603050405020304" pitchFamily="18" charset="0"/>
            </a:rPr>
            <a:t>105 respondents of the survey were considered as a sample</a:t>
          </a:r>
          <a:r>
            <a:rPr lang="bn-BD" sz="2800" dirty="0" smtClean="0">
              <a:latin typeface="Times New Roman" panose="02020603050405020304" pitchFamily="18" charset="0"/>
            </a:rPr>
            <a:t>.</a:t>
          </a:r>
          <a:endParaRPr lang="en-US" sz="2800" b="0" dirty="0">
            <a:solidFill>
              <a:schemeClr val="bg1"/>
            </a:solidFill>
            <a:latin typeface="Times New Roman" panose="02020603050405020304" pitchFamily="18" charset="0"/>
            <a:cs typeface="Times New Roman" panose="02020603050405020304" pitchFamily="18" charset="0"/>
          </a:endParaRPr>
        </a:p>
      </dgm:t>
    </dgm:pt>
    <dgm:pt modelId="{5BA9EF89-1EB7-4B10-8856-BC48C11AE4BE}">
      <dgm:prSet phldrT="[Text]" custT="1"/>
      <dgm:spPr/>
      <dgm:t>
        <a:bodyPr/>
        <a:lstStyle/>
        <a:p>
          <a:pPr algn="just"/>
          <a:r>
            <a:rPr lang="en-US" sz="2800" b="1" dirty="0" smtClean="0">
              <a:solidFill>
                <a:schemeClr val="tx1"/>
              </a:solidFill>
              <a:latin typeface="Times New Roman" panose="02020603050405020304" pitchFamily="18" charset="0"/>
              <a:cs typeface="Times New Roman" panose="02020603050405020304" pitchFamily="18" charset="0"/>
            </a:rPr>
            <a:t>Sample size</a:t>
          </a:r>
          <a:endParaRPr lang="en-US" sz="2800" b="1" dirty="0">
            <a:solidFill>
              <a:schemeClr val="tx1"/>
            </a:solidFill>
            <a:latin typeface="Times New Roman" panose="02020603050405020304" pitchFamily="18" charset="0"/>
            <a:cs typeface="Times New Roman" panose="02020603050405020304" pitchFamily="18" charset="0"/>
          </a:endParaRPr>
        </a:p>
      </dgm:t>
    </dgm:pt>
    <dgm:pt modelId="{6D5AFA75-0EEC-4CF3-AE8C-188FB774BE97}" type="sibTrans" cxnId="{103E314F-E2DE-4C32-A24D-09BA0193847D}">
      <dgm:prSet/>
      <dgm:spPr/>
      <dgm:t>
        <a:bodyPr/>
        <a:lstStyle/>
        <a:p>
          <a:pPr algn="just"/>
          <a:endParaRPr lang="en-US"/>
        </a:p>
      </dgm:t>
    </dgm:pt>
    <dgm:pt modelId="{BB647AA2-8F1D-4726-B337-5EC821E19C75}" type="parTrans" cxnId="{103E314F-E2DE-4C32-A24D-09BA0193847D}">
      <dgm:prSet/>
      <dgm:spPr/>
      <dgm:t>
        <a:bodyPr/>
        <a:lstStyle/>
        <a:p>
          <a:pPr algn="just"/>
          <a:endParaRPr lang="en-US"/>
        </a:p>
      </dgm:t>
    </dgm:pt>
    <dgm:pt modelId="{DC42DF09-979A-411D-972D-E3A0AE72531A}" type="sibTrans" cxnId="{914C931D-D18B-41EA-A64A-D4726FA86213}">
      <dgm:prSet/>
      <dgm:spPr/>
      <dgm:t>
        <a:bodyPr/>
        <a:lstStyle/>
        <a:p>
          <a:pPr algn="just"/>
          <a:endParaRPr lang="en-US"/>
        </a:p>
      </dgm:t>
    </dgm:pt>
    <dgm:pt modelId="{CF1FD422-7DF2-49C1-AE8E-DAB612AB7568}" type="parTrans" cxnId="{914C931D-D18B-41EA-A64A-D4726FA86213}">
      <dgm:prSet/>
      <dgm:spPr/>
      <dgm:t>
        <a:bodyPr/>
        <a:lstStyle/>
        <a:p>
          <a:pPr algn="just"/>
          <a:endParaRPr lang="en-US"/>
        </a:p>
      </dgm:t>
    </dgm:pt>
    <dgm:pt modelId="{D9CCC130-B369-4B51-B02B-3A5581BEADC9}">
      <dgm:prSet phldrT="[Text]" custT="1"/>
      <dgm:spPr/>
      <dgm:t>
        <a:bodyPr/>
        <a:lstStyle/>
        <a:p>
          <a:pPr algn="just"/>
          <a:r>
            <a:rPr lang="en-US" sz="2800" dirty="0" smtClean="0">
              <a:latin typeface="Times New Roman" panose="02020603050405020304" pitchFamily="18" charset="0"/>
              <a:cs typeface="Times New Roman" panose="02020603050405020304" pitchFamily="18" charset="0"/>
            </a:rPr>
            <a:t>The survey was conducted during the period of January 2022 to March 2022.</a:t>
          </a:r>
          <a:endParaRPr lang="en-US" sz="2800" b="0" dirty="0">
            <a:latin typeface="Times New Roman" panose="02020603050405020304" pitchFamily="18" charset="0"/>
            <a:cs typeface="Times New Roman" panose="02020603050405020304" pitchFamily="18" charset="0"/>
          </a:endParaRPr>
        </a:p>
      </dgm:t>
    </dgm:pt>
    <dgm:pt modelId="{2906D50E-1D0C-4A32-B1DB-793273586FE7}">
      <dgm:prSet phldrT="[Text]" custT="1"/>
      <dgm:spPr/>
      <dgm:t>
        <a:bodyPr/>
        <a:lstStyle/>
        <a:p>
          <a:pPr algn="just"/>
          <a:r>
            <a:rPr lang="en-US" sz="2800" b="1" dirty="0">
              <a:solidFill>
                <a:schemeClr val="tx1"/>
              </a:solidFill>
              <a:latin typeface="Times New Roman" panose="02020603050405020304" pitchFamily="18" charset="0"/>
              <a:cs typeface="Times New Roman" panose="02020603050405020304" pitchFamily="18" charset="0"/>
            </a:rPr>
            <a:t>Study period</a:t>
          </a:r>
          <a:endParaRPr lang="en-US" sz="2800" dirty="0">
            <a:solidFill>
              <a:schemeClr val="tx1"/>
            </a:solidFill>
          </a:endParaRPr>
        </a:p>
      </dgm:t>
    </dgm:pt>
    <dgm:pt modelId="{0238BF3E-5374-4DA7-A884-466009023ABD}" type="sibTrans" cxnId="{779FE042-79BD-4614-9C55-F294471303C7}">
      <dgm:prSet/>
      <dgm:spPr/>
      <dgm:t>
        <a:bodyPr/>
        <a:lstStyle/>
        <a:p>
          <a:pPr algn="just"/>
          <a:endParaRPr lang="en-US"/>
        </a:p>
      </dgm:t>
    </dgm:pt>
    <dgm:pt modelId="{824C4FE0-1BE5-4ED3-BDE1-FE9F7DD579A2}" type="parTrans" cxnId="{779FE042-79BD-4614-9C55-F294471303C7}">
      <dgm:prSet/>
      <dgm:spPr/>
      <dgm:t>
        <a:bodyPr/>
        <a:lstStyle/>
        <a:p>
          <a:pPr algn="just"/>
          <a:endParaRPr lang="en-US"/>
        </a:p>
      </dgm:t>
    </dgm:pt>
    <dgm:pt modelId="{05952B41-8D58-4280-B292-CD816A3A7572}" type="sibTrans" cxnId="{748E6537-F279-49A1-9360-618FBF9F2577}">
      <dgm:prSet/>
      <dgm:spPr/>
      <dgm:t>
        <a:bodyPr/>
        <a:lstStyle/>
        <a:p>
          <a:pPr algn="just"/>
          <a:endParaRPr lang="en-US"/>
        </a:p>
      </dgm:t>
    </dgm:pt>
    <dgm:pt modelId="{A7F5F5CC-0F02-4E6D-B8C4-FB885A636AC8}" type="parTrans" cxnId="{748E6537-F279-49A1-9360-618FBF9F2577}">
      <dgm:prSet/>
      <dgm:spPr/>
      <dgm:t>
        <a:bodyPr/>
        <a:lstStyle/>
        <a:p>
          <a:pPr algn="just"/>
          <a:endParaRPr lang="en-US"/>
        </a:p>
      </dgm:t>
    </dgm:pt>
    <dgm:pt modelId="{986072C7-D147-4EB2-B99E-642F0A0B8C1E}">
      <dgm:prSet phldrT="[Text]" custT="1"/>
      <dgm:spPr/>
      <dgm:t>
        <a:bodyPr/>
        <a:lstStyle/>
        <a:p>
          <a:pPr algn="jus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Medical professionals and interns working during the COVID</a:t>
          </a:r>
          <a:r>
            <a:rPr lang="bn-BD" sz="2800" dirty="0" smtClean="0">
              <a:latin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19 pandemic in</a:t>
          </a:r>
          <a:r>
            <a:rPr lang="bn-BD" sz="2800" dirty="0" smtClean="0">
              <a:latin typeface="Times New Roman" panose="02020603050405020304" pitchFamily="18" charset="0"/>
            </a:rPr>
            <a:t> all over </a:t>
          </a:r>
          <a:r>
            <a:rPr lang="en-US" sz="2800" dirty="0" smtClean="0">
              <a:latin typeface="Times New Roman" panose="02020603050405020304" pitchFamily="18" charset="0"/>
              <a:cs typeface="Times New Roman" panose="02020603050405020304" pitchFamily="18" charset="0"/>
            </a:rPr>
            <a:t>Bangladesh</a:t>
          </a:r>
          <a:r>
            <a:rPr lang="bn-BD" sz="2800" dirty="0" smtClean="0">
              <a:latin typeface="Times New Roman" panose="02020603050405020304" pitchFamily="18" charset="0"/>
            </a:rPr>
            <a:t>.</a:t>
          </a:r>
          <a:endParaRPr lang="en-US" sz="2800" b="0" dirty="0">
            <a:latin typeface="Times New Roman" panose="02020603050405020304" pitchFamily="18" charset="0"/>
            <a:cs typeface="Times New Roman" panose="02020603050405020304" pitchFamily="18" charset="0"/>
          </a:endParaRPr>
        </a:p>
      </dgm:t>
    </dgm:pt>
    <dgm:pt modelId="{0DA7B627-C5C9-4DAB-B596-7E4568E7D2A5}">
      <dgm:prSet phldrT="[Text]" custT="1"/>
      <dgm:spPr/>
      <dgm:t>
        <a:bodyPr/>
        <a:lstStyle/>
        <a:p>
          <a:pPr algn="just"/>
          <a:r>
            <a:rPr lang="en-US" sz="2800" b="1" dirty="0">
              <a:solidFill>
                <a:schemeClr val="tx1"/>
              </a:solidFill>
              <a:latin typeface="Times New Roman" panose="02020603050405020304" pitchFamily="18" charset="0"/>
              <a:cs typeface="Times New Roman" panose="02020603050405020304" pitchFamily="18" charset="0"/>
            </a:rPr>
            <a:t>Study area</a:t>
          </a:r>
          <a:endParaRPr lang="en-US" sz="2800" dirty="0">
            <a:solidFill>
              <a:schemeClr val="tx1"/>
            </a:solidFill>
          </a:endParaRPr>
        </a:p>
      </dgm:t>
    </dgm:pt>
    <dgm:pt modelId="{E7A7C231-1BC7-4A6E-9288-B8BC15D07DDF}" type="sibTrans" cxnId="{FCE7C270-F463-4540-A5B1-F6DB78307D56}">
      <dgm:prSet/>
      <dgm:spPr/>
      <dgm:t>
        <a:bodyPr/>
        <a:lstStyle/>
        <a:p>
          <a:pPr algn="just"/>
          <a:endParaRPr lang="en-US"/>
        </a:p>
      </dgm:t>
    </dgm:pt>
    <dgm:pt modelId="{D30C5AC9-7C13-4782-AFFC-7CDB07E117B6}" type="parTrans" cxnId="{FCE7C270-F463-4540-A5B1-F6DB78307D56}">
      <dgm:prSet/>
      <dgm:spPr/>
      <dgm:t>
        <a:bodyPr/>
        <a:lstStyle/>
        <a:p>
          <a:pPr algn="just"/>
          <a:endParaRPr lang="en-US"/>
        </a:p>
      </dgm:t>
    </dgm:pt>
    <dgm:pt modelId="{0259F86F-02F2-43BD-B2B9-4B3D646AB1B5}" type="sibTrans" cxnId="{8FFC03E4-6888-4124-98A8-BB6F4408B7B5}">
      <dgm:prSet/>
      <dgm:spPr/>
      <dgm:t>
        <a:bodyPr/>
        <a:lstStyle/>
        <a:p>
          <a:pPr algn="just"/>
          <a:endParaRPr lang="en-US"/>
        </a:p>
      </dgm:t>
    </dgm:pt>
    <dgm:pt modelId="{E74BDEDE-73B8-4C7B-8B53-EEAAD039FAA7}" type="parTrans" cxnId="{8FFC03E4-6888-4124-98A8-BB6F4408B7B5}">
      <dgm:prSet/>
      <dgm:spPr/>
      <dgm:t>
        <a:bodyPr/>
        <a:lstStyle/>
        <a:p>
          <a:pPr algn="just"/>
          <a:endParaRPr lang="en-US"/>
        </a:p>
      </dgm:t>
    </dgm:pt>
    <dgm:pt modelId="{DEB4C8BF-2E09-474A-BB72-8CBB5B2391D8}" type="pres">
      <dgm:prSet presAssocID="{6082799C-0FA4-47F6-B6CF-AE46ED02C5E7}" presName="Name0" presStyleCnt="0">
        <dgm:presLayoutVars>
          <dgm:dir/>
          <dgm:animLvl val="lvl"/>
          <dgm:resizeHandles val="exact"/>
        </dgm:presLayoutVars>
      </dgm:prSet>
      <dgm:spPr/>
      <dgm:t>
        <a:bodyPr/>
        <a:lstStyle/>
        <a:p>
          <a:endParaRPr lang="en-US"/>
        </a:p>
      </dgm:t>
    </dgm:pt>
    <dgm:pt modelId="{BEB8FBB9-8DB4-49EE-A360-2AB1388C9B5A}" type="pres">
      <dgm:prSet presAssocID="{0DA7B627-C5C9-4DAB-B596-7E4568E7D2A5}" presName="linNode" presStyleCnt="0"/>
      <dgm:spPr/>
    </dgm:pt>
    <dgm:pt modelId="{09ADFF4B-C3D3-4B91-9476-1C0E95099494}" type="pres">
      <dgm:prSet presAssocID="{0DA7B627-C5C9-4DAB-B596-7E4568E7D2A5}" presName="parentText" presStyleLbl="node1" presStyleIdx="0" presStyleCnt="3" custScaleX="75636" custLinFactNeighborX="-1478" custLinFactNeighborY="-968">
        <dgm:presLayoutVars>
          <dgm:chMax val="1"/>
          <dgm:bulletEnabled val="1"/>
        </dgm:presLayoutVars>
      </dgm:prSet>
      <dgm:spPr/>
      <dgm:t>
        <a:bodyPr/>
        <a:lstStyle/>
        <a:p>
          <a:endParaRPr lang="en-US"/>
        </a:p>
      </dgm:t>
    </dgm:pt>
    <dgm:pt modelId="{CE1473FA-CC79-4ABD-ADF8-FF88247C4E31}" type="pres">
      <dgm:prSet presAssocID="{0DA7B627-C5C9-4DAB-B596-7E4568E7D2A5}" presName="descendantText" presStyleLbl="alignAccFollowNode1" presStyleIdx="0" presStyleCnt="3" custScaleX="113816">
        <dgm:presLayoutVars>
          <dgm:bulletEnabled val="1"/>
        </dgm:presLayoutVars>
      </dgm:prSet>
      <dgm:spPr/>
      <dgm:t>
        <a:bodyPr/>
        <a:lstStyle/>
        <a:p>
          <a:endParaRPr lang="en-US"/>
        </a:p>
      </dgm:t>
    </dgm:pt>
    <dgm:pt modelId="{327E6DE6-F8C3-42B6-8196-516EFFF08365}" type="pres">
      <dgm:prSet presAssocID="{E7A7C231-1BC7-4A6E-9288-B8BC15D07DDF}" presName="sp" presStyleCnt="0"/>
      <dgm:spPr/>
    </dgm:pt>
    <dgm:pt modelId="{6434A7C7-A934-44B6-B473-79F580005126}" type="pres">
      <dgm:prSet presAssocID="{2906D50E-1D0C-4A32-B1DB-793273586FE7}" presName="linNode" presStyleCnt="0"/>
      <dgm:spPr/>
    </dgm:pt>
    <dgm:pt modelId="{7FF5C4A3-9AFF-4E9E-A5A2-01D3A72EEF9D}" type="pres">
      <dgm:prSet presAssocID="{2906D50E-1D0C-4A32-B1DB-793273586FE7}" presName="parentText" presStyleLbl="node1" presStyleIdx="1" presStyleCnt="3" custScaleX="75636">
        <dgm:presLayoutVars>
          <dgm:chMax val="1"/>
          <dgm:bulletEnabled val="1"/>
        </dgm:presLayoutVars>
      </dgm:prSet>
      <dgm:spPr/>
      <dgm:t>
        <a:bodyPr/>
        <a:lstStyle/>
        <a:p>
          <a:endParaRPr lang="en-US"/>
        </a:p>
      </dgm:t>
    </dgm:pt>
    <dgm:pt modelId="{65EDA4AA-DF1F-4CAE-80ED-0E5644B9202C}" type="pres">
      <dgm:prSet presAssocID="{2906D50E-1D0C-4A32-B1DB-793273586FE7}" presName="descendantText" presStyleLbl="alignAccFollowNode1" presStyleIdx="1" presStyleCnt="3" custScaleX="113816">
        <dgm:presLayoutVars>
          <dgm:bulletEnabled val="1"/>
        </dgm:presLayoutVars>
      </dgm:prSet>
      <dgm:spPr/>
      <dgm:t>
        <a:bodyPr/>
        <a:lstStyle/>
        <a:p>
          <a:endParaRPr lang="en-US"/>
        </a:p>
      </dgm:t>
    </dgm:pt>
    <dgm:pt modelId="{76E510B4-F4B0-4FA3-A367-3B7E4F47B52B}" type="pres">
      <dgm:prSet presAssocID="{0238BF3E-5374-4DA7-A884-466009023ABD}" presName="sp" presStyleCnt="0"/>
      <dgm:spPr/>
    </dgm:pt>
    <dgm:pt modelId="{71365DA0-E7E8-44CF-BA30-314D7F806180}" type="pres">
      <dgm:prSet presAssocID="{5BA9EF89-1EB7-4B10-8856-BC48C11AE4BE}" presName="linNode" presStyleCnt="0"/>
      <dgm:spPr/>
    </dgm:pt>
    <dgm:pt modelId="{C872AD3A-DB3C-4F90-863F-C0325D48C2E5}" type="pres">
      <dgm:prSet presAssocID="{5BA9EF89-1EB7-4B10-8856-BC48C11AE4BE}" presName="parentText" presStyleLbl="node1" presStyleIdx="2" presStyleCnt="3" custScaleX="75636">
        <dgm:presLayoutVars>
          <dgm:chMax val="1"/>
          <dgm:bulletEnabled val="1"/>
        </dgm:presLayoutVars>
      </dgm:prSet>
      <dgm:spPr/>
      <dgm:t>
        <a:bodyPr/>
        <a:lstStyle/>
        <a:p>
          <a:endParaRPr lang="en-US"/>
        </a:p>
      </dgm:t>
    </dgm:pt>
    <dgm:pt modelId="{20E1ED28-5853-4237-93BE-BDC201CDCE8F}" type="pres">
      <dgm:prSet presAssocID="{5BA9EF89-1EB7-4B10-8856-BC48C11AE4BE}" presName="descendantText" presStyleLbl="alignAccFollowNode1" presStyleIdx="2" presStyleCnt="3" custScaleX="113816" custScaleY="98072" custLinFactNeighborX="3027" custLinFactNeighborY="1900">
        <dgm:presLayoutVars>
          <dgm:bulletEnabled val="1"/>
        </dgm:presLayoutVars>
      </dgm:prSet>
      <dgm:spPr/>
      <dgm:t>
        <a:bodyPr/>
        <a:lstStyle/>
        <a:p>
          <a:endParaRPr lang="en-US"/>
        </a:p>
      </dgm:t>
    </dgm:pt>
  </dgm:ptLst>
  <dgm:cxnLst>
    <dgm:cxn modelId="{8FFC03E4-6888-4124-98A8-BB6F4408B7B5}" srcId="{0DA7B627-C5C9-4DAB-B596-7E4568E7D2A5}" destId="{986072C7-D147-4EB2-B99E-642F0A0B8C1E}" srcOrd="0" destOrd="0" parTransId="{E74BDEDE-73B8-4C7B-8B53-EEAAD039FAA7}" sibTransId="{0259F86F-02F2-43BD-B2B9-4B3D646AB1B5}"/>
    <dgm:cxn modelId="{FCE7C270-F463-4540-A5B1-F6DB78307D56}" srcId="{6082799C-0FA4-47F6-B6CF-AE46ED02C5E7}" destId="{0DA7B627-C5C9-4DAB-B596-7E4568E7D2A5}" srcOrd="0" destOrd="0" parTransId="{D30C5AC9-7C13-4782-AFFC-7CDB07E117B6}" sibTransId="{E7A7C231-1BC7-4A6E-9288-B8BC15D07DDF}"/>
    <dgm:cxn modelId="{71BC90EA-147D-4DC7-9872-648BD8A132B8}" type="presOf" srcId="{986072C7-D147-4EB2-B99E-642F0A0B8C1E}" destId="{CE1473FA-CC79-4ABD-ADF8-FF88247C4E31}" srcOrd="0" destOrd="0" presId="urn:microsoft.com/office/officeart/2005/8/layout/vList5"/>
    <dgm:cxn modelId="{748E6537-F279-49A1-9360-618FBF9F2577}" srcId="{2906D50E-1D0C-4A32-B1DB-793273586FE7}" destId="{D9CCC130-B369-4B51-B02B-3A5581BEADC9}" srcOrd="0" destOrd="0" parTransId="{A7F5F5CC-0F02-4E6D-B8C4-FB885A636AC8}" sibTransId="{05952B41-8D58-4280-B292-CD816A3A7572}"/>
    <dgm:cxn modelId="{B5638DBB-DDA6-48FF-B68E-F4C39F82CCC1}" type="presOf" srcId="{0DA7B627-C5C9-4DAB-B596-7E4568E7D2A5}" destId="{09ADFF4B-C3D3-4B91-9476-1C0E95099494}" srcOrd="0" destOrd="0" presId="urn:microsoft.com/office/officeart/2005/8/layout/vList5"/>
    <dgm:cxn modelId="{103E314F-E2DE-4C32-A24D-09BA0193847D}" srcId="{6082799C-0FA4-47F6-B6CF-AE46ED02C5E7}" destId="{5BA9EF89-1EB7-4B10-8856-BC48C11AE4BE}" srcOrd="2" destOrd="0" parTransId="{BB647AA2-8F1D-4726-B337-5EC821E19C75}" sibTransId="{6D5AFA75-0EEC-4CF3-AE8C-188FB774BE97}"/>
    <dgm:cxn modelId="{D74785DA-1325-45EF-8741-B9B1B279A549}" type="presOf" srcId="{C4CED05C-B5C5-4313-B631-43383355D433}" destId="{20E1ED28-5853-4237-93BE-BDC201CDCE8F}" srcOrd="0" destOrd="0" presId="urn:microsoft.com/office/officeart/2005/8/layout/vList5"/>
    <dgm:cxn modelId="{903DB2DB-00AC-43D4-ABA6-55F3098B05BB}" type="presOf" srcId="{6082799C-0FA4-47F6-B6CF-AE46ED02C5E7}" destId="{DEB4C8BF-2E09-474A-BB72-8CBB5B2391D8}" srcOrd="0" destOrd="0" presId="urn:microsoft.com/office/officeart/2005/8/layout/vList5"/>
    <dgm:cxn modelId="{722A040B-38CB-4CAA-96DB-A0A3D6A812D8}" type="presOf" srcId="{D9CCC130-B369-4B51-B02B-3A5581BEADC9}" destId="{65EDA4AA-DF1F-4CAE-80ED-0E5644B9202C}" srcOrd="0" destOrd="0" presId="urn:microsoft.com/office/officeart/2005/8/layout/vList5"/>
    <dgm:cxn modelId="{779FE042-79BD-4614-9C55-F294471303C7}" srcId="{6082799C-0FA4-47F6-B6CF-AE46ED02C5E7}" destId="{2906D50E-1D0C-4A32-B1DB-793273586FE7}" srcOrd="1" destOrd="0" parTransId="{824C4FE0-1BE5-4ED3-BDE1-FE9F7DD579A2}" sibTransId="{0238BF3E-5374-4DA7-A884-466009023ABD}"/>
    <dgm:cxn modelId="{10A0D1A0-57F0-4005-9B50-B0BB26BC35D9}" type="presOf" srcId="{5BA9EF89-1EB7-4B10-8856-BC48C11AE4BE}" destId="{C872AD3A-DB3C-4F90-863F-C0325D48C2E5}" srcOrd="0" destOrd="0" presId="urn:microsoft.com/office/officeart/2005/8/layout/vList5"/>
    <dgm:cxn modelId="{6E07D093-7079-4876-BF05-C455D4227627}" type="presOf" srcId="{2906D50E-1D0C-4A32-B1DB-793273586FE7}" destId="{7FF5C4A3-9AFF-4E9E-A5A2-01D3A72EEF9D}" srcOrd="0" destOrd="0" presId="urn:microsoft.com/office/officeart/2005/8/layout/vList5"/>
    <dgm:cxn modelId="{914C931D-D18B-41EA-A64A-D4726FA86213}" srcId="{5BA9EF89-1EB7-4B10-8856-BC48C11AE4BE}" destId="{C4CED05C-B5C5-4313-B631-43383355D433}" srcOrd="0" destOrd="0" parTransId="{CF1FD422-7DF2-49C1-AE8E-DAB612AB7568}" sibTransId="{DC42DF09-979A-411D-972D-E3A0AE72531A}"/>
    <dgm:cxn modelId="{6ECF2320-50E0-43B0-B030-429B189B15C4}" type="presParOf" srcId="{DEB4C8BF-2E09-474A-BB72-8CBB5B2391D8}" destId="{BEB8FBB9-8DB4-49EE-A360-2AB1388C9B5A}" srcOrd="0" destOrd="0" presId="urn:microsoft.com/office/officeart/2005/8/layout/vList5"/>
    <dgm:cxn modelId="{85FA8094-E5AB-4A3D-9D7B-AE42DB724F85}" type="presParOf" srcId="{BEB8FBB9-8DB4-49EE-A360-2AB1388C9B5A}" destId="{09ADFF4B-C3D3-4B91-9476-1C0E95099494}" srcOrd="0" destOrd="0" presId="urn:microsoft.com/office/officeart/2005/8/layout/vList5"/>
    <dgm:cxn modelId="{BD1E5EFF-FC1C-487D-9E79-6C06A15529A9}" type="presParOf" srcId="{BEB8FBB9-8DB4-49EE-A360-2AB1388C9B5A}" destId="{CE1473FA-CC79-4ABD-ADF8-FF88247C4E31}" srcOrd="1" destOrd="0" presId="urn:microsoft.com/office/officeart/2005/8/layout/vList5"/>
    <dgm:cxn modelId="{9DC98D6C-CCA7-4D88-B0D0-E2327D0DBECE}" type="presParOf" srcId="{DEB4C8BF-2E09-474A-BB72-8CBB5B2391D8}" destId="{327E6DE6-F8C3-42B6-8196-516EFFF08365}" srcOrd="1" destOrd="0" presId="urn:microsoft.com/office/officeart/2005/8/layout/vList5"/>
    <dgm:cxn modelId="{B3A76FB5-8B34-40C5-9219-3D5AFC2822A2}" type="presParOf" srcId="{DEB4C8BF-2E09-474A-BB72-8CBB5B2391D8}" destId="{6434A7C7-A934-44B6-B473-79F580005126}" srcOrd="2" destOrd="0" presId="urn:microsoft.com/office/officeart/2005/8/layout/vList5"/>
    <dgm:cxn modelId="{61B61A61-85CC-4C08-8BA5-89D30792CBF7}" type="presParOf" srcId="{6434A7C7-A934-44B6-B473-79F580005126}" destId="{7FF5C4A3-9AFF-4E9E-A5A2-01D3A72EEF9D}" srcOrd="0" destOrd="0" presId="urn:microsoft.com/office/officeart/2005/8/layout/vList5"/>
    <dgm:cxn modelId="{A62131CC-293F-4CFF-87ED-371BC891628B}" type="presParOf" srcId="{6434A7C7-A934-44B6-B473-79F580005126}" destId="{65EDA4AA-DF1F-4CAE-80ED-0E5644B9202C}" srcOrd="1" destOrd="0" presId="urn:microsoft.com/office/officeart/2005/8/layout/vList5"/>
    <dgm:cxn modelId="{E93BF08A-274E-460D-9C86-3A4C3460F9D1}" type="presParOf" srcId="{DEB4C8BF-2E09-474A-BB72-8CBB5B2391D8}" destId="{76E510B4-F4B0-4FA3-A367-3B7E4F47B52B}" srcOrd="3" destOrd="0" presId="urn:microsoft.com/office/officeart/2005/8/layout/vList5"/>
    <dgm:cxn modelId="{03A9E4E1-95CB-475F-990D-282D031C455D}" type="presParOf" srcId="{DEB4C8BF-2E09-474A-BB72-8CBB5B2391D8}" destId="{71365DA0-E7E8-44CF-BA30-314D7F806180}" srcOrd="4" destOrd="0" presId="urn:microsoft.com/office/officeart/2005/8/layout/vList5"/>
    <dgm:cxn modelId="{89467202-DCE9-44CB-BB6B-947BDB15FEB9}" type="presParOf" srcId="{71365DA0-E7E8-44CF-BA30-314D7F806180}" destId="{C872AD3A-DB3C-4F90-863F-C0325D48C2E5}" srcOrd="0" destOrd="0" presId="urn:microsoft.com/office/officeart/2005/8/layout/vList5"/>
    <dgm:cxn modelId="{A09A6DB8-0618-443B-8EC6-6592DCF24329}" type="presParOf" srcId="{71365DA0-E7E8-44CF-BA30-314D7F806180}" destId="{20E1ED28-5853-4237-93BE-BDC201CDCE8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E74869-27AF-46E3-9D7D-8885F6D61EED}"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en-US"/>
        </a:p>
      </dgm:t>
    </dgm:pt>
    <dgm:pt modelId="{3DD5E9E0-5609-41B4-A3A5-2A2FC61F8E56}">
      <dgm:prSet phldrT="[Text]" custT="1"/>
      <dgm:spPr/>
      <dgm:t>
        <a:bodyPr/>
        <a:lstStyle/>
        <a:p>
          <a:pPr algn="ctr"/>
          <a:r>
            <a:rPr lang="en-US" sz="4400" b="1" dirty="0">
              <a:latin typeface="Times New Roman" panose="02020603050405020304" pitchFamily="18" charset="0"/>
              <a:cs typeface="Times New Roman" panose="02020603050405020304" pitchFamily="18" charset="0"/>
            </a:rPr>
            <a:t>Inclusion criteria</a:t>
          </a:r>
          <a:endParaRPr lang="en-US" sz="4400" dirty="0"/>
        </a:p>
      </dgm:t>
    </dgm:pt>
    <dgm:pt modelId="{940C6892-7092-44DF-87E7-0612CEE2949F}" type="parTrans" cxnId="{2A777948-5CC0-4A92-834D-0D4BED09CF9F}">
      <dgm:prSet/>
      <dgm:spPr/>
      <dgm:t>
        <a:bodyPr/>
        <a:lstStyle/>
        <a:p>
          <a:endParaRPr lang="en-US"/>
        </a:p>
      </dgm:t>
    </dgm:pt>
    <dgm:pt modelId="{BCAC2FA5-49A7-42B6-A726-B52FB6D06F36}" type="sibTrans" cxnId="{2A777948-5CC0-4A92-834D-0D4BED09CF9F}">
      <dgm:prSet/>
      <dgm:spPr/>
      <dgm:t>
        <a:bodyPr/>
        <a:lstStyle/>
        <a:p>
          <a:endParaRPr lang="en-US"/>
        </a:p>
      </dgm:t>
    </dgm:pt>
    <dgm:pt modelId="{CD35A5FE-340C-46AC-8253-D803726C9BD5}">
      <dgm:prSet phldrT="[Text]" custT="1"/>
      <dgm:spPr/>
      <dgm:t>
        <a:bodyPr/>
        <a:lstStyle/>
        <a:p>
          <a:r>
            <a:rPr lang="bn-BD" sz="2600" dirty="0" smtClean="0">
              <a:latin typeface="Times New Roman" panose="02020603050405020304" pitchFamily="18" charset="0"/>
            </a:rPr>
            <a:t>Participants who had duty </a:t>
          </a:r>
          <a:r>
            <a:rPr lang="en-US" sz="2600" dirty="0" smtClean="0">
              <a:latin typeface="Times New Roman" panose="02020603050405020304" pitchFamily="18" charset="0"/>
              <a:cs typeface="Times New Roman" panose="02020603050405020304" pitchFamily="18" charset="0"/>
            </a:rPr>
            <a:t>between the selected timeline (June </a:t>
          </a:r>
          <a:r>
            <a:rPr lang="en-US" sz="2600" dirty="0" smtClean="0">
              <a:latin typeface="Times New Roman" panose="02020603050405020304" pitchFamily="18" charset="0"/>
              <a:cs typeface="Times New Roman" panose="02020603050405020304" pitchFamily="18" charset="0"/>
            </a:rPr>
            <a:t>2020-July </a:t>
          </a:r>
          <a:r>
            <a:rPr lang="en-US" sz="2600" dirty="0" smtClean="0">
              <a:latin typeface="Times New Roman" panose="02020603050405020304" pitchFamily="18" charset="0"/>
              <a:cs typeface="Times New Roman" panose="02020603050405020304" pitchFamily="18" charset="0"/>
            </a:rPr>
            <a:t>2021) during COVID</a:t>
          </a:r>
          <a:r>
            <a:rPr lang="bn-BD" sz="2600" dirty="0" smtClean="0">
              <a:latin typeface="Times New Roman" panose="02020603050405020304" pitchFamily="18" charset="0"/>
            </a:rPr>
            <a:t>-</a:t>
          </a:r>
          <a:r>
            <a:rPr lang="en-US" sz="2600" dirty="0" smtClean="0">
              <a:latin typeface="Times New Roman" panose="02020603050405020304" pitchFamily="18" charset="0"/>
              <a:cs typeface="Times New Roman" panose="02020603050405020304" pitchFamily="18" charset="0"/>
            </a:rPr>
            <a:t>19</a:t>
          </a:r>
          <a:r>
            <a:rPr lang="bn-BD" sz="2600" dirty="0" smtClean="0">
              <a:latin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dgm:t>
    </dgm:pt>
    <dgm:pt modelId="{20F0CAB5-0090-4263-83CC-85D27D440F1B}" type="parTrans" cxnId="{44F739B0-4A3F-419A-A0ED-67B52142CA3C}">
      <dgm:prSet/>
      <dgm:spPr/>
      <dgm:t>
        <a:bodyPr/>
        <a:lstStyle/>
        <a:p>
          <a:endParaRPr lang="en-US"/>
        </a:p>
      </dgm:t>
    </dgm:pt>
    <dgm:pt modelId="{64812A5A-767A-4E5B-91C2-6EA4EC5E7623}" type="sibTrans" cxnId="{44F739B0-4A3F-419A-A0ED-67B52142CA3C}">
      <dgm:prSet/>
      <dgm:spPr/>
      <dgm:t>
        <a:bodyPr/>
        <a:lstStyle/>
        <a:p>
          <a:endParaRPr lang="en-US"/>
        </a:p>
      </dgm:t>
    </dgm:pt>
    <dgm:pt modelId="{0F39DF1E-47DD-4EA8-9B23-4388FB9F101A}">
      <dgm:prSet phldrT="[Text]" custT="1"/>
      <dgm:spPr/>
      <dgm:t>
        <a:bodyPr/>
        <a:lstStyle/>
        <a:p>
          <a:pPr algn="ctr"/>
          <a:r>
            <a:rPr lang="en-US" sz="4400" b="1" dirty="0">
              <a:latin typeface="Times New Roman" panose="02020603050405020304" pitchFamily="18" charset="0"/>
              <a:cs typeface="Times New Roman" panose="02020603050405020304" pitchFamily="18" charset="0"/>
            </a:rPr>
            <a:t>Exclusion criteria</a:t>
          </a:r>
          <a:endParaRPr lang="en-US" sz="4400" dirty="0"/>
        </a:p>
      </dgm:t>
    </dgm:pt>
    <dgm:pt modelId="{C0C8942F-B93B-40A4-B3CC-EA029A608829}" type="parTrans" cxnId="{B66D0638-9BB9-44B3-A700-B2ACD1A9A040}">
      <dgm:prSet/>
      <dgm:spPr/>
      <dgm:t>
        <a:bodyPr/>
        <a:lstStyle/>
        <a:p>
          <a:endParaRPr lang="en-US"/>
        </a:p>
      </dgm:t>
    </dgm:pt>
    <dgm:pt modelId="{B81A3A93-13E5-4CB7-904C-11EDA7D568B6}" type="sibTrans" cxnId="{B66D0638-9BB9-44B3-A700-B2ACD1A9A040}">
      <dgm:prSet/>
      <dgm:spPr/>
      <dgm:t>
        <a:bodyPr/>
        <a:lstStyle/>
        <a:p>
          <a:endParaRPr lang="en-US"/>
        </a:p>
      </dgm:t>
    </dgm:pt>
    <dgm:pt modelId="{48EDCE57-6CE4-4E26-8F20-1B7A112D928D}">
      <dgm:prSet phldrT="[Text]" custT="1"/>
      <dgm:spPr/>
      <dgm:t>
        <a:bodyPr/>
        <a:lstStyle/>
        <a:p>
          <a:r>
            <a:rPr lang="bn-BD" sz="2800" dirty="0" smtClean="0">
              <a:latin typeface="Times New Roman" panose="02020603050405020304" pitchFamily="18" charset="0"/>
            </a:rPr>
            <a:t>Who had n</a:t>
          </a:r>
          <a:r>
            <a:rPr lang="en-US" sz="2800" dirty="0" smtClean="0">
              <a:latin typeface="Times New Roman" panose="02020603050405020304" pitchFamily="18" charset="0"/>
              <a:cs typeface="Times New Roman" panose="02020603050405020304" pitchFamily="18" charset="0"/>
            </a:rPr>
            <a:t>o</a:t>
          </a:r>
          <a:r>
            <a:rPr lang="bn-BD" sz="2800" dirty="0" smtClean="0">
              <a:latin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a:t>
          </a:r>
          <a:r>
            <a:rPr lang="bn-BD" sz="2800" dirty="0" smtClean="0">
              <a:latin typeface="Times New Roman" panose="02020603050405020304" pitchFamily="18" charset="0"/>
            </a:rPr>
            <a:t>uty </a:t>
          </a:r>
          <a:r>
            <a:rPr lang="en-US" sz="2800" dirty="0" smtClean="0">
              <a:latin typeface="Times New Roman" panose="02020603050405020304" pitchFamily="18" charset="0"/>
              <a:cs typeface="Times New Roman" panose="02020603050405020304" pitchFamily="18" charset="0"/>
            </a:rPr>
            <a:t>and did not use telemedicine to provide medical care to patients </a:t>
          </a:r>
          <a:r>
            <a:rPr lang="bn-BD" sz="2800" dirty="0" smtClean="0">
              <a:latin typeface="Times New Roman" panose="02020603050405020304" pitchFamily="18" charset="0"/>
            </a:rPr>
            <a:t>during that</a:t>
          </a:r>
          <a:r>
            <a:rPr lang="en-US" sz="2800" dirty="0" smtClean="0">
              <a:latin typeface="Times New Roman" panose="02020603050405020304" pitchFamily="18" charset="0"/>
              <a:cs typeface="Times New Roman" panose="02020603050405020304" pitchFamily="18" charset="0"/>
            </a:rPr>
            <a:t> specified time</a:t>
          </a:r>
          <a:r>
            <a:rPr lang="bn-BD" sz="2800" dirty="0" smtClean="0">
              <a:latin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dgm:t>
    </dgm:pt>
    <dgm:pt modelId="{A0FA0A31-A1FC-4567-AEF5-BC168CFFB77B}" type="parTrans" cxnId="{0FA2740A-FFEC-482A-B15A-1DE5AEC4B0B5}">
      <dgm:prSet/>
      <dgm:spPr/>
      <dgm:t>
        <a:bodyPr/>
        <a:lstStyle/>
        <a:p>
          <a:endParaRPr lang="en-US"/>
        </a:p>
      </dgm:t>
    </dgm:pt>
    <dgm:pt modelId="{2F1CB65D-97E5-4760-AB9D-BED0584AF479}" type="sibTrans" cxnId="{0FA2740A-FFEC-482A-B15A-1DE5AEC4B0B5}">
      <dgm:prSet/>
      <dgm:spPr/>
      <dgm:t>
        <a:bodyPr/>
        <a:lstStyle/>
        <a:p>
          <a:endParaRPr lang="en-US"/>
        </a:p>
      </dgm:t>
    </dgm:pt>
    <dgm:pt modelId="{6F4C669A-F0E4-453B-9320-4221EBDFB10A}">
      <dgm:prSet custT="1"/>
      <dgm:spPr/>
      <dgm:t>
        <a:bodyPr/>
        <a:lstStyle/>
        <a:p>
          <a:r>
            <a:rPr lang="en-US" sz="2600" dirty="0" smtClean="0">
              <a:latin typeface="Times New Roman" panose="02020603050405020304" pitchFamily="18" charset="0"/>
              <a:cs typeface="Times New Roman" panose="02020603050405020304" pitchFamily="18" charset="0"/>
            </a:rPr>
            <a:t>Participants who gave online patients consultancy </a:t>
          </a:r>
          <a:r>
            <a:rPr lang="bn-BD" sz="2600" dirty="0" smtClean="0">
              <a:latin typeface="Times New Roman" panose="02020603050405020304" pitchFamily="18" charset="0"/>
            </a:rPr>
            <a:t>(</a:t>
          </a:r>
          <a:r>
            <a:rPr lang="en-US" sz="2600" dirty="0" smtClean="0">
              <a:latin typeface="Times New Roman" panose="02020603050405020304" pitchFamily="18" charset="0"/>
              <a:cs typeface="Times New Roman" panose="02020603050405020304" pitchFamily="18" charset="0"/>
            </a:rPr>
            <a:t>telemedicine</a:t>
          </a:r>
          <a:r>
            <a:rPr lang="bn-BD" sz="2600" dirty="0" smtClean="0">
              <a:latin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dgm:t>
    </dgm:pt>
    <dgm:pt modelId="{11EEEE86-19E9-4EC5-9082-D7593EB36376}" type="parTrans" cxnId="{5D6B1690-BDEC-4E33-83AA-16DAC1521D69}">
      <dgm:prSet/>
      <dgm:spPr/>
      <dgm:t>
        <a:bodyPr/>
        <a:lstStyle/>
        <a:p>
          <a:endParaRPr lang="en-US"/>
        </a:p>
      </dgm:t>
    </dgm:pt>
    <dgm:pt modelId="{1836A8FE-C3E4-4B0F-8A8A-F40DEDDB86D1}" type="sibTrans" cxnId="{5D6B1690-BDEC-4E33-83AA-16DAC1521D69}">
      <dgm:prSet/>
      <dgm:spPr/>
      <dgm:t>
        <a:bodyPr/>
        <a:lstStyle/>
        <a:p>
          <a:endParaRPr lang="en-US"/>
        </a:p>
      </dgm:t>
    </dgm:pt>
    <dgm:pt modelId="{7C5B8DC5-D73C-4A63-B46D-F99E5586CA48}" type="pres">
      <dgm:prSet presAssocID="{10E74869-27AF-46E3-9D7D-8885F6D61EED}" presName="Name0" presStyleCnt="0">
        <dgm:presLayoutVars>
          <dgm:dir/>
          <dgm:animLvl val="lvl"/>
          <dgm:resizeHandles/>
        </dgm:presLayoutVars>
      </dgm:prSet>
      <dgm:spPr/>
      <dgm:t>
        <a:bodyPr/>
        <a:lstStyle/>
        <a:p>
          <a:endParaRPr lang="en-US"/>
        </a:p>
      </dgm:t>
    </dgm:pt>
    <dgm:pt modelId="{4240B8BA-28B8-4BA1-8D0B-48D4CCD76E50}" type="pres">
      <dgm:prSet presAssocID="{3DD5E9E0-5609-41B4-A3A5-2A2FC61F8E56}" presName="linNode" presStyleCnt="0"/>
      <dgm:spPr/>
    </dgm:pt>
    <dgm:pt modelId="{E1617A04-3D54-4586-B618-65E47FB710A6}" type="pres">
      <dgm:prSet presAssocID="{3DD5E9E0-5609-41B4-A3A5-2A2FC61F8E56}" presName="parentShp" presStyleLbl="node1" presStyleIdx="0" presStyleCnt="2" custScaleX="81944" custScaleY="84155">
        <dgm:presLayoutVars>
          <dgm:bulletEnabled val="1"/>
        </dgm:presLayoutVars>
      </dgm:prSet>
      <dgm:spPr/>
      <dgm:t>
        <a:bodyPr/>
        <a:lstStyle/>
        <a:p>
          <a:endParaRPr lang="en-US"/>
        </a:p>
      </dgm:t>
    </dgm:pt>
    <dgm:pt modelId="{CBFCCE6E-D7BE-4C87-8E43-CEB5FFB08186}" type="pres">
      <dgm:prSet presAssocID="{3DD5E9E0-5609-41B4-A3A5-2A2FC61F8E56}" presName="childShp" presStyleLbl="bgAccFollowNode1" presStyleIdx="0" presStyleCnt="2" custScaleX="110736" custScaleY="166723" custLinFactNeighborX="3569" custLinFactNeighborY="-1834">
        <dgm:presLayoutVars>
          <dgm:bulletEnabled val="1"/>
        </dgm:presLayoutVars>
      </dgm:prSet>
      <dgm:spPr/>
      <dgm:t>
        <a:bodyPr/>
        <a:lstStyle/>
        <a:p>
          <a:endParaRPr lang="en-US"/>
        </a:p>
      </dgm:t>
    </dgm:pt>
    <dgm:pt modelId="{C020422F-E56E-4341-9E75-E3D2F4AB9FE6}" type="pres">
      <dgm:prSet presAssocID="{BCAC2FA5-49A7-42B6-A726-B52FB6D06F36}" presName="spacing" presStyleCnt="0"/>
      <dgm:spPr/>
    </dgm:pt>
    <dgm:pt modelId="{63B13726-B0A0-4E56-BEB8-7DECBE5ADEB8}" type="pres">
      <dgm:prSet presAssocID="{0F39DF1E-47DD-4EA8-9B23-4388FB9F101A}" presName="linNode" presStyleCnt="0"/>
      <dgm:spPr/>
    </dgm:pt>
    <dgm:pt modelId="{82B9A6FF-31FA-4A90-82C5-B2F011BEBE94}" type="pres">
      <dgm:prSet presAssocID="{0F39DF1E-47DD-4EA8-9B23-4388FB9F101A}" presName="parentShp" presStyleLbl="node1" presStyleIdx="1" presStyleCnt="2" custScaleX="82137" custScaleY="83512" custLinFactNeighborX="-1464" custLinFactNeighborY="-1834">
        <dgm:presLayoutVars>
          <dgm:bulletEnabled val="1"/>
        </dgm:presLayoutVars>
      </dgm:prSet>
      <dgm:spPr/>
      <dgm:t>
        <a:bodyPr/>
        <a:lstStyle/>
        <a:p>
          <a:endParaRPr lang="en-US"/>
        </a:p>
      </dgm:t>
    </dgm:pt>
    <dgm:pt modelId="{2E6FE360-B40A-46E0-9249-BE0750BE61D6}" type="pres">
      <dgm:prSet presAssocID="{0F39DF1E-47DD-4EA8-9B23-4388FB9F101A}" presName="childShp" presStyleLbl="bgAccFollowNode1" presStyleIdx="1" presStyleCnt="2" custScaleX="112072" custScaleY="133623">
        <dgm:presLayoutVars>
          <dgm:bulletEnabled val="1"/>
        </dgm:presLayoutVars>
      </dgm:prSet>
      <dgm:spPr/>
      <dgm:t>
        <a:bodyPr/>
        <a:lstStyle/>
        <a:p>
          <a:endParaRPr lang="en-US"/>
        </a:p>
      </dgm:t>
    </dgm:pt>
  </dgm:ptLst>
  <dgm:cxnLst>
    <dgm:cxn modelId="{44F739B0-4A3F-419A-A0ED-67B52142CA3C}" srcId="{3DD5E9E0-5609-41B4-A3A5-2A2FC61F8E56}" destId="{CD35A5FE-340C-46AC-8253-D803726C9BD5}" srcOrd="0" destOrd="0" parTransId="{20F0CAB5-0090-4263-83CC-85D27D440F1B}" sibTransId="{64812A5A-767A-4E5B-91C2-6EA4EC5E7623}"/>
    <dgm:cxn modelId="{C09C4F19-597C-4684-9C96-45FA20FFCF1E}" type="presOf" srcId="{3DD5E9E0-5609-41B4-A3A5-2A2FC61F8E56}" destId="{E1617A04-3D54-4586-B618-65E47FB710A6}" srcOrd="0" destOrd="0" presId="urn:microsoft.com/office/officeart/2005/8/layout/vList6"/>
    <dgm:cxn modelId="{2A777948-5CC0-4A92-834D-0D4BED09CF9F}" srcId="{10E74869-27AF-46E3-9D7D-8885F6D61EED}" destId="{3DD5E9E0-5609-41B4-A3A5-2A2FC61F8E56}" srcOrd="0" destOrd="0" parTransId="{940C6892-7092-44DF-87E7-0612CEE2949F}" sibTransId="{BCAC2FA5-49A7-42B6-A726-B52FB6D06F36}"/>
    <dgm:cxn modelId="{AC7243C9-D31A-42AC-BFCA-93D2D0EF9A39}" type="presOf" srcId="{6F4C669A-F0E4-453B-9320-4221EBDFB10A}" destId="{CBFCCE6E-D7BE-4C87-8E43-CEB5FFB08186}" srcOrd="0" destOrd="1" presId="urn:microsoft.com/office/officeart/2005/8/layout/vList6"/>
    <dgm:cxn modelId="{0FA2740A-FFEC-482A-B15A-1DE5AEC4B0B5}" srcId="{0F39DF1E-47DD-4EA8-9B23-4388FB9F101A}" destId="{48EDCE57-6CE4-4E26-8F20-1B7A112D928D}" srcOrd="0" destOrd="0" parTransId="{A0FA0A31-A1FC-4567-AEF5-BC168CFFB77B}" sibTransId="{2F1CB65D-97E5-4760-AB9D-BED0584AF479}"/>
    <dgm:cxn modelId="{35AFE45F-1853-429F-9148-267EF457E41A}" type="presOf" srcId="{CD35A5FE-340C-46AC-8253-D803726C9BD5}" destId="{CBFCCE6E-D7BE-4C87-8E43-CEB5FFB08186}" srcOrd="0" destOrd="0" presId="urn:microsoft.com/office/officeart/2005/8/layout/vList6"/>
    <dgm:cxn modelId="{B66D0638-9BB9-44B3-A700-B2ACD1A9A040}" srcId="{10E74869-27AF-46E3-9D7D-8885F6D61EED}" destId="{0F39DF1E-47DD-4EA8-9B23-4388FB9F101A}" srcOrd="1" destOrd="0" parTransId="{C0C8942F-B93B-40A4-B3CC-EA029A608829}" sibTransId="{B81A3A93-13E5-4CB7-904C-11EDA7D568B6}"/>
    <dgm:cxn modelId="{5D6B1690-BDEC-4E33-83AA-16DAC1521D69}" srcId="{3DD5E9E0-5609-41B4-A3A5-2A2FC61F8E56}" destId="{6F4C669A-F0E4-453B-9320-4221EBDFB10A}" srcOrd="1" destOrd="0" parTransId="{11EEEE86-19E9-4EC5-9082-D7593EB36376}" sibTransId="{1836A8FE-C3E4-4B0F-8A8A-F40DEDDB86D1}"/>
    <dgm:cxn modelId="{243D606D-90D9-487F-B86A-6E969C20F2D6}" type="presOf" srcId="{10E74869-27AF-46E3-9D7D-8885F6D61EED}" destId="{7C5B8DC5-D73C-4A63-B46D-F99E5586CA48}" srcOrd="0" destOrd="0" presId="urn:microsoft.com/office/officeart/2005/8/layout/vList6"/>
    <dgm:cxn modelId="{BAE42814-A079-4CB4-A379-CBD670771366}" type="presOf" srcId="{48EDCE57-6CE4-4E26-8F20-1B7A112D928D}" destId="{2E6FE360-B40A-46E0-9249-BE0750BE61D6}" srcOrd="0" destOrd="0" presId="urn:microsoft.com/office/officeart/2005/8/layout/vList6"/>
    <dgm:cxn modelId="{AF03D046-3258-45DA-8A34-01043F8315D6}" type="presOf" srcId="{0F39DF1E-47DD-4EA8-9B23-4388FB9F101A}" destId="{82B9A6FF-31FA-4A90-82C5-B2F011BEBE94}" srcOrd="0" destOrd="0" presId="urn:microsoft.com/office/officeart/2005/8/layout/vList6"/>
    <dgm:cxn modelId="{547F51D5-F5C9-4FB1-AA70-30843B6854FF}" type="presParOf" srcId="{7C5B8DC5-D73C-4A63-B46D-F99E5586CA48}" destId="{4240B8BA-28B8-4BA1-8D0B-48D4CCD76E50}" srcOrd="0" destOrd="0" presId="urn:microsoft.com/office/officeart/2005/8/layout/vList6"/>
    <dgm:cxn modelId="{D9FB809F-69F6-4DEB-A30E-2518FD49087F}" type="presParOf" srcId="{4240B8BA-28B8-4BA1-8D0B-48D4CCD76E50}" destId="{E1617A04-3D54-4586-B618-65E47FB710A6}" srcOrd="0" destOrd="0" presId="urn:microsoft.com/office/officeart/2005/8/layout/vList6"/>
    <dgm:cxn modelId="{C1BE3A15-421E-458F-9726-6C61AE585F6C}" type="presParOf" srcId="{4240B8BA-28B8-4BA1-8D0B-48D4CCD76E50}" destId="{CBFCCE6E-D7BE-4C87-8E43-CEB5FFB08186}" srcOrd="1" destOrd="0" presId="urn:microsoft.com/office/officeart/2005/8/layout/vList6"/>
    <dgm:cxn modelId="{BA874223-C762-4587-8657-68055D3EB8E3}" type="presParOf" srcId="{7C5B8DC5-D73C-4A63-B46D-F99E5586CA48}" destId="{C020422F-E56E-4341-9E75-E3D2F4AB9FE6}" srcOrd="1" destOrd="0" presId="urn:microsoft.com/office/officeart/2005/8/layout/vList6"/>
    <dgm:cxn modelId="{F1184DE7-042C-4D09-B241-0C050174A206}" type="presParOf" srcId="{7C5B8DC5-D73C-4A63-B46D-F99E5586CA48}" destId="{63B13726-B0A0-4E56-BEB8-7DECBE5ADEB8}" srcOrd="2" destOrd="0" presId="urn:microsoft.com/office/officeart/2005/8/layout/vList6"/>
    <dgm:cxn modelId="{6E4668EF-E542-4BA5-B494-93FDC8D29BC8}" type="presParOf" srcId="{63B13726-B0A0-4E56-BEB8-7DECBE5ADEB8}" destId="{82B9A6FF-31FA-4A90-82C5-B2F011BEBE94}" srcOrd="0" destOrd="0" presId="urn:microsoft.com/office/officeart/2005/8/layout/vList6"/>
    <dgm:cxn modelId="{2B08E249-644B-4F96-95BB-E9E1B2723992}" type="presParOf" srcId="{63B13726-B0A0-4E56-BEB8-7DECBE5ADEB8}" destId="{2E6FE360-B40A-46E0-9249-BE0750BE61D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DC4F98-3473-4487-8017-AF19D1A62943}">
      <dsp:nvSpPr>
        <dsp:cNvPr id="0" name=""/>
        <dsp:cNvSpPr/>
      </dsp:nvSpPr>
      <dsp:spPr>
        <a:xfrm rot="5400000">
          <a:off x="6515318" y="-3603662"/>
          <a:ext cx="1192936" cy="8719476"/>
        </a:xfrm>
        <a:prstGeom prst="round2Same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Font typeface="Arial" panose="020B0604020202020204" pitchFamily="34" charset="0"/>
            <a:buChar char="••"/>
          </a:pPr>
          <a:r>
            <a:rPr lang="en-US" sz="2800" kern="1200" dirty="0">
              <a:latin typeface="Times New Roman" panose="02020603050405020304" pitchFamily="18" charset="0"/>
              <a:cs typeface="Times New Roman" panose="02020603050405020304" pitchFamily="18" charset="0"/>
            </a:rPr>
            <a:t>Cross-sectional study.</a:t>
          </a:r>
          <a:endParaRPr lang="en-US" sz="2800" kern="1200" dirty="0"/>
        </a:p>
      </dsp:txBody>
      <dsp:txXfrm rot="-5400000">
        <a:off x="2752048" y="217842"/>
        <a:ext cx="8661242" cy="1076468"/>
      </dsp:txXfrm>
    </dsp:sp>
    <dsp:sp modelId="{EDDC33C3-5968-413E-B1B3-8847ACFE32D3}">
      <dsp:nvSpPr>
        <dsp:cNvPr id="0" name=""/>
        <dsp:cNvSpPr/>
      </dsp:nvSpPr>
      <dsp:spPr>
        <a:xfrm>
          <a:off x="0" y="0"/>
          <a:ext cx="2834027" cy="149117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b="1" kern="1200" dirty="0">
              <a:solidFill>
                <a:schemeClr val="tx1"/>
              </a:solidFill>
              <a:latin typeface="Times New Roman" panose="02020603050405020304" pitchFamily="18" charset="0"/>
              <a:cs typeface="Times New Roman" panose="02020603050405020304" pitchFamily="18" charset="0"/>
            </a:rPr>
            <a:t>Study design</a:t>
          </a:r>
          <a:endParaRPr lang="en-US" sz="2800" kern="1200" dirty="0">
            <a:solidFill>
              <a:schemeClr val="tx1"/>
            </a:solidFill>
          </a:endParaRPr>
        </a:p>
      </dsp:txBody>
      <dsp:txXfrm>
        <a:off x="72793" y="72793"/>
        <a:ext cx="2688441" cy="1345584"/>
      </dsp:txXfrm>
    </dsp:sp>
    <dsp:sp modelId="{8ED922CF-1C49-4398-A996-6FC07742B2D0}">
      <dsp:nvSpPr>
        <dsp:cNvPr id="0" name=""/>
        <dsp:cNvSpPr/>
      </dsp:nvSpPr>
      <dsp:spPr>
        <a:xfrm rot="5400000">
          <a:off x="6554642" y="-1978557"/>
          <a:ext cx="1192936" cy="8640496"/>
        </a:xfrm>
        <a:prstGeom prst="round2SameRect">
          <a:avLst/>
        </a:prstGeom>
        <a:solidFill>
          <a:schemeClr val="accent5">
            <a:tint val="40000"/>
            <a:alpha val="90000"/>
            <a:hueOff val="-1594299"/>
            <a:satOff val="-10653"/>
            <a:lumOff val="-1043"/>
            <a:alphaOff val="0"/>
          </a:schemeClr>
        </a:solidFill>
        <a:ln w="19050" cap="rnd" cmpd="sng" algn="ctr">
          <a:solidFill>
            <a:schemeClr val="accent5">
              <a:tint val="40000"/>
              <a:alpha val="90000"/>
              <a:hueOff val="-1594299"/>
              <a:satOff val="-10653"/>
              <a:lumOff val="-10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en-US" sz="2800" kern="1200" dirty="0" smtClean="0">
              <a:latin typeface="Times New Roman" panose="02020603050405020304" pitchFamily="18" charset="0"/>
              <a:cs typeface="Times New Roman" panose="02020603050405020304" pitchFamily="18" charset="0"/>
            </a:rPr>
            <a:t>The data is primary data, which was collected by an online</a:t>
          </a:r>
          <a:r>
            <a:rPr lang="bn-BD" sz="2800" kern="1200" dirty="0" smtClean="0">
              <a:latin typeface="Times New Roman" panose="02020603050405020304" pitchFamily="18" charset="0"/>
            </a:rPr>
            <a:t> </a:t>
          </a:r>
          <a:r>
            <a:rPr lang="en-US" sz="2800" kern="1200" dirty="0" smtClean="0">
              <a:latin typeface="Times New Roman" panose="02020603050405020304" pitchFamily="18" charset="0"/>
              <a:cs typeface="Times New Roman" panose="02020603050405020304" pitchFamily="18" charset="0"/>
            </a:rPr>
            <a:t>survey through a structured questionnaire and the respondents were administered by Google form</a:t>
          </a:r>
          <a:endParaRPr lang="en-US" sz="2800" kern="1200" dirty="0">
            <a:latin typeface="Times New Roman" panose="02020603050405020304" pitchFamily="18" charset="0"/>
            <a:cs typeface="Times New Roman" panose="02020603050405020304" pitchFamily="18" charset="0"/>
          </a:endParaRPr>
        </a:p>
      </dsp:txBody>
      <dsp:txXfrm rot="-5400000">
        <a:off x="2830862" y="1803457"/>
        <a:ext cx="8582262" cy="1076468"/>
      </dsp:txXfrm>
    </dsp:sp>
    <dsp:sp modelId="{5A9CBCC6-6B0A-44C9-AF57-1F4CD3170299}">
      <dsp:nvSpPr>
        <dsp:cNvPr id="0" name=""/>
        <dsp:cNvSpPr/>
      </dsp:nvSpPr>
      <dsp:spPr>
        <a:xfrm>
          <a:off x="0" y="1576562"/>
          <a:ext cx="2915201" cy="1491170"/>
        </a:xfrm>
        <a:prstGeom prst="roundRect">
          <a:avLst/>
        </a:prstGeom>
        <a:solidFill>
          <a:schemeClr val="accent5">
            <a:hueOff val="-1313969"/>
            <a:satOff val="-8924"/>
            <a:lumOff val="-372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b="1" kern="1200" dirty="0">
              <a:solidFill>
                <a:schemeClr val="tx1"/>
              </a:solidFill>
              <a:latin typeface="Times New Roman" panose="02020603050405020304" pitchFamily="18" charset="0"/>
              <a:cs typeface="Times New Roman" panose="02020603050405020304" pitchFamily="18" charset="0"/>
            </a:rPr>
            <a:t>Data source</a:t>
          </a:r>
          <a:endParaRPr lang="en-US" sz="2800" kern="1200" dirty="0">
            <a:solidFill>
              <a:schemeClr val="tx1"/>
            </a:solidFill>
          </a:endParaRPr>
        </a:p>
      </dsp:txBody>
      <dsp:txXfrm>
        <a:off x="72793" y="1649355"/>
        <a:ext cx="2769615" cy="1345584"/>
      </dsp:txXfrm>
    </dsp:sp>
    <dsp:sp modelId="{B5F301FE-B184-4523-B119-E6C12A02F581}">
      <dsp:nvSpPr>
        <dsp:cNvPr id="0" name=""/>
        <dsp:cNvSpPr/>
      </dsp:nvSpPr>
      <dsp:spPr>
        <a:xfrm rot="5400000">
          <a:off x="6588973" y="-411558"/>
          <a:ext cx="1192936" cy="8565234"/>
        </a:xfrm>
        <a:prstGeom prst="round2SameRect">
          <a:avLst/>
        </a:prstGeom>
        <a:solidFill>
          <a:schemeClr val="accent5">
            <a:tint val="40000"/>
            <a:alpha val="90000"/>
            <a:hueOff val="-3188598"/>
            <a:satOff val="-21305"/>
            <a:lumOff val="-2087"/>
            <a:alphaOff val="0"/>
          </a:schemeClr>
        </a:solidFill>
        <a:ln w="19050" cap="rnd" cmpd="sng" algn="ctr">
          <a:solidFill>
            <a:schemeClr val="accent5">
              <a:tint val="40000"/>
              <a:alpha val="90000"/>
              <a:hueOff val="-3188598"/>
              <a:satOff val="-21305"/>
              <a:lumOff val="-20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Font typeface="Arial" panose="020B0604020202020204" pitchFamily="34" charset="0"/>
            <a:buChar char="••"/>
          </a:pPr>
          <a:r>
            <a:rPr lang="en-US" sz="2800" kern="1200" dirty="0" smtClean="0">
              <a:latin typeface="Times New Roman" panose="02020603050405020304" pitchFamily="18" charset="0"/>
              <a:cs typeface="Times New Roman" panose="02020603050405020304" pitchFamily="18" charset="0"/>
            </a:rPr>
            <a:t>The survey was conducted among medical professionals registered by the Bangladesh Medical &amp; Dental Council and working in Bangladesh.</a:t>
          </a:r>
          <a:endParaRPr lang="en-US" sz="2800" kern="1200" dirty="0">
            <a:latin typeface="Times New Roman" panose="02020603050405020304" pitchFamily="18" charset="0"/>
            <a:cs typeface="Times New Roman" panose="02020603050405020304" pitchFamily="18" charset="0"/>
          </a:endParaRPr>
        </a:p>
      </dsp:txBody>
      <dsp:txXfrm rot="-5400000">
        <a:off x="2902824" y="3332825"/>
        <a:ext cx="8507000" cy="1076468"/>
      </dsp:txXfrm>
    </dsp:sp>
    <dsp:sp modelId="{37EEE92E-9485-41CA-9358-A2E007206A9D}">
      <dsp:nvSpPr>
        <dsp:cNvPr id="0" name=""/>
        <dsp:cNvSpPr/>
      </dsp:nvSpPr>
      <dsp:spPr>
        <a:xfrm>
          <a:off x="0" y="3129407"/>
          <a:ext cx="2989316" cy="1491170"/>
        </a:xfrm>
        <a:prstGeom prst="roundRect">
          <a:avLst/>
        </a:prstGeom>
        <a:solidFill>
          <a:schemeClr val="accent5">
            <a:hueOff val="-2627937"/>
            <a:satOff val="-17848"/>
            <a:lumOff val="-745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b="1" kern="1200" dirty="0">
              <a:solidFill>
                <a:schemeClr val="tx1"/>
              </a:solidFill>
              <a:latin typeface="Times New Roman" panose="02020603050405020304" pitchFamily="18" charset="0"/>
              <a:cs typeface="Times New Roman" panose="02020603050405020304" pitchFamily="18" charset="0"/>
            </a:rPr>
            <a:t>Study population</a:t>
          </a:r>
          <a:endParaRPr lang="en-US" sz="2800" kern="1200" dirty="0">
            <a:solidFill>
              <a:schemeClr val="tx1"/>
            </a:solidFill>
          </a:endParaRPr>
        </a:p>
      </dsp:txBody>
      <dsp:txXfrm>
        <a:off x="72793" y="3202200"/>
        <a:ext cx="2843730" cy="13455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473FA-CC79-4ABD-ADF8-FF88247C4E31}">
      <dsp:nvSpPr>
        <dsp:cNvPr id="0" name=""/>
        <dsp:cNvSpPr/>
      </dsp:nvSpPr>
      <dsp:spPr>
        <a:xfrm rot="5400000">
          <a:off x="6550791" y="-3370653"/>
          <a:ext cx="1106012" cy="8128012"/>
        </a:xfrm>
        <a:prstGeom prst="round2Same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Font typeface="Arial" panose="020B0604020202020204" pitchFamily="34" charset="0"/>
            <a:buChar char="••"/>
          </a:pPr>
          <a:r>
            <a:rPr lang="en-US" sz="2800" kern="1200" dirty="0" smtClean="0">
              <a:latin typeface="Times New Roman" panose="02020603050405020304" pitchFamily="18" charset="0"/>
              <a:cs typeface="Times New Roman" panose="02020603050405020304" pitchFamily="18" charset="0"/>
            </a:rPr>
            <a:t>Medical professionals and interns working during the COVID</a:t>
          </a:r>
          <a:r>
            <a:rPr lang="bn-BD" sz="2800" kern="1200" dirty="0" smtClean="0">
              <a:latin typeface="Times New Roman" panose="02020603050405020304" pitchFamily="18" charset="0"/>
            </a:rPr>
            <a:t>-</a:t>
          </a:r>
          <a:r>
            <a:rPr lang="en-US" sz="2800" kern="1200" dirty="0" smtClean="0">
              <a:latin typeface="Times New Roman" panose="02020603050405020304" pitchFamily="18" charset="0"/>
              <a:cs typeface="Times New Roman" panose="02020603050405020304" pitchFamily="18" charset="0"/>
            </a:rPr>
            <a:t>19 pandemic in</a:t>
          </a:r>
          <a:r>
            <a:rPr lang="bn-BD" sz="2800" kern="1200" dirty="0" smtClean="0">
              <a:latin typeface="Times New Roman" panose="02020603050405020304" pitchFamily="18" charset="0"/>
            </a:rPr>
            <a:t> all over </a:t>
          </a:r>
          <a:r>
            <a:rPr lang="en-US" sz="2800" kern="1200" dirty="0" smtClean="0">
              <a:latin typeface="Times New Roman" panose="02020603050405020304" pitchFamily="18" charset="0"/>
              <a:cs typeface="Times New Roman" panose="02020603050405020304" pitchFamily="18" charset="0"/>
            </a:rPr>
            <a:t>Bangladesh</a:t>
          </a:r>
          <a:r>
            <a:rPr lang="bn-BD" sz="2800" kern="1200" dirty="0" smtClean="0">
              <a:latin typeface="Times New Roman" panose="02020603050405020304" pitchFamily="18" charset="0"/>
            </a:rPr>
            <a:t>.</a:t>
          </a:r>
          <a:endParaRPr lang="en-US" sz="2800" b="0" kern="1200" dirty="0">
            <a:latin typeface="Times New Roman" panose="02020603050405020304" pitchFamily="18" charset="0"/>
            <a:cs typeface="Times New Roman" panose="02020603050405020304" pitchFamily="18" charset="0"/>
          </a:endParaRPr>
        </a:p>
      </dsp:txBody>
      <dsp:txXfrm rot="-5400000">
        <a:off x="3039792" y="194337"/>
        <a:ext cx="8074021" cy="998030"/>
      </dsp:txXfrm>
    </dsp:sp>
    <dsp:sp modelId="{09ADFF4B-C3D3-4B91-9476-1C0E95099494}">
      <dsp:nvSpPr>
        <dsp:cNvPr id="0" name=""/>
        <dsp:cNvSpPr/>
      </dsp:nvSpPr>
      <dsp:spPr>
        <a:xfrm>
          <a:off x="0" y="0"/>
          <a:ext cx="3038310" cy="1382515"/>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just" defTabSz="1244600">
            <a:lnSpc>
              <a:spcPct val="90000"/>
            </a:lnSpc>
            <a:spcBef>
              <a:spcPct val="0"/>
            </a:spcBef>
            <a:spcAft>
              <a:spcPct val="35000"/>
            </a:spcAft>
          </a:pPr>
          <a:r>
            <a:rPr lang="en-US" sz="2800" b="1" kern="1200" dirty="0">
              <a:solidFill>
                <a:schemeClr val="tx1"/>
              </a:solidFill>
              <a:latin typeface="Times New Roman" panose="02020603050405020304" pitchFamily="18" charset="0"/>
              <a:cs typeface="Times New Roman" panose="02020603050405020304" pitchFamily="18" charset="0"/>
            </a:rPr>
            <a:t>Study area</a:t>
          </a:r>
          <a:endParaRPr lang="en-US" sz="2800" kern="1200" dirty="0">
            <a:solidFill>
              <a:schemeClr val="tx1"/>
            </a:solidFill>
          </a:endParaRPr>
        </a:p>
      </dsp:txBody>
      <dsp:txXfrm>
        <a:off x="67489" y="67489"/>
        <a:ext cx="2903332" cy="1247537"/>
      </dsp:txXfrm>
    </dsp:sp>
    <dsp:sp modelId="{65EDA4AA-DF1F-4CAE-80ED-0E5644B9202C}">
      <dsp:nvSpPr>
        <dsp:cNvPr id="0" name=""/>
        <dsp:cNvSpPr/>
      </dsp:nvSpPr>
      <dsp:spPr>
        <a:xfrm rot="5400000">
          <a:off x="6550791" y="-1919013"/>
          <a:ext cx="1106012" cy="8128012"/>
        </a:xfrm>
        <a:prstGeom prst="round2SameRect">
          <a:avLst/>
        </a:prstGeom>
        <a:solidFill>
          <a:schemeClr val="accent5">
            <a:tint val="40000"/>
            <a:alpha val="90000"/>
            <a:hueOff val="-1594299"/>
            <a:satOff val="-10653"/>
            <a:lumOff val="-1043"/>
            <a:alphaOff val="0"/>
          </a:schemeClr>
        </a:solidFill>
        <a:ln w="19050" cap="rnd" cmpd="sng" algn="ctr">
          <a:solidFill>
            <a:schemeClr val="accent5">
              <a:tint val="40000"/>
              <a:alpha val="90000"/>
              <a:hueOff val="-1594299"/>
              <a:satOff val="-10653"/>
              <a:lumOff val="-10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en-US" sz="2800" kern="1200" dirty="0" smtClean="0">
              <a:latin typeface="Times New Roman" panose="02020603050405020304" pitchFamily="18" charset="0"/>
              <a:cs typeface="Times New Roman" panose="02020603050405020304" pitchFamily="18" charset="0"/>
            </a:rPr>
            <a:t>The survey was conducted during the period of January 2022 to March 2022.</a:t>
          </a:r>
          <a:endParaRPr lang="en-US" sz="2800" b="0" kern="1200" dirty="0">
            <a:latin typeface="Times New Roman" panose="02020603050405020304" pitchFamily="18" charset="0"/>
            <a:cs typeface="Times New Roman" panose="02020603050405020304" pitchFamily="18" charset="0"/>
          </a:endParaRPr>
        </a:p>
      </dsp:txBody>
      <dsp:txXfrm rot="-5400000">
        <a:off x="3039792" y="1645977"/>
        <a:ext cx="8074021" cy="998030"/>
      </dsp:txXfrm>
    </dsp:sp>
    <dsp:sp modelId="{7FF5C4A3-9AFF-4E9E-A5A2-01D3A72EEF9D}">
      <dsp:nvSpPr>
        <dsp:cNvPr id="0" name=""/>
        <dsp:cNvSpPr/>
      </dsp:nvSpPr>
      <dsp:spPr>
        <a:xfrm>
          <a:off x="1481" y="1453735"/>
          <a:ext cx="3038310" cy="1382515"/>
        </a:xfrm>
        <a:prstGeom prst="roundRect">
          <a:avLst/>
        </a:prstGeom>
        <a:solidFill>
          <a:schemeClr val="accent5">
            <a:hueOff val="-1313969"/>
            <a:satOff val="-8924"/>
            <a:lumOff val="-372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just" defTabSz="1244600">
            <a:lnSpc>
              <a:spcPct val="90000"/>
            </a:lnSpc>
            <a:spcBef>
              <a:spcPct val="0"/>
            </a:spcBef>
            <a:spcAft>
              <a:spcPct val="35000"/>
            </a:spcAft>
          </a:pPr>
          <a:r>
            <a:rPr lang="en-US" sz="2800" b="1" kern="1200" dirty="0">
              <a:solidFill>
                <a:schemeClr val="tx1"/>
              </a:solidFill>
              <a:latin typeface="Times New Roman" panose="02020603050405020304" pitchFamily="18" charset="0"/>
              <a:cs typeface="Times New Roman" panose="02020603050405020304" pitchFamily="18" charset="0"/>
            </a:rPr>
            <a:t>Study period</a:t>
          </a:r>
          <a:endParaRPr lang="en-US" sz="2800" kern="1200" dirty="0">
            <a:solidFill>
              <a:schemeClr val="tx1"/>
            </a:solidFill>
          </a:endParaRPr>
        </a:p>
      </dsp:txBody>
      <dsp:txXfrm>
        <a:off x="68970" y="1521224"/>
        <a:ext cx="2903332" cy="1247537"/>
      </dsp:txXfrm>
    </dsp:sp>
    <dsp:sp modelId="{20E1ED28-5853-4237-93BE-BDC201CDCE8F}">
      <dsp:nvSpPr>
        <dsp:cNvPr id="0" name=""/>
        <dsp:cNvSpPr/>
      </dsp:nvSpPr>
      <dsp:spPr>
        <a:xfrm rot="5400000">
          <a:off x="6562934" y="-446358"/>
          <a:ext cx="1084688" cy="8128012"/>
        </a:xfrm>
        <a:prstGeom prst="round2SameRect">
          <a:avLst/>
        </a:prstGeom>
        <a:solidFill>
          <a:schemeClr val="accent5">
            <a:tint val="40000"/>
            <a:alpha val="90000"/>
            <a:hueOff val="-3188598"/>
            <a:satOff val="-21305"/>
            <a:lumOff val="-2087"/>
            <a:alphaOff val="0"/>
          </a:schemeClr>
        </a:solidFill>
        <a:ln w="19050" cap="rnd" cmpd="sng" algn="ctr">
          <a:solidFill>
            <a:schemeClr val="accent5">
              <a:tint val="40000"/>
              <a:alpha val="90000"/>
              <a:hueOff val="-3188598"/>
              <a:satOff val="-21305"/>
              <a:lumOff val="-20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en-US" sz="2800" kern="1200" dirty="0" smtClean="0">
              <a:latin typeface="Times New Roman" panose="02020603050405020304" pitchFamily="18" charset="0"/>
              <a:cs typeface="Times New Roman" panose="02020603050405020304" pitchFamily="18" charset="0"/>
            </a:rPr>
            <a:t>105 respondents of the survey were considered as a sample</a:t>
          </a:r>
          <a:r>
            <a:rPr lang="bn-BD" sz="2800" kern="1200" dirty="0" smtClean="0">
              <a:latin typeface="Times New Roman" panose="02020603050405020304" pitchFamily="18" charset="0"/>
            </a:rPr>
            <a:t>.</a:t>
          </a:r>
          <a:endParaRPr lang="en-US" sz="2800" b="0" kern="1200" dirty="0">
            <a:solidFill>
              <a:schemeClr val="bg1"/>
            </a:solidFill>
            <a:latin typeface="Times New Roman" panose="02020603050405020304" pitchFamily="18" charset="0"/>
            <a:cs typeface="Times New Roman" panose="02020603050405020304" pitchFamily="18" charset="0"/>
          </a:endParaRPr>
        </a:p>
      </dsp:txBody>
      <dsp:txXfrm rot="-5400000">
        <a:off x="3041272" y="3128254"/>
        <a:ext cx="8075062" cy="978788"/>
      </dsp:txXfrm>
    </dsp:sp>
    <dsp:sp modelId="{C872AD3A-DB3C-4F90-863F-C0325D48C2E5}">
      <dsp:nvSpPr>
        <dsp:cNvPr id="0" name=""/>
        <dsp:cNvSpPr/>
      </dsp:nvSpPr>
      <dsp:spPr>
        <a:xfrm>
          <a:off x="1481" y="2905376"/>
          <a:ext cx="3038310" cy="1382515"/>
        </a:xfrm>
        <a:prstGeom prst="roundRect">
          <a:avLst/>
        </a:prstGeom>
        <a:solidFill>
          <a:schemeClr val="accent5">
            <a:hueOff val="-2627937"/>
            <a:satOff val="-17848"/>
            <a:lumOff val="-745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just" defTabSz="1244600">
            <a:lnSpc>
              <a:spcPct val="90000"/>
            </a:lnSpc>
            <a:spcBef>
              <a:spcPct val="0"/>
            </a:spcBef>
            <a:spcAft>
              <a:spcPct val="35000"/>
            </a:spcAft>
          </a:pPr>
          <a:r>
            <a:rPr lang="en-US" sz="2800" b="1" kern="1200" dirty="0" smtClean="0">
              <a:solidFill>
                <a:schemeClr val="tx1"/>
              </a:solidFill>
              <a:latin typeface="Times New Roman" panose="02020603050405020304" pitchFamily="18" charset="0"/>
              <a:cs typeface="Times New Roman" panose="02020603050405020304" pitchFamily="18" charset="0"/>
            </a:rPr>
            <a:t>Sample size</a:t>
          </a:r>
          <a:endParaRPr lang="en-US" sz="2800" b="1" kern="1200" dirty="0">
            <a:solidFill>
              <a:schemeClr val="tx1"/>
            </a:solidFill>
            <a:latin typeface="Times New Roman" panose="02020603050405020304" pitchFamily="18" charset="0"/>
            <a:cs typeface="Times New Roman" panose="02020603050405020304" pitchFamily="18" charset="0"/>
          </a:endParaRPr>
        </a:p>
      </dsp:txBody>
      <dsp:txXfrm>
        <a:off x="68970" y="2972865"/>
        <a:ext cx="2903332" cy="12475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FCCE6E-D7BE-4C87-8E43-CEB5FFB08186}">
      <dsp:nvSpPr>
        <dsp:cNvPr id="0" name=""/>
        <dsp:cNvSpPr/>
      </dsp:nvSpPr>
      <dsp:spPr>
        <a:xfrm>
          <a:off x="4004083" y="0"/>
          <a:ext cx="7904580" cy="2328406"/>
        </a:xfrm>
        <a:prstGeom prst="rightArrow">
          <a:avLst>
            <a:gd name="adj1" fmla="val 75000"/>
            <a:gd name="adj2" fmla="val 50000"/>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bn-BD" sz="2600" kern="1200" dirty="0" smtClean="0">
              <a:latin typeface="Times New Roman" panose="02020603050405020304" pitchFamily="18" charset="0"/>
            </a:rPr>
            <a:t>Participants who had duty </a:t>
          </a:r>
          <a:r>
            <a:rPr lang="en-US" sz="2600" kern="1200" dirty="0" smtClean="0">
              <a:latin typeface="Times New Roman" panose="02020603050405020304" pitchFamily="18" charset="0"/>
              <a:cs typeface="Times New Roman" panose="02020603050405020304" pitchFamily="18" charset="0"/>
            </a:rPr>
            <a:t>between the selected timeline (June </a:t>
          </a:r>
          <a:r>
            <a:rPr lang="en-US" sz="2600" kern="1200" dirty="0" smtClean="0">
              <a:latin typeface="Times New Roman" panose="02020603050405020304" pitchFamily="18" charset="0"/>
              <a:cs typeface="Times New Roman" panose="02020603050405020304" pitchFamily="18" charset="0"/>
            </a:rPr>
            <a:t>2020-July </a:t>
          </a:r>
          <a:r>
            <a:rPr lang="en-US" sz="2600" kern="1200" dirty="0" smtClean="0">
              <a:latin typeface="Times New Roman" panose="02020603050405020304" pitchFamily="18" charset="0"/>
              <a:cs typeface="Times New Roman" panose="02020603050405020304" pitchFamily="18" charset="0"/>
            </a:rPr>
            <a:t>2021) during COVID</a:t>
          </a:r>
          <a:r>
            <a:rPr lang="bn-BD" sz="2600" kern="1200" dirty="0" smtClean="0">
              <a:latin typeface="Times New Roman" panose="02020603050405020304" pitchFamily="18" charset="0"/>
            </a:rPr>
            <a:t>-</a:t>
          </a:r>
          <a:r>
            <a:rPr lang="en-US" sz="2600" kern="1200" dirty="0" smtClean="0">
              <a:latin typeface="Times New Roman" panose="02020603050405020304" pitchFamily="18" charset="0"/>
              <a:cs typeface="Times New Roman" panose="02020603050405020304" pitchFamily="18" charset="0"/>
            </a:rPr>
            <a:t>19</a:t>
          </a:r>
          <a:r>
            <a:rPr lang="bn-BD" sz="2600" kern="1200" dirty="0" smtClean="0">
              <a:latin typeface="Times New Roman" panose="02020603050405020304" pitchFamily="18" charset="0"/>
            </a:rPr>
            <a:t>.</a:t>
          </a:r>
          <a:endParaRPr lang="en-US" sz="2600" kern="1200" dirty="0">
            <a:latin typeface="Times New Roman" panose="02020603050405020304" pitchFamily="18" charset="0"/>
            <a:cs typeface="Times New Roman" panose="02020603050405020304" pitchFamily="18" charset="0"/>
          </a:endParaRPr>
        </a:p>
        <a:p>
          <a:pPr marL="228600" lvl="1" indent="-228600" algn="l" defTabSz="1155700">
            <a:lnSpc>
              <a:spcPct val="90000"/>
            </a:lnSpc>
            <a:spcBef>
              <a:spcPct val="0"/>
            </a:spcBef>
            <a:spcAft>
              <a:spcPct val="15000"/>
            </a:spcAft>
            <a:buChar char="••"/>
          </a:pPr>
          <a:r>
            <a:rPr lang="en-US" sz="2600" kern="1200" dirty="0" smtClean="0">
              <a:latin typeface="Times New Roman" panose="02020603050405020304" pitchFamily="18" charset="0"/>
              <a:cs typeface="Times New Roman" panose="02020603050405020304" pitchFamily="18" charset="0"/>
            </a:rPr>
            <a:t>Participants who gave online patients consultancy </a:t>
          </a:r>
          <a:r>
            <a:rPr lang="bn-BD" sz="2600" kern="1200" dirty="0" smtClean="0">
              <a:latin typeface="Times New Roman" panose="02020603050405020304" pitchFamily="18" charset="0"/>
            </a:rPr>
            <a:t>(</a:t>
          </a:r>
          <a:r>
            <a:rPr lang="en-US" sz="2600" kern="1200" dirty="0" smtClean="0">
              <a:latin typeface="Times New Roman" panose="02020603050405020304" pitchFamily="18" charset="0"/>
              <a:cs typeface="Times New Roman" panose="02020603050405020304" pitchFamily="18" charset="0"/>
            </a:rPr>
            <a:t>telemedicine</a:t>
          </a:r>
          <a:r>
            <a:rPr lang="bn-BD" sz="2600" kern="1200" dirty="0" smtClean="0">
              <a:latin typeface="Times New Roman" panose="02020603050405020304" pitchFamily="18" charset="0"/>
            </a:rPr>
            <a:t>).</a:t>
          </a:r>
          <a:endParaRPr lang="en-US" sz="2600" kern="1200" dirty="0">
            <a:latin typeface="Times New Roman" panose="02020603050405020304" pitchFamily="18" charset="0"/>
            <a:cs typeface="Times New Roman" panose="02020603050405020304" pitchFamily="18" charset="0"/>
          </a:endParaRPr>
        </a:p>
      </dsp:txBody>
      <dsp:txXfrm>
        <a:off x="4004083" y="291051"/>
        <a:ext cx="7031428" cy="1746304"/>
      </dsp:txXfrm>
    </dsp:sp>
    <dsp:sp modelId="{E1617A04-3D54-4586-B618-65E47FB710A6}">
      <dsp:nvSpPr>
        <dsp:cNvPr id="0" name=""/>
        <dsp:cNvSpPr/>
      </dsp:nvSpPr>
      <dsp:spPr>
        <a:xfrm>
          <a:off x="52260" y="579548"/>
          <a:ext cx="3899562" cy="1175284"/>
        </a:xfrm>
        <a:prstGeom prst="round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en-US" sz="4400" b="1" kern="1200" dirty="0">
              <a:latin typeface="Times New Roman" panose="02020603050405020304" pitchFamily="18" charset="0"/>
              <a:cs typeface="Times New Roman" panose="02020603050405020304" pitchFamily="18" charset="0"/>
            </a:rPr>
            <a:t>Inclusion criteria</a:t>
          </a:r>
          <a:endParaRPr lang="en-US" sz="4400" kern="1200" dirty="0"/>
        </a:p>
      </dsp:txBody>
      <dsp:txXfrm>
        <a:off x="109633" y="636921"/>
        <a:ext cx="3784816" cy="1060538"/>
      </dsp:txXfrm>
    </dsp:sp>
    <dsp:sp modelId="{2E6FE360-B40A-46E0-9249-BE0750BE61D6}">
      <dsp:nvSpPr>
        <dsp:cNvPr id="0" name=""/>
        <dsp:cNvSpPr/>
      </dsp:nvSpPr>
      <dsp:spPr>
        <a:xfrm>
          <a:off x="3910731" y="2471051"/>
          <a:ext cx="7992126" cy="1866140"/>
        </a:xfrm>
        <a:prstGeom prst="rightArrow">
          <a:avLst>
            <a:gd name="adj1" fmla="val 75000"/>
            <a:gd name="adj2" fmla="val 50000"/>
          </a:avLst>
        </a:prstGeom>
        <a:solidFill>
          <a:schemeClr val="dk2">
            <a:alpha val="90000"/>
            <a:tint val="40000"/>
            <a:hueOff val="0"/>
            <a:satOff val="0"/>
            <a:lumOff val="0"/>
            <a:alphaOff val="0"/>
          </a:schemeClr>
        </a:solid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bn-BD" sz="2800" kern="1200" dirty="0" smtClean="0">
              <a:latin typeface="Times New Roman" panose="02020603050405020304" pitchFamily="18" charset="0"/>
            </a:rPr>
            <a:t>Who had n</a:t>
          </a:r>
          <a:r>
            <a:rPr lang="en-US" sz="2800" kern="1200" dirty="0" smtClean="0">
              <a:latin typeface="Times New Roman" panose="02020603050405020304" pitchFamily="18" charset="0"/>
              <a:cs typeface="Times New Roman" panose="02020603050405020304" pitchFamily="18" charset="0"/>
            </a:rPr>
            <a:t>o</a:t>
          </a:r>
          <a:r>
            <a:rPr lang="bn-BD" sz="2800" kern="1200" dirty="0" smtClean="0">
              <a:latin typeface="Times New Roman" panose="02020603050405020304" pitchFamily="18" charset="0"/>
            </a:rPr>
            <a:t> </a:t>
          </a:r>
          <a:r>
            <a:rPr lang="en-US" sz="2800" kern="1200" dirty="0" smtClean="0">
              <a:latin typeface="Times New Roman" panose="02020603050405020304" pitchFamily="18" charset="0"/>
              <a:cs typeface="Times New Roman" panose="02020603050405020304" pitchFamily="18" charset="0"/>
            </a:rPr>
            <a:t>d</a:t>
          </a:r>
          <a:r>
            <a:rPr lang="bn-BD" sz="2800" kern="1200" dirty="0" smtClean="0">
              <a:latin typeface="Times New Roman" panose="02020603050405020304" pitchFamily="18" charset="0"/>
            </a:rPr>
            <a:t>uty </a:t>
          </a:r>
          <a:r>
            <a:rPr lang="en-US" sz="2800" kern="1200" dirty="0" smtClean="0">
              <a:latin typeface="Times New Roman" panose="02020603050405020304" pitchFamily="18" charset="0"/>
              <a:cs typeface="Times New Roman" panose="02020603050405020304" pitchFamily="18" charset="0"/>
            </a:rPr>
            <a:t>and did not use telemedicine to provide medical care to patients </a:t>
          </a:r>
          <a:r>
            <a:rPr lang="bn-BD" sz="2800" kern="1200" dirty="0" smtClean="0">
              <a:latin typeface="Times New Roman" panose="02020603050405020304" pitchFamily="18" charset="0"/>
            </a:rPr>
            <a:t>during that</a:t>
          </a:r>
          <a:r>
            <a:rPr lang="en-US" sz="2800" kern="1200" dirty="0" smtClean="0">
              <a:latin typeface="Times New Roman" panose="02020603050405020304" pitchFamily="18" charset="0"/>
              <a:cs typeface="Times New Roman" panose="02020603050405020304" pitchFamily="18" charset="0"/>
            </a:rPr>
            <a:t> specified time</a:t>
          </a:r>
          <a:r>
            <a:rPr lang="bn-BD" sz="2800" kern="1200" dirty="0" smtClean="0">
              <a:latin typeface="Times New Roman" panose="02020603050405020304" pitchFamily="18" charset="0"/>
            </a:rPr>
            <a:t>. </a:t>
          </a:r>
          <a:endParaRPr lang="en-US" sz="2800" kern="1200" dirty="0">
            <a:latin typeface="Times New Roman" panose="02020603050405020304" pitchFamily="18" charset="0"/>
            <a:cs typeface="Times New Roman" panose="02020603050405020304" pitchFamily="18" charset="0"/>
          </a:endParaRPr>
        </a:p>
      </dsp:txBody>
      <dsp:txXfrm>
        <a:off x="3910731" y="2704319"/>
        <a:ext cx="7292324" cy="1399605"/>
      </dsp:txXfrm>
    </dsp:sp>
    <dsp:sp modelId="{82B9A6FF-31FA-4A90-82C5-B2F011BEBE94}">
      <dsp:nvSpPr>
        <dsp:cNvPr id="0" name=""/>
        <dsp:cNvSpPr/>
      </dsp:nvSpPr>
      <dsp:spPr>
        <a:xfrm>
          <a:off x="0" y="2795356"/>
          <a:ext cx="3904926" cy="1166304"/>
        </a:xfrm>
        <a:prstGeom prst="round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en-US" sz="4400" b="1" kern="1200" dirty="0">
              <a:latin typeface="Times New Roman" panose="02020603050405020304" pitchFamily="18" charset="0"/>
              <a:cs typeface="Times New Roman" panose="02020603050405020304" pitchFamily="18" charset="0"/>
            </a:rPr>
            <a:t>Exclusion criteria</a:t>
          </a:r>
          <a:endParaRPr lang="en-US" sz="4400" kern="1200" dirty="0"/>
        </a:p>
      </dsp:txBody>
      <dsp:txXfrm>
        <a:off x="56934" y="2852290"/>
        <a:ext cx="3791058" cy="105243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A22E5D8E-B0EB-4DBD-8D6F-6A27C0C5D4D3}" type="datetimeFigureOut">
              <a:rPr lang="en-US" smtClean="0"/>
              <a:t>10/25/2022</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438FB920-AEB9-4F10-872C-6E988D2CD055}" type="slidenum">
              <a:rPr lang="en-US" smtClean="0"/>
              <a:t>‹#›</a:t>
            </a:fld>
            <a:endParaRPr lang="en-US"/>
          </a:p>
        </p:txBody>
      </p:sp>
    </p:spTree>
    <p:extLst>
      <p:ext uri="{BB962C8B-B14F-4D97-AF65-F5344CB8AC3E}">
        <p14:creationId xmlns:p14="http://schemas.microsoft.com/office/powerpoint/2010/main" val="3377877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E5D8E-B0EB-4DBD-8D6F-6A27C0C5D4D3}"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18057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E5D8E-B0EB-4DBD-8D6F-6A27C0C5D4D3}"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1653673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E5D8E-B0EB-4DBD-8D6F-6A27C0C5D4D3}"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1761798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E5D8E-B0EB-4DBD-8D6F-6A27C0C5D4D3}"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36915816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22E5D8E-B0EB-4DBD-8D6F-6A27C0C5D4D3}" type="datetimeFigureOut">
              <a:rPr lang="en-US" smtClean="0"/>
              <a:t>10/25/2022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3695516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22E5D8E-B0EB-4DBD-8D6F-6A27C0C5D4D3}" type="datetimeFigureOut">
              <a:rPr lang="en-US" smtClean="0"/>
              <a:t>10/25/2022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1301278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2E5D8E-B0EB-4DBD-8D6F-6A27C0C5D4D3}"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1977689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2E5D8E-B0EB-4DBD-8D6F-6A27C0C5D4D3}"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2093535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2E5D8E-B0EB-4DBD-8D6F-6A27C0C5D4D3}"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3746826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E5D8E-B0EB-4DBD-8D6F-6A27C0C5D4D3}"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2146192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2E5D8E-B0EB-4DBD-8D6F-6A27C0C5D4D3}"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1104224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2E5D8E-B0EB-4DBD-8D6F-6A27C0C5D4D3}" type="datetimeFigureOut">
              <a:rPr lang="en-US" smtClean="0"/>
              <a:t>10/25/2022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142115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2E5D8E-B0EB-4DBD-8D6F-6A27C0C5D4D3}" type="datetimeFigureOut">
              <a:rPr lang="en-US" smtClean="0"/>
              <a:t>10/25/2022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3385090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2E5D8E-B0EB-4DBD-8D6F-6A27C0C5D4D3}" type="datetimeFigureOut">
              <a:rPr lang="en-US" smtClean="0"/>
              <a:t>10/25/2022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1390835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E5D8E-B0EB-4DBD-8D6F-6A27C0C5D4D3}"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4017663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E5D8E-B0EB-4DBD-8D6F-6A27C0C5D4D3}"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38FB920-AEB9-4F10-872C-6E988D2CD055}" type="slidenum">
              <a:rPr lang="en-US" smtClean="0"/>
              <a:t>‹#›</a:t>
            </a:fld>
            <a:endParaRPr lang="en-US"/>
          </a:p>
        </p:txBody>
      </p:sp>
    </p:spTree>
    <p:extLst>
      <p:ext uri="{BB962C8B-B14F-4D97-AF65-F5344CB8AC3E}">
        <p14:creationId xmlns:p14="http://schemas.microsoft.com/office/powerpoint/2010/main" val="1658463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A22E5D8E-B0EB-4DBD-8D6F-6A27C0C5D4D3}" type="datetimeFigureOut">
              <a:rPr lang="en-US" smtClean="0"/>
              <a:t>10/25/2022</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438FB920-AEB9-4F10-872C-6E988D2CD055}" type="slidenum">
              <a:rPr lang="en-US" smtClean="0"/>
              <a:t>‹#›</a:t>
            </a:fld>
            <a:endParaRPr lang="en-US"/>
          </a:p>
        </p:txBody>
      </p:sp>
    </p:spTree>
    <p:extLst>
      <p:ext uri="{BB962C8B-B14F-4D97-AF65-F5344CB8AC3E}">
        <p14:creationId xmlns:p14="http://schemas.microsoft.com/office/powerpoint/2010/main" val="4152522733"/>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 id="214748390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6220" y="4313741"/>
            <a:ext cx="10187188" cy="1455993"/>
          </a:xfrm>
        </p:spPr>
        <p:txBody>
          <a:bodyPr>
            <a:noAutofit/>
          </a:bodyPr>
          <a:lstStyle/>
          <a:p>
            <a:pPr algn="ctr"/>
            <a:r>
              <a:rPr lang="en-US" sz="3600" b="1" dirty="0">
                <a:solidFill>
                  <a:schemeClr val="bg1"/>
                </a:solidFill>
                <a:latin typeface="Times New Roman" panose="02020603050405020304" pitchFamily="18" charset="0"/>
                <a:cs typeface="Times New Roman" panose="02020603050405020304" pitchFamily="18" charset="0"/>
              </a:rPr>
              <a:t>DEPARTMENT OF PUBLIC </a:t>
            </a:r>
            <a:r>
              <a:rPr lang="en-US" sz="3600" b="1" dirty="0" smtClean="0">
                <a:solidFill>
                  <a:schemeClr val="bg1"/>
                </a:solidFill>
                <a:latin typeface="Times New Roman" panose="02020603050405020304" pitchFamily="18" charset="0"/>
                <a:cs typeface="Times New Roman" panose="02020603050405020304" pitchFamily="18" charset="0"/>
              </a:rPr>
              <a:t>HEALTH</a:t>
            </a:r>
          </a:p>
          <a:p>
            <a:pPr algn="ctr"/>
            <a:r>
              <a:rPr lang="en-US" sz="3600" dirty="0" smtClean="0">
                <a:solidFill>
                  <a:schemeClr val="bg1"/>
                </a:solidFill>
                <a:latin typeface="Times New Roman" panose="02020603050405020304" pitchFamily="18" charset="0"/>
                <a:cs typeface="Times New Roman" panose="02020603050405020304" pitchFamily="18" charset="0"/>
              </a:rPr>
              <a:t>School </a:t>
            </a:r>
            <a:r>
              <a:rPr lang="en-US" sz="3600" dirty="0">
                <a:solidFill>
                  <a:schemeClr val="bg1"/>
                </a:solidFill>
                <a:latin typeface="Times New Roman" panose="02020603050405020304" pitchFamily="18" charset="0"/>
                <a:cs typeface="Times New Roman" panose="02020603050405020304" pitchFamily="18" charset="0"/>
              </a:rPr>
              <a:t>of Pharmacy and Public Health</a:t>
            </a:r>
          </a:p>
        </p:txBody>
      </p:sp>
      <p:pic>
        <p:nvPicPr>
          <p:cNvPr id="4" name="Picture 3">
            <a:extLst>
              <a:ext uri="{FF2B5EF4-FFF2-40B4-BE49-F238E27FC236}">
                <a16:creationId xmlns:a16="http://schemas.microsoft.com/office/drawing/2014/main" xmlns="" id="{A7D6766F-F9EA-4562-9357-66D1891CC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8057" y="904465"/>
            <a:ext cx="4237149" cy="3245476"/>
          </a:xfrm>
          <a:prstGeom prst="rect">
            <a:avLst/>
          </a:prstGeom>
          <a:ln>
            <a:noFill/>
          </a:ln>
          <a:effectLst>
            <a:softEdge rad="112500"/>
          </a:effectLst>
        </p:spPr>
      </p:pic>
    </p:spTree>
    <p:extLst>
      <p:ext uri="{BB962C8B-B14F-4D97-AF65-F5344CB8AC3E}">
        <p14:creationId xmlns:p14="http://schemas.microsoft.com/office/powerpoint/2010/main" val="2784042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solidFill>
                  <a:schemeClr val="bg1"/>
                </a:solidFill>
                <a:latin typeface="Times New Roman" panose="02020603050405020304" pitchFamily="18" charset="0"/>
                <a:cs typeface="Times New Roman" panose="02020603050405020304" pitchFamily="18" charset="0"/>
              </a:rPr>
              <a:t>Methodology</a:t>
            </a:r>
            <a:endParaRPr lang="en-US" sz="4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xmlns:a14="http://schemas.microsoft.com/office/drawing/2010/main" xmlns:mc="http://schemas.openxmlformats.org/markup-compatibility/2006" xmlns="" id="{BF15078D-EEBF-4185-BACE-D1E63710D2FD}"/>
              </a:ext>
            </a:extLst>
          </p:cNvPr>
          <p:cNvGraphicFramePr>
            <a:graphicFrameLocks noGrp="1"/>
          </p:cNvGraphicFramePr>
          <p:nvPr>
            <p:ph idx="1"/>
            <p:extLst>
              <p:ext uri="{D42A27DB-BD31-4B8C-83A1-F6EECF244321}">
                <p14:modId xmlns:p14="http://schemas.microsoft.com/office/powerpoint/2010/main" val="222992517"/>
              </p:ext>
            </p:extLst>
          </p:nvPr>
        </p:nvGraphicFramePr>
        <p:xfrm>
          <a:off x="128789" y="2163651"/>
          <a:ext cx="11908664" cy="4340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465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854" y="1050942"/>
            <a:ext cx="10225824" cy="706964"/>
          </a:xfrm>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Data Collection </a:t>
            </a:r>
            <a:r>
              <a:rPr lang="en-US" sz="4400" b="1" dirty="0" smtClean="0">
                <a:solidFill>
                  <a:schemeClr val="bg1"/>
                </a:solidFill>
                <a:latin typeface="Times New Roman" panose="02020603050405020304" pitchFamily="18" charset="0"/>
                <a:cs typeface="Times New Roman" panose="02020603050405020304" pitchFamily="18" charset="0"/>
              </a:rPr>
              <a:t>and Management Process</a:t>
            </a:r>
            <a:endParaRPr lang="en-US" sz="4400" dirty="0">
              <a:solidFill>
                <a:schemeClr val="bg1"/>
              </a:solidFill>
            </a:endParaRPr>
          </a:p>
        </p:txBody>
      </p:sp>
      <p:sp>
        <p:nvSpPr>
          <p:cNvPr id="3" name="Content Placeholder 2"/>
          <p:cNvSpPr>
            <a:spLocks noGrp="1"/>
          </p:cNvSpPr>
          <p:nvPr>
            <p:ph idx="1"/>
          </p:nvPr>
        </p:nvSpPr>
        <p:spPr>
          <a:xfrm>
            <a:off x="476518" y="2356834"/>
            <a:ext cx="11165983" cy="4095481"/>
          </a:xfrm>
        </p:spPr>
        <p:txBody>
          <a:bodyPr>
            <a:normAutofit/>
          </a:bodyPr>
          <a:lstStyle/>
          <a:p>
            <a:r>
              <a:rPr lang="en-US" sz="2400" dirty="0">
                <a:solidFill>
                  <a:schemeClr val="tx1"/>
                </a:solidFill>
                <a:latin typeface="Times New Roman" panose="02020603050405020304" pitchFamily="18" charset="0"/>
                <a:cs typeface="Times New Roman" panose="02020603050405020304" pitchFamily="18" charset="0"/>
              </a:rPr>
              <a:t>Participants were selected conveniently according to inclusion and exclusion criteria</a:t>
            </a:r>
            <a:r>
              <a:rPr lang="bn-BD" sz="2400" dirty="0">
                <a:solidFill>
                  <a:schemeClr val="tx1"/>
                </a:solidFill>
                <a:latin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Their detailed history, clinical information, and professional information during the COVID</a:t>
            </a:r>
            <a:r>
              <a:rPr lang="bn-BD" sz="2400" dirty="0">
                <a:solidFill>
                  <a:schemeClr val="tx1"/>
                </a:solidFill>
                <a:latin typeface="Times New Roman" panose="02020603050405020304" pitchFamily="18" charset="0"/>
              </a:rPr>
              <a:t>-</a:t>
            </a:r>
            <a:r>
              <a:rPr lang="en-US" sz="2400" dirty="0">
                <a:solidFill>
                  <a:schemeClr val="tx1"/>
                </a:solidFill>
                <a:latin typeface="Times New Roman" panose="02020603050405020304" pitchFamily="18" charset="0"/>
                <a:cs typeface="Times New Roman" panose="02020603050405020304" pitchFamily="18" charset="0"/>
              </a:rPr>
              <a:t>19 outbreak were obtained by the survey</a:t>
            </a:r>
            <a:r>
              <a:rPr lang="bn-BD" sz="2400" dirty="0">
                <a:solidFill>
                  <a:schemeClr val="tx1"/>
                </a:solidFill>
                <a:latin typeface="Times New Roman" panose="02020603050405020304" pitchFamily="18" charset="0"/>
              </a:rPr>
              <a:t>. </a:t>
            </a:r>
            <a:endParaRPr lang="en-US" sz="2400" dirty="0" smtClean="0">
              <a:solidFill>
                <a:schemeClr val="tx1"/>
              </a:solidFill>
              <a:latin typeface="Times New Roman" panose="02020603050405020304" pitchFamily="18" charset="0"/>
            </a:endParaRPr>
          </a:p>
          <a:p>
            <a:r>
              <a:rPr lang="en-US" sz="2400" dirty="0" smtClean="0">
                <a:solidFill>
                  <a:schemeClr val="tx1"/>
                </a:solidFill>
                <a:latin typeface="Times New Roman" panose="02020603050405020304" pitchFamily="18" charset="0"/>
                <a:cs typeface="Times New Roman" panose="02020603050405020304" pitchFamily="18" charset="0"/>
              </a:rPr>
              <a:t>Detailed </a:t>
            </a:r>
            <a:r>
              <a:rPr lang="en-US" sz="2400" dirty="0">
                <a:solidFill>
                  <a:schemeClr val="tx1"/>
                </a:solidFill>
                <a:latin typeface="Times New Roman" panose="02020603050405020304" pitchFamily="18" charset="0"/>
                <a:cs typeface="Times New Roman" panose="02020603050405020304" pitchFamily="18" charset="0"/>
              </a:rPr>
              <a:t>socio</a:t>
            </a:r>
            <a:r>
              <a:rPr lang="bn-BD" sz="2400" dirty="0">
                <a:solidFill>
                  <a:schemeClr val="tx1"/>
                </a:solidFill>
                <a:latin typeface="Times New Roman" panose="02020603050405020304" pitchFamily="18" charset="0"/>
              </a:rPr>
              <a:t>-</a:t>
            </a:r>
            <a:r>
              <a:rPr lang="en-US" sz="2400" dirty="0">
                <a:solidFill>
                  <a:schemeClr val="tx1"/>
                </a:solidFill>
                <a:latin typeface="Times New Roman" panose="02020603050405020304" pitchFamily="18" charset="0"/>
                <a:cs typeface="Times New Roman" panose="02020603050405020304" pitchFamily="18" charset="0"/>
              </a:rPr>
              <a:t>demographic, clinical and professional information was recorded in Google form also in predesigned Google spreadsheets</a:t>
            </a:r>
            <a:r>
              <a:rPr lang="bn-BD" sz="2400" dirty="0">
                <a:solidFill>
                  <a:schemeClr val="tx1"/>
                </a:solidFill>
                <a:latin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After collecting the primary data, a subset of data was created in respect to our selected dependent and independent variables. </a:t>
            </a:r>
            <a:r>
              <a:rPr lang="en-US" sz="2400" dirty="0" smtClean="0">
                <a:solidFill>
                  <a:schemeClr val="tx1"/>
                </a:solidFill>
                <a:latin typeface="Times New Roman" panose="02020603050405020304" pitchFamily="18" charset="0"/>
                <a:cs typeface="Times New Roman" panose="02020603050405020304" pitchFamily="18" charset="0"/>
              </a:rPr>
              <a:t>The missing values was excluded using the SPSS software. After the exclusion process, it was prepared for the statistical analysis. </a:t>
            </a: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3789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1252" y="1063821"/>
            <a:ext cx="10384883" cy="706964"/>
          </a:xfrm>
        </p:spPr>
        <p:txBody>
          <a:bodyPr/>
          <a:lstStyle/>
          <a:p>
            <a:pPr algn="ctr"/>
            <a:r>
              <a:rPr lang="en-US" sz="4400" b="1" dirty="0" smtClean="0">
                <a:solidFill>
                  <a:schemeClr val="bg1"/>
                </a:solidFill>
                <a:latin typeface="Times New Roman" panose="02020603050405020304" pitchFamily="18" charset="0"/>
                <a:cs typeface="Times New Roman" panose="02020603050405020304" pitchFamily="18" charset="0"/>
              </a:rPr>
              <a:t>Dependent or Outcome Variable</a:t>
            </a:r>
            <a:endParaRPr lang="en-US" sz="4400" b="1" dirty="0">
              <a:solidFill>
                <a:schemeClr val="bg1"/>
              </a:solidFill>
            </a:endParaRPr>
          </a:p>
        </p:txBody>
      </p:sp>
      <p:sp>
        <p:nvSpPr>
          <p:cNvPr id="3" name="Content Placeholder 2"/>
          <p:cNvSpPr>
            <a:spLocks noGrp="1"/>
          </p:cNvSpPr>
          <p:nvPr>
            <p:ph idx="1"/>
          </p:nvPr>
        </p:nvSpPr>
        <p:spPr>
          <a:xfrm>
            <a:off x="579549" y="2150771"/>
            <a:ext cx="11359166" cy="4237150"/>
          </a:xfrm>
        </p:spPr>
        <p:txBody>
          <a:bodyPr>
            <a:noAutofit/>
          </a:bodyPr>
          <a:lstStyle/>
          <a:p>
            <a:r>
              <a:rPr lang="en-US" sz="2800" dirty="0">
                <a:solidFill>
                  <a:schemeClr val="tx1"/>
                </a:solidFill>
                <a:latin typeface="Times New Roman" panose="02020603050405020304" pitchFamily="18" charset="0"/>
                <a:cs typeface="Times New Roman" panose="02020603050405020304" pitchFamily="18" charset="0"/>
              </a:rPr>
              <a:t>The dependent </a:t>
            </a:r>
            <a:r>
              <a:rPr lang="en-US" sz="2800" dirty="0" smtClean="0">
                <a:solidFill>
                  <a:schemeClr val="tx1"/>
                </a:solidFill>
                <a:latin typeface="Times New Roman" panose="02020603050405020304" pitchFamily="18" charset="0"/>
                <a:cs typeface="Times New Roman" panose="02020603050405020304" pitchFamily="18" charset="0"/>
              </a:rPr>
              <a:t>variable </a:t>
            </a:r>
            <a:r>
              <a:rPr lang="en-US" sz="2800" dirty="0">
                <a:solidFill>
                  <a:schemeClr val="tx1"/>
                </a:solidFill>
                <a:latin typeface="Times New Roman" panose="02020603050405020304" pitchFamily="18" charset="0"/>
                <a:cs typeface="Times New Roman" panose="02020603050405020304" pitchFamily="18" charset="0"/>
              </a:rPr>
              <a:t>of this study is anxiety level according to the GAD-7 scale in healthcare professionals that is measured by four categories </a:t>
            </a:r>
            <a:r>
              <a:rPr lang="en-US" sz="2800" dirty="0" smtClean="0">
                <a:solidFill>
                  <a:schemeClr val="tx1"/>
                </a:solidFill>
                <a:latin typeface="Times New Roman" panose="02020603050405020304" pitchFamily="18" charset="0"/>
                <a:cs typeface="Times New Roman" panose="02020603050405020304" pitchFamily="18" charset="0"/>
              </a:rPr>
              <a:t>which </a:t>
            </a:r>
            <a:r>
              <a:rPr lang="en-US" sz="2800" dirty="0">
                <a:solidFill>
                  <a:schemeClr val="tx1"/>
                </a:solidFill>
                <a:latin typeface="Times New Roman" panose="02020603050405020304" pitchFamily="18" charset="0"/>
                <a:cs typeface="Times New Roman" panose="02020603050405020304" pitchFamily="18" charset="0"/>
              </a:rPr>
              <a:t>are, normal, mild, moderate and severe anxiety level. </a:t>
            </a:r>
            <a:endParaRPr lang="en-US" sz="2800" dirty="0" smtClean="0">
              <a:solidFill>
                <a:schemeClr val="tx1"/>
              </a:solidFill>
              <a:latin typeface="Times New Roman" panose="02020603050405020304" pitchFamily="18" charset="0"/>
              <a:cs typeface="Times New Roman" panose="02020603050405020304" pitchFamily="18" charset="0"/>
            </a:endParaRPr>
          </a:p>
          <a:p>
            <a:r>
              <a:rPr lang="en-US" sz="2800" dirty="0" smtClean="0">
                <a:solidFill>
                  <a:schemeClr val="tx1"/>
                </a:solidFill>
                <a:latin typeface="Times New Roman" panose="02020603050405020304" pitchFamily="18" charset="0"/>
                <a:cs typeface="Times New Roman" panose="02020603050405020304" pitchFamily="18" charset="0"/>
              </a:rPr>
              <a:t>This </a:t>
            </a:r>
            <a:r>
              <a:rPr lang="en-US" sz="2800" dirty="0">
                <a:solidFill>
                  <a:schemeClr val="tx1"/>
                </a:solidFill>
                <a:latin typeface="Times New Roman" panose="02020603050405020304" pitchFamily="18" charset="0"/>
                <a:cs typeface="Times New Roman" panose="02020603050405020304" pitchFamily="18" charset="0"/>
              </a:rPr>
              <a:t>easy-to-use self-administered patient questionnaire is used as a screening tool and severity </a:t>
            </a:r>
            <a:r>
              <a:rPr lang="en-US" sz="2800" dirty="0" smtClean="0">
                <a:solidFill>
                  <a:schemeClr val="tx1"/>
                </a:solidFill>
                <a:latin typeface="Times New Roman" panose="02020603050405020304" pitchFamily="18" charset="0"/>
                <a:cs typeface="Times New Roman" panose="02020603050405020304" pitchFamily="18" charset="0"/>
              </a:rPr>
              <a:t>measurements of anxiety. </a:t>
            </a:r>
          </a:p>
          <a:p>
            <a:r>
              <a:rPr lang="en-US" sz="2800" dirty="0" smtClean="0">
                <a:solidFill>
                  <a:schemeClr val="tx1"/>
                </a:solidFill>
                <a:latin typeface="Times New Roman" panose="02020603050405020304" pitchFamily="18" charset="0"/>
                <a:cs typeface="Times New Roman" panose="02020603050405020304" pitchFamily="18" charset="0"/>
              </a:rPr>
              <a:t>The </a:t>
            </a:r>
            <a:r>
              <a:rPr lang="en-US" sz="2800" dirty="0">
                <a:solidFill>
                  <a:schemeClr val="tx1"/>
                </a:solidFill>
                <a:latin typeface="Times New Roman" panose="02020603050405020304" pitchFamily="18" charset="0"/>
                <a:cs typeface="Times New Roman" panose="02020603050405020304" pitchFamily="18" charset="0"/>
              </a:rPr>
              <a:t>GAD-7 score is calculated by assigning scores of 0, 1, 2, and 3, to the response </a:t>
            </a:r>
            <a:r>
              <a:rPr lang="en-US" sz="2800" dirty="0" smtClean="0">
                <a:solidFill>
                  <a:schemeClr val="tx1"/>
                </a:solidFill>
                <a:latin typeface="Times New Roman" panose="02020603050405020304" pitchFamily="18" charset="0"/>
                <a:cs typeface="Times New Roman" panose="02020603050405020304" pitchFamily="18" charset="0"/>
              </a:rPr>
              <a:t>categories, </a:t>
            </a:r>
            <a:r>
              <a:rPr lang="en-US" sz="2800" dirty="0">
                <a:solidFill>
                  <a:schemeClr val="tx1"/>
                </a:solidFill>
                <a:latin typeface="Times New Roman" panose="02020603050405020304" pitchFamily="18" charset="0"/>
                <a:cs typeface="Times New Roman" panose="02020603050405020304" pitchFamily="18" charset="0"/>
              </a:rPr>
              <a:t>and adding together the scores for the seven questions. Scores of 5, 10, and 15 are taken as the cut-off points for mild, moderate and severe anxiety, respectively.  </a:t>
            </a:r>
          </a:p>
          <a:p>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489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solidFill>
                  <a:schemeClr val="bg1"/>
                </a:solidFill>
                <a:latin typeface="Times New Roman" panose="02020603050405020304" pitchFamily="18" charset="0"/>
                <a:cs typeface="Times New Roman" panose="02020603050405020304" pitchFamily="18" charset="0"/>
              </a:rPr>
              <a:t>Independent Variables</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31065" y="2228045"/>
            <a:ext cx="10959921" cy="3482662"/>
          </a:xfrm>
        </p:spPr>
        <p:txBody>
          <a:bodyPr>
            <a:noAutofit/>
          </a:bodyPr>
          <a:lstStyle/>
          <a:p>
            <a:pPr marL="0" indent="0">
              <a:buNone/>
            </a:pPr>
            <a:r>
              <a:rPr lang="en-US" sz="3200" dirty="0">
                <a:solidFill>
                  <a:schemeClr val="tx1"/>
                </a:solidFill>
                <a:latin typeface="Times New Roman" panose="02020603050405020304" pitchFamily="18" charset="0"/>
                <a:cs typeface="Times New Roman" panose="02020603050405020304" pitchFamily="18" charset="0"/>
              </a:rPr>
              <a:t>The independent variables of this study </a:t>
            </a:r>
            <a:r>
              <a:rPr lang="en-US" sz="3200" dirty="0" smtClean="0">
                <a:solidFill>
                  <a:schemeClr val="tx1"/>
                </a:solidFill>
                <a:latin typeface="Times New Roman" panose="02020603050405020304" pitchFamily="18" charset="0"/>
                <a:cs typeface="Times New Roman" panose="02020603050405020304" pitchFamily="18" charset="0"/>
              </a:rPr>
              <a:t>are-</a:t>
            </a:r>
            <a:endParaRPr lang="en-US" sz="3200" dirty="0">
              <a:solidFill>
                <a:schemeClr val="tx1"/>
              </a:solidFill>
              <a:latin typeface="Times New Roman" panose="02020603050405020304" pitchFamily="18" charset="0"/>
              <a:cs typeface="Times New Roman" panose="02020603050405020304" pitchFamily="18" charset="0"/>
            </a:endParaRPr>
          </a:p>
          <a:p>
            <a:pPr lvl="0"/>
            <a:r>
              <a:rPr lang="en-US" sz="3200" dirty="0">
                <a:solidFill>
                  <a:schemeClr val="tx1"/>
                </a:solidFill>
                <a:latin typeface="Times New Roman" panose="02020603050405020304" pitchFamily="18" charset="0"/>
                <a:cs typeface="Times New Roman" panose="02020603050405020304" pitchFamily="18" charset="0"/>
              </a:rPr>
              <a:t>Age of the respondents</a:t>
            </a:r>
          </a:p>
          <a:p>
            <a:pPr lvl="0"/>
            <a:r>
              <a:rPr lang="en-US" sz="3200" dirty="0">
                <a:solidFill>
                  <a:schemeClr val="tx1"/>
                </a:solidFill>
                <a:latin typeface="Times New Roman" panose="02020603050405020304" pitchFamily="18" charset="0"/>
                <a:cs typeface="Times New Roman" panose="02020603050405020304" pitchFamily="18" charset="0"/>
              </a:rPr>
              <a:t>Sex of the respondents</a:t>
            </a:r>
          </a:p>
          <a:p>
            <a:pPr lvl="0"/>
            <a:r>
              <a:rPr lang="en-US" sz="3200" dirty="0">
                <a:solidFill>
                  <a:schemeClr val="tx1"/>
                </a:solidFill>
                <a:latin typeface="Times New Roman" panose="02020603050405020304" pitchFamily="18" charset="0"/>
                <a:cs typeface="Times New Roman" panose="02020603050405020304" pitchFamily="18" charset="0"/>
              </a:rPr>
              <a:t>Occupation of the respondents</a:t>
            </a:r>
          </a:p>
          <a:p>
            <a:pPr lvl="0"/>
            <a:r>
              <a:rPr lang="en-US" sz="3200" dirty="0">
                <a:solidFill>
                  <a:schemeClr val="tx1"/>
                </a:solidFill>
                <a:latin typeface="Times New Roman" panose="02020603050405020304" pitchFamily="18" charset="0"/>
                <a:cs typeface="Times New Roman" panose="02020603050405020304" pitchFamily="18" charset="0"/>
              </a:rPr>
              <a:t>Job location of the respondents</a:t>
            </a:r>
          </a:p>
          <a:p>
            <a:pPr lvl="0"/>
            <a:r>
              <a:rPr lang="en-US" sz="3200" dirty="0">
                <a:solidFill>
                  <a:schemeClr val="tx1"/>
                </a:solidFill>
                <a:latin typeface="Times New Roman" panose="02020603050405020304" pitchFamily="18" charset="0"/>
                <a:cs typeface="Times New Roman" panose="02020603050405020304" pitchFamily="18" charset="0"/>
              </a:rPr>
              <a:t>Working hours of the respondents during pandemic</a:t>
            </a:r>
          </a:p>
          <a:p>
            <a:pPr lvl="0"/>
            <a:r>
              <a:rPr lang="en-US" sz="3200" dirty="0">
                <a:solidFill>
                  <a:schemeClr val="tx1"/>
                </a:solidFill>
                <a:latin typeface="Times New Roman" panose="02020603050405020304" pitchFamily="18" charset="0"/>
                <a:cs typeface="Times New Roman" panose="02020603050405020304" pitchFamily="18" charset="0"/>
              </a:rPr>
              <a:t>Changes of duty of the respondents during pandemic</a:t>
            </a:r>
          </a:p>
          <a:p>
            <a:endParaRPr lang="en-US"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9836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Data Analysis</a:t>
            </a:r>
            <a:endParaRPr lang="en-US" sz="4400" dirty="0">
              <a:solidFill>
                <a:schemeClr val="bg1"/>
              </a:solidFill>
            </a:endParaRPr>
          </a:p>
        </p:txBody>
      </p:sp>
      <p:sp>
        <p:nvSpPr>
          <p:cNvPr id="9" name="Content Placeholder 8"/>
          <p:cNvSpPr>
            <a:spLocks noGrp="1"/>
          </p:cNvSpPr>
          <p:nvPr>
            <p:ph idx="1"/>
          </p:nvPr>
        </p:nvSpPr>
        <p:spPr>
          <a:xfrm>
            <a:off x="923133" y="2320164"/>
            <a:ext cx="10861402" cy="4119272"/>
          </a:xfrm>
        </p:spPr>
        <p:txBody>
          <a:bodyPr>
            <a:noAutofit/>
          </a:bodyPr>
          <a:lstStyle/>
          <a:p>
            <a:pPr algn="just"/>
            <a:r>
              <a:rPr lang="en-US" sz="3200" dirty="0">
                <a:solidFill>
                  <a:schemeClr val="tx1"/>
                </a:solidFill>
                <a:latin typeface="Times New Roman" panose="02020603050405020304" pitchFamily="18" charset="0"/>
                <a:cs typeface="Times New Roman" panose="02020603050405020304" pitchFamily="18" charset="0"/>
              </a:rPr>
              <a:t>To summarize patient characteristics, severity of anxiety and other pertinent information, descriptive statistics like frequency, percentage, mean, standard deviation, and median were used. </a:t>
            </a:r>
          </a:p>
          <a:p>
            <a:pPr lvl="0" algn="just"/>
            <a:r>
              <a:rPr lang="en-US" sz="3200" dirty="0" smtClean="0">
                <a:solidFill>
                  <a:schemeClr val="tx1"/>
                </a:solidFill>
                <a:latin typeface="Times New Roman" panose="02020603050405020304" pitchFamily="18" charset="0"/>
                <a:cs typeface="Times New Roman" panose="02020603050405020304" pitchFamily="18" charset="0"/>
              </a:rPr>
              <a:t>The </a:t>
            </a:r>
            <a:r>
              <a:rPr lang="en-US" sz="3200" dirty="0">
                <a:solidFill>
                  <a:schemeClr val="tx1"/>
                </a:solidFill>
                <a:latin typeface="Times New Roman" panose="02020603050405020304" pitchFamily="18" charset="0"/>
                <a:cs typeface="Times New Roman" panose="02020603050405020304" pitchFamily="18" charset="0"/>
              </a:rPr>
              <a:t>Chi-Square test was performed to examine the association between severity of anxiety level among different factors like age, sex groups as well as occupation, job location, working hour, changes in regular duty etc.</a:t>
            </a:r>
          </a:p>
          <a:p>
            <a:endParaRPr lang="en-US" sz="2000" dirty="0">
              <a:solidFill>
                <a:schemeClr val="tx1"/>
              </a:solidFill>
            </a:endParaRPr>
          </a:p>
        </p:txBody>
      </p:sp>
    </p:spTree>
    <p:extLst>
      <p:ext uri="{BB962C8B-B14F-4D97-AF65-F5344CB8AC3E}">
        <p14:creationId xmlns:p14="http://schemas.microsoft.com/office/powerpoint/2010/main" val="1687115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7229" y="973668"/>
            <a:ext cx="8761413" cy="706964"/>
          </a:xfrm>
        </p:spPr>
        <p:txBody>
          <a:bodyPr>
            <a:noAutofit/>
          </a:bodyPr>
          <a:lstStyle/>
          <a:p>
            <a:pPr algn="ctr"/>
            <a:r>
              <a:rPr lang="en-US" sz="4400" b="1" dirty="0" smtClean="0">
                <a:solidFill>
                  <a:schemeClr val="bg1"/>
                </a:solidFill>
                <a:latin typeface="Times New Roman" panose="02020603050405020304" pitchFamily="18" charset="0"/>
                <a:cs typeface="Times New Roman" panose="02020603050405020304" pitchFamily="18" charset="0"/>
              </a:rPr>
              <a:t>Results</a:t>
            </a:r>
            <a:endParaRPr lang="en-US" sz="4400" b="1" dirty="0">
              <a:solidFill>
                <a:schemeClr val="bg1"/>
              </a:solidFill>
              <a:latin typeface="Times New Roman" panose="02020603050405020304" pitchFamily="18" charset="0"/>
              <a:cs typeface="Times New Roman" panose="02020603050405020304" pitchFamily="18" charset="0"/>
            </a:endParaRPr>
          </a:p>
        </p:txBody>
      </p:sp>
      <p:pic>
        <p:nvPicPr>
          <p:cNvPr id="5" name="Content Placeholder 4">
            <a:extLst>
              <a:ext uri="{FF2B5EF4-FFF2-40B4-BE49-F238E27FC236}">
                <a16:creationId xmlns:a16="http://schemas.microsoft.com/office/drawing/2014/main" xmlns="" id="{E22B39ED-A81C-40D6-B16F-AA3E6CAAAD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09056" y="2456490"/>
            <a:ext cx="5084184" cy="42452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32697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18468259"/>
              </p:ext>
            </p:extLst>
          </p:nvPr>
        </p:nvGraphicFramePr>
        <p:xfrm>
          <a:off x="885243" y="1176931"/>
          <a:ext cx="10254982" cy="5120838"/>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985382" y="6091154"/>
            <a:ext cx="7918471" cy="707886"/>
          </a:xfrm>
          <a:prstGeom prst="rect">
            <a:avLst/>
          </a:prstGeom>
        </p:spPr>
        <p:txBody>
          <a:bodyPr wrap="square">
            <a:spAutoFit/>
          </a:bodyPr>
          <a:lstStyle/>
          <a:p>
            <a:pPr algn="ctr">
              <a:lnSpc>
                <a:spcPct val="200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Figure 2: Distribution of respondents according to their age group</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3482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40398094"/>
              </p:ext>
            </p:extLst>
          </p:nvPr>
        </p:nvGraphicFramePr>
        <p:xfrm>
          <a:off x="627666" y="1493949"/>
          <a:ext cx="10409528" cy="4412938"/>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2094962" y="5906887"/>
            <a:ext cx="7911922" cy="620042"/>
          </a:xfrm>
          <a:prstGeom prst="rect">
            <a:avLst/>
          </a:prstGeom>
        </p:spPr>
        <p:txBody>
          <a:bodyPr wrap="square">
            <a:spAutoFit/>
          </a:bodyPr>
          <a:lstStyle/>
          <a:p>
            <a:pPr algn="ctr">
              <a:lnSpc>
                <a:spcPct val="200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Figure 3: Distribution of respondents according to their gender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2053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18930127"/>
              </p:ext>
            </p:extLst>
          </p:nvPr>
        </p:nvGraphicFramePr>
        <p:xfrm>
          <a:off x="923881" y="1213528"/>
          <a:ext cx="10332255" cy="4706815"/>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803041" y="5984737"/>
            <a:ext cx="8448541" cy="707886"/>
          </a:xfrm>
          <a:prstGeom prst="rect">
            <a:avLst/>
          </a:prstGeom>
        </p:spPr>
        <p:txBody>
          <a:bodyPr wrap="square">
            <a:spAutoFit/>
          </a:bodyPr>
          <a:lstStyle/>
          <a:p>
            <a:pPr algn="ctr">
              <a:lnSpc>
                <a:spcPct val="200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Figure 4: Distribution of respondents according to their occupation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5338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25931496"/>
              </p:ext>
            </p:extLst>
          </p:nvPr>
        </p:nvGraphicFramePr>
        <p:xfrm>
          <a:off x="1081824" y="1146220"/>
          <a:ext cx="9762187" cy="4950854"/>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979054" y="6035676"/>
            <a:ext cx="8349802" cy="707886"/>
          </a:xfrm>
          <a:prstGeom prst="rect">
            <a:avLst/>
          </a:prstGeom>
        </p:spPr>
        <p:txBody>
          <a:bodyPr wrap="square">
            <a:spAutoFit/>
          </a:bodyPr>
          <a:lstStyle/>
          <a:p>
            <a:pPr algn="ctr">
              <a:lnSpc>
                <a:spcPct val="200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Figure 5: The distribution of respondents according to their job location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0008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8" y="2318197"/>
            <a:ext cx="11692624" cy="2369713"/>
          </a:xfrm>
        </p:spPr>
        <p:txBody>
          <a:bodyPr>
            <a:noAutofit/>
          </a:bodyPr>
          <a:lstStyle/>
          <a:p>
            <a:pPr algn="ctr"/>
            <a:r>
              <a:rPr lang="en-US" sz="4000" b="1" dirty="0">
                <a:solidFill>
                  <a:schemeClr val="tx1"/>
                </a:solidFill>
                <a:latin typeface="Times New Roman" panose="02020603050405020304" pitchFamily="18" charset="0"/>
                <a:cs typeface="Times New Roman" panose="02020603050405020304" pitchFamily="18" charset="0"/>
              </a:rPr>
              <a:t>Assessment of Mental Health Burden with a Particular Focus on Anxiety of Medical Professionals in the Midst of COVID</a:t>
            </a:r>
            <a:r>
              <a:rPr lang="bn-BD" sz="4000" b="1" dirty="0">
                <a:solidFill>
                  <a:schemeClr val="tx1"/>
                </a:solidFill>
                <a:latin typeface="Times New Roman" panose="02020603050405020304" pitchFamily="18" charset="0"/>
              </a:rPr>
              <a:t>-</a:t>
            </a:r>
            <a:r>
              <a:rPr lang="en-US" sz="4000" b="1" dirty="0">
                <a:solidFill>
                  <a:schemeClr val="tx1"/>
                </a:solidFill>
                <a:latin typeface="Times New Roman" panose="02020603050405020304" pitchFamily="18" charset="0"/>
                <a:cs typeface="Times New Roman" panose="02020603050405020304" pitchFamily="18" charset="0"/>
              </a:rPr>
              <a:t>19 Outbreak in Bangladesh</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388130" y="4816699"/>
            <a:ext cx="8953605" cy="2879920"/>
          </a:xfrm>
        </p:spPr>
        <p:txBody>
          <a:bodyPr/>
          <a:lstStyle/>
          <a:p>
            <a:pPr marL="0" indent="0" algn="ctr">
              <a:buNone/>
            </a:pPr>
            <a:r>
              <a:rPr lang="en-US" sz="2400" b="1" dirty="0">
                <a:solidFill>
                  <a:schemeClr val="tx1"/>
                </a:solidFill>
                <a:latin typeface="Times New Roman" panose="02020603050405020304" pitchFamily="18" charset="0"/>
                <a:cs typeface="Times New Roman" panose="02020603050405020304" pitchFamily="18" charset="0"/>
              </a:rPr>
              <a:t>Presented by </a:t>
            </a:r>
          </a:p>
          <a:p>
            <a:pPr marL="0" indent="0" algn="ctr">
              <a:buNone/>
            </a:pPr>
            <a:r>
              <a:rPr lang="en-US" sz="2400" b="1" dirty="0">
                <a:solidFill>
                  <a:schemeClr val="tx1"/>
                </a:solidFill>
                <a:latin typeface="Times New Roman" panose="02020603050405020304" pitchFamily="18" charset="0"/>
                <a:cs typeface="Times New Roman" panose="02020603050405020304" pitchFamily="18" charset="0"/>
              </a:rPr>
              <a:t>Sabrina Rahman</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ID. - 2010580</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Course: Master of Public Health</a:t>
            </a:r>
          </a:p>
          <a:p>
            <a:endParaRPr lang="en-US" dirty="0"/>
          </a:p>
        </p:txBody>
      </p:sp>
    </p:spTree>
    <p:extLst>
      <p:ext uri="{BB962C8B-B14F-4D97-AF65-F5344CB8AC3E}">
        <p14:creationId xmlns:p14="http://schemas.microsoft.com/office/powerpoint/2010/main" val="1365462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90202043"/>
              </p:ext>
            </p:extLst>
          </p:nvPr>
        </p:nvGraphicFramePr>
        <p:xfrm>
          <a:off x="785612" y="2112135"/>
          <a:ext cx="10637948" cy="4443817"/>
        </p:xfrm>
        <a:graphic>
          <a:graphicData uri="http://schemas.openxmlformats.org/drawingml/2006/table">
            <a:tbl>
              <a:tblPr firstRow="1" firstCol="1" bandRow="1">
                <a:tableStyleId>{5C22544A-7EE6-4342-B048-85BDC9FD1C3A}</a:tableStyleId>
              </a:tblPr>
              <a:tblGrid>
                <a:gridCol w="4878872"/>
                <a:gridCol w="2654768"/>
                <a:gridCol w="3104308"/>
              </a:tblGrid>
              <a:tr h="456594">
                <a:tc>
                  <a:txBody>
                    <a:bodyPr/>
                    <a:lstStyle/>
                    <a:p>
                      <a:pPr marL="0" marR="0" algn="ctr">
                        <a:lnSpc>
                          <a:spcPct val="150000"/>
                        </a:lnSpc>
                        <a:spcBef>
                          <a:spcPts val="0"/>
                        </a:spcBef>
                        <a:spcAft>
                          <a:spcPts val="0"/>
                        </a:spcAft>
                      </a:pPr>
                      <a:r>
                        <a:rPr lang="en-US" sz="2000" dirty="0">
                          <a:effectLst/>
                          <a:latin typeface="Times New Roman" panose="02020603050405020304" pitchFamily="18" charset="0"/>
                          <a:ea typeface="Tahoma" panose="020B0604030504040204" pitchFamily="34" charset="0"/>
                          <a:cs typeface="Times New Roman" panose="02020603050405020304" pitchFamily="18" charset="0"/>
                        </a:rPr>
                        <a:t>Variables</a:t>
                      </a:r>
                      <a:endParaRPr lang="en-US" sz="1800" dirty="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000">
                          <a:effectLst/>
                          <a:latin typeface="Times New Roman" panose="02020603050405020304" pitchFamily="18" charset="0"/>
                          <a:ea typeface="Tahoma" panose="020B0604030504040204" pitchFamily="34" charset="0"/>
                          <a:cs typeface="Times New Roman" panose="02020603050405020304" pitchFamily="18" charset="0"/>
                        </a:rPr>
                        <a:t>Frequency (n)</a:t>
                      </a:r>
                      <a:endParaRPr lang="en-US" sz="180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Percentage (n%)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993427">
                <a:tc>
                  <a:txBody>
                    <a:bodyPr/>
                    <a:lstStyle/>
                    <a:p>
                      <a:pPr marL="0" marR="0" algn="ctr">
                        <a:lnSpc>
                          <a:spcPct val="150000"/>
                        </a:lnSpc>
                        <a:spcBef>
                          <a:spcPts val="0"/>
                        </a:spcBef>
                        <a:spcAft>
                          <a:spcPts val="0"/>
                        </a:spcAft>
                      </a:pPr>
                      <a:r>
                        <a:rPr lang="en-US" sz="2000" dirty="0">
                          <a:effectLst/>
                          <a:latin typeface="Times New Roman" panose="02020603050405020304" pitchFamily="18" charset="0"/>
                          <a:ea typeface="Tahoma" panose="020B0604030504040204" pitchFamily="34" charset="0"/>
                          <a:cs typeface="Times New Roman" panose="02020603050405020304" pitchFamily="18" charset="0"/>
                        </a:rPr>
                        <a:t>Working hours during pandemic</a:t>
                      </a:r>
                      <a:endParaRPr lang="en-US" sz="1800"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dirty="0">
                          <a:effectLst/>
                          <a:latin typeface="Times New Roman" panose="02020603050405020304" pitchFamily="18" charset="0"/>
                          <a:ea typeface="Tahoma" panose="020B0604030504040204" pitchFamily="34" charset="0"/>
                          <a:cs typeface="Times New Roman" panose="02020603050405020304" pitchFamily="18" charset="0"/>
                        </a:rPr>
                        <a:t>8 hours</a:t>
                      </a:r>
                      <a:endParaRPr lang="en-US" sz="1800"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dirty="0">
                          <a:effectLst/>
                          <a:latin typeface="Times New Roman" panose="02020603050405020304" pitchFamily="18" charset="0"/>
                          <a:ea typeface="Tahoma" panose="020B0604030504040204" pitchFamily="34" charset="0"/>
                          <a:cs typeface="Times New Roman" panose="02020603050405020304" pitchFamily="18" charset="0"/>
                        </a:rPr>
                        <a:t>12 hours</a:t>
                      </a:r>
                      <a:endParaRPr lang="en-US" sz="1800"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dirty="0">
                          <a:effectLst/>
                          <a:latin typeface="Times New Roman" panose="02020603050405020304" pitchFamily="18" charset="0"/>
                          <a:ea typeface="Tahoma" panose="020B0604030504040204" pitchFamily="34" charset="0"/>
                          <a:cs typeface="Times New Roman" panose="02020603050405020304" pitchFamily="18" charset="0"/>
                        </a:rPr>
                        <a:t>More than 12 hours</a:t>
                      </a:r>
                      <a:endParaRPr lang="en-US" sz="1800" dirty="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000" b="1" u="none" strike="noStrike" dirty="0">
                          <a:effectLst/>
                          <a:latin typeface="Times New Roman" panose="02020603050405020304" pitchFamily="18" charset="0"/>
                          <a:ea typeface="Tahoma" panose="020B0604030504040204" pitchFamily="34" charset="0"/>
                          <a:cs typeface="Times New Roman" panose="02020603050405020304" pitchFamily="18" charset="0"/>
                        </a:rPr>
                        <a:t> </a:t>
                      </a:r>
                      <a:endParaRPr lang="en-US" sz="1800" b="1"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ea typeface="Tahoma" panose="020B0604030504040204" pitchFamily="34" charset="0"/>
                          <a:cs typeface="Times New Roman" panose="02020603050405020304" pitchFamily="18" charset="0"/>
                        </a:rPr>
                        <a:t>37</a:t>
                      </a:r>
                      <a:endParaRPr lang="en-US" sz="1800" b="1"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ea typeface="Tahoma" panose="020B0604030504040204" pitchFamily="34" charset="0"/>
                          <a:cs typeface="Times New Roman" panose="02020603050405020304" pitchFamily="18" charset="0"/>
                        </a:rPr>
                        <a:t>43</a:t>
                      </a:r>
                      <a:endParaRPr lang="en-US" sz="1800" b="1"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ea typeface="Tahoma" panose="020B0604030504040204" pitchFamily="34" charset="0"/>
                          <a:cs typeface="Times New Roman" panose="02020603050405020304" pitchFamily="18" charset="0"/>
                        </a:rPr>
                        <a:t>25</a:t>
                      </a:r>
                      <a:endParaRPr lang="en-US" sz="1800" b="1" dirty="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35.23%</a:t>
                      </a:r>
                      <a:endParaRPr lang="en-US" sz="1800" b="1" dirty="0">
                        <a:effectLst/>
                        <a:latin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40.95%</a:t>
                      </a:r>
                      <a:endParaRPr lang="en-US" sz="1800" b="1" dirty="0">
                        <a:effectLst/>
                        <a:latin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23.80%</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993190">
                <a:tc>
                  <a:txBody>
                    <a:bodyPr/>
                    <a:lstStyle/>
                    <a:p>
                      <a:pPr marL="0" marR="0" algn="ctr">
                        <a:lnSpc>
                          <a:spcPct val="150000"/>
                        </a:lnSpc>
                        <a:spcBef>
                          <a:spcPts val="0"/>
                        </a:spcBef>
                        <a:spcAft>
                          <a:spcPts val="0"/>
                        </a:spcAft>
                      </a:pPr>
                      <a:r>
                        <a:rPr lang="en-US" sz="2000" dirty="0">
                          <a:effectLst/>
                          <a:latin typeface="Times New Roman" panose="02020603050405020304" pitchFamily="18" charset="0"/>
                          <a:ea typeface="Tahoma" panose="020B0604030504040204" pitchFamily="34" charset="0"/>
                          <a:cs typeface="Times New Roman" panose="02020603050405020304" pitchFamily="18" charset="0"/>
                        </a:rPr>
                        <a:t>Change in regular duty in COVID-19</a:t>
                      </a:r>
                      <a:endParaRPr lang="en-US" sz="1800"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dirty="0">
                          <a:effectLst/>
                          <a:latin typeface="Times New Roman" panose="02020603050405020304" pitchFamily="18" charset="0"/>
                          <a:ea typeface="Tahoma" panose="020B0604030504040204" pitchFamily="34" charset="0"/>
                          <a:cs typeface="Times New Roman" panose="02020603050405020304" pitchFamily="18" charset="0"/>
                        </a:rPr>
                        <a:t>Yes</a:t>
                      </a:r>
                      <a:endParaRPr lang="en-US" sz="1800"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dirty="0">
                          <a:effectLst/>
                          <a:latin typeface="Times New Roman" panose="02020603050405020304" pitchFamily="18" charset="0"/>
                          <a:ea typeface="Tahoma" panose="020B0604030504040204" pitchFamily="34" charset="0"/>
                          <a:cs typeface="Times New Roman" panose="02020603050405020304" pitchFamily="18" charset="0"/>
                        </a:rPr>
                        <a:t>No</a:t>
                      </a:r>
                      <a:endParaRPr lang="en-US" sz="1800" dirty="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000" b="1" u="none" strike="noStrike" dirty="0">
                          <a:effectLst/>
                          <a:latin typeface="Times New Roman" panose="02020603050405020304" pitchFamily="18" charset="0"/>
                          <a:ea typeface="Tahoma" panose="020B0604030504040204" pitchFamily="34" charset="0"/>
                          <a:cs typeface="Times New Roman" panose="02020603050405020304" pitchFamily="18" charset="0"/>
                        </a:rPr>
                        <a:t> </a:t>
                      </a:r>
                      <a:endParaRPr lang="en-US" sz="1800" b="1"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ea typeface="Tahoma" panose="020B0604030504040204" pitchFamily="34" charset="0"/>
                          <a:cs typeface="Times New Roman" panose="02020603050405020304" pitchFamily="18" charset="0"/>
                        </a:rPr>
                        <a:t>64</a:t>
                      </a:r>
                      <a:endParaRPr lang="en-US" sz="1800" b="1" dirty="0">
                        <a:effectLst/>
                        <a:latin typeface="Times New Roman" panose="02020603050405020304" pitchFamily="18" charset="0"/>
                        <a:ea typeface="Tahoma" panose="020B0604030504040204" pitchFamily="34"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ea typeface="Tahoma" panose="020B0604030504040204" pitchFamily="34" charset="0"/>
                          <a:cs typeface="Times New Roman" panose="02020603050405020304" pitchFamily="18" charset="0"/>
                        </a:rPr>
                        <a:t>41</a:t>
                      </a:r>
                      <a:endParaRPr lang="en-US" sz="1800" b="1" dirty="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60.95%</a:t>
                      </a:r>
                      <a:endParaRPr lang="en-US" sz="1800" b="1" dirty="0">
                        <a:effectLst/>
                        <a:latin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39.04%</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Rectangle 2"/>
          <p:cNvSpPr/>
          <p:nvPr/>
        </p:nvSpPr>
        <p:spPr>
          <a:xfrm>
            <a:off x="1854557" y="953036"/>
            <a:ext cx="8448541" cy="954107"/>
          </a:xfrm>
          <a:prstGeom prst="rect">
            <a:avLst/>
          </a:prstGeom>
        </p:spPr>
        <p:txBody>
          <a:bodyPr wrap="square">
            <a:spAutoFit/>
          </a:bodyPr>
          <a:lstStyle/>
          <a:p>
            <a:pPr algn="ctr">
              <a:lnSpc>
                <a:spcPct val="200000"/>
              </a:lnSpc>
              <a:spcAft>
                <a:spcPts val="800"/>
              </a:spcAft>
            </a:pPr>
            <a:r>
              <a:rPr lang="en-US" sz="28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Table 1</a:t>
            </a:r>
            <a:r>
              <a:rPr lang="bn-BD"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8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Changes in duty during pandemic</a:t>
            </a:r>
            <a:r>
              <a:rPr lang="en-US" sz="2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bn-BD"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r>
              <a:rPr lang="en-US" sz="28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n </a:t>
            </a:r>
            <a:r>
              <a:rPr lang="bn-BD"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8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105</a:t>
            </a:r>
            <a:r>
              <a:rPr lang="bn-BD"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4528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4705" y="1244125"/>
            <a:ext cx="9748793" cy="706964"/>
          </a:xfrm>
        </p:spPr>
        <p:txBody>
          <a:bodyPr/>
          <a:lstStyle/>
          <a:p>
            <a:pPr algn="ctr"/>
            <a:r>
              <a:rPr lang="en-US" sz="2800" b="1" dirty="0">
                <a:solidFill>
                  <a:schemeClr val="bg1"/>
                </a:solidFill>
                <a:latin typeface="Times New Roman" panose="02020603050405020304" pitchFamily="18" charset="0"/>
                <a:cs typeface="Times New Roman" panose="02020603050405020304" pitchFamily="18" charset="0"/>
              </a:rPr>
              <a:t>Table 2</a:t>
            </a:r>
            <a:r>
              <a:rPr lang="bn-BD" sz="2800" b="1" dirty="0">
                <a:solidFill>
                  <a:schemeClr val="bg1"/>
                </a:solidFill>
                <a:latin typeface="Times New Roman" panose="02020603050405020304" pitchFamily="18" charset="0"/>
              </a:rPr>
              <a:t>: </a:t>
            </a:r>
            <a:r>
              <a:rPr lang="en-US" sz="2800" b="1" dirty="0">
                <a:solidFill>
                  <a:schemeClr val="bg1"/>
                </a:solidFill>
                <a:latin typeface="Times New Roman" panose="02020603050405020304" pitchFamily="18" charset="0"/>
                <a:cs typeface="Times New Roman" panose="02020603050405020304" pitchFamily="18" charset="0"/>
              </a:rPr>
              <a:t>Severity categories of anxiety among all participants by GAD-7 scale </a:t>
            </a:r>
            <a:r>
              <a:rPr lang="bn-BD" sz="2800" b="1" dirty="0">
                <a:solidFill>
                  <a:schemeClr val="bg1"/>
                </a:solidFill>
                <a:latin typeface="Times New Roman" panose="02020603050405020304" pitchFamily="18" charset="0"/>
              </a:rPr>
              <a:t>(</a:t>
            </a:r>
            <a:r>
              <a:rPr lang="en-US" sz="2800" b="1" dirty="0">
                <a:solidFill>
                  <a:schemeClr val="bg1"/>
                </a:solidFill>
                <a:latin typeface="Times New Roman" panose="02020603050405020304" pitchFamily="18" charset="0"/>
                <a:cs typeface="Times New Roman" panose="02020603050405020304" pitchFamily="18" charset="0"/>
              </a:rPr>
              <a:t>n </a:t>
            </a:r>
            <a:r>
              <a:rPr lang="bn-BD" sz="2800" b="1" dirty="0">
                <a:solidFill>
                  <a:schemeClr val="bg1"/>
                </a:solidFill>
                <a:latin typeface="Times New Roman" panose="02020603050405020304" pitchFamily="18" charset="0"/>
              </a:rPr>
              <a:t>= </a:t>
            </a:r>
            <a:r>
              <a:rPr lang="en-US" sz="2800" b="1" dirty="0">
                <a:solidFill>
                  <a:schemeClr val="bg1"/>
                </a:solidFill>
                <a:latin typeface="Times New Roman" panose="02020603050405020304" pitchFamily="18" charset="0"/>
                <a:cs typeface="Times New Roman" panose="02020603050405020304" pitchFamily="18" charset="0"/>
              </a:rPr>
              <a:t>105</a:t>
            </a:r>
            <a:r>
              <a:rPr lang="bn-BD" sz="2800" b="1" dirty="0">
                <a:solidFill>
                  <a:schemeClr val="bg1"/>
                </a:solidFill>
                <a:latin typeface="Times New Roman" panose="02020603050405020304" pitchFamily="18" charset="0"/>
              </a:rPr>
              <a:t>)</a:t>
            </a:r>
            <a:endParaRPr lang="en-US" sz="2800"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97439848"/>
              </p:ext>
            </p:extLst>
          </p:nvPr>
        </p:nvGraphicFramePr>
        <p:xfrm>
          <a:off x="845860" y="2331077"/>
          <a:ext cx="10564821" cy="4211391"/>
        </p:xfrm>
        <a:graphic>
          <a:graphicData uri="http://schemas.openxmlformats.org/drawingml/2006/table">
            <a:tbl>
              <a:tblPr firstRow="1" firstCol="1" bandRow="1">
                <a:tableStyleId>{5C22544A-7EE6-4342-B048-85BDC9FD1C3A}</a:tableStyleId>
              </a:tblPr>
              <a:tblGrid>
                <a:gridCol w="4331697"/>
                <a:gridCol w="2983221"/>
                <a:gridCol w="3249903"/>
              </a:tblGrid>
              <a:tr h="677872">
                <a:tc>
                  <a:txBody>
                    <a:bodyPr/>
                    <a:lstStyle/>
                    <a:p>
                      <a:pPr marL="0" marR="0" algn="ctr">
                        <a:lnSpc>
                          <a:spcPct val="150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GAD-7, Anxiety score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a:effectLst/>
                          <a:latin typeface="Times New Roman" panose="02020603050405020304" pitchFamily="18" charset="0"/>
                          <a:cs typeface="Times New Roman" panose="02020603050405020304" pitchFamily="18" charset="0"/>
                        </a:rPr>
                        <a:t>Total No (n)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a:effectLst/>
                          <a:latin typeface="Times New Roman" panose="02020603050405020304" pitchFamily="18" charset="0"/>
                          <a:cs typeface="Times New Roman" panose="02020603050405020304" pitchFamily="18" charset="0"/>
                        </a:rPr>
                        <a:t>Percentage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678223">
                <a:tc>
                  <a:txBody>
                    <a:bodyPr/>
                    <a:lstStyle/>
                    <a:p>
                      <a:pPr marL="0" marR="0" algn="ctr">
                        <a:lnSpc>
                          <a:spcPct val="150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Normal (0-4)</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b="1" i="0" dirty="0">
                          <a:effectLst/>
                          <a:latin typeface="Times New Roman" panose="02020603050405020304" pitchFamily="18" charset="0"/>
                          <a:cs typeface="Times New Roman" panose="02020603050405020304" pitchFamily="18" charset="0"/>
                        </a:rPr>
                        <a:t>36</a:t>
                      </a:r>
                      <a:endParaRPr lang="en-US" sz="2400" b="1"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b="1" i="0">
                          <a:effectLst/>
                          <a:latin typeface="Times New Roman" panose="02020603050405020304" pitchFamily="18" charset="0"/>
                          <a:cs typeface="Times New Roman" panose="02020603050405020304" pitchFamily="18" charset="0"/>
                        </a:rPr>
                        <a:t>34.28%</a:t>
                      </a:r>
                      <a:endParaRPr lang="en-US" sz="2400" b="1" i="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678223">
                <a:tc>
                  <a:txBody>
                    <a:bodyPr/>
                    <a:lstStyle/>
                    <a:p>
                      <a:pPr marL="0" marR="0" algn="ctr">
                        <a:lnSpc>
                          <a:spcPct val="150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Mild (5-9)</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b="1" i="0" dirty="0">
                          <a:effectLst/>
                          <a:latin typeface="Times New Roman" panose="02020603050405020304" pitchFamily="18" charset="0"/>
                          <a:cs typeface="Times New Roman" panose="02020603050405020304" pitchFamily="18" charset="0"/>
                        </a:rPr>
                        <a:t>44</a:t>
                      </a:r>
                      <a:endParaRPr lang="en-US" sz="2400" b="1"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b="1" i="0">
                          <a:effectLst/>
                          <a:latin typeface="Times New Roman" panose="02020603050405020304" pitchFamily="18" charset="0"/>
                          <a:cs typeface="Times New Roman" panose="02020603050405020304" pitchFamily="18" charset="0"/>
                        </a:rPr>
                        <a:t>41.90%</a:t>
                      </a:r>
                      <a:endParaRPr lang="en-US" sz="2400" b="1" i="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678223">
                <a:tc>
                  <a:txBody>
                    <a:bodyPr/>
                    <a:lstStyle/>
                    <a:p>
                      <a:pPr marL="0" marR="0" algn="ctr">
                        <a:lnSpc>
                          <a:spcPct val="150000"/>
                        </a:lnSpc>
                        <a:spcBef>
                          <a:spcPts val="0"/>
                        </a:spcBef>
                        <a:spcAft>
                          <a:spcPts val="0"/>
                        </a:spcAft>
                      </a:pPr>
                      <a:r>
                        <a:rPr lang="en-US" sz="2800">
                          <a:effectLst/>
                          <a:latin typeface="Times New Roman" panose="02020603050405020304" pitchFamily="18" charset="0"/>
                          <a:cs typeface="Times New Roman" panose="02020603050405020304" pitchFamily="18" charset="0"/>
                        </a:rPr>
                        <a:t>Moderate (10-14)</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b="1" i="0" dirty="0">
                          <a:effectLst/>
                          <a:latin typeface="Times New Roman" panose="02020603050405020304" pitchFamily="18" charset="0"/>
                          <a:cs typeface="Times New Roman" panose="02020603050405020304" pitchFamily="18" charset="0"/>
                        </a:rPr>
                        <a:t>14</a:t>
                      </a:r>
                      <a:endParaRPr lang="en-US" sz="2400" b="1"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b="1" i="0" dirty="0">
                          <a:effectLst/>
                          <a:latin typeface="Times New Roman" panose="02020603050405020304" pitchFamily="18" charset="0"/>
                          <a:cs typeface="Times New Roman" panose="02020603050405020304" pitchFamily="18" charset="0"/>
                        </a:rPr>
                        <a:t>13.33%</a:t>
                      </a:r>
                      <a:endParaRPr lang="en-US" sz="2400" b="1"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678223">
                <a:tc>
                  <a:txBody>
                    <a:bodyPr/>
                    <a:lstStyle/>
                    <a:p>
                      <a:pPr marL="0" marR="0" algn="ctr">
                        <a:lnSpc>
                          <a:spcPct val="150000"/>
                        </a:lnSpc>
                        <a:spcBef>
                          <a:spcPts val="0"/>
                        </a:spcBef>
                        <a:spcAft>
                          <a:spcPts val="0"/>
                        </a:spcAft>
                      </a:pPr>
                      <a:r>
                        <a:rPr lang="en-US" sz="2800">
                          <a:effectLst/>
                          <a:latin typeface="Times New Roman" panose="02020603050405020304" pitchFamily="18" charset="0"/>
                          <a:cs typeface="Times New Roman" panose="02020603050405020304" pitchFamily="18" charset="0"/>
                        </a:rPr>
                        <a:t>Severe (≥15)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b="1" i="0" dirty="0">
                          <a:effectLst/>
                          <a:latin typeface="Times New Roman" panose="02020603050405020304" pitchFamily="18" charset="0"/>
                          <a:cs typeface="Times New Roman" panose="02020603050405020304" pitchFamily="18" charset="0"/>
                        </a:rPr>
                        <a:t>11</a:t>
                      </a:r>
                      <a:endParaRPr lang="en-US" sz="2400" b="1"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b="1" i="0" dirty="0">
                          <a:effectLst/>
                          <a:latin typeface="Times New Roman" panose="02020603050405020304" pitchFamily="18" charset="0"/>
                          <a:cs typeface="Times New Roman" panose="02020603050405020304" pitchFamily="18" charset="0"/>
                        </a:rPr>
                        <a:t>10.47%</a:t>
                      </a:r>
                      <a:endParaRPr lang="en-US" sz="2400" b="1"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820627">
                <a:tc>
                  <a:txBody>
                    <a:bodyPr/>
                    <a:lstStyle/>
                    <a:p>
                      <a:pPr marL="0" marR="0" algn="ctr">
                        <a:lnSpc>
                          <a:spcPct val="150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GAD-7 (mean ± SD; Med)</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2800" b="1" i="0" dirty="0">
                          <a:effectLst/>
                          <a:latin typeface="Times New Roman" panose="02020603050405020304" pitchFamily="18" charset="0"/>
                          <a:cs typeface="Times New Roman" panose="02020603050405020304" pitchFamily="18" charset="0"/>
                        </a:rPr>
                        <a:t>6.80 ± 4.902; 6</a:t>
                      </a:r>
                      <a:endParaRPr lang="en-US" sz="2400" b="1"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endParaRPr lang="en-US" sz="2400" b="1"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352096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59634517"/>
              </p:ext>
            </p:extLst>
          </p:nvPr>
        </p:nvGraphicFramePr>
        <p:xfrm>
          <a:off x="782212" y="1159099"/>
          <a:ext cx="10602712" cy="480382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365161" y="5846699"/>
            <a:ext cx="9092484" cy="620042"/>
          </a:xfrm>
          <a:prstGeom prst="rect">
            <a:avLst/>
          </a:prstGeom>
        </p:spPr>
        <p:txBody>
          <a:bodyPr wrap="square">
            <a:spAutoFit/>
          </a:bodyPr>
          <a:lstStyle/>
          <a:p>
            <a:pPr algn="ctr">
              <a:lnSpc>
                <a:spcPct val="200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Figure 6: Distribution of severity of anxiety in different sex </a:t>
            </a:r>
            <a:r>
              <a:rPr lang="en-US" sz="2000" b="1" dirty="0" smtClean="0">
                <a:latin typeface="Times New Roman" panose="02020603050405020304" pitchFamily="18" charset="0"/>
                <a:ea typeface="Calibri" panose="020F0502020204030204" pitchFamily="34" charset="0"/>
                <a:cs typeface="Times New Roman" panose="02020603050405020304" pitchFamily="18" charset="0"/>
              </a:rPr>
              <a:t>group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3012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9140302"/>
              </p:ext>
            </p:extLst>
          </p:nvPr>
        </p:nvGraphicFramePr>
        <p:xfrm>
          <a:off x="704939" y="1225460"/>
          <a:ext cx="10718621" cy="4986209"/>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2416934" y="6340458"/>
            <a:ext cx="7911921" cy="400110"/>
          </a:xfrm>
          <a:prstGeom prst="rect">
            <a:avLst/>
          </a:prstGeom>
        </p:spPr>
        <p:txBody>
          <a:bodyPr wrap="square">
            <a:spAutoFit/>
          </a:bodyPr>
          <a:lstStyle/>
          <a:p>
            <a:r>
              <a:rPr lang="en-US" sz="2000" b="1" dirty="0">
                <a:latin typeface="Times New Roman" panose="02020603050405020304" pitchFamily="18" charset="0"/>
                <a:ea typeface="Calibri" panose="020F0502020204030204" pitchFamily="34" charset="0"/>
              </a:rPr>
              <a:t>Figure 7: Distribution of severity of anxiety in different age group</a:t>
            </a:r>
            <a:endParaRPr lang="en-US" sz="2000" dirty="0"/>
          </a:p>
        </p:txBody>
      </p:sp>
    </p:spTree>
    <p:extLst>
      <p:ext uri="{BB962C8B-B14F-4D97-AF65-F5344CB8AC3E}">
        <p14:creationId xmlns:p14="http://schemas.microsoft.com/office/powerpoint/2010/main" val="3191412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89461604"/>
              </p:ext>
            </p:extLst>
          </p:nvPr>
        </p:nvGraphicFramePr>
        <p:xfrm>
          <a:off x="820848" y="1287886"/>
          <a:ext cx="10358013" cy="4971246"/>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815922" y="6074313"/>
            <a:ext cx="8422782" cy="707886"/>
          </a:xfrm>
          <a:prstGeom prst="rect">
            <a:avLst/>
          </a:prstGeom>
        </p:spPr>
        <p:txBody>
          <a:bodyPr wrap="square">
            <a:spAutoFit/>
          </a:bodyPr>
          <a:lstStyle/>
          <a:p>
            <a:pPr algn="ctr">
              <a:lnSpc>
                <a:spcPct val="200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Figure 8: Distribution of severity of anxiety in different occupational group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834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58344124"/>
              </p:ext>
            </p:extLst>
          </p:nvPr>
        </p:nvGraphicFramePr>
        <p:xfrm>
          <a:off x="704939" y="1253143"/>
          <a:ext cx="10461044" cy="470526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077531" y="5958403"/>
            <a:ext cx="9354355" cy="620042"/>
          </a:xfrm>
          <a:prstGeom prst="rect">
            <a:avLst/>
          </a:prstGeom>
        </p:spPr>
        <p:txBody>
          <a:bodyPr wrap="square">
            <a:spAutoFit/>
          </a:bodyPr>
          <a:lstStyle/>
          <a:p>
            <a:pPr algn="ctr">
              <a:lnSpc>
                <a:spcPct val="200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Figure 9: Distribution of severity of anxiety in different division of Bangladesh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8963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16403605"/>
              </p:ext>
            </p:extLst>
          </p:nvPr>
        </p:nvGraphicFramePr>
        <p:xfrm>
          <a:off x="1155699" y="1249251"/>
          <a:ext cx="9920131" cy="4855335"/>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910106" y="5984160"/>
            <a:ext cx="10152846" cy="620042"/>
          </a:xfrm>
          <a:prstGeom prst="rect">
            <a:avLst/>
          </a:prstGeom>
        </p:spPr>
        <p:txBody>
          <a:bodyPr wrap="square">
            <a:spAutoFit/>
          </a:bodyPr>
          <a:lstStyle/>
          <a:p>
            <a:pPr algn="ctr">
              <a:lnSpc>
                <a:spcPct val="200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Figure 10: Distribution of severity of anxiety according to the changes in duties in pandemic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03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00944483"/>
              </p:ext>
            </p:extLst>
          </p:nvPr>
        </p:nvGraphicFramePr>
        <p:xfrm>
          <a:off x="949637" y="1225459"/>
          <a:ext cx="10422407" cy="4866248"/>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270716" y="6146949"/>
            <a:ext cx="10024056" cy="1072088"/>
          </a:xfrm>
          <a:prstGeom prst="rect">
            <a:avLst/>
          </a:prstGeom>
        </p:spPr>
        <p:txBody>
          <a:bodyPr wrap="square">
            <a:spAutoFit/>
          </a:bodyPr>
          <a:lstStyle/>
          <a:p>
            <a:pPr>
              <a:lnSpc>
                <a:spcPct val="150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Figure 11: Distribution of severity of anxiety according to </a:t>
            </a:r>
            <a:r>
              <a:rPr 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working hours during pandemic</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491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137" y="1012305"/>
            <a:ext cx="8825659" cy="706964"/>
          </a:xfrm>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Discussion</a:t>
            </a:r>
            <a:endParaRPr lang="en-US" sz="4400" dirty="0">
              <a:solidFill>
                <a:schemeClr val="bg1"/>
              </a:solidFill>
            </a:endParaRPr>
          </a:p>
        </p:txBody>
      </p:sp>
      <p:sp>
        <p:nvSpPr>
          <p:cNvPr id="3" name="Content Placeholder 2"/>
          <p:cNvSpPr>
            <a:spLocks noGrp="1"/>
          </p:cNvSpPr>
          <p:nvPr>
            <p:ph idx="1"/>
          </p:nvPr>
        </p:nvSpPr>
        <p:spPr>
          <a:xfrm>
            <a:off x="128789" y="2202287"/>
            <a:ext cx="11822806" cy="4224271"/>
          </a:xfrm>
        </p:spPr>
        <p:txBody>
          <a:bodyPr>
            <a:noAutofit/>
          </a:bodyPr>
          <a:lstStyle/>
          <a:p>
            <a:r>
              <a:rPr lang="en-US" sz="2400" dirty="0">
                <a:solidFill>
                  <a:schemeClr val="tx1"/>
                </a:solidFill>
                <a:latin typeface="Times New Roman" panose="02020603050405020304" pitchFamily="18" charset="0"/>
                <a:cs typeface="Times New Roman" panose="02020603050405020304" pitchFamily="18" charset="0"/>
              </a:rPr>
              <a:t>The study </a:t>
            </a:r>
            <a:r>
              <a:rPr lang="en-US" sz="2400" dirty="0" smtClean="0">
                <a:solidFill>
                  <a:schemeClr val="tx1"/>
                </a:solidFill>
                <a:latin typeface="Times New Roman" panose="02020603050405020304" pitchFamily="18" charset="0"/>
                <a:cs typeface="Times New Roman" panose="02020603050405020304" pitchFamily="18" charset="0"/>
              </a:rPr>
              <a:t>determined </a:t>
            </a:r>
            <a:r>
              <a:rPr lang="en-US" sz="2400" dirty="0">
                <a:solidFill>
                  <a:schemeClr val="tx1"/>
                </a:solidFill>
                <a:latin typeface="Times New Roman" panose="02020603050405020304" pitchFamily="18" charset="0"/>
                <a:cs typeface="Times New Roman" panose="02020603050405020304" pitchFamily="18" charset="0"/>
              </a:rPr>
              <a:t>the psychological load of healthcare personnel in Bangladesh during the COVID-19 </a:t>
            </a:r>
            <a:r>
              <a:rPr lang="en-US" sz="2400" dirty="0" smtClean="0">
                <a:solidFill>
                  <a:schemeClr val="tx1"/>
                </a:solidFill>
                <a:latin typeface="Times New Roman" panose="02020603050405020304" pitchFamily="18" charset="0"/>
                <a:cs typeface="Times New Roman" panose="02020603050405020304" pitchFamily="18" charset="0"/>
              </a:rPr>
              <a:t>pandemic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and the risk factors that </a:t>
            </a:r>
            <a:r>
              <a:rPr lang="en-US" sz="2400" dirty="0">
                <a:solidFill>
                  <a:schemeClr val="tx1"/>
                </a:solidFill>
                <a:latin typeface="Times New Roman" panose="02020603050405020304" pitchFamily="18" charset="0"/>
                <a:cs typeface="Times New Roman" panose="02020603050405020304" pitchFamily="18" charset="0"/>
              </a:rPr>
              <a:t>predict their </a:t>
            </a:r>
            <a:r>
              <a:rPr lang="en-US" sz="2400" dirty="0" smtClean="0">
                <a:solidFill>
                  <a:schemeClr val="tx1"/>
                </a:solidFill>
                <a:latin typeface="Times New Roman" panose="02020603050405020304" pitchFamily="18" charset="0"/>
                <a:cs typeface="Times New Roman" panose="02020603050405020304" pitchFamily="18" charset="0"/>
              </a:rPr>
              <a:t>anxiety level. </a:t>
            </a:r>
          </a:p>
          <a:p>
            <a:r>
              <a:rPr lang="en-US" sz="2400" dirty="0" smtClean="0">
                <a:solidFill>
                  <a:schemeClr val="tx1"/>
                </a:solidFill>
                <a:latin typeface="Times New Roman" panose="02020603050405020304" pitchFamily="18" charset="0"/>
                <a:cs typeface="Times New Roman" panose="02020603050405020304" pitchFamily="18" charset="0"/>
              </a:rPr>
              <a:t>According </a:t>
            </a:r>
            <a:r>
              <a:rPr lang="en-US" sz="2400" dirty="0">
                <a:solidFill>
                  <a:schemeClr val="tx1"/>
                </a:solidFill>
                <a:latin typeface="Times New Roman" panose="02020603050405020304" pitchFamily="18" charset="0"/>
                <a:cs typeface="Times New Roman" panose="02020603050405020304" pitchFamily="18" charset="0"/>
              </a:rPr>
              <a:t>to the frequency distribution of anxiety severity </a:t>
            </a:r>
            <a:r>
              <a:rPr lang="en-US" sz="2400" dirty="0" smtClean="0">
                <a:solidFill>
                  <a:schemeClr val="tx1"/>
                </a:solidFill>
                <a:latin typeface="Times New Roman" panose="02020603050405020304" pitchFamily="18" charset="0"/>
                <a:cs typeface="Times New Roman" panose="02020603050405020304" pitchFamily="18" charset="0"/>
              </a:rPr>
              <a:t>categories by GAD- scale, </a:t>
            </a:r>
            <a:r>
              <a:rPr lang="en-US" sz="2400" dirty="0">
                <a:solidFill>
                  <a:schemeClr val="tx1"/>
                </a:solidFill>
                <a:latin typeface="Times New Roman" panose="02020603050405020304" pitchFamily="18" charset="0"/>
                <a:cs typeface="Times New Roman" panose="02020603050405020304" pitchFamily="18" charset="0"/>
              </a:rPr>
              <a:t>the majority of respondents (41.90%) have mild symptoms, 13.33% have moderate symptoms, and 10.47% have severe anxiety difficulties. 34.28% of the overall population reported being normal and having no anxiety-related disorders. </a:t>
            </a:r>
            <a:endParaRPr lang="en-US" sz="2400" dirty="0" smtClean="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In our findings, women reported more severe feelings of anxiety than male. According to the gender </a:t>
            </a:r>
            <a:r>
              <a:rPr lang="en-US" sz="2400" dirty="0" smtClean="0">
                <a:solidFill>
                  <a:schemeClr val="tx1"/>
                </a:solidFill>
                <a:latin typeface="Times New Roman" panose="02020603050405020304" pitchFamily="18" charset="0"/>
                <a:cs typeface="Times New Roman" panose="02020603050405020304" pitchFamily="18" charset="0"/>
              </a:rPr>
              <a:t>distribution, </a:t>
            </a:r>
            <a:r>
              <a:rPr lang="en-US" sz="2400" dirty="0">
                <a:solidFill>
                  <a:schemeClr val="tx1"/>
                </a:solidFill>
                <a:latin typeface="Times New Roman" panose="02020603050405020304" pitchFamily="18" charset="0"/>
                <a:cs typeface="Times New Roman" panose="02020603050405020304" pitchFamily="18" charset="0"/>
              </a:rPr>
              <a:t>43% </a:t>
            </a:r>
            <a:r>
              <a:rPr lang="en-US" sz="2400" dirty="0" smtClean="0">
                <a:solidFill>
                  <a:schemeClr val="tx1"/>
                </a:solidFill>
                <a:latin typeface="Times New Roman" panose="02020603050405020304" pitchFamily="18" charset="0"/>
                <a:cs typeface="Times New Roman" panose="02020603050405020304" pitchFamily="18" charset="0"/>
              </a:rPr>
              <a:t>is </a:t>
            </a:r>
            <a:r>
              <a:rPr lang="en-US" sz="2400" dirty="0">
                <a:solidFill>
                  <a:schemeClr val="tx1"/>
                </a:solidFill>
                <a:latin typeface="Times New Roman" panose="02020603050405020304" pitchFamily="18" charset="0"/>
                <a:cs typeface="Times New Roman" panose="02020603050405020304" pitchFamily="18" charset="0"/>
              </a:rPr>
              <a:t>male, while 57% are female. According to </a:t>
            </a:r>
            <a:r>
              <a:rPr lang="en-US" sz="2400" dirty="0" smtClean="0">
                <a:solidFill>
                  <a:schemeClr val="tx1"/>
                </a:solidFill>
                <a:latin typeface="Times New Roman" panose="02020603050405020304" pitchFamily="18" charset="0"/>
                <a:cs typeface="Times New Roman" panose="02020603050405020304" pitchFamily="18" charset="0"/>
              </a:rPr>
              <a:t>GAD-7 </a:t>
            </a:r>
            <a:r>
              <a:rPr lang="en-US" sz="2400" dirty="0">
                <a:solidFill>
                  <a:schemeClr val="tx1"/>
                </a:solidFill>
                <a:latin typeface="Times New Roman" panose="02020603050405020304" pitchFamily="18" charset="0"/>
                <a:cs typeface="Times New Roman" panose="02020603050405020304" pitchFamily="18" charset="0"/>
              </a:rPr>
              <a:t>scale, the majority of respondents report mild anxiety, with 22.85% being female and 19% being male. </a:t>
            </a:r>
            <a:r>
              <a:rPr lang="en-US" sz="2400" dirty="0" smtClean="0">
                <a:solidFill>
                  <a:schemeClr val="tx1"/>
                </a:solidFill>
                <a:latin typeface="Times New Roman" panose="02020603050405020304" pitchFamily="18" charset="0"/>
                <a:cs typeface="Times New Roman" panose="02020603050405020304" pitchFamily="18" charset="0"/>
              </a:rPr>
              <a:t>And, among the </a:t>
            </a:r>
            <a:r>
              <a:rPr lang="en-US" sz="2400" dirty="0">
                <a:solidFill>
                  <a:schemeClr val="tx1"/>
                </a:solidFill>
                <a:latin typeface="Times New Roman" panose="02020603050405020304" pitchFamily="18" charset="0"/>
                <a:cs typeface="Times New Roman" panose="02020603050405020304" pitchFamily="18" charset="0"/>
              </a:rPr>
              <a:t>majority of respondents exhibit severe anxiety; 6.67% are female respondents and 3.80% are male respondents. </a:t>
            </a: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872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Discussion</a:t>
            </a:r>
            <a:endParaRPr lang="en-US" sz="4400" dirty="0"/>
          </a:p>
        </p:txBody>
      </p:sp>
      <p:sp>
        <p:nvSpPr>
          <p:cNvPr id="3" name="Content Placeholder 2"/>
          <p:cNvSpPr>
            <a:spLocks noGrp="1"/>
          </p:cNvSpPr>
          <p:nvPr>
            <p:ph idx="1"/>
          </p:nvPr>
        </p:nvSpPr>
        <p:spPr>
          <a:xfrm>
            <a:off x="386366" y="2150772"/>
            <a:ext cx="11805634" cy="4533363"/>
          </a:xfrm>
        </p:spPr>
        <p:txBody>
          <a:bodyPr>
            <a:noAutofit/>
          </a:bodyPr>
          <a:lstStyle/>
          <a:p>
            <a:r>
              <a:rPr lang="en-US" sz="2400" dirty="0" smtClean="0">
                <a:solidFill>
                  <a:schemeClr val="tx1"/>
                </a:solidFill>
                <a:latin typeface="Times New Roman" panose="02020603050405020304" pitchFamily="18" charset="0"/>
                <a:cs typeface="Times New Roman" panose="02020603050405020304" pitchFamily="18" charset="0"/>
              </a:rPr>
              <a:t>In </a:t>
            </a:r>
            <a:r>
              <a:rPr lang="en-US" sz="2400" dirty="0">
                <a:solidFill>
                  <a:schemeClr val="tx1"/>
                </a:solidFill>
                <a:latin typeface="Times New Roman" panose="02020603050405020304" pitchFamily="18" charset="0"/>
                <a:cs typeface="Times New Roman" panose="02020603050405020304" pitchFamily="18" charset="0"/>
              </a:rPr>
              <a:t>our study, the group 30 or under 30 years old had the highest number of respondents (57.12%). </a:t>
            </a:r>
            <a:endParaRPr lang="en-US" sz="2400" dirty="0" smtClean="0">
              <a:solidFill>
                <a:schemeClr val="tx1"/>
              </a:solidFill>
              <a:latin typeface="Times New Roman" panose="02020603050405020304" pitchFamily="18" charset="0"/>
              <a:cs typeface="Times New Roman" panose="02020603050405020304" pitchFamily="18" charset="0"/>
            </a:endParaRPr>
          </a:p>
          <a:p>
            <a:r>
              <a:rPr lang="en-US" sz="2400" dirty="0" smtClean="0">
                <a:solidFill>
                  <a:schemeClr val="tx1"/>
                </a:solidFill>
                <a:latin typeface="Times New Roman" panose="02020603050405020304" pitchFamily="18" charset="0"/>
                <a:cs typeface="Times New Roman" panose="02020603050405020304" pitchFamily="18" charset="0"/>
              </a:rPr>
              <a:t>Physicians </a:t>
            </a:r>
            <a:r>
              <a:rPr lang="en-US" sz="2400" dirty="0">
                <a:solidFill>
                  <a:schemeClr val="tx1"/>
                </a:solidFill>
                <a:latin typeface="Times New Roman" panose="02020603050405020304" pitchFamily="18" charset="0"/>
                <a:cs typeface="Times New Roman" panose="02020603050405020304" pitchFamily="18" charset="0"/>
              </a:rPr>
              <a:t>and surgeons are the most common occupations </a:t>
            </a:r>
            <a:r>
              <a:rPr lang="en-US" sz="2400" dirty="0" smtClean="0">
                <a:solidFill>
                  <a:schemeClr val="tx1"/>
                </a:solidFill>
                <a:latin typeface="Times New Roman" panose="02020603050405020304" pitchFamily="18" charset="0"/>
                <a:cs typeface="Times New Roman" panose="02020603050405020304" pitchFamily="18" charset="0"/>
              </a:rPr>
              <a:t>in our study </a:t>
            </a:r>
            <a:r>
              <a:rPr lang="en-US" sz="2400" dirty="0">
                <a:solidFill>
                  <a:schemeClr val="tx1"/>
                </a:solidFill>
                <a:latin typeface="Times New Roman" panose="02020603050405020304" pitchFamily="18" charset="0"/>
                <a:cs typeface="Times New Roman" panose="02020603050405020304" pitchFamily="18" charset="0"/>
              </a:rPr>
              <a:t>population (44.75</a:t>
            </a:r>
            <a:r>
              <a:rPr lang="en-US" sz="2400" dirty="0" smtClean="0">
                <a:solidFill>
                  <a:schemeClr val="tx1"/>
                </a:solidFill>
                <a:latin typeface="Times New Roman" panose="02020603050405020304" pitchFamily="18" charset="0"/>
                <a:cs typeface="Times New Roman" panose="02020603050405020304" pitchFamily="18" charset="0"/>
              </a:rPr>
              <a:t>%). The </a:t>
            </a:r>
            <a:r>
              <a:rPr lang="en-US" sz="2400" dirty="0">
                <a:solidFill>
                  <a:schemeClr val="tx1"/>
                </a:solidFill>
                <a:latin typeface="Times New Roman" panose="02020603050405020304" pitchFamily="18" charset="0"/>
                <a:cs typeface="Times New Roman" panose="02020603050405020304" pitchFamily="18" charset="0"/>
              </a:rPr>
              <a:t>majority </a:t>
            </a:r>
            <a:r>
              <a:rPr lang="en-US" sz="2400" dirty="0" smtClean="0">
                <a:solidFill>
                  <a:schemeClr val="tx1"/>
                </a:solidFill>
                <a:latin typeface="Times New Roman" panose="02020603050405020304" pitchFamily="18" charset="0"/>
                <a:cs typeface="Times New Roman" panose="02020603050405020304" pitchFamily="18" charset="0"/>
              </a:rPr>
              <a:t>with </a:t>
            </a:r>
            <a:r>
              <a:rPr lang="en-US" sz="2400" dirty="0">
                <a:solidFill>
                  <a:schemeClr val="tx1"/>
                </a:solidFill>
                <a:latin typeface="Times New Roman" panose="02020603050405020304" pitchFamily="18" charset="0"/>
                <a:cs typeface="Times New Roman" panose="02020603050405020304" pitchFamily="18" charset="0"/>
              </a:rPr>
              <a:t>mild, moderate, or severe anxiety (18.09%, 6.67%, and 5.71%, respectively) are physicians or surgeons</a:t>
            </a:r>
            <a:r>
              <a:rPr lang="en-US" sz="2400" dirty="0" smtClean="0">
                <a:solidFill>
                  <a:schemeClr val="tx1"/>
                </a:solidFill>
                <a:latin typeface="Times New Roman" panose="02020603050405020304" pitchFamily="18" charset="0"/>
                <a:cs typeface="Times New Roman" panose="02020603050405020304" pitchFamily="18" charset="0"/>
              </a:rPr>
              <a:t>. </a:t>
            </a:r>
          </a:p>
          <a:p>
            <a:r>
              <a:rPr lang="en-US" sz="2400" dirty="0" smtClean="0">
                <a:solidFill>
                  <a:schemeClr val="tx1"/>
                </a:solidFill>
                <a:latin typeface="Times New Roman" panose="02020603050405020304" pitchFamily="18" charset="0"/>
                <a:cs typeface="Times New Roman" panose="02020603050405020304" pitchFamily="18" charset="0"/>
              </a:rPr>
              <a:t>In our study, </a:t>
            </a:r>
            <a:r>
              <a:rPr lang="en-US" sz="2400" dirty="0">
                <a:solidFill>
                  <a:schemeClr val="tx1"/>
                </a:solidFill>
                <a:latin typeface="Times New Roman" panose="02020603050405020304" pitchFamily="18" charset="0"/>
                <a:cs typeface="Times New Roman" panose="02020603050405020304" pitchFamily="18" charset="0"/>
              </a:rPr>
              <a:t>Dhaka city has 72% of all </a:t>
            </a:r>
            <a:r>
              <a:rPr lang="en-US" sz="2400" dirty="0" smtClean="0">
                <a:solidFill>
                  <a:schemeClr val="tx1"/>
                </a:solidFill>
                <a:latin typeface="Times New Roman" panose="02020603050405020304" pitchFamily="18" charset="0"/>
                <a:cs typeface="Times New Roman" panose="02020603050405020304" pitchFamily="18" charset="0"/>
              </a:rPr>
              <a:t>respondents. This could be because </a:t>
            </a:r>
            <a:r>
              <a:rPr lang="en-US" sz="2400" dirty="0">
                <a:solidFill>
                  <a:schemeClr val="tx1"/>
                </a:solidFill>
                <a:latin typeface="Times New Roman" panose="02020603050405020304" pitchFamily="18" charset="0"/>
                <a:cs typeface="Times New Roman" panose="02020603050405020304" pitchFamily="18" charset="0"/>
              </a:rPr>
              <a:t>the Dhaka division has the greatest population and handles the bulk of COVID-19 </a:t>
            </a:r>
            <a:r>
              <a:rPr lang="en-US" sz="2400" dirty="0" smtClean="0">
                <a:solidFill>
                  <a:schemeClr val="tx1"/>
                </a:solidFill>
                <a:latin typeface="Times New Roman" panose="02020603050405020304" pitchFamily="18" charset="0"/>
                <a:cs typeface="Times New Roman" panose="02020603050405020304" pitchFamily="18" charset="0"/>
              </a:rPr>
              <a:t>cases. </a:t>
            </a:r>
          </a:p>
          <a:p>
            <a:r>
              <a:rPr lang="en-US" sz="2400" dirty="0" smtClean="0">
                <a:solidFill>
                  <a:schemeClr val="tx1"/>
                </a:solidFill>
                <a:latin typeface="Times New Roman" panose="02020603050405020304" pitchFamily="18" charset="0"/>
                <a:cs typeface="Times New Roman" panose="02020603050405020304" pitchFamily="18" charset="0"/>
              </a:rPr>
              <a:t>Also, 60.95</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respondents normal </a:t>
            </a:r>
            <a:r>
              <a:rPr lang="en-US" sz="2400" dirty="0">
                <a:solidFill>
                  <a:schemeClr val="tx1"/>
                </a:solidFill>
                <a:latin typeface="Times New Roman" panose="02020603050405020304" pitchFamily="18" charset="0"/>
                <a:cs typeface="Times New Roman" panose="02020603050405020304" pitchFamily="18" charset="0"/>
              </a:rPr>
              <a:t>duty was </a:t>
            </a:r>
            <a:r>
              <a:rPr lang="en-US" sz="2400" dirty="0" smtClean="0">
                <a:solidFill>
                  <a:schemeClr val="tx1"/>
                </a:solidFill>
                <a:latin typeface="Times New Roman" panose="02020603050405020304" pitchFamily="18" charset="0"/>
                <a:cs typeface="Times New Roman" panose="02020603050405020304" pitchFamily="18" charset="0"/>
              </a:rPr>
              <a:t>modified. The </a:t>
            </a:r>
            <a:r>
              <a:rPr lang="en-US" sz="2400" dirty="0">
                <a:solidFill>
                  <a:schemeClr val="tx1"/>
                </a:solidFill>
                <a:latin typeface="Times New Roman" panose="02020603050405020304" pitchFamily="18" charset="0"/>
                <a:cs typeface="Times New Roman" panose="02020603050405020304" pitchFamily="18" charset="0"/>
              </a:rPr>
              <a:t>majority of respondents (40.95%) work 12 hours a day. </a:t>
            </a:r>
            <a:r>
              <a:rPr lang="en-US" sz="2400" dirty="0" smtClean="0">
                <a:solidFill>
                  <a:schemeClr val="tx1"/>
                </a:solidFill>
                <a:latin typeface="Times New Roman" panose="02020603050405020304" pitchFamily="18" charset="0"/>
                <a:cs typeface="Times New Roman" panose="02020603050405020304" pitchFamily="18" charset="0"/>
              </a:rPr>
              <a:t>Workload </a:t>
            </a:r>
            <a:r>
              <a:rPr lang="en-US" sz="2400" dirty="0">
                <a:solidFill>
                  <a:schemeClr val="tx1"/>
                </a:solidFill>
                <a:latin typeface="Times New Roman" panose="02020603050405020304" pitchFamily="18" charset="0"/>
                <a:cs typeface="Times New Roman" panose="02020603050405020304" pitchFamily="18" charset="0"/>
              </a:rPr>
              <a:t>was found to be related to participants' mental </a:t>
            </a:r>
            <a:r>
              <a:rPr lang="en-US" sz="2400" dirty="0" smtClean="0">
                <a:solidFill>
                  <a:schemeClr val="tx1"/>
                </a:solidFill>
                <a:latin typeface="Times New Roman" panose="02020603050405020304" pitchFamily="18" charset="0"/>
                <a:cs typeface="Times New Roman" panose="02020603050405020304" pitchFamily="18" charset="0"/>
              </a:rPr>
              <a:t>health. The </a:t>
            </a:r>
            <a:r>
              <a:rPr lang="en-US" sz="2400" dirty="0">
                <a:solidFill>
                  <a:schemeClr val="tx1"/>
                </a:solidFill>
                <a:latin typeface="Times New Roman" panose="02020603050405020304" pitchFamily="18" charset="0"/>
                <a:cs typeface="Times New Roman" panose="02020603050405020304" pitchFamily="18" charset="0"/>
              </a:rPr>
              <a:t>unusual work pattern </a:t>
            </a:r>
            <a:r>
              <a:rPr lang="en-US" sz="2400" dirty="0" smtClean="0">
                <a:solidFill>
                  <a:schemeClr val="tx1"/>
                </a:solidFill>
                <a:latin typeface="Times New Roman" panose="02020603050405020304" pitchFamily="18" charset="0"/>
                <a:cs typeface="Times New Roman" panose="02020603050405020304" pitchFamily="18" charset="0"/>
              </a:rPr>
              <a:t>was </a:t>
            </a:r>
            <a:r>
              <a:rPr lang="en-US" sz="2400" dirty="0">
                <a:solidFill>
                  <a:schemeClr val="tx1"/>
                </a:solidFill>
                <a:latin typeface="Times New Roman" panose="02020603050405020304" pitchFamily="18" charset="0"/>
                <a:cs typeface="Times New Roman" panose="02020603050405020304" pitchFamily="18" charset="0"/>
              </a:rPr>
              <a:t>implemented to limit the frequency of </a:t>
            </a:r>
            <a:r>
              <a:rPr lang="en-US" sz="2400" dirty="0" smtClean="0">
                <a:solidFill>
                  <a:schemeClr val="tx1"/>
                </a:solidFill>
                <a:latin typeface="Times New Roman" panose="02020603050405020304" pitchFamily="18" charset="0"/>
                <a:cs typeface="Times New Roman" panose="02020603050405020304" pitchFamily="18" charset="0"/>
              </a:rPr>
              <a:t>COVID-19 </a:t>
            </a:r>
            <a:r>
              <a:rPr lang="en-US" sz="2400" dirty="0">
                <a:solidFill>
                  <a:schemeClr val="tx1"/>
                </a:solidFill>
                <a:latin typeface="Times New Roman" panose="02020603050405020304" pitchFamily="18" charset="0"/>
                <a:cs typeface="Times New Roman" panose="02020603050405020304" pitchFamily="18" charset="0"/>
              </a:rPr>
              <a:t>exposure in the </a:t>
            </a:r>
            <a:r>
              <a:rPr lang="en-US" sz="2400" dirty="0" smtClean="0">
                <a:solidFill>
                  <a:schemeClr val="tx1"/>
                </a:solidFill>
                <a:latin typeface="Times New Roman" panose="02020603050405020304" pitchFamily="18" charset="0"/>
                <a:cs typeface="Times New Roman" panose="02020603050405020304" pitchFamily="18" charset="0"/>
              </a:rPr>
              <a:t>workplace but, </a:t>
            </a:r>
            <a:r>
              <a:rPr lang="en-US" sz="2400" dirty="0">
                <a:solidFill>
                  <a:schemeClr val="tx1"/>
                </a:solidFill>
                <a:latin typeface="Times New Roman" panose="02020603050405020304" pitchFamily="18" charset="0"/>
                <a:cs typeface="Times New Roman" panose="02020603050405020304" pitchFamily="18" charset="0"/>
              </a:rPr>
              <a:t>it is believed that the long shifts </a:t>
            </a:r>
            <a:r>
              <a:rPr lang="en-US" sz="2400" dirty="0" smtClean="0">
                <a:solidFill>
                  <a:schemeClr val="tx1"/>
                </a:solidFill>
                <a:latin typeface="Times New Roman" panose="02020603050405020304" pitchFamily="18" charset="0"/>
                <a:cs typeface="Times New Roman" panose="02020603050405020304" pitchFamily="18" charset="0"/>
              </a:rPr>
              <a:t>caused </a:t>
            </a:r>
            <a:r>
              <a:rPr lang="en-US" sz="2400" dirty="0">
                <a:solidFill>
                  <a:schemeClr val="tx1"/>
                </a:solidFill>
                <a:latin typeface="Times New Roman" panose="02020603050405020304" pitchFamily="18" charset="0"/>
                <a:cs typeface="Times New Roman" panose="02020603050405020304" pitchFamily="18" charset="0"/>
              </a:rPr>
              <a:t>mental health </a:t>
            </a:r>
            <a:r>
              <a:rPr lang="en-US" sz="2400" dirty="0" smtClean="0">
                <a:solidFill>
                  <a:schemeClr val="tx1"/>
                </a:solidFill>
                <a:latin typeface="Times New Roman" panose="02020603050405020304" pitchFamily="18" charset="0"/>
                <a:cs typeface="Times New Roman" panose="02020603050405020304" pitchFamily="18" charset="0"/>
              </a:rPr>
              <a:t>issues. </a:t>
            </a:r>
          </a:p>
        </p:txBody>
      </p:sp>
    </p:spTree>
    <p:extLst>
      <p:ext uri="{BB962C8B-B14F-4D97-AF65-F5344CB8AC3E}">
        <p14:creationId xmlns:p14="http://schemas.microsoft.com/office/powerpoint/2010/main" val="507947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5714" y="1166851"/>
            <a:ext cx="8761413" cy="706964"/>
          </a:xfrm>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Outline of the Presentation</a:t>
            </a:r>
            <a:r>
              <a:rPr lang="en-US" b="1" dirty="0">
                <a:solidFill>
                  <a:schemeClr val="tx2"/>
                </a:solidFill>
                <a:latin typeface="Times New Roman" panose="02020603050405020304" pitchFamily="18" charset="0"/>
                <a:cs typeface="Times New Roman" panose="02020603050405020304" pitchFamily="18" charset="0"/>
              </a:rPr>
              <a:t/>
            </a:r>
            <a:br>
              <a:rPr lang="en-US" b="1" dirty="0">
                <a:solidFill>
                  <a:schemeClr val="tx2"/>
                </a:solidFill>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991673" y="2163652"/>
            <a:ext cx="11560935" cy="4559120"/>
          </a:xfrm>
        </p:spPr>
        <p:txBody>
          <a:bodyPr>
            <a:normAutofit/>
          </a:bodyPr>
          <a:lstStyle/>
          <a:p>
            <a:pPr>
              <a:buClr>
                <a:schemeClr val="tx2"/>
              </a:buClr>
              <a:buFont typeface="+mj-lt"/>
              <a:buAutoNum type="arabicPeriod"/>
            </a:pPr>
            <a:r>
              <a:rPr lang="en-US" sz="2800" b="1" dirty="0">
                <a:solidFill>
                  <a:schemeClr val="tx1"/>
                </a:solidFill>
                <a:latin typeface="Times New Roman" panose="02020603050405020304" pitchFamily="18" charset="0"/>
                <a:cs typeface="Times New Roman" panose="02020603050405020304" pitchFamily="18" charset="0"/>
              </a:rPr>
              <a:t>Introduction</a:t>
            </a:r>
          </a:p>
          <a:p>
            <a:pPr>
              <a:buClr>
                <a:schemeClr val="tx2"/>
              </a:buClr>
              <a:buFont typeface="+mj-lt"/>
              <a:buAutoNum type="arabicPeriod"/>
            </a:pPr>
            <a:r>
              <a:rPr lang="en-US" sz="2800" b="1" dirty="0">
                <a:solidFill>
                  <a:schemeClr val="tx1"/>
                </a:solidFill>
                <a:latin typeface="Times New Roman" panose="02020603050405020304" pitchFamily="18" charset="0"/>
                <a:cs typeface="Times New Roman" panose="02020603050405020304" pitchFamily="18" charset="0"/>
              </a:rPr>
              <a:t>Objective of the </a:t>
            </a:r>
            <a:r>
              <a:rPr lang="en-US" sz="2800" b="1" dirty="0" smtClean="0">
                <a:solidFill>
                  <a:schemeClr val="tx1"/>
                </a:solidFill>
                <a:latin typeface="Times New Roman" panose="02020603050405020304" pitchFamily="18" charset="0"/>
                <a:cs typeface="Times New Roman" panose="02020603050405020304" pitchFamily="18" charset="0"/>
              </a:rPr>
              <a:t>Study</a:t>
            </a:r>
          </a:p>
          <a:p>
            <a:pPr>
              <a:buClr>
                <a:schemeClr val="tx2"/>
              </a:buClr>
              <a:buFont typeface="+mj-lt"/>
              <a:buAutoNum type="arabicPeriod"/>
            </a:pPr>
            <a:r>
              <a:rPr lang="en-US" sz="2800" b="1" dirty="0" smtClean="0">
                <a:solidFill>
                  <a:schemeClr val="tx1"/>
                </a:solidFill>
                <a:latin typeface="Times New Roman" panose="02020603050405020304" pitchFamily="18" charset="0"/>
                <a:cs typeface="Times New Roman" panose="02020603050405020304" pitchFamily="18" charset="0"/>
              </a:rPr>
              <a:t>Methodology </a:t>
            </a:r>
            <a:endParaRPr lang="en-US" sz="2800" b="1" dirty="0">
              <a:solidFill>
                <a:schemeClr val="tx1"/>
              </a:solidFill>
              <a:latin typeface="Times New Roman" panose="02020603050405020304" pitchFamily="18" charset="0"/>
              <a:cs typeface="Times New Roman" panose="02020603050405020304" pitchFamily="18" charset="0"/>
            </a:endParaRPr>
          </a:p>
          <a:p>
            <a:pPr>
              <a:buClr>
                <a:schemeClr val="tx2"/>
              </a:buClr>
              <a:buFont typeface="+mj-lt"/>
              <a:buAutoNum type="arabicPeriod"/>
            </a:pPr>
            <a:r>
              <a:rPr lang="en-US" sz="2800" b="1" dirty="0">
                <a:solidFill>
                  <a:schemeClr val="tx1"/>
                </a:solidFill>
                <a:latin typeface="Times New Roman" panose="02020603050405020304" pitchFamily="18" charset="0"/>
                <a:cs typeface="Times New Roman" panose="02020603050405020304" pitchFamily="18" charset="0"/>
              </a:rPr>
              <a:t>Result</a:t>
            </a:r>
          </a:p>
          <a:p>
            <a:pPr>
              <a:buClr>
                <a:schemeClr val="tx2"/>
              </a:buClr>
              <a:buFont typeface="+mj-lt"/>
              <a:buAutoNum type="arabicPeriod"/>
            </a:pPr>
            <a:r>
              <a:rPr lang="en-US" sz="2800" b="1" dirty="0">
                <a:solidFill>
                  <a:schemeClr val="tx1"/>
                </a:solidFill>
                <a:latin typeface="Times New Roman" panose="02020603050405020304" pitchFamily="18" charset="0"/>
                <a:cs typeface="Times New Roman" panose="02020603050405020304" pitchFamily="18" charset="0"/>
              </a:rPr>
              <a:t>Discussion</a:t>
            </a:r>
          </a:p>
          <a:p>
            <a:pPr>
              <a:buClr>
                <a:schemeClr val="tx2"/>
              </a:buClr>
              <a:buFont typeface="+mj-lt"/>
              <a:buAutoNum type="arabicPeriod"/>
            </a:pPr>
            <a:r>
              <a:rPr lang="en-US" sz="2800" b="1" dirty="0">
                <a:solidFill>
                  <a:schemeClr val="tx1"/>
                </a:solidFill>
                <a:latin typeface="Times New Roman" panose="02020603050405020304" pitchFamily="18" charset="0"/>
                <a:cs typeface="Times New Roman" panose="02020603050405020304" pitchFamily="18" charset="0"/>
              </a:rPr>
              <a:t>Limitation</a:t>
            </a:r>
          </a:p>
          <a:p>
            <a:pPr>
              <a:buClr>
                <a:schemeClr val="tx2"/>
              </a:buClr>
              <a:buFont typeface="+mj-lt"/>
              <a:buAutoNum type="arabicPeriod"/>
            </a:pPr>
            <a:r>
              <a:rPr lang="en-US" sz="2800" b="1" dirty="0">
                <a:solidFill>
                  <a:schemeClr val="tx1"/>
                </a:solidFill>
                <a:latin typeface="Times New Roman" panose="02020603050405020304" pitchFamily="18" charset="0"/>
                <a:cs typeface="Times New Roman" panose="02020603050405020304" pitchFamily="18" charset="0"/>
              </a:rPr>
              <a:t>Conclusion</a:t>
            </a:r>
          </a:p>
          <a:p>
            <a:pPr>
              <a:buClr>
                <a:schemeClr val="tx2"/>
              </a:buClr>
              <a:buFont typeface="+mj-lt"/>
              <a:buAutoNum type="arabicPeriod"/>
            </a:pPr>
            <a:r>
              <a:rPr lang="en-US" sz="2800" b="1" dirty="0">
                <a:solidFill>
                  <a:schemeClr val="tx1"/>
                </a:solidFill>
                <a:latin typeface="Times New Roman" panose="02020603050405020304" pitchFamily="18" charset="0"/>
                <a:cs typeface="Times New Roman" panose="02020603050405020304" pitchFamily="18" charset="0"/>
              </a:rPr>
              <a:t>Recommendation </a:t>
            </a:r>
          </a:p>
          <a:p>
            <a:endParaRPr lang="en-US" dirty="0"/>
          </a:p>
        </p:txBody>
      </p:sp>
    </p:spTree>
    <p:extLst>
      <p:ext uri="{BB962C8B-B14F-4D97-AF65-F5344CB8AC3E}">
        <p14:creationId xmlns:p14="http://schemas.microsoft.com/office/powerpoint/2010/main" val="3684523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168" y="986548"/>
            <a:ext cx="8825659" cy="706964"/>
          </a:xfrm>
        </p:spPr>
        <p:txBody>
          <a:bodyPr/>
          <a:lstStyle/>
          <a:p>
            <a:pPr algn="ctr"/>
            <a:r>
              <a:rPr lang="en-US" sz="4400" b="1" dirty="0" smtClean="0">
                <a:solidFill>
                  <a:schemeClr val="bg1"/>
                </a:solidFill>
                <a:latin typeface="Times New Roman" panose="02020603050405020304" pitchFamily="18" charset="0"/>
                <a:cs typeface="Times New Roman" panose="02020603050405020304" pitchFamily="18" charset="0"/>
              </a:rPr>
              <a:t>Limitations</a:t>
            </a:r>
            <a:endParaRPr lang="en-US" sz="4400" dirty="0">
              <a:solidFill>
                <a:schemeClr val="bg1"/>
              </a:solidFill>
            </a:endParaRPr>
          </a:p>
        </p:txBody>
      </p:sp>
      <p:sp>
        <p:nvSpPr>
          <p:cNvPr id="3" name="Content Placeholder 2"/>
          <p:cNvSpPr>
            <a:spLocks noGrp="1"/>
          </p:cNvSpPr>
          <p:nvPr>
            <p:ph idx="1"/>
          </p:nvPr>
        </p:nvSpPr>
        <p:spPr>
          <a:xfrm>
            <a:off x="884497" y="2358801"/>
            <a:ext cx="10989824" cy="4145030"/>
          </a:xfrm>
        </p:spPr>
        <p:txBody>
          <a:bodyPr>
            <a:normAutofit lnSpcReduction="10000"/>
          </a:bodyPr>
          <a:lstStyle/>
          <a:p>
            <a:pPr algn="just"/>
            <a:r>
              <a:rPr lang="en-US" sz="3200" dirty="0">
                <a:solidFill>
                  <a:schemeClr val="tx1"/>
                </a:solidFill>
                <a:latin typeface="Times New Roman" panose="02020603050405020304" pitchFamily="18" charset="0"/>
                <a:cs typeface="Times New Roman" panose="02020603050405020304" pitchFamily="18" charset="0"/>
              </a:rPr>
              <a:t>T</a:t>
            </a:r>
            <a:r>
              <a:rPr lang="en-US" sz="3200" dirty="0" smtClean="0">
                <a:solidFill>
                  <a:schemeClr val="tx1"/>
                </a:solidFill>
                <a:latin typeface="Times New Roman" panose="02020603050405020304" pitchFamily="18" charset="0"/>
                <a:cs typeface="Times New Roman" panose="02020603050405020304" pitchFamily="18" charset="0"/>
              </a:rPr>
              <a:t>he </a:t>
            </a:r>
            <a:r>
              <a:rPr lang="en-US" sz="3200" dirty="0">
                <a:solidFill>
                  <a:schemeClr val="tx1"/>
                </a:solidFill>
                <a:latin typeface="Times New Roman" panose="02020603050405020304" pitchFamily="18" charset="0"/>
                <a:cs typeface="Times New Roman" panose="02020603050405020304" pitchFamily="18" charset="0"/>
              </a:rPr>
              <a:t>study was conducted with an online-based </a:t>
            </a:r>
            <a:r>
              <a:rPr lang="en-US" sz="3200" dirty="0" smtClean="0">
                <a:solidFill>
                  <a:schemeClr val="tx1"/>
                </a:solidFill>
                <a:latin typeface="Times New Roman" panose="02020603050405020304" pitchFamily="18" charset="0"/>
                <a:cs typeface="Times New Roman" panose="02020603050405020304" pitchFamily="18" charset="0"/>
              </a:rPr>
              <a:t>questionnaire, </a:t>
            </a:r>
            <a:r>
              <a:rPr lang="en-US" sz="3200" dirty="0">
                <a:solidFill>
                  <a:schemeClr val="tx1"/>
                </a:solidFill>
                <a:latin typeface="Times New Roman" panose="02020603050405020304" pitchFamily="18" charset="0"/>
                <a:cs typeface="Times New Roman" panose="02020603050405020304" pitchFamily="18" charset="0"/>
              </a:rPr>
              <a:t>the possibility of selection bias cannot be ruled out. </a:t>
            </a:r>
            <a:endParaRPr lang="en-US" sz="3200" dirty="0" smtClean="0">
              <a:solidFill>
                <a:schemeClr val="tx1"/>
              </a:solidFill>
              <a:latin typeface="Times New Roman" panose="02020603050405020304" pitchFamily="18" charset="0"/>
              <a:cs typeface="Times New Roman" panose="02020603050405020304" pitchFamily="18" charset="0"/>
            </a:endParaRPr>
          </a:p>
          <a:p>
            <a:pPr algn="just"/>
            <a:r>
              <a:rPr lang="en-US" sz="3200" dirty="0" smtClean="0">
                <a:solidFill>
                  <a:schemeClr val="tx1"/>
                </a:solidFill>
                <a:latin typeface="Times New Roman" panose="02020603050405020304" pitchFamily="18" charset="0"/>
                <a:cs typeface="Times New Roman" panose="02020603050405020304" pitchFamily="18" charset="0"/>
              </a:rPr>
              <a:t>Small </a:t>
            </a:r>
            <a:r>
              <a:rPr lang="en-US" sz="3200" dirty="0">
                <a:solidFill>
                  <a:schemeClr val="tx1"/>
                </a:solidFill>
                <a:latin typeface="Times New Roman" panose="02020603050405020304" pitchFamily="18" charset="0"/>
                <a:cs typeface="Times New Roman" panose="02020603050405020304" pitchFamily="18" charset="0"/>
              </a:rPr>
              <a:t>sample size limited the generalization of </a:t>
            </a:r>
            <a:r>
              <a:rPr lang="en-US" sz="3200" dirty="0" smtClean="0">
                <a:solidFill>
                  <a:schemeClr val="tx1"/>
                </a:solidFill>
                <a:latin typeface="Times New Roman" panose="02020603050405020304" pitchFamily="18" charset="0"/>
                <a:cs typeface="Times New Roman" panose="02020603050405020304" pitchFamily="18" charset="0"/>
              </a:rPr>
              <a:t>the findings</a:t>
            </a:r>
            <a:r>
              <a:rPr lang="en-US" sz="3200" dirty="0">
                <a:solidFill>
                  <a:schemeClr val="tx1"/>
                </a:solidFill>
                <a:latin typeface="Times New Roman" panose="02020603050405020304" pitchFamily="18" charset="0"/>
                <a:cs typeface="Times New Roman" panose="02020603050405020304" pitchFamily="18" charset="0"/>
              </a:rPr>
              <a:t>. </a:t>
            </a:r>
            <a:endParaRPr lang="en-US" sz="3200" dirty="0" smtClean="0">
              <a:solidFill>
                <a:schemeClr val="tx1"/>
              </a:solidFill>
              <a:latin typeface="Times New Roman" panose="02020603050405020304" pitchFamily="18" charset="0"/>
              <a:cs typeface="Times New Roman" panose="02020603050405020304" pitchFamily="18" charset="0"/>
            </a:endParaRPr>
          </a:p>
          <a:p>
            <a:pPr algn="just"/>
            <a:r>
              <a:rPr lang="en-US" sz="3200" dirty="0" smtClean="0">
                <a:solidFill>
                  <a:schemeClr val="tx1"/>
                </a:solidFill>
                <a:latin typeface="Times New Roman" panose="02020603050405020304" pitchFamily="18" charset="0"/>
                <a:cs typeface="Times New Roman" panose="02020603050405020304" pitchFamily="18" charset="0"/>
              </a:rPr>
              <a:t>It </a:t>
            </a:r>
            <a:r>
              <a:rPr lang="en-US" sz="3200" dirty="0">
                <a:solidFill>
                  <a:schemeClr val="tx1"/>
                </a:solidFill>
                <a:latin typeface="Times New Roman" panose="02020603050405020304" pitchFamily="18" charset="0"/>
                <a:cs typeface="Times New Roman" panose="02020603050405020304" pitchFamily="18" charset="0"/>
              </a:rPr>
              <a:t>does not compare the symptoms of anxiety, depression, insomnia, and </a:t>
            </a:r>
            <a:r>
              <a:rPr lang="en-US" sz="3200" dirty="0" smtClean="0">
                <a:solidFill>
                  <a:schemeClr val="tx1"/>
                </a:solidFill>
                <a:latin typeface="Times New Roman" panose="02020603050405020304" pitchFamily="18" charset="0"/>
                <a:cs typeface="Times New Roman" panose="02020603050405020304" pitchFamily="18" charset="0"/>
              </a:rPr>
              <a:t>other mental health problems of </a:t>
            </a:r>
            <a:r>
              <a:rPr lang="en-US" sz="3200" dirty="0">
                <a:solidFill>
                  <a:schemeClr val="tx1"/>
                </a:solidFill>
                <a:latin typeface="Times New Roman" panose="02020603050405020304" pitchFamily="18" charset="0"/>
                <a:cs typeface="Times New Roman" panose="02020603050405020304" pitchFamily="18" charset="0"/>
              </a:rPr>
              <a:t>healthcare </a:t>
            </a:r>
            <a:r>
              <a:rPr lang="en-US" sz="3200" dirty="0" smtClean="0">
                <a:solidFill>
                  <a:schemeClr val="tx1"/>
                </a:solidFill>
                <a:latin typeface="Times New Roman" panose="02020603050405020304" pitchFamily="18" charset="0"/>
                <a:cs typeface="Times New Roman" panose="02020603050405020304" pitchFamily="18" charset="0"/>
              </a:rPr>
              <a:t>workers. </a:t>
            </a:r>
          </a:p>
          <a:p>
            <a:pPr algn="just"/>
            <a:r>
              <a:rPr lang="en-US" sz="3200" dirty="0" smtClean="0">
                <a:solidFill>
                  <a:schemeClr val="tx1"/>
                </a:solidFill>
                <a:latin typeface="Times New Roman" panose="02020603050405020304" pitchFamily="18" charset="0"/>
                <a:cs typeface="Times New Roman" panose="02020603050405020304" pitchFamily="18" charset="0"/>
              </a:rPr>
              <a:t>The </a:t>
            </a:r>
            <a:r>
              <a:rPr lang="en-US" sz="3200" dirty="0">
                <a:solidFill>
                  <a:schemeClr val="tx1"/>
                </a:solidFill>
                <a:latin typeface="Times New Roman" panose="02020603050405020304" pitchFamily="18" charset="0"/>
                <a:cs typeface="Times New Roman" panose="02020603050405020304" pitchFamily="18" charset="0"/>
              </a:rPr>
              <a:t>respondents may have recall bias as we collected retrospective </a:t>
            </a:r>
            <a:r>
              <a:rPr lang="en-US" sz="3200" dirty="0" smtClean="0">
                <a:solidFill>
                  <a:schemeClr val="tx1"/>
                </a:solidFill>
                <a:latin typeface="Times New Roman" panose="02020603050405020304" pitchFamily="18" charset="0"/>
                <a:cs typeface="Times New Roman" panose="02020603050405020304" pitchFamily="18" charset="0"/>
              </a:rPr>
              <a:t>data by </a:t>
            </a:r>
            <a:r>
              <a:rPr lang="en-US" sz="3200" dirty="0">
                <a:solidFill>
                  <a:schemeClr val="tx1"/>
                </a:solidFill>
                <a:latin typeface="Times New Roman" panose="02020603050405020304" pitchFamily="18" charset="0"/>
                <a:cs typeface="Times New Roman" panose="02020603050405020304" pitchFamily="18" charset="0"/>
              </a:rPr>
              <a:t>online survey.</a:t>
            </a:r>
          </a:p>
          <a:p>
            <a:endParaRPr lang="en-US" dirty="0"/>
          </a:p>
        </p:txBody>
      </p:sp>
    </p:spTree>
    <p:extLst>
      <p:ext uri="{BB962C8B-B14F-4D97-AF65-F5344CB8AC3E}">
        <p14:creationId xmlns:p14="http://schemas.microsoft.com/office/powerpoint/2010/main" val="27963332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5258" y="999426"/>
            <a:ext cx="8761413" cy="706964"/>
          </a:xfrm>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Conclusion</a:t>
            </a:r>
            <a:endParaRPr lang="en-US" sz="4400" dirty="0">
              <a:solidFill>
                <a:schemeClr val="bg1"/>
              </a:solidFill>
            </a:endParaRPr>
          </a:p>
        </p:txBody>
      </p:sp>
      <p:sp>
        <p:nvSpPr>
          <p:cNvPr id="3" name="Content Placeholder 2"/>
          <p:cNvSpPr>
            <a:spLocks noGrp="1"/>
          </p:cNvSpPr>
          <p:nvPr>
            <p:ph idx="1"/>
          </p:nvPr>
        </p:nvSpPr>
        <p:spPr>
          <a:xfrm>
            <a:off x="309094" y="2331076"/>
            <a:ext cx="11655380" cy="4275785"/>
          </a:xfrm>
        </p:spPr>
        <p:txBody>
          <a:bodyPr>
            <a:noAutofit/>
          </a:bodyPr>
          <a:lstStyle/>
          <a:p>
            <a:pPr algn="just"/>
            <a:r>
              <a:rPr lang="en-US" sz="2400" dirty="0" smtClean="0">
                <a:solidFill>
                  <a:schemeClr val="tx1"/>
                </a:solidFill>
                <a:latin typeface="Times New Roman" panose="02020603050405020304" pitchFamily="18" charset="0"/>
                <a:cs typeface="Times New Roman" panose="02020603050405020304" pitchFamily="18" charset="0"/>
              </a:rPr>
              <a:t>The COVID-19 pandemic has resulted in significant reforms in the health-care industry. Protecting health workers, particularly those who battle on the frontlines every day, is a critical public health job in the fight against the COVID-19 pandemic. </a:t>
            </a:r>
          </a:p>
          <a:p>
            <a:pPr algn="just"/>
            <a:r>
              <a:rPr lang="en-US" sz="2400" dirty="0" smtClean="0">
                <a:solidFill>
                  <a:schemeClr val="tx1"/>
                </a:solidFill>
                <a:latin typeface="Times New Roman" panose="02020603050405020304" pitchFamily="18" charset="0"/>
                <a:cs typeface="Times New Roman" panose="02020603050405020304" pitchFamily="18" charset="0"/>
              </a:rPr>
              <a:t>The current study investigated the mental health burden particularly anxiety experienced by healthcare personnel in Bangladesh during the COVID-19 pandemic, and age, gender, occupation, and working hours per day were discovered to be the risk factors. </a:t>
            </a:r>
          </a:p>
          <a:p>
            <a:pPr algn="just"/>
            <a:r>
              <a:rPr lang="en-US" sz="2400" dirty="0" smtClean="0">
                <a:solidFill>
                  <a:schemeClr val="tx1"/>
                </a:solidFill>
                <a:latin typeface="Times New Roman" panose="02020603050405020304" pitchFamily="18" charset="0"/>
                <a:cs typeface="Times New Roman" panose="02020603050405020304" pitchFamily="18" charset="0"/>
              </a:rPr>
              <a:t>Governments may use the findings for improved health management and outcomes for both physicians and patients. More research is needed to examine the long-term effects of COVID-19's psychological strain using more valid diagnostic tools and different research .</a:t>
            </a:r>
          </a:p>
          <a:p>
            <a:endParaRPr lang="en-US" dirty="0"/>
          </a:p>
        </p:txBody>
      </p:sp>
    </p:spTree>
    <p:extLst>
      <p:ext uri="{BB962C8B-B14F-4D97-AF65-F5344CB8AC3E}">
        <p14:creationId xmlns:p14="http://schemas.microsoft.com/office/powerpoint/2010/main" val="6350798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472" y="909275"/>
            <a:ext cx="8825659" cy="706964"/>
          </a:xfrm>
        </p:spPr>
        <p:txBody>
          <a:bodyPr/>
          <a:lstStyle/>
          <a:p>
            <a:pPr algn="ctr"/>
            <a:r>
              <a:rPr lang="en-US" sz="4400" b="1" dirty="0" smtClean="0">
                <a:solidFill>
                  <a:schemeClr val="bg1"/>
                </a:solidFill>
                <a:latin typeface="Times New Roman" panose="02020603050405020304" pitchFamily="18" charset="0"/>
                <a:cs typeface="Times New Roman" panose="02020603050405020304" pitchFamily="18" charset="0"/>
              </a:rPr>
              <a:t>Recommendation</a:t>
            </a:r>
            <a:endParaRPr lang="en-US" sz="4400" dirty="0">
              <a:solidFill>
                <a:schemeClr val="bg1"/>
              </a:solidFill>
            </a:endParaRPr>
          </a:p>
        </p:txBody>
      </p:sp>
      <p:sp>
        <p:nvSpPr>
          <p:cNvPr id="3" name="Content Placeholder 2"/>
          <p:cNvSpPr>
            <a:spLocks noGrp="1"/>
          </p:cNvSpPr>
          <p:nvPr>
            <p:ph idx="1"/>
          </p:nvPr>
        </p:nvSpPr>
        <p:spPr>
          <a:xfrm>
            <a:off x="665557" y="2191376"/>
            <a:ext cx="11054218" cy="4363971"/>
          </a:xfrm>
        </p:spPr>
        <p:txBody>
          <a:bodyPr>
            <a:normAutofit lnSpcReduction="10000"/>
          </a:bodyPr>
          <a:lstStyle/>
          <a:p>
            <a:pPr lvl="0" algn="just"/>
            <a:r>
              <a:rPr lang="en-US" sz="2800" dirty="0">
                <a:solidFill>
                  <a:schemeClr val="tx1"/>
                </a:solidFill>
                <a:latin typeface="Times New Roman" panose="02020603050405020304" pitchFamily="18" charset="0"/>
                <a:cs typeface="Times New Roman" panose="02020603050405020304" pitchFamily="18" charset="0"/>
              </a:rPr>
              <a:t>The healthcare professionals should be supported with adequate resources for both physical and mental health.</a:t>
            </a:r>
          </a:p>
          <a:p>
            <a:pPr lvl="0" algn="just"/>
            <a:r>
              <a:rPr lang="en-US" sz="2800" dirty="0" smtClean="0">
                <a:solidFill>
                  <a:schemeClr val="tx1"/>
                </a:solidFill>
                <a:latin typeface="Times New Roman" panose="02020603050405020304" pitchFamily="18" charset="0"/>
                <a:cs typeface="Times New Roman" panose="02020603050405020304" pitchFamily="18" charset="0"/>
              </a:rPr>
              <a:t>Appropriate </a:t>
            </a:r>
            <a:r>
              <a:rPr lang="en-US" sz="2800" dirty="0">
                <a:solidFill>
                  <a:schemeClr val="tx1"/>
                </a:solidFill>
                <a:latin typeface="Times New Roman" panose="02020603050405020304" pitchFamily="18" charset="0"/>
                <a:cs typeface="Times New Roman" panose="02020603050405020304" pitchFamily="18" charset="0"/>
              </a:rPr>
              <a:t>risk-reduction strategy should be developed and implemented to reduce the mental health burden of the healthcare </a:t>
            </a:r>
            <a:r>
              <a:rPr lang="en-US" sz="2800" dirty="0" smtClean="0">
                <a:solidFill>
                  <a:schemeClr val="tx1"/>
                </a:solidFill>
                <a:latin typeface="Times New Roman" panose="02020603050405020304" pitchFamily="18" charset="0"/>
                <a:cs typeface="Times New Roman" panose="02020603050405020304" pitchFamily="18" charset="0"/>
              </a:rPr>
              <a:t>professionals.</a:t>
            </a:r>
            <a:endParaRPr lang="en-US" sz="2800" dirty="0">
              <a:solidFill>
                <a:schemeClr val="tx1"/>
              </a:solidFill>
              <a:latin typeface="Times New Roman" panose="02020603050405020304" pitchFamily="18" charset="0"/>
              <a:cs typeface="Times New Roman" panose="02020603050405020304" pitchFamily="18" charset="0"/>
            </a:endParaRPr>
          </a:p>
          <a:p>
            <a:pPr lvl="0" algn="just"/>
            <a:r>
              <a:rPr lang="en-US" sz="2800" dirty="0" smtClean="0">
                <a:solidFill>
                  <a:schemeClr val="tx1"/>
                </a:solidFill>
                <a:latin typeface="Times New Roman" panose="02020603050405020304" pitchFamily="18" charset="0"/>
                <a:cs typeface="Times New Roman" panose="02020603050405020304" pitchFamily="18" charset="0"/>
              </a:rPr>
              <a:t>Effective </a:t>
            </a:r>
            <a:r>
              <a:rPr lang="en-US" sz="2800" dirty="0">
                <a:solidFill>
                  <a:schemeClr val="tx1"/>
                </a:solidFill>
                <a:latin typeface="Times New Roman" panose="02020603050405020304" pitchFamily="18" charset="0"/>
                <a:cs typeface="Times New Roman" panose="02020603050405020304" pitchFamily="18" charset="0"/>
              </a:rPr>
              <a:t>intervention </a:t>
            </a:r>
            <a:r>
              <a:rPr lang="en-US" sz="2800" dirty="0" smtClean="0">
                <a:solidFill>
                  <a:schemeClr val="tx1"/>
                </a:solidFill>
                <a:latin typeface="Times New Roman" panose="02020603050405020304" pitchFamily="18" charset="0"/>
                <a:cs typeface="Times New Roman" panose="02020603050405020304" pitchFamily="18" charset="0"/>
              </a:rPr>
              <a:t>programs </a:t>
            </a:r>
            <a:r>
              <a:rPr lang="en-US" sz="2800" dirty="0">
                <a:solidFill>
                  <a:schemeClr val="tx1"/>
                </a:solidFill>
                <a:latin typeface="Times New Roman" panose="02020603050405020304" pitchFamily="18" charset="0"/>
                <a:cs typeface="Times New Roman" panose="02020603050405020304" pitchFamily="18" charset="0"/>
              </a:rPr>
              <a:t>to promote mental well-being in </a:t>
            </a:r>
            <a:r>
              <a:rPr lang="en-US" sz="2800" dirty="0" smtClean="0">
                <a:solidFill>
                  <a:schemeClr val="tx1"/>
                </a:solidFill>
                <a:latin typeface="Times New Roman" panose="02020603050405020304" pitchFamily="18" charset="0"/>
                <a:cs typeface="Times New Roman" panose="02020603050405020304" pitchFamily="18" charset="0"/>
              </a:rPr>
              <a:t>healthcare </a:t>
            </a:r>
            <a:r>
              <a:rPr lang="en-US" sz="2800" dirty="0">
                <a:solidFill>
                  <a:schemeClr val="tx1"/>
                </a:solidFill>
                <a:latin typeface="Times New Roman" panose="02020603050405020304" pitchFamily="18" charset="0"/>
                <a:cs typeface="Times New Roman" panose="02020603050405020304" pitchFamily="18" charset="0"/>
              </a:rPr>
              <a:t>workers </a:t>
            </a:r>
            <a:r>
              <a:rPr lang="en-US" sz="2800" dirty="0" smtClean="0">
                <a:solidFill>
                  <a:schemeClr val="tx1"/>
                </a:solidFill>
                <a:latin typeface="Times New Roman" panose="02020603050405020304" pitchFamily="18" charset="0"/>
                <a:cs typeface="Times New Roman" panose="02020603050405020304" pitchFamily="18" charset="0"/>
              </a:rPr>
              <a:t>need </a:t>
            </a:r>
            <a:r>
              <a:rPr lang="en-US" sz="2800" dirty="0">
                <a:solidFill>
                  <a:schemeClr val="tx1"/>
                </a:solidFill>
                <a:latin typeface="Times New Roman" panose="02020603050405020304" pitchFamily="18" charset="0"/>
                <a:cs typeface="Times New Roman" panose="02020603050405020304" pitchFamily="18" charset="0"/>
              </a:rPr>
              <a:t>to be implemented, with women, physicians, and frontline </a:t>
            </a:r>
            <a:r>
              <a:rPr lang="en-US" sz="2800" dirty="0" smtClean="0">
                <a:solidFill>
                  <a:schemeClr val="tx1"/>
                </a:solidFill>
                <a:latin typeface="Times New Roman" panose="02020603050405020304" pitchFamily="18" charset="0"/>
                <a:cs typeface="Times New Roman" panose="02020603050405020304" pitchFamily="18" charset="0"/>
              </a:rPr>
              <a:t>workers.</a:t>
            </a:r>
            <a:endParaRPr lang="en-US" sz="2800" dirty="0">
              <a:solidFill>
                <a:schemeClr val="tx1"/>
              </a:solidFill>
              <a:latin typeface="Times New Roman" panose="02020603050405020304" pitchFamily="18" charset="0"/>
              <a:cs typeface="Times New Roman" panose="02020603050405020304" pitchFamily="18" charset="0"/>
            </a:endParaRPr>
          </a:p>
          <a:p>
            <a:pPr lvl="0" algn="just"/>
            <a:r>
              <a:rPr lang="en-US" sz="2800" dirty="0">
                <a:solidFill>
                  <a:schemeClr val="tx1"/>
                </a:solidFill>
                <a:latin typeface="Times New Roman" panose="02020603050405020304" pitchFamily="18" charset="0"/>
                <a:cs typeface="Times New Roman" panose="02020603050405020304" pitchFamily="18" charset="0"/>
              </a:rPr>
              <a:t>In-depth interviews could provide additional valuable information on major stressors and coping strategies.</a:t>
            </a:r>
          </a:p>
          <a:p>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23582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4656" y="3157291"/>
            <a:ext cx="8825659" cy="3416300"/>
          </a:xfrm>
        </p:spPr>
        <p:txBody>
          <a:bodyPr>
            <a:normAutofit/>
          </a:bodyPr>
          <a:lstStyle/>
          <a:p>
            <a:pPr marL="0" indent="0" algn="ctr">
              <a:buNone/>
            </a:pPr>
            <a:r>
              <a:rPr lang="en-US" sz="8800" dirty="0" smtClean="0">
                <a:solidFill>
                  <a:schemeClr val="tx1"/>
                </a:solidFill>
                <a:latin typeface="Times New Roman" panose="02020603050405020304" pitchFamily="18" charset="0"/>
                <a:cs typeface="Times New Roman" panose="02020603050405020304" pitchFamily="18" charset="0"/>
              </a:rPr>
              <a:t>Thank you</a:t>
            </a:r>
            <a:endParaRPr lang="en-US" sz="8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4381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6925" y="986546"/>
            <a:ext cx="8761413" cy="706964"/>
          </a:xfrm>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Introduction</a:t>
            </a:r>
            <a:endParaRPr lang="en-US" sz="4400" dirty="0">
              <a:solidFill>
                <a:schemeClr val="bg1"/>
              </a:solidFill>
            </a:endParaRPr>
          </a:p>
        </p:txBody>
      </p:sp>
      <p:sp>
        <p:nvSpPr>
          <p:cNvPr id="3" name="Content Placeholder 2"/>
          <p:cNvSpPr>
            <a:spLocks noGrp="1"/>
          </p:cNvSpPr>
          <p:nvPr>
            <p:ph idx="1"/>
          </p:nvPr>
        </p:nvSpPr>
        <p:spPr>
          <a:xfrm>
            <a:off x="141669" y="2189408"/>
            <a:ext cx="11797046" cy="4438731"/>
          </a:xfrm>
        </p:spPr>
        <p:txBody>
          <a:bodyPr>
            <a:noAutofit/>
          </a:bodyPr>
          <a:lstStyle/>
          <a:p>
            <a:pPr algn="just"/>
            <a:r>
              <a:rPr lang="en-US" sz="2800" dirty="0" smtClean="0">
                <a:solidFill>
                  <a:schemeClr val="tx1"/>
                </a:solidFill>
                <a:latin typeface="Times New Roman" panose="02020603050405020304" pitchFamily="18" charset="0"/>
                <a:cs typeface="Times New Roman" panose="02020603050405020304" pitchFamily="18" charset="0"/>
              </a:rPr>
              <a:t>COVID-19 </a:t>
            </a:r>
            <a:r>
              <a:rPr lang="en-US" sz="2800" dirty="0">
                <a:solidFill>
                  <a:schemeClr val="tx1"/>
                </a:solidFill>
                <a:latin typeface="Times New Roman" panose="02020603050405020304" pitchFamily="18" charset="0"/>
                <a:cs typeface="Times New Roman" panose="02020603050405020304" pitchFamily="18" charset="0"/>
              </a:rPr>
              <a:t>is a major threat to public health </a:t>
            </a:r>
            <a:r>
              <a:rPr lang="en-US" sz="2800" dirty="0" smtClean="0">
                <a:solidFill>
                  <a:schemeClr val="tx1"/>
                </a:solidFill>
                <a:latin typeface="Times New Roman" panose="02020603050405020304" pitchFamily="18" charset="0"/>
                <a:cs typeface="Times New Roman" panose="02020603050405020304" pitchFamily="18" charset="0"/>
              </a:rPr>
              <a:t>worldwide as a global pandemic. </a:t>
            </a:r>
          </a:p>
          <a:p>
            <a:pPr algn="just"/>
            <a:r>
              <a:rPr lang="en-US" sz="2800" dirty="0" smtClean="0">
                <a:solidFill>
                  <a:schemeClr val="tx1"/>
                </a:solidFill>
                <a:latin typeface="Times New Roman" panose="02020603050405020304" pitchFamily="18" charset="0"/>
                <a:cs typeface="Times New Roman" panose="02020603050405020304" pitchFamily="18" charset="0"/>
              </a:rPr>
              <a:t>Medical </a:t>
            </a:r>
            <a:r>
              <a:rPr lang="en-US" sz="2800" dirty="0" smtClean="0">
                <a:solidFill>
                  <a:schemeClr val="tx1"/>
                </a:solidFill>
                <a:latin typeface="Times New Roman" panose="02020603050405020304" pitchFamily="18" charset="0"/>
                <a:cs typeface="Times New Roman" panose="02020603050405020304" pitchFamily="18" charset="0"/>
              </a:rPr>
              <a:t>professionals were front</a:t>
            </a:r>
            <a:r>
              <a:rPr lang="bn-BD" sz="2800" dirty="0" smtClean="0">
                <a:solidFill>
                  <a:schemeClr val="tx1"/>
                </a:solidFill>
                <a:latin typeface="Times New Roman" panose="02020603050405020304" pitchFamily="18" charset="0"/>
              </a:rPr>
              <a:t>-</a:t>
            </a:r>
            <a:r>
              <a:rPr lang="en-US" sz="2800" dirty="0" smtClean="0">
                <a:solidFill>
                  <a:schemeClr val="tx1"/>
                </a:solidFill>
                <a:latin typeface="Times New Roman" panose="02020603050405020304" pitchFamily="18" charset="0"/>
                <a:cs typeface="Times New Roman" panose="02020603050405020304" pitchFamily="18" charset="0"/>
              </a:rPr>
              <a:t>line responders treating patients with COVID</a:t>
            </a:r>
            <a:r>
              <a:rPr lang="bn-BD" sz="2800" dirty="0" smtClean="0">
                <a:solidFill>
                  <a:schemeClr val="tx1"/>
                </a:solidFill>
                <a:latin typeface="Times New Roman" panose="02020603050405020304" pitchFamily="18" charset="0"/>
              </a:rPr>
              <a:t>-</a:t>
            </a:r>
            <a:r>
              <a:rPr lang="en-US" sz="2800" dirty="0" smtClean="0">
                <a:solidFill>
                  <a:schemeClr val="tx1"/>
                </a:solidFill>
                <a:latin typeface="Times New Roman" panose="02020603050405020304" pitchFamily="18" charset="0"/>
                <a:cs typeface="Times New Roman" panose="02020603050405020304" pitchFamily="18" charset="0"/>
              </a:rPr>
              <a:t>19 and </a:t>
            </a:r>
            <a:r>
              <a:rPr lang="en-US" sz="2800" dirty="0" smtClean="0">
                <a:solidFill>
                  <a:schemeClr val="tx1"/>
                </a:solidFill>
                <a:latin typeface="Times New Roman" panose="02020603050405020304" pitchFamily="18" charset="0"/>
                <a:cs typeface="Times New Roman" panose="02020603050405020304" pitchFamily="18" charset="0"/>
              </a:rPr>
              <a:t>they faced </a:t>
            </a:r>
            <a:r>
              <a:rPr lang="en-US" sz="2800" dirty="0" smtClean="0">
                <a:solidFill>
                  <a:schemeClr val="tx1"/>
                </a:solidFill>
                <a:latin typeface="Times New Roman" panose="02020603050405020304" pitchFamily="18" charset="0"/>
                <a:cs typeface="Times New Roman" panose="02020603050405020304" pitchFamily="18" charset="0"/>
              </a:rPr>
              <a:t>a high risk of being </a:t>
            </a:r>
            <a:r>
              <a:rPr lang="en-US" sz="2800" dirty="0" smtClean="0">
                <a:solidFill>
                  <a:schemeClr val="tx1"/>
                </a:solidFill>
                <a:latin typeface="Times New Roman" panose="02020603050405020304" pitchFamily="18" charset="0"/>
                <a:cs typeface="Times New Roman" panose="02020603050405020304" pitchFamily="18" charset="0"/>
              </a:rPr>
              <a:t>infected</a:t>
            </a:r>
            <a:r>
              <a:rPr lang="bn-BD" sz="2800" dirty="0" smtClean="0">
                <a:solidFill>
                  <a:schemeClr val="tx1"/>
                </a:solidFill>
                <a:latin typeface="Times New Roman" panose="02020603050405020304" pitchFamily="18" charset="0"/>
              </a:rPr>
              <a:t>. </a:t>
            </a:r>
            <a:endParaRPr lang="en-US" sz="2800" dirty="0" smtClean="0">
              <a:solidFill>
                <a:schemeClr val="tx1"/>
              </a:solidFill>
              <a:latin typeface="Times New Roman" panose="02020603050405020304" pitchFamily="18" charset="0"/>
              <a:cs typeface="Times New Roman" panose="02020603050405020304" pitchFamily="18" charset="0"/>
            </a:endParaRPr>
          </a:p>
          <a:p>
            <a:pPr algn="just"/>
            <a:r>
              <a:rPr lang="en-US" sz="2800" dirty="0" smtClean="0">
                <a:solidFill>
                  <a:schemeClr val="tx1"/>
                </a:solidFill>
                <a:latin typeface="Times New Roman" panose="02020603050405020304" pitchFamily="18" charset="0"/>
                <a:cs typeface="Times New Roman" panose="02020603050405020304" pitchFamily="18" charset="0"/>
              </a:rPr>
              <a:t>In </a:t>
            </a:r>
            <a:r>
              <a:rPr lang="en-US" sz="2800" dirty="0" smtClean="0">
                <a:solidFill>
                  <a:schemeClr val="tx1"/>
                </a:solidFill>
                <a:latin typeface="Times New Roman" panose="02020603050405020304" pitchFamily="18" charset="0"/>
                <a:cs typeface="Times New Roman" panose="02020603050405020304" pitchFamily="18" charset="0"/>
              </a:rPr>
              <a:t>addition to causing physical damage, COVID-19 has also caused </a:t>
            </a:r>
            <a:r>
              <a:rPr lang="en-US" sz="2800" dirty="0" smtClean="0">
                <a:solidFill>
                  <a:schemeClr val="tx1"/>
                </a:solidFill>
                <a:latin typeface="Times New Roman" panose="02020603050405020304" pitchFamily="18" charset="0"/>
                <a:cs typeface="Times New Roman" panose="02020603050405020304" pitchFamily="18" charset="0"/>
              </a:rPr>
              <a:t>unbearable mental </a:t>
            </a:r>
            <a:r>
              <a:rPr lang="en-US" sz="2800" dirty="0" smtClean="0">
                <a:solidFill>
                  <a:schemeClr val="tx1"/>
                </a:solidFill>
                <a:latin typeface="Times New Roman" panose="02020603050405020304" pitchFamily="18" charset="0"/>
                <a:cs typeface="Times New Roman" panose="02020603050405020304" pitchFamily="18" charset="0"/>
              </a:rPr>
              <a:t>health problems such as fear, anxiety and </a:t>
            </a:r>
            <a:r>
              <a:rPr lang="en-US" sz="2800" dirty="0" smtClean="0">
                <a:solidFill>
                  <a:schemeClr val="tx1"/>
                </a:solidFill>
                <a:latin typeface="Times New Roman" panose="02020603050405020304" pitchFamily="18" charset="0"/>
                <a:cs typeface="Times New Roman" panose="02020603050405020304" pitchFamily="18" charset="0"/>
              </a:rPr>
              <a:t>depression etc. </a:t>
            </a:r>
          </a:p>
          <a:p>
            <a:pPr algn="just"/>
            <a:r>
              <a:rPr lang="en-US" sz="2800" dirty="0" smtClean="0">
                <a:solidFill>
                  <a:schemeClr val="tx1"/>
                </a:solidFill>
                <a:latin typeface="Times New Roman" panose="02020603050405020304" pitchFamily="18" charset="0"/>
                <a:cs typeface="Times New Roman" panose="02020603050405020304" pitchFamily="18" charset="0"/>
              </a:rPr>
              <a:t>Facing </a:t>
            </a:r>
            <a:r>
              <a:rPr lang="en-US" sz="2800" dirty="0" smtClean="0">
                <a:solidFill>
                  <a:schemeClr val="tx1"/>
                </a:solidFill>
                <a:latin typeface="Times New Roman" panose="02020603050405020304" pitchFamily="18" charset="0"/>
                <a:cs typeface="Times New Roman" panose="02020603050405020304" pitchFamily="18" charset="0"/>
              </a:rPr>
              <a:t>this critical situation, healthcare workers on the front line </a:t>
            </a:r>
            <a:r>
              <a:rPr lang="en-US" sz="2800" dirty="0" smtClean="0">
                <a:solidFill>
                  <a:schemeClr val="tx1"/>
                </a:solidFill>
                <a:latin typeface="Times New Roman" panose="02020603050405020304" pitchFamily="18" charset="0"/>
                <a:cs typeface="Times New Roman" panose="02020603050405020304" pitchFamily="18" charset="0"/>
              </a:rPr>
              <a:t>are </a:t>
            </a:r>
            <a:r>
              <a:rPr lang="en-US" sz="2800" dirty="0" smtClean="0">
                <a:solidFill>
                  <a:schemeClr val="tx1"/>
                </a:solidFill>
                <a:latin typeface="Times New Roman" panose="02020603050405020304" pitchFamily="18" charset="0"/>
                <a:cs typeface="Times New Roman" panose="02020603050405020304" pitchFamily="18" charset="0"/>
              </a:rPr>
              <a:t>at risk of developing psychological distress and other mental health </a:t>
            </a:r>
            <a:r>
              <a:rPr lang="en-US" sz="2800" dirty="0" smtClean="0">
                <a:solidFill>
                  <a:schemeClr val="tx1"/>
                </a:solidFill>
                <a:latin typeface="Times New Roman" panose="02020603050405020304" pitchFamily="18" charset="0"/>
                <a:cs typeface="Times New Roman" panose="02020603050405020304" pitchFamily="18" charset="0"/>
              </a:rPr>
              <a:t>symptoms. Thus their </a:t>
            </a:r>
            <a:r>
              <a:rPr lang="en-US" sz="2800" dirty="0" smtClean="0">
                <a:solidFill>
                  <a:schemeClr val="tx1"/>
                </a:solidFill>
                <a:latin typeface="Times New Roman" panose="02020603050405020304" pitchFamily="18" charset="0"/>
                <a:cs typeface="Times New Roman" panose="02020603050405020304" pitchFamily="18" charset="0"/>
              </a:rPr>
              <a:t>mental health should be considered an urgent public health concern</a:t>
            </a:r>
            <a:r>
              <a:rPr lang="bn-BD" sz="2800" dirty="0" smtClean="0">
                <a:solidFill>
                  <a:schemeClr val="tx1"/>
                </a:solidFill>
                <a:latin typeface="Times New Roman" panose="02020603050405020304" pitchFamily="18" charset="0"/>
              </a:rPr>
              <a:t>.</a:t>
            </a:r>
            <a:endParaRPr lang="en-US" sz="2800" dirty="0" smtClean="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9878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Background</a:t>
            </a:r>
            <a:endParaRPr lang="en-US" sz="4400" dirty="0">
              <a:solidFill>
                <a:schemeClr val="bg1"/>
              </a:solidFill>
            </a:endParaRPr>
          </a:p>
        </p:txBody>
      </p:sp>
      <p:sp>
        <p:nvSpPr>
          <p:cNvPr id="3" name="Content Placeholder 2"/>
          <p:cNvSpPr>
            <a:spLocks noGrp="1"/>
          </p:cNvSpPr>
          <p:nvPr>
            <p:ph idx="1"/>
          </p:nvPr>
        </p:nvSpPr>
        <p:spPr>
          <a:xfrm>
            <a:off x="515155" y="2189409"/>
            <a:ext cx="11114468" cy="4430332"/>
          </a:xfrm>
        </p:spPr>
        <p:txBody>
          <a:bodyPr>
            <a:noAutofit/>
          </a:bodyPr>
          <a:lstStyle/>
          <a:p>
            <a:pPr algn="just"/>
            <a:r>
              <a:rPr lang="en-US" sz="2800" dirty="0" smtClean="0">
                <a:solidFill>
                  <a:schemeClr val="tx1"/>
                </a:solidFill>
                <a:latin typeface="Times New Roman" panose="02020603050405020304" pitchFamily="18" charset="0"/>
                <a:cs typeface="Times New Roman" panose="02020603050405020304" pitchFamily="18" charset="0"/>
              </a:rPr>
              <a:t>The growing trend of suspected and confirmed cases of COVID</a:t>
            </a:r>
            <a:r>
              <a:rPr lang="bn-BD" sz="2800" dirty="0" smtClean="0">
                <a:solidFill>
                  <a:schemeClr val="tx1"/>
                </a:solidFill>
                <a:latin typeface="Times New Roman" panose="02020603050405020304" pitchFamily="18" charset="0"/>
              </a:rPr>
              <a:t>-</a:t>
            </a:r>
            <a:r>
              <a:rPr lang="en-US" sz="2800" dirty="0" smtClean="0">
                <a:solidFill>
                  <a:schemeClr val="tx1"/>
                </a:solidFill>
                <a:latin typeface="Times New Roman" panose="02020603050405020304" pitchFamily="18" charset="0"/>
                <a:cs typeface="Times New Roman" panose="02020603050405020304" pitchFamily="18" charset="0"/>
              </a:rPr>
              <a:t>19 required healthcare workers to be involved in the pandemic management</a:t>
            </a:r>
            <a:r>
              <a:rPr lang="bn-BD" sz="2800" dirty="0" smtClean="0">
                <a:solidFill>
                  <a:schemeClr val="tx1"/>
                </a:solidFill>
                <a:latin typeface="Times New Roman" panose="02020603050405020304" pitchFamily="18" charset="0"/>
              </a:rPr>
              <a:t>. </a:t>
            </a:r>
            <a:endParaRPr lang="en-US" sz="2800" dirty="0" smtClean="0">
              <a:solidFill>
                <a:schemeClr val="tx1"/>
              </a:solidFill>
              <a:latin typeface="Times New Roman" panose="02020603050405020304" pitchFamily="18" charset="0"/>
              <a:cs typeface="Times New Roman" panose="02020603050405020304" pitchFamily="18" charset="0"/>
            </a:endParaRPr>
          </a:p>
          <a:p>
            <a:pPr algn="just"/>
            <a:r>
              <a:rPr lang="en-US" sz="2800" dirty="0" smtClean="0">
                <a:solidFill>
                  <a:schemeClr val="tx1"/>
                </a:solidFill>
                <a:latin typeface="Times New Roman" panose="02020603050405020304" pitchFamily="18" charset="0"/>
                <a:cs typeface="Times New Roman" panose="02020603050405020304" pitchFamily="18" charset="0"/>
              </a:rPr>
              <a:t>Due to increased </a:t>
            </a:r>
            <a:r>
              <a:rPr lang="en-US" sz="2800" dirty="0">
                <a:solidFill>
                  <a:schemeClr val="tx1"/>
                </a:solidFill>
                <a:latin typeface="Times New Roman" panose="02020603050405020304" pitchFamily="18" charset="0"/>
                <a:cs typeface="Times New Roman" panose="02020603050405020304" pitchFamily="18" charset="0"/>
              </a:rPr>
              <a:t>work </a:t>
            </a:r>
            <a:r>
              <a:rPr lang="en-US" sz="2800" dirty="0" smtClean="0">
                <a:solidFill>
                  <a:schemeClr val="tx1"/>
                </a:solidFill>
                <a:latin typeface="Times New Roman" panose="02020603050405020304" pitchFamily="18" charset="0"/>
                <a:cs typeface="Times New Roman" panose="02020603050405020304" pitchFamily="18" charset="0"/>
              </a:rPr>
              <a:t>demands, </a:t>
            </a:r>
            <a:r>
              <a:rPr lang="en-US" sz="2800" dirty="0">
                <a:solidFill>
                  <a:schemeClr val="tx1"/>
                </a:solidFill>
                <a:latin typeface="Times New Roman" panose="02020603050405020304" pitchFamily="18" charset="0"/>
                <a:cs typeface="Times New Roman" panose="02020603050405020304" pitchFamily="18" charset="0"/>
              </a:rPr>
              <a:t>healthcare workers are at risk of developing psychological distress and other mental health symptoms</a:t>
            </a:r>
            <a:r>
              <a:rPr lang="bn-BD" sz="2800" dirty="0">
                <a:solidFill>
                  <a:schemeClr val="tx1"/>
                </a:solidFill>
                <a:latin typeface="Times New Roman" panose="02020603050405020304" pitchFamily="18" charset="0"/>
              </a:rPr>
              <a:t>. </a:t>
            </a:r>
            <a:endParaRPr lang="en-US" sz="2800" dirty="0" smtClean="0">
              <a:solidFill>
                <a:schemeClr val="tx1"/>
              </a:solidFill>
              <a:latin typeface="Times New Roman" panose="02020603050405020304" pitchFamily="18" charset="0"/>
              <a:cs typeface="Times New Roman" panose="02020603050405020304" pitchFamily="18" charset="0"/>
            </a:endParaRPr>
          </a:p>
          <a:p>
            <a:pPr algn="just"/>
            <a:r>
              <a:rPr lang="en-US" sz="2800" dirty="0">
                <a:solidFill>
                  <a:schemeClr val="tx1"/>
                </a:solidFill>
                <a:latin typeface="Times New Roman" panose="02020603050405020304" pitchFamily="18" charset="0"/>
                <a:cs typeface="Times New Roman" panose="02020603050405020304" pitchFamily="18" charset="0"/>
              </a:rPr>
              <a:t>The consequences </a:t>
            </a:r>
            <a:r>
              <a:rPr lang="en-US" sz="2800" dirty="0" smtClean="0">
                <a:solidFill>
                  <a:schemeClr val="tx1"/>
                </a:solidFill>
                <a:latin typeface="Times New Roman" panose="02020603050405020304" pitchFamily="18" charset="0"/>
                <a:cs typeface="Times New Roman" panose="02020603050405020304" pitchFamily="18" charset="0"/>
              </a:rPr>
              <a:t>of poor </a:t>
            </a:r>
            <a:r>
              <a:rPr lang="en-US" sz="2800" dirty="0">
                <a:solidFill>
                  <a:schemeClr val="tx1"/>
                </a:solidFill>
                <a:latin typeface="Times New Roman" panose="02020603050405020304" pitchFamily="18" charset="0"/>
                <a:cs typeface="Times New Roman" panose="02020603050405020304" pitchFamily="18" charset="0"/>
              </a:rPr>
              <a:t>mental health among healthcare workers </a:t>
            </a:r>
            <a:r>
              <a:rPr lang="en-US" sz="2800" dirty="0" smtClean="0">
                <a:solidFill>
                  <a:schemeClr val="tx1"/>
                </a:solidFill>
                <a:latin typeface="Times New Roman" panose="02020603050405020304" pitchFamily="18" charset="0"/>
                <a:cs typeface="Times New Roman" panose="02020603050405020304" pitchFamily="18" charset="0"/>
              </a:rPr>
              <a:t>include </a:t>
            </a:r>
            <a:r>
              <a:rPr lang="en-US" sz="2800" dirty="0">
                <a:solidFill>
                  <a:schemeClr val="tx1"/>
                </a:solidFill>
                <a:latin typeface="Times New Roman" panose="02020603050405020304" pitchFamily="18" charset="0"/>
                <a:cs typeface="Times New Roman" panose="02020603050405020304" pitchFamily="18" charset="0"/>
              </a:rPr>
              <a:t>adverse health and wellbeing, work</a:t>
            </a:r>
            <a:r>
              <a:rPr lang="bn-BD" sz="2800" dirty="0">
                <a:solidFill>
                  <a:schemeClr val="tx1"/>
                </a:solidFill>
                <a:latin typeface="Times New Roman" panose="02020603050405020304" pitchFamily="18" charset="0"/>
              </a:rPr>
              <a:t>-</a:t>
            </a:r>
            <a:r>
              <a:rPr lang="en-US" sz="2800" dirty="0">
                <a:solidFill>
                  <a:schemeClr val="tx1"/>
                </a:solidFill>
                <a:latin typeface="Times New Roman" panose="02020603050405020304" pitchFamily="18" charset="0"/>
                <a:cs typeface="Times New Roman" panose="02020603050405020304" pitchFamily="18" charset="0"/>
              </a:rPr>
              <a:t>life dissatisfaction, low quality of life, job dissatisfaction, </a:t>
            </a:r>
            <a:r>
              <a:rPr lang="en-US" sz="2800" dirty="0" smtClean="0">
                <a:solidFill>
                  <a:schemeClr val="tx1"/>
                </a:solidFill>
                <a:latin typeface="Times New Roman" panose="02020603050405020304" pitchFamily="18" charset="0"/>
                <a:cs typeface="Times New Roman" panose="02020603050405020304" pitchFamily="18" charset="0"/>
              </a:rPr>
              <a:t>and inadequate performance, and errors in treatment</a:t>
            </a:r>
            <a:r>
              <a:rPr lang="bn-BD" sz="2800" dirty="0" smtClean="0">
                <a:solidFill>
                  <a:schemeClr val="tx1"/>
                </a:solidFill>
                <a:latin typeface="Times New Roman" panose="02020603050405020304" pitchFamily="18" charset="0"/>
              </a:rPr>
              <a:t>. </a:t>
            </a:r>
            <a:endParaRPr lang="en-US" sz="28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80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2378" y="1347156"/>
            <a:ext cx="8761413" cy="706964"/>
          </a:xfrm>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Background</a:t>
            </a:r>
            <a:r>
              <a:rPr lang="en-US" sz="4400" dirty="0">
                <a:solidFill>
                  <a:schemeClr val="bg1"/>
                </a:solidFill>
                <a:latin typeface="Times New Roman" panose="02020603050405020304" pitchFamily="18" charset="0"/>
                <a:cs typeface="Times New Roman" panose="02020603050405020304" pitchFamily="18" charset="0"/>
              </a:rPr>
              <a:t/>
            </a:r>
            <a:br>
              <a:rPr lang="en-US" sz="4400" dirty="0">
                <a:solidFill>
                  <a:schemeClr val="bg1"/>
                </a:solidFill>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5306" y="2189407"/>
            <a:ext cx="11191741" cy="4250029"/>
          </a:xfrm>
        </p:spPr>
        <p:txBody>
          <a:bodyPr>
            <a:normAutofit/>
          </a:bodyPr>
          <a:lstStyle/>
          <a:p>
            <a:r>
              <a:rPr lang="en-US" sz="2800" dirty="0">
                <a:solidFill>
                  <a:schemeClr val="tx1"/>
                </a:solidFill>
                <a:latin typeface="Times New Roman" panose="02020603050405020304" pitchFamily="18" charset="0"/>
                <a:cs typeface="Times New Roman" panose="02020603050405020304" pitchFamily="18" charset="0"/>
              </a:rPr>
              <a:t>Assessment of medical staff</a:t>
            </a:r>
            <a:r>
              <a:rPr lang="bn-BD" sz="2800" dirty="0">
                <a:solidFill>
                  <a:schemeClr val="tx1"/>
                </a:solidFill>
                <a:latin typeface="Times New Roman" panose="02020603050405020304" pitchFamily="18" charset="0"/>
              </a:rPr>
              <a:t>’</a:t>
            </a:r>
            <a:r>
              <a:rPr lang="en-US" sz="2800" dirty="0">
                <a:solidFill>
                  <a:schemeClr val="tx1"/>
                </a:solidFill>
                <a:latin typeface="Times New Roman" panose="02020603050405020304" pitchFamily="18" charset="0"/>
                <a:cs typeface="Times New Roman" panose="02020603050405020304" pitchFamily="18" charset="0"/>
              </a:rPr>
              <a:t>s mental health and considering psychological interventions are vital</a:t>
            </a:r>
            <a:r>
              <a:rPr lang="bn-BD" sz="2800" dirty="0">
                <a:solidFill>
                  <a:schemeClr val="tx1"/>
                </a:solidFill>
                <a:latin typeface="Times New Roman" panose="02020603050405020304" pitchFamily="18" charset="0"/>
              </a:rPr>
              <a:t>. There are many </a:t>
            </a:r>
            <a:r>
              <a:rPr lang="en-US" sz="2800" dirty="0">
                <a:solidFill>
                  <a:schemeClr val="tx1"/>
                </a:solidFill>
                <a:latin typeface="Times New Roman" panose="02020603050405020304" pitchFamily="18" charset="0"/>
                <a:cs typeface="Times New Roman" panose="02020603050405020304" pitchFamily="18" charset="0"/>
              </a:rPr>
              <a:t>well-proven survey tools for the assessment of mental health. </a:t>
            </a:r>
            <a:endParaRPr lang="en-US" sz="2800" dirty="0" smtClean="0">
              <a:solidFill>
                <a:schemeClr val="tx1"/>
              </a:solidFill>
              <a:latin typeface="Times New Roman" panose="02020603050405020304" pitchFamily="18" charset="0"/>
              <a:cs typeface="Times New Roman" panose="02020603050405020304" pitchFamily="18" charset="0"/>
            </a:endParaRPr>
          </a:p>
          <a:p>
            <a:r>
              <a:rPr lang="en-US" sz="2800" dirty="0" smtClean="0">
                <a:solidFill>
                  <a:schemeClr val="tx1"/>
                </a:solidFill>
                <a:latin typeface="Times New Roman" panose="02020603050405020304" pitchFamily="18" charset="0"/>
                <a:cs typeface="Times New Roman" panose="02020603050405020304" pitchFamily="18" charset="0"/>
              </a:rPr>
              <a:t>Such </a:t>
            </a:r>
            <a:r>
              <a:rPr lang="en-US" sz="2800" dirty="0">
                <a:solidFill>
                  <a:schemeClr val="tx1"/>
                </a:solidFill>
                <a:latin typeface="Times New Roman" panose="02020603050405020304" pitchFamily="18" charset="0"/>
                <a:cs typeface="Times New Roman" panose="02020603050405020304" pitchFamily="18" charset="0"/>
              </a:rPr>
              <a:t>as, Generalized Anxiety Disorder scale (GAD-7), 9-item Patient Health Questionnaire (PHQ), 7-item Insomnia Severity Index (ISI), Depression Anxiety Stress Scales–21 (DASS-21) etc. </a:t>
            </a:r>
          </a:p>
        </p:txBody>
      </p:sp>
    </p:spTree>
    <p:extLst>
      <p:ext uri="{BB962C8B-B14F-4D97-AF65-F5344CB8AC3E}">
        <p14:creationId xmlns:p14="http://schemas.microsoft.com/office/powerpoint/2010/main" val="3696413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Objective</a:t>
            </a:r>
            <a:endParaRPr lang="en-US" sz="4400" dirty="0">
              <a:solidFill>
                <a:schemeClr val="bg1"/>
              </a:solidFill>
            </a:endParaRPr>
          </a:p>
        </p:txBody>
      </p:sp>
      <p:sp>
        <p:nvSpPr>
          <p:cNvPr id="3" name="Content Placeholder 2"/>
          <p:cNvSpPr>
            <a:spLocks noGrp="1"/>
          </p:cNvSpPr>
          <p:nvPr>
            <p:ph idx="1"/>
          </p:nvPr>
        </p:nvSpPr>
        <p:spPr>
          <a:xfrm>
            <a:off x="309092" y="2009102"/>
            <a:ext cx="11706896" cy="4597759"/>
          </a:xfrm>
        </p:spPr>
        <p:txBody>
          <a:bodyPr>
            <a:noAutofit/>
          </a:bodyPr>
          <a:lstStyle/>
          <a:p>
            <a:pPr marL="0" indent="0" algn="just">
              <a:buNone/>
            </a:pPr>
            <a:r>
              <a:rPr lang="en-US" sz="2800" b="1" u="sng" dirty="0">
                <a:solidFill>
                  <a:schemeClr val="tx1"/>
                </a:solidFill>
                <a:latin typeface="Times New Roman" panose="02020603050405020304" pitchFamily="18" charset="0"/>
                <a:cs typeface="Times New Roman" panose="02020603050405020304" pitchFamily="18" charset="0"/>
              </a:rPr>
              <a:t>General objective:</a:t>
            </a:r>
            <a:endParaRPr lang="en-US" sz="2800" dirty="0">
              <a:solidFill>
                <a:schemeClr val="tx1"/>
              </a:solidFill>
              <a:latin typeface="Times New Roman" panose="02020603050405020304" pitchFamily="18" charset="0"/>
              <a:cs typeface="Times New Roman" panose="02020603050405020304" pitchFamily="18" charset="0"/>
            </a:endParaRPr>
          </a:p>
          <a:p>
            <a:pPr marL="0" lvl="0" indent="0" algn="just">
              <a:buNone/>
            </a:pPr>
            <a:r>
              <a:rPr lang="en-US" sz="2800" dirty="0">
                <a:solidFill>
                  <a:schemeClr val="tx1"/>
                </a:solidFill>
                <a:latin typeface="Times New Roman" panose="02020603050405020304" pitchFamily="18" charset="0"/>
                <a:cs typeface="Times New Roman" panose="02020603050405020304" pitchFamily="18" charset="0"/>
              </a:rPr>
              <a:t>The main objective of this study was to evaluate mental health burden of the healthcare professionals who had duties and used telemedicine to provide medical care to patients during the COVID</a:t>
            </a:r>
            <a:r>
              <a:rPr lang="bn-BD" sz="2800" dirty="0">
                <a:solidFill>
                  <a:schemeClr val="tx1"/>
                </a:solidFill>
                <a:latin typeface="Times New Roman" panose="02020603050405020304" pitchFamily="18" charset="0"/>
              </a:rPr>
              <a:t>-</a:t>
            </a:r>
            <a:r>
              <a:rPr lang="en-US" sz="2800" dirty="0">
                <a:solidFill>
                  <a:schemeClr val="tx1"/>
                </a:solidFill>
                <a:latin typeface="Times New Roman" panose="02020603050405020304" pitchFamily="18" charset="0"/>
                <a:cs typeface="Times New Roman" panose="02020603050405020304" pitchFamily="18" charset="0"/>
              </a:rPr>
              <a:t>19 outbreak in Bangladesh</a:t>
            </a:r>
            <a:r>
              <a:rPr lang="bn-BD" sz="2800" dirty="0">
                <a:solidFill>
                  <a:schemeClr val="tx1"/>
                </a:solidFill>
                <a:latin typeface="Times New Roman" panose="02020603050405020304" pitchFamily="18" charset="0"/>
              </a:rPr>
              <a:t>.  </a:t>
            </a:r>
            <a:endParaRPr lang="en-US" sz="2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en-US" sz="2800" b="1" u="sng" dirty="0" smtClean="0">
                <a:solidFill>
                  <a:schemeClr val="tx1"/>
                </a:solidFill>
                <a:latin typeface="Times New Roman" panose="02020603050405020304" pitchFamily="18" charset="0"/>
                <a:cs typeface="Times New Roman" panose="02020603050405020304" pitchFamily="18" charset="0"/>
              </a:rPr>
              <a:t>Specific </a:t>
            </a:r>
            <a:r>
              <a:rPr lang="en-US" sz="2800" b="1" u="sng" dirty="0">
                <a:solidFill>
                  <a:schemeClr val="tx1"/>
                </a:solidFill>
                <a:latin typeface="Times New Roman" panose="02020603050405020304" pitchFamily="18" charset="0"/>
                <a:cs typeface="Times New Roman" panose="02020603050405020304" pitchFamily="18" charset="0"/>
              </a:rPr>
              <a:t>objectives:</a:t>
            </a:r>
            <a:endParaRPr lang="en-US" sz="2800" dirty="0">
              <a:solidFill>
                <a:schemeClr val="tx1"/>
              </a:solidFill>
              <a:latin typeface="Times New Roman" panose="02020603050405020304" pitchFamily="18" charset="0"/>
              <a:cs typeface="Times New Roman" panose="02020603050405020304" pitchFamily="18" charset="0"/>
            </a:endParaRPr>
          </a:p>
          <a:p>
            <a:pPr lvl="0" algn="just"/>
            <a:r>
              <a:rPr lang="en-US" sz="2800" dirty="0">
                <a:solidFill>
                  <a:schemeClr val="tx1"/>
                </a:solidFill>
                <a:latin typeface="Times New Roman" panose="02020603050405020304" pitchFamily="18" charset="0"/>
                <a:cs typeface="Times New Roman" panose="02020603050405020304" pitchFamily="18" charset="0"/>
              </a:rPr>
              <a:t>To evaluate the status of anxiety levels of medical professionals.</a:t>
            </a:r>
          </a:p>
          <a:p>
            <a:pPr lvl="0" algn="just"/>
            <a:r>
              <a:rPr lang="en-US" sz="2800" dirty="0">
                <a:solidFill>
                  <a:schemeClr val="tx1"/>
                </a:solidFill>
                <a:latin typeface="Times New Roman" panose="02020603050405020304" pitchFamily="18" charset="0"/>
                <a:cs typeface="Times New Roman" panose="02020603050405020304" pitchFamily="18" charset="0"/>
              </a:rPr>
              <a:t>To investigate the association between potential risk factors of anxiety and mental health problems.</a:t>
            </a:r>
          </a:p>
          <a:p>
            <a:pPr lvl="0" algn="just"/>
            <a:r>
              <a:rPr lang="en-US" sz="2800" dirty="0">
                <a:solidFill>
                  <a:schemeClr val="tx1"/>
                </a:solidFill>
                <a:latin typeface="Times New Roman" panose="02020603050405020304" pitchFamily="18" charset="0"/>
                <a:cs typeface="Times New Roman" panose="02020603050405020304" pitchFamily="18" charset="0"/>
              </a:rPr>
              <a:t>To assess their anxiety level during pandemic situation using GAD-7 scale.</a:t>
            </a:r>
          </a:p>
          <a:p>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6820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6925" y="800298"/>
            <a:ext cx="8761413" cy="706964"/>
          </a:xfrm>
        </p:spPr>
        <p:txBody>
          <a:bodyPr/>
          <a:lstStyle/>
          <a:p>
            <a:pPr algn="ctr"/>
            <a:r>
              <a:rPr lang="en-US" sz="4400" b="1" dirty="0">
                <a:solidFill>
                  <a:schemeClr val="bg1"/>
                </a:solidFill>
                <a:latin typeface="Times New Roman" panose="02020603050405020304" pitchFamily="18" charset="0"/>
                <a:cs typeface="Times New Roman" panose="02020603050405020304" pitchFamily="18" charset="0"/>
              </a:rPr>
              <a:t>Methodology</a:t>
            </a:r>
            <a:endParaRPr lang="en-US" sz="4400" dirty="0">
              <a:solidFill>
                <a:schemeClr val="bg1"/>
              </a:solidFill>
            </a:endParaRPr>
          </a:p>
        </p:txBody>
      </p:sp>
      <p:graphicFrame>
        <p:nvGraphicFramePr>
          <p:cNvPr id="6" name="Content Placeholder 5">
            <a:extLst>
              <a:ext uri="{FF2B5EF4-FFF2-40B4-BE49-F238E27FC236}">
                <a16:creationId xmlns:a16="http://schemas.microsoft.com/office/drawing/2014/main" xmlns="" id="{ACD3AC48-39C0-4314-A0AE-AD9F0F5B5FCB}"/>
              </a:ext>
            </a:extLst>
          </p:cNvPr>
          <p:cNvGraphicFramePr>
            <a:graphicFrameLocks noGrp="1"/>
          </p:cNvGraphicFramePr>
          <p:nvPr>
            <p:ph idx="1"/>
            <p:extLst>
              <p:ext uri="{D42A27DB-BD31-4B8C-83A1-F6EECF244321}">
                <p14:modId xmlns:p14="http://schemas.microsoft.com/office/powerpoint/2010/main" val="822725533"/>
              </p:ext>
            </p:extLst>
          </p:nvPr>
        </p:nvGraphicFramePr>
        <p:xfrm>
          <a:off x="292069" y="2125015"/>
          <a:ext cx="11556494" cy="4627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0358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2835" y="896394"/>
            <a:ext cx="8761413" cy="706964"/>
          </a:xfrm>
        </p:spPr>
        <p:txBody>
          <a:bodyPr/>
          <a:lstStyle/>
          <a:p>
            <a:pPr algn="ctr"/>
            <a:r>
              <a:rPr lang="en-US" sz="4400" b="1" dirty="0" smtClean="0">
                <a:solidFill>
                  <a:schemeClr val="bg1"/>
                </a:solidFill>
                <a:latin typeface="Times New Roman" panose="02020603050405020304" pitchFamily="18" charset="0"/>
                <a:cs typeface="Times New Roman" panose="02020603050405020304" pitchFamily="18" charset="0"/>
              </a:rPr>
              <a:t>Methodology</a:t>
            </a:r>
            <a:endParaRPr lang="en-US" sz="4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xmlns="" id="{BEC00D72-6D34-411B-9FAD-596475BBB8D4}"/>
              </a:ext>
            </a:extLst>
          </p:cNvPr>
          <p:cNvGraphicFramePr>
            <a:graphicFrameLocks noGrp="1"/>
          </p:cNvGraphicFramePr>
          <p:nvPr>
            <p:ph idx="1"/>
            <p:extLst>
              <p:ext uri="{D42A27DB-BD31-4B8C-83A1-F6EECF244321}">
                <p14:modId xmlns:p14="http://schemas.microsoft.com/office/powerpoint/2010/main" val="3241297463"/>
              </p:ext>
            </p:extLst>
          </p:nvPr>
        </p:nvGraphicFramePr>
        <p:xfrm>
          <a:off x="553792" y="2228045"/>
          <a:ext cx="11169285" cy="4289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27781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735</TotalTime>
  <Words>1694</Words>
  <Application>Microsoft Office PowerPoint</Application>
  <PresentationFormat>Widescreen</PresentationFormat>
  <Paragraphs>162</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Century Gothic</vt:lpstr>
      <vt:lpstr>Tahoma</vt:lpstr>
      <vt:lpstr>Times New Roman</vt:lpstr>
      <vt:lpstr>Vrinda</vt:lpstr>
      <vt:lpstr>Wingdings 3</vt:lpstr>
      <vt:lpstr>Ion Boardroom</vt:lpstr>
      <vt:lpstr>PowerPoint Presentation</vt:lpstr>
      <vt:lpstr>Assessment of Mental Health Burden with a Particular Focus on Anxiety of Medical Professionals in the Midst of COVID-19 Outbreak in Bangladesh </vt:lpstr>
      <vt:lpstr>Outline of the Presentation </vt:lpstr>
      <vt:lpstr>Introduction</vt:lpstr>
      <vt:lpstr>Background</vt:lpstr>
      <vt:lpstr>Background </vt:lpstr>
      <vt:lpstr>Objective</vt:lpstr>
      <vt:lpstr>Methodology</vt:lpstr>
      <vt:lpstr>Methodology</vt:lpstr>
      <vt:lpstr>Methodology</vt:lpstr>
      <vt:lpstr>Data Collection and Management Process</vt:lpstr>
      <vt:lpstr>Dependent or Outcome Variable</vt:lpstr>
      <vt:lpstr>Independent Variables</vt:lpstr>
      <vt:lpstr>Data Analysis</vt:lpstr>
      <vt:lpstr>Results</vt:lpstr>
      <vt:lpstr>PowerPoint Presentation</vt:lpstr>
      <vt:lpstr>PowerPoint Presentation</vt:lpstr>
      <vt:lpstr>PowerPoint Presentation</vt:lpstr>
      <vt:lpstr>PowerPoint Presentation</vt:lpstr>
      <vt:lpstr>PowerPoint Presentation</vt:lpstr>
      <vt:lpstr>Table 2: Severity categories of anxiety among all participants by GAD-7 scale (n = 105)</vt:lpstr>
      <vt:lpstr>PowerPoint Presentation</vt:lpstr>
      <vt:lpstr>PowerPoint Presentation</vt:lpstr>
      <vt:lpstr>PowerPoint Presentation</vt:lpstr>
      <vt:lpstr>PowerPoint Presentation</vt:lpstr>
      <vt:lpstr>PowerPoint Presentation</vt:lpstr>
      <vt:lpstr>PowerPoint Presentation</vt:lpstr>
      <vt:lpstr>Discussion</vt:lpstr>
      <vt:lpstr>Discussion</vt:lpstr>
      <vt:lpstr>Limitations</vt:lpstr>
      <vt:lpstr>Conclusion</vt:lpstr>
      <vt:lpstr>Recommendation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38</cp:revision>
  <dcterms:created xsi:type="dcterms:W3CDTF">2022-10-24T16:18:38Z</dcterms:created>
  <dcterms:modified xsi:type="dcterms:W3CDTF">2022-10-25T15:40:43Z</dcterms:modified>
</cp:coreProperties>
</file>