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95" r:id="rId2"/>
    <p:sldId id="256" r:id="rId3"/>
    <p:sldId id="257" r:id="rId4"/>
    <p:sldId id="259" r:id="rId5"/>
    <p:sldId id="288" r:id="rId6"/>
    <p:sldId id="261" r:id="rId7"/>
    <p:sldId id="281" r:id="rId8"/>
    <p:sldId id="297" r:id="rId9"/>
    <p:sldId id="276" r:id="rId10"/>
    <p:sldId id="277" r:id="rId11"/>
    <p:sldId id="278" r:id="rId12"/>
    <p:sldId id="290" r:id="rId13"/>
    <p:sldId id="289" r:id="rId14"/>
    <p:sldId id="262" r:id="rId15"/>
    <p:sldId id="291" r:id="rId16"/>
    <p:sldId id="292" r:id="rId17"/>
    <p:sldId id="269" r:id="rId18"/>
    <p:sldId id="270" r:id="rId19"/>
    <p:sldId id="265" r:id="rId20"/>
    <p:sldId id="266" r:id="rId21"/>
    <p:sldId id="267" r:id="rId22"/>
    <p:sldId id="268" r:id="rId23"/>
    <p:sldId id="293" r:id="rId24"/>
    <p:sldId id="296" r:id="rId25"/>
    <p:sldId id="294" r:id="rId26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kfiratur Rahman" initials="mR" lastIdx="1" clrIdx="0">
    <p:extLst>
      <p:ext uri="{19B8F6BF-5375-455C-9EA6-DF929625EA0E}">
        <p15:presenceInfo xmlns:p15="http://schemas.microsoft.com/office/powerpoint/2012/main" userId="makfiratur Rah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Hossain\Rabbi\Thesis\Thesis%20final\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Hossain\Rabbi\Thesis\Thesis%20final\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Hossain\Rabbi\Thesis\Thesis%20final\gra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Hossain\Rabbi\Thesis\Thesis%20final\grap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iub\IUB-MPH\Dr.%20Monju%20Vai\Rabbi\thesis\New%20folder\Grap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Hossain\Rabbi\Thesis\Thesis%20final\grap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iub\IUB-MPH\Dr.%20Monju%20Vai\Rabbi\thesis\New%20folder\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Age in 10 years group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36490735687742E-2"/>
                  <c:y val="-0.40586074422148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884488448844881E-2"/>
                      <c:h val="4.5967741935483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460-467B-8F3F-951E25DC850B}"/>
                </c:ext>
              </c:extLst>
            </c:dLbl>
            <c:dLbl>
              <c:idx val="1"/>
              <c:layout>
                <c:manualLayout>
                  <c:x val="1.4236061401415735E-2"/>
                  <c:y val="-0.41392299189808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60-467B-8F3F-951E25DC850B}"/>
                </c:ext>
              </c:extLst>
            </c:dLbl>
            <c:dLbl>
              <c:idx val="2"/>
              <c:layout>
                <c:manualLayout>
                  <c:x val="2.197474078116473E-2"/>
                  <c:y val="-0.10274786216239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60-467B-8F3F-951E25DC850B}"/>
                </c:ext>
              </c:extLst>
            </c:dLbl>
            <c:dLbl>
              <c:idx val="3"/>
              <c:layout>
                <c:manualLayout>
                  <c:x val="2.1534653465346533E-2"/>
                  <c:y val="-6.496422826178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60-467B-8F3F-951E25DC85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Sheet1!$A$3:$A$6</c:f>
              <c:strCache>
                <c:ptCount val="4"/>
                <c:pt idx="0">
                  <c:v>15-24 </c:v>
                </c:pt>
                <c:pt idx="1">
                  <c:v>25-34</c:v>
                </c:pt>
                <c:pt idx="2">
                  <c:v>35-44</c:v>
                </c:pt>
                <c:pt idx="3">
                  <c:v>45 and above</c:v>
                </c:pt>
              </c:strCache>
            </c:strRef>
          </c:cat>
          <c:val>
            <c:numRef>
              <c:f>Sheet1!$B$3:$B$6</c:f>
              <c:numCache>
                <c:formatCode>0.0%</c:formatCode>
                <c:ptCount val="4"/>
                <c:pt idx="0">
                  <c:v>0.4710000000000002</c:v>
                </c:pt>
                <c:pt idx="1">
                  <c:v>0.44800000000000006</c:v>
                </c:pt>
                <c:pt idx="2">
                  <c:v>7.900000000000007E-2</c:v>
                </c:pt>
                <c:pt idx="3">
                  <c:v>3.0000000000000022E-3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60-467B-8F3F-951E25DC8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072896"/>
        <c:axId val="103748736"/>
        <c:axId val="0"/>
      </c:bar3DChart>
      <c:catAx>
        <c:axId val="10707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3748736"/>
        <c:crosses val="autoZero"/>
        <c:auto val="1"/>
        <c:lblAlgn val="ctr"/>
        <c:lblOffset val="100"/>
        <c:noMultiLvlLbl val="0"/>
      </c:catAx>
      <c:valAx>
        <c:axId val="1037487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10707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126868652288"/>
          <c:y val="0.47227617170140301"/>
          <c:w val="0.30577213853703061"/>
          <c:h val="8.4390988753034038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Sheet1!$B$24</c:f>
              <c:strCache>
                <c:ptCount val="1"/>
                <c:pt idx="0">
                  <c:v>Level of education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5685625732953597E-2"/>
                  <c:y val="-1.6695010542507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F8-4691-A83C-50D795B57BA6}"/>
                </c:ext>
              </c:extLst>
            </c:dLbl>
            <c:dLbl>
              <c:idx val="1"/>
              <c:layout>
                <c:manualLayout>
                  <c:x val="0.28991986374043816"/>
                  <c:y val="-1.3888977881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F8-4691-A83C-50D795B57BA6}"/>
                </c:ext>
              </c:extLst>
            </c:dLbl>
            <c:dLbl>
              <c:idx val="2"/>
              <c:layout>
                <c:manualLayout>
                  <c:x val="0.39759654045903836"/>
                  <c:y val="-2.79191411860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79078014184396"/>
                      <c:h val="0.101269718731682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F8-4691-A83C-50D795B57BA6}"/>
                </c:ext>
              </c:extLst>
            </c:dLbl>
            <c:dLbl>
              <c:idx val="3"/>
              <c:layout>
                <c:manualLayout>
                  <c:x val="0.17074468085106476"/>
                  <c:y val="-8.2769125598243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F8-4691-A83C-50D795B57B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Sheet1!$A$25:$A$28</c:f>
              <c:strCache>
                <c:ptCount val="4"/>
                <c:pt idx="0">
                  <c:v>No education</c:v>
                </c:pt>
                <c:pt idx="1">
                  <c:v>Primary</c:v>
                </c:pt>
                <c:pt idx="2">
                  <c:v>Secondary</c:v>
                </c:pt>
                <c:pt idx="3">
                  <c:v>Higher</c:v>
                </c:pt>
              </c:strCache>
            </c:strRef>
          </c:cat>
          <c:val>
            <c:numRef>
              <c:f>Sheet1!$B$25:$B$28</c:f>
              <c:numCache>
                <c:formatCode>0.0%</c:formatCode>
                <c:ptCount val="4"/>
                <c:pt idx="0">
                  <c:v>7.3000000000000023E-2</c:v>
                </c:pt>
                <c:pt idx="1">
                  <c:v>0.29100000000000031</c:v>
                </c:pt>
                <c:pt idx="2">
                  <c:v>0.47000000000000008</c:v>
                </c:pt>
                <c:pt idx="3">
                  <c:v>0.16600000000000004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F8-4691-A83C-50D795B57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785984"/>
        <c:axId val="103787520"/>
        <c:axId val="0"/>
      </c:bar3DChart>
      <c:catAx>
        <c:axId val="1037859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3787520"/>
        <c:crosses val="autoZero"/>
        <c:auto val="1"/>
        <c:lblAlgn val="ctr"/>
        <c:lblOffset val="100"/>
        <c:noMultiLvlLbl val="0"/>
      </c:catAx>
      <c:valAx>
        <c:axId val="103787520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10378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04899387576551E-2"/>
          <c:y val="0.11807100499937798"/>
          <c:w val="0.90995100612423463"/>
          <c:h val="0.8116332369486913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Sheet1!$B$37</c:f>
              <c:strCache>
                <c:ptCount val="1"/>
                <c:pt idx="0">
                  <c:v>Religion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701E-2"/>
                  <c:y val="-0.409937288484240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FC-42C0-A78A-99162E9DD378}"/>
                </c:ext>
              </c:extLst>
            </c:dLbl>
            <c:dLbl>
              <c:idx val="1"/>
              <c:layout>
                <c:manualLayout>
                  <c:x val="3.888882639670041E-2"/>
                  <c:y val="-0.15320153965023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515935508061471E-2"/>
                      <c:h val="5.07611308355812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6FC-42C0-A78A-99162E9DD378}"/>
                </c:ext>
              </c:extLst>
            </c:dLbl>
            <c:dLbl>
              <c:idx val="2"/>
              <c:layout>
                <c:manualLayout>
                  <c:x val="2.3809523809523767E-2"/>
                  <c:y val="-9.1751523377456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FC-42C0-A78A-99162E9DD378}"/>
                </c:ext>
              </c:extLst>
            </c:dLbl>
            <c:dLbl>
              <c:idx val="3"/>
              <c:layout>
                <c:manualLayout>
                  <c:x val="2.5793650793650789E-2"/>
                  <c:y val="-9.371640908244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FC-42C0-A78A-99162E9DD37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Sheet1!$A$38:$A$41</c:f>
              <c:strCache>
                <c:ptCount val="4"/>
                <c:pt idx="0">
                  <c:v>Muslim</c:v>
                </c:pt>
                <c:pt idx="1">
                  <c:v>Hinduism</c:v>
                </c:pt>
                <c:pt idx="2">
                  <c:v>Buddhist</c:v>
                </c:pt>
                <c:pt idx="3">
                  <c:v>Christianty</c:v>
                </c:pt>
              </c:strCache>
            </c:strRef>
          </c:cat>
          <c:val>
            <c:numRef>
              <c:f>Sheet1!$B$38:$B$41</c:f>
              <c:numCache>
                <c:formatCode>0.0%</c:formatCode>
                <c:ptCount val="4"/>
                <c:pt idx="0">
                  <c:v>0.91500000000000004</c:v>
                </c:pt>
                <c:pt idx="1">
                  <c:v>7.9000000000000209E-2</c:v>
                </c:pt>
                <c:pt idx="2">
                  <c:v>4.0000000000000114E-3</c:v>
                </c:pt>
                <c:pt idx="3">
                  <c:v>2.0000000000000052E-3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FC-42C0-A78A-99162E9DD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803904"/>
        <c:axId val="103912192"/>
        <c:axId val="0"/>
      </c:bar3DChart>
      <c:catAx>
        <c:axId val="103803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5875"/>
        </c:spPr>
        <c:crossAx val="103912192"/>
        <c:crosses val="autoZero"/>
        <c:auto val="1"/>
        <c:lblAlgn val="ctr"/>
        <c:lblOffset val="100"/>
        <c:noMultiLvlLbl val="0"/>
      </c:catAx>
      <c:valAx>
        <c:axId val="1039121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3803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Sheet1!$B$55</c:f>
              <c:strCache>
                <c:ptCount val="1"/>
                <c:pt idx="0">
                  <c:v>Wealth Quintile (n)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Sheet1!$A$56:$A$60</c:f>
              <c:strCache>
                <c:ptCount val="5"/>
                <c:pt idx="0">
                  <c:v>Poorest</c:v>
                </c:pt>
                <c:pt idx="1">
                  <c:v>Poorer</c:v>
                </c:pt>
                <c:pt idx="2">
                  <c:v>Middle</c:v>
                </c:pt>
                <c:pt idx="3">
                  <c:v>Richer</c:v>
                </c:pt>
                <c:pt idx="4">
                  <c:v>Richest</c:v>
                </c:pt>
              </c:strCache>
            </c:strRef>
          </c:cat>
          <c:val>
            <c:numRef>
              <c:f>Sheet1!$B$56:$B$60</c:f>
              <c:numCache>
                <c:formatCode>0.0%</c:formatCode>
                <c:ptCount val="5"/>
                <c:pt idx="0">
                  <c:v>0.22</c:v>
                </c:pt>
                <c:pt idx="1">
                  <c:v>0.2</c:v>
                </c:pt>
                <c:pt idx="2">
                  <c:v>0.17800000000000021</c:v>
                </c:pt>
                <c:pt idx="3">
                  <c:v>0.19800000000000001</c:v>
                </c:pt>
                <c:pt idx="4">
                  <c:v>0.20300000000000001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0-49DD-B9DD-70B67F7BA9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235008"/>
        <c:axId val="126236544"/>
      </c:barChart>
      <c:catAx>
        <c:axId val="126235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6236544"/>
        <c:crosses val="autoZero"/>
        <c:auto val="1"/>
        <c:lblAlgn val="ctr"/>
        <c:lblOffset val="100"/>
        <c:noMultiLvlLbl val="0"/>
      </c:catAx>
      <c:valAx>
        <c:axId val="1262365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26235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394789747026335"/>
          <c:y val="0.1414117647058824"/>
          <c:w val="0.6721929971519518"/>
          <c:h val="0.766179315820817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Sheet1!$C$20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0.10631229235880399"/>
                  <c:y val="-1.1560693641618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81-4227-97BC-020C26245AA9}"/>
                </c:ext>
              </c:extLst>
            </c:dLbl>
            <c:dLbl>
              <c:idx val="1"/>
              <c:layout>
                <c:manualLayout>
                  <c:x val="0.14396456256921394"/>
                  <c:y val="-3.8535645472061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81-4227-97BC-020C26245AA9}"/>
                </c:ext>
              </c:extLst>
            </c:dLbl>
            <c:dLbl>
              <c:idx val="2"/>
              <c:layout>
                <c:manualLayout>
                  <c:x val="0.16086282903957394"/>
                  <c:y val="-5.7718472600476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81-4227-97BC-020C26245AA9}"/>
                </c:ext>
              </c:extLst>
            </c:dLbl>
            <c:dLbl>
              <c:idx val="3"/>
              <c:layout>
                <c:manualLayout>
                  <c:x val="0.33669682247165933"/>
                  <c:y val="-4.3456626745186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81-4227-97BC-020C26245AA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Sheet1!$B$21:$B$24</c:f>
              <c:strCache>
                <c:ptCount val="4"/>
                <c:pt idx="0">
                  <c:v>No ANC Visits</c:v>
                </c:pt>
                <c:pt idx="1">
                  <c:v>One ANC Visits</c:v>
                </c:pt>
                <c:pt idx="2">
                  <c:v>Two ANC Visitis</c:v>
                </c:pt>
                <c:pt idx="3">
                  <c:v>Three or More ANC Visits</c:v>
                </c:pt>
              </c:strCache>
            </c:strRef>
          </c:cat>
          <c:val>
            <c:numRef>
              <c:f>Sheet1!$C$21:$C$24</c:f>
              <c:numCache>
                <c:formatCode>0.0%</c:formatCode>
                <c:ptCount val="4"/>
                <c:pt idx="0">
                  <c:v>8.1000000000000003E-2</c:v>
                </c:pt>
                <c:pt idx="1">
                  <c:v>0.126</c:v>
                </c:pt>
                <c:pt idx="2">
                  <c:v>0.15800000000000036</c:v>
                </c:pt>
                <c:pt idx="3">
                  <c:v>0.36300000000000032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81-4227-97BC-020C26245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273792"/>
        <c:axId val="107220992"/>
        <c:axId val="0"/>
      </c:bar3DChart>
      <c:catAx>
        <c:axId val="126273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7220992"/>
        <c:crosses val="autoZero"/>
        <c:auto val="1"/>
        <c:lblAlgn val="ctr"/>
        <c:lblOffset val="100"/>
        <c:noMultiLvlLbl val="0"/>
      </c:catAx>
      <c:valAx>
        <c:axId val="107220992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12627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Sheet1!$B$63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Sheet1!$A$64:$A$71</c:f>
              <c:strCache>
                <c:ptCount val="8"/>
                <c:pt idx="0">
                  <c:v>Barisal</c:v>
                </c:pt>
                <c:pt idx="1">
                  <c:v>Chittagong</c:v>
                </c:pt>
                <c:pt idx="2">
                  <c:v>Dhaka</c:v>
                </c:pt>
                <c:pt idx="3">
                  <c:v>Khulna</c:v>
                </c:pt>
                <c:pt idx="4">
                  <c:v>Mymenshingh</c:v>
                </c:pt>
                <c:pt idx="5">
                  <c:v>Rajshahi</c:v>
                </c:pt>
                <c:pt idx="6">
                  <c:v>Rangpur</c:v>
                </c:pt>
                <c:pt idx="7">
                  <c:v>Sylhet</c:v>
                </c:pt>
              </c:strCache>
            </c:strRef>
          </c:cat>
          <c:val>
            <c:numRef>
              <c:f>Sheet1!$B$64:$B$71</c:f>
              <c:numCache>
                <c:formatCode>0</c:formatCode>
                <c:ptCount val="8"/>
                <c:pt idx="0">
                  <c:v>906</c:v>
                </c:pt>
                <c:pt idx="1">
                  <c:v>1446</c:v>
                </c:pt>
                <c:pt idx="2">
                  <c:v>1304</c:v>
                </c:pt>
                <c:pt idx="3">
                  <c:v>904</c:v>
                </c:pt>
                <c:pt idx="4">
                  <c:v>1025</c:v>
                </c:pt>
                <c:pt idx="5">
                  <c:v>912</c:v>
                </c:pt>
                <c:pt idx="6">
                  <c:v>971</c:v>
                </c:pt>
                <c:pt idx="7">
                  <c:v>1291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4-4D1A-AB8C-03ECF7BF8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270528"/>
        <c:axId val="107272064"/>
        <c:axId val="0"/>
      </c:bar3DChart>
      <c:catAx>
        <c:axId val="107270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7272064"/>
        <c:crosses val="autoZero"/>
        <c:auto val="1"/>
        <c:lblAlgn val="ctr"/>
        <c:lblOffset val="100"/>
        <c:noMultiLvlLbl val="0"/>
      </c:catAx>
      <c:valAx>
        <c:axId val="10727206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072705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Sheet1!$C$2</c:f>
              <c:strCache>
                <c:ptCount val="1"/>
                <c:pt idx="0">
                  <c:v>Pregnancy Termination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304152085156022"/>
                  <c:y val="9.90461035585135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7E-416F-AE7E-23F1B783D921}"/>
                </c:ext>
              </c:extLst>
            </c:dLbl>
            <c:dLbl>
              <c:idx val="1"/>
              <c:layout>
                <c:manualLayout>
                  <c:x val="0.13519454165451517"/>
                  <c:y val="-0.2065533898531655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7E-416F-AE7E-23F1B783D9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Sheet1!$C$3:$C$4</c:f>
              <c:numCache>
                <c:formatCode>0.00%</c:formatCode>
                <c:ptCount val="2"/>
                <c:pt idx="0">
                  <c:v>0.17900000000000021</c:v>
                </c:pt>
                <c:pt idx="1">
                  <c:v>0.82099999999999995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A7-4A13-8BFF-6D4CDB5CA1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 rot="0" spcFirstLastPara="0" vertOverflow="ellipsis" vert="horz" wrap="square" anchor="ctr" anchorCtr="1"/>
        <a:lstStyle/>
        <a:p>
          <a:pPr>
            <a:defRPr lang="en-US" sz="24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lang="en-US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3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3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5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61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1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2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3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9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C602DE5-7C80-47F1-B06B-C0D8DF6993BF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8CE8E3D-F4DC-44A6-AF19-3ACD2F1FA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8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3E645F5E-1032-4861-B41F-7E4D82AB2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5" r="30637" b="-1"/>
          <a:stretch/>
        </p:blipFill>
        <p:spPr>
          <a:xfrm>
            <a:off x="305935" y="907184"/>
            <a:ext cx="4157707" cy="5043629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A1ADF67-67F1-49B3-AEDE-872F4A59E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359" y="2362200"/>
            <a:ext cx="4265820" cy="252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616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00" y="381000"/>
            <a:ext cx="6589199" cy="8382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Respondent’s religion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900322"/>
              </p:ext>
            </p:extLst>
          </p:nvPr>
        </p:nvGraphicFramePr>
        <p:xfrm>
          <a:off x="457200" y="1371600"/>
          <a:ext cx="8001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8153400" y="63246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8/22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03225"/>
            <a:ext cx="7086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Wealth quintile of respondent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743369"/>
              </p:ext>
            </p:extLst>
          </p:nvPr>
        </p:nvGraphicFramePr>
        <p:xfrm>
          <a:off x="1371600" y="1524000"/>
          <a:ext cx="7162800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8077200" y="6324600"/>
            <a:ext cx="914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9/22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00" y="304800"/>
            <a:ext cx="6589199" cy="9906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ANC received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016248"/>
              </p:ext>
            </p:extLst>
          </p:nvPr>
        </p:nvGraphicFramePr>
        <p:xfrm>
          <a:off x="647700" y="1600200"/>
          <a:ext cx="7848600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8001000" y="64008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10/22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2453"/>
            <a:ext cx="74295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Women from different divisions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637911"/>
              </p:ext>
            </p:extLst>
          </p:nvPr>
        </p:nvGraphicFramePr>
        <p:xfrm>
          <a:off x="723900" y="1676400"/>
          <a:ext cx="7696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8001000" y="63246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11/22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304800"/>
            <a:ext cx="88773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Prevalence of Pregnancy termination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916271"/>
              </p:ext>
            </p:extLst>
          </p:nvPr>
        </p:nvGraphicFramePr>
        <p:xfrm>
          <a:off x="1524000" y="1905000"/>
          <a:ext cx="7010400" cy="400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8153400" y="6477000"/>
            <a:ext cx="8382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12/22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58" y="251759"/>
            <a:ext cx="8229600" cy="715683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Bivariate Association(x- test) cont..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601256"/>
              </p:ext>
            </p:extLst>
          </p:nvPr>
        </p:nvGraphicFramePr>
        <p:xfrm>
          <a:off x="304799" y="1219200"/>
          <a:ext cx="8534399" cy="538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19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n(%)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No,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P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18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Age group(years):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15-24</a:t>
                      </a:r>
                    </a:p>
                    <a:p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25-34</a:t>
                      </a:r>
                    </a:p>
                    <a:p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35-44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≥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541(13.1)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821(20.9)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201(29.2)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8(36.4)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3587(86.9)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3099(79.1)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488(70.8)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14(63.6)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328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Currently working:      Yes</a:t>
                      </a:r>
                    </a:p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No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881(17.0)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690(19.4)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4314(83.0)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2874(80.6)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3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Place of residence: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     Urban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Rural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622(20.3)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949(16.6)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2435(79.7)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4753(83.4)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62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Divisions:                   Barisal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   Chittagong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 Dhaka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  Khulna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Mymensingh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Rajshahi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Rangpur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Sylhet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152(16.8)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184(12.7)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261(20.0)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189(20.9)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173(16.9)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159(17.4)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188(19.4)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265(20.5)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754(83.2)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1262(87.3)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1043(80.0)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715(79.1)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852(83.1)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753(82.6)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783(80.6)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1026(79.5)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229600" y="6553200"/>
            <a:ext cx="914400" cy="304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13/22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231607"/>
            <a:ext cx="6934200" cy="381001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Bivariate Association(x- test)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446224"/>
              </p:ext>
            </p:extLst>
          </p:nvPr>
        </p:nvGraphicFramePr>
        <p:xfrm>
          <a:off x="381000" y="762000"/>
          <a:ext cx="8362949" cy="5986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4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en-US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n(%)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No,</a:t>
                      </a:r>
                      <a:r>
                        <a:rPr lang="en-US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n(%)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P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09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Level of education: </a:t>
                      </a:r>
                    </a:p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       No education</a:t>
                      </a:r>
                    </a:p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       Primary</a:t>
                      </a:r>
                    </a:p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       Secondary</a:t>
                      </a:r>
                    </a:p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       Higher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134(20.9)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518(20.3)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693(16.8)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226(15.5)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508(79.1)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2030(79.7)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3422(83.2)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1228(84.5)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Religion: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Islam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Hinduism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Buddhism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Christianity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1466(18.3)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98(14.2)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5(14.7)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2(12.5)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6552(81.7)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593(85.8)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29(85.3)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14(87.5)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&lt;0.05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913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Earlier or late marriage: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Earlier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Right time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Later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335(21.1)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763(17.2)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473(17.2)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1251(78.9)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3663(82.8)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2274(82.8)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40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Studying after marriage :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No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Yes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472(16.0)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1099(18.9)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2470(84.0)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4718(81.1)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240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Own mobile phone: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No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Yes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541(16.4)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1030(18.9)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2767(83.6)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4421(81.1)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8892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001000" y="6477000"/>
            <a:ext cx="1066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14/22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253" y="-16042"/>
            <a:ext cx="7467600" cy="4572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Crude Odds Ratio (COR) cont…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250290"/>
              </p:ext>
            </p:extLst>
          </p:nvPr>
        </p:nvGraphicFramePr>
        <p:xfrm>
          <a:off x="152400" y="761999"/>
          <a:ext cx="8648703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7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33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COR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CI (95%)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P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5837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Times New Roman" pitchFamily="18" charset="0"/>
                          <a:cs typeface="Times New Roman" pitchFamily="18" charset="0"/>
                        </a:rPr>
                        <a:t>Age group</a:t>
                      </a:r>
                      <a:r>
                        <a:rPr lang="en-US" sz="1700" baseline="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700" b="1" baseline="0" dirty="0">
                          <a:latin typeface="Times New Roman" pitchFamily="18" charset="0"/>
                          <a:cs typeface="Times New Roman" pitchFamily="18" charset="0"/>
                        </a:rPr>
                        <a:t>15-24(ref)</a:t>
                      </a:r>
                    </a:p>
                    <a:p>
                      <a:r>
                        <a:rPr lang="en-US" sz="17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25-34</a:t>
                      </a:r>
                    </a:p>
                    <a:p>
                      <a:r>
                        <a:rPr lang="en-US" sz="17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35-44</a:t>
                      </a:r>
                    </a:p>
                    <a:p>
                      <a:r>
                        <a:rPr lang="en-US" sz="17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≥</a:t>
                      </a:r>
                      <a:r>
                        <a:rPr lang="en-US" sz="1700" baseline="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1.75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2.73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3.79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1.56</a:t>
                      </a:r>
                      <a:r>
                        <a:rPr lang="en-US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- 1.98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2.26 - 3.29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1.58 – 9.07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36">
                <a:tc>
                  <a:txBody>
                    <a:bodyPr/>
                    <a:lstStyle/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Currently working: No(ref)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Working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1.05 – 1.31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236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Times New Roman" pitchFamily="18" charset="0"/>
                          <a:cs typeface="Times New Roman" pitchFamily="18" charset="0"/>
                        </a:rPr>
                        <a:t>Place of residence(urban)</a:t>
                      </a:r>
                    </a:p>
                    <a:p>
                      <a:r>
                        <a:rPr lang="en-US" sz="1700" dirty="0">
                          <a:latin typeface="Times New Roman" pitchFamily="18" charset="0"/>
                          <a:cs typeface="Times New Roman" pitchFamily="18" charset="0"/>
                        </a:rPr>
                        <a:t>Rural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0.69-  0.87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4361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Divisions(Sylhet)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Barisal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Chittagong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Mymensingh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Dhaka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Khulna</a:t>
                      </a:r>
                    </a:p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Rajshahi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Rangpur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0.78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0.56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0.78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0.96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1.02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0.81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0.62 - 0.97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0.46 - 0.69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0.63 - 0.97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0.80 - 1.17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0.83 – 1.26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0.65 – 1.01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0.75 – 1.14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0.03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0.74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0.82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0.07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05800" y="6629400"/>
            <a:ext cx="685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15/22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62800" cy="6858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Crude Odds Ratio (COR)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832526"/>
              </p:ext>
            </p:extLst>
          </p:nvPr>
        </p:nvGraphicFramePr>
        <p:xfrm>
          <a:off x="457200" y="1291388"/>
          <a:ext cx="8229600" cy="5109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385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COR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CI (95%)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 value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Religion:(Muslim)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Hinduism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0.71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0.56 - 0.89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642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Marital</a:t>
                      </a:r>
                      <a:r>
                        <a:rPr lang="en-US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Age:( earlier)</a:t>
                      </a:r>
                    </a:p>
                    <a:p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Right time</a:t>
                      </a:r>
                    </a:p>
                    <a:p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Later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0.78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0.77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0.67 – 0.89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0.66 – 0.90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Own mobile phone: (yes)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0.84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0.74 – 0.94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720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Level of education (No education)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Primary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Secondary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Higher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0.96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0.76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0.78 – 1.19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0.62 – 0.94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0.55 – 0.88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78215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924800" y="6553200"/>
            <a:ext cx="1066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16/22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543800" cy="405063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Adjusted Odds Ratio(AOR)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253166"/>
              </p:ext>
            </p:extLst>
          </p:nvPr>
        </p:nvGraphicFramePr>
        <p:xfrm>
          <a:off x="164432" y="609600"/>
          <a:ext cx="8534400" cy="617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04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CI (95%)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P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88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Age group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(15-24)</a:t>
                      </a:r>
                    </a:p>
                    <a:p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25-34</a:t>
                      </a:r>
                    </a:p>
                    <a:p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35-44</a:t>
                      </a:r>
                    </a:p>
                    <a:p>
                      <a:r>
                        <a:rPr lang="en-US" sz="1800" u="sng" baseline="0" dirty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1.73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2.64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3.44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1.53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- 1.95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2.17 - 3.21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1.40 - 8.42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63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Place of residence(urban)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Rural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0.70-  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188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Divisions(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Sylhet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Barisal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Chittagong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Mymensingh</a:t>
                      </a: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Khulna</a:t>
                      </a:r>
                    </a:p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Rajshahi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Rangpur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0.77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0.56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0.75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1.02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0.81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0.93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0.61 - 0.97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0.45 - 0.70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0.59 - 0.93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0.83 – 1.26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0.65 – 1.01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0.75 – 1.14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0.03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0.01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0.82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0.07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0.49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Religion(Muslim)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Hinduism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0.56 - 0.89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63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Marital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Age(earlier)</a:t>
                      </a:r>
                    </a:p>
                    <a:p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Right time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0.66-  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Have own mobile phone (yes)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0.70 - 0.90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05800" y="65532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17/22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109" y="1235963"/>
            <a:ext cx="7934706" cy="343509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Title: Prevalence and factors associated with pregnancy termination among reproductive aged women in Bangladesh: findings from BDHS:2017-2018 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47046" y="5499895"/>
            <a:ext cx="7716903" cy="120570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Name: Dr. Makfiratur Rahman</a:t>
            </a:r>
          </a:p>
          <a:p>
            <a:pPr>
              <a:lnSpc>
                <a:spcPct val="9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Student ID: 2031384</a:t>
            </a:r>
          </a:p>
          <a:p>
            <a:pPr>
              <a:lnSpc>
                <a:spcPct val="9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Independent University, Bangladesh (IUB)</a:t>
            </a:r>
            <a:endParaRPr lang="en-US" sz="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66700"/>
            <a:ext cx="7010401" cy="6858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increase of age, PT increase. And 25-34 years, PT is highly prevalent.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Women involve in any occupation, PT increase and it may be voluntary PT.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PT lower in rural area. It may be lower health service, knowledge, stigma etc.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Muslim women more likely to terminate pregnancy than others.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Marriage earlier, more chance to PT.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Our study has similarity with some other’s studies conducted in Bangladesh, Nepal, Ghana, Mozambique.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4800" y="64008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 /22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589199" cy="9144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3000"/>
            <a:ext cx="7620000" cy="4724400"/>
          </a:xfrm>
        </p:spPr>
        <p:txBody>
          <a:bodyPr>
            <a:noAutofit/>
          </a:bodyPr>
          <a:lstStyle/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Odds of PT higher among higher age group, working and some divisions.</a:t>
            </a:r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Odds of PT lower among religions, residence, education, marital time, self mobile owner.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Wealth index, ANC receive, Media exposure and contraceptive use have no significant association.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53400" y="64770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19/22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500" y="252663"/>
            <a:ext cx="6589199" cy="6858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71600"/>
            <a:ext cx="7848601" cy="4800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recommendations for policy implications are mentioned  bellow: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   Aged women should be more aware about PT.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b.   Girls could start their marital life at proper age.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c.  Some intervention program could start among  	high-risk women.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d.   Health education may reduce PT.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e.   Encouraged to use ICT technology, social media or other communication media.</a:t>
            </a:r>
            <a:endParaRPr lang="en-US" sz="2400" dirty="0">
              <a:solidFill>
                <a:schemeClr val="tx1"/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7200" y="6324600"/>
            <a:ext cx="91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20/22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7910"/>
            <a:ext cx="7391400" cy="97609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Limitations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24800" y="62484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21/22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391400" cy="3733800"/>
          </a:xfrm>
        </p:spPr>
        <p:txBody>
          <a:bodyPr>
            <a:no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PT, ANC, age of first cohabitation, number of children ever born etc. all are past event and reported recall of the respondent. So, the study may have recall bias. </a:t>
            </a:r>
          </a:p>
          <a:p>
            <a:pPr>
              <a:buNone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PT is not specified as spontaneous or induced.</a:t>
            </a:r>
          </a:p>
          <a:p>
            <a:pPr>
              <a:buNone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Temporal relationship between risk factors and outcome variable is absent.</a:t>
            </a:r>
          </a:p>
          <a:p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Difficult establish causal association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1" y="2133600"/>
            <a:ext cx="6781800" cy="396239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Clifto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D. Abortion facts and figures; population reference bureau. Geneva: WHO; 2011.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World Health Organization, United Nations International Children’s Emergency Fund, the World Bank. Trends in Maternal Mortality: 2000 to 2017. Estimates Developed by WHO, UNICEF. UNFPA and The World Bank. Geneva: World Health Organization; 2019.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Rowlands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S. More than one abortion. J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Plann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Reprod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Health Care. 2007;33(3):155–8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05600" cy="12954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924800" y="62484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22/22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3" y="1295400"/>
            <a:ext cx="6591985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                                  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95" y="304800"/>
            <a:ext cx="7467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2971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Each year, globally 230 million women become pregnant whereas one third of them ends in pregnancy termination. [1]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PT may be contentious or spontaneous.[1]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Sometimes PT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causes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maternal death.[2]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Studies shows that, socio demographic, SES, and some maternal factors are associated with PT. [3]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0" y="6517105"/>
            <a:ext cx="876300" cy="276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1/22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81AA99B-BB3C-491F-AC74-D73DE1DDD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188542"/>
            <a:ext cx="1984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D:\NHossain\Rabbi\Thesis\Thesis final\pexels-photo-289998-1.jpeg">
            <a:extLst>
              <a:ext uri="{FF2B5EF4-FFF2-40B4-BE49-F238E27FC236}">
                <a16:creationId xmlns:a16="http://schemas.microsoft.com/office/drawing/2014/main" id="{F0B0E81C-E009-4349-B904-005F37E2E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188543"/>
            <a:ext cx="1984074" cy="2286000"/>
          </a:xfrm>
          <a:prstGeom prst="rect">
            <a:avLst/>
          </a:prstGeom>
          <a:noFill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042D5F0-E6B6-4604-A2FA-50BCB76F3EBE}"/>
              </a:ext>
            </a:extLst>
          </p:cNvPr>
          <p:cNvSpPr/>
          <p:nvPr/>
        </p:nvSpPr>
        <p:spPr>
          <a:xfrm>
            <a:off x="992037" y="6521116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Pregnancy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856C81-8C8C-4826-AA60-A793C5BFDC41}"/>
              </a:ext>
            </a:extLst>
          </p:cNvPr>
          <p:cNvSpPr/>
          <p:nvPr/>
        </p:nvSpPr>
        <p:spPr>
          <a:xfrm>
            <a:off x="4992537" y="6517105"/>
            <a:ext cx="2667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Post abortion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238999" cy="7620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General Objective:</a:t>
            </a:r>
          </a:p>
          <a:p>
            <a:pPr>
              <a:buNone/>
            </a:pP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aim of the study is to find out the prevalence and factors associated with pregnancy termination among reproductive aged women in Bangladesh </a:t>
            </a:r>
          </a:p>
          <a:p>
            <a:pPr>
              <a:buNone/>
            </a:pP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Specific Objectives:</a:t>
            </a:r>
          </a:p>
          <a:p>
            <a:pPr marL="457200" lvl="0" indent="-457200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a. To find out the socio-demographics characteristics of reproductive aged women.</a:t>
            </a:r>
          </a:p>
          <a:p>
            <a:pPr lvl="0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b. To measure the prevalence of pregnancy termination.</a:t>
            </a:r>
          </a:p>
          <a:p>
            <a:pPr lvl="0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c. To determine the factors, associate with pregnancy termination among reproductive aged women in Bangladesh. </a:t>
            </a:r>
            <a:br>
              <a:rPr lang="en-US" sz="2500" dirty="0">
                <a:latin typeface="Times New Roman" pitchFamily="18" charset="0"/>
                <a:cs typeface="Times New Roman" pitchFamily="18" charset="0"/>
              </a:rPr>
            </a:b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7200" y="6438900"/>
            <a:ext cx="91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7620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Study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2971800" cy="48006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Dependent Variable(DV)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Women pregnancy termination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447800"/>
            <a:ext cx="5105400" cy="48006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Independent Variables(IDV)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a.  Demographics characteristics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b.  Socioeconomic status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c.  Women working status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d.  Women studying after marriage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e.  Women marital time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f.   ANC receive or not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g.  Exposed to mass media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h.  Have own mobile phone or not</a:t>
            </a:r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00" y="63246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978" y="216568"/>
            <a:ext cx="7239001" cy="7620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Research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34978"/>
            <a:ext cx="8382000" cy="5033211"/>
          </a:xfrm>
        </p:spPr>
        <p:txBody>
          <a:bodyPr>
            <a:no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Study design: It is a cross sectional study. 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Data sources: Secondary date from BDHS: 2017-18.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Sample size: Total 20127 ever married women. But for this study we have used 8759 women who had pregnancy.</a:t>
            </a:r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Data analysis:  For data analysis, SPSS program has been used. We have used frequency, mean, standard deviation and percentage for descriptive statistics. For bivariate analysis,  chi-square test has been used. Crude and adjusted Odds Ratio have been used for multivariate analysis.</a:t>
            </a:r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 all analysis P</a:t>
            </a:r>
            <a:r>
              <a:rPr lang="en-US" sz="2500" b="1" dirty="0"/>
              <a:t>≤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0.05 Considering 95% confidence interval.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0" y="6641432"/>
            <a:ext cx="762000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4/22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147"/>
            <a:ext cx="7467600" cy="7620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Descriptive results</a:t>
            </a:r>
            <a:endParaRPr lang="en-US" b="1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429246"/>
              </p:ext>
            </p:extLst>
          </p:nvPr>
        </p:nvGraphicFramePr>
        <p:xfrm>
          <a:off x="457200" y="914400"/>
          <a:ext cx="8382000" cy="541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97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Frequency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2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Age (years) </a:t>
                      </a:r>
                      <a:r>
                        <a:rPr lang="en-US" sz="2000" u="sng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u="none" dirty="0">
                          <a:latin typeface="Times New Roman" pitchFamily="18" charset="0"/>
                          <a:cs typeface="Times New Roman" pitchFamily="18" charset="0"/>
                        </a:rPr>
                        <a:t> 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25.79 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u="sng" baseline="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5)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4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Place of residence:                 Urban</a:t>
                      </a:r>
                    </a:p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Rural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3057(34.9)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5702 (65.1)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46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Currently  working: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Yes</a:t>
                      </a:r>
                    </a:p>
                    <a:p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No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3564 (40.7)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5195(59.3)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46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Studying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after marriage:        Yes</a:t>
                      </a:r>
                    </a:p>
                    <a:p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No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1049 (26.3)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2942(73.7)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353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Earlier or late marriage:         Earlier</a:t>
                      </a:r>
                    </a:p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Right time</a:t>
                      </a:r>
                    </a:p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Later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1586(18.1)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4426 (50.5)</a:t>
                      </a:r>
                    </a:p>
                    <a:p>
                      <a:pPr algn="ctr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2747(31.4)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446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Contraceptive use:                 Yes</a:t>
                      </a:r>
                    </a:p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5937(67.8)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2822(32.2)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54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Have own mobile phone: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    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</a:p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5451(62.2)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3308(37.8)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229600" y="65532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5/22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010400" cy="8382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Age group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621236"/>
              </p:ext>
            </p:extLst>
          </p:nvPr>
        </p:nvGraphicFramePr>
        <p:xfrm>
          <a:off x="990600" y="1676400"/>
          <a:ext cx="7696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8229600" y="65532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6/22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00" y="312737"/>
            <a:ext cx="6589199" cy="8382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Level of education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847233"/>
              </p:ext>
            </p:extLst>
          </p:nvPr>
        </p:nvGraphicFramePr>
        <p:xfrm>
          <a:off x="457200" y="1600200"/>
          <a:ext cx="716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8229600" y="63246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7/22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1497</Words>
  <Application>Microsoft Office PowerPoint</Application>
  <PresentationFormat>On-screen Show (4:3)</PresentationFormat>
  <Paragraphs>495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Gill Sans MT</vt:lpstr>
      <vt:lpstr>Times New Roman</vt:lpstr>
      <vt:lpstr>Parcel</vt:lpstr>
      <vt:lpstr>PowerPoint Presentation</vt:lpstr>
      <vt:lpstr>Title: Prevalence and factors associated with pregnancy termination among reproductive aged women in Bangladesh: findings from BDHS:2017-2018  </vt:lpstr>
      <vt:lpstr>Introduction</vt:lpstr>
      <vt:lpstr>Objectives</vt:lpstr>
      <vt:lpstr>Study variables</vt:lpstr>
      <vt:lpstr>Research methodology</vt:lpstr>
      <vt:lpstr>Descriptive results</vt:lpstr>
      <vt:lpstr>Age group</vt:lpstr>
      <vt:lpstr>Level of education</vt:lpstr>
      <vt:lpstr>Respondent’s religion</vt:lpstr>
      <vt:lpstr>Wealth quintile of respondent</vt:lpstr>
      <vt:lpstr>ANC received</vt:lpstr>
      <vt:lpstr>Women from different divisions</vt:lpstr>
      <vt:lpstr>Prevalence of Pregnancy termination </vt:lpstr>
      <vt:lpstr>Bivariate Association(x- test) cont.. </vt:lpstr>
      <vt:lpstr>Bivariate Association(x- test) </vt:lpstr>
      <vt:lpstr>Crude Odds Ratio (COR) cont…</vt:lpstr>
      <vt:lpstr>Crude Odds Ratio (COR) </vt:lpstr>
      <vt:lpstr>Adjusted Odds Ratio(AOR)</vt:lpstr>
      <vt:lpstr>Discussion</vt:lpstr>
      <vt:lpstr>Conclusion</vt:lpstr>
      <vt:lpstr>Recommendations</vt:lpstr>
      <vt:lpstr>Limitations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makfiratur Rahman</dc:creator>
  <cp:lastModifiedBy>makfiratur Rahman</cp:lastModifiedBy>
  <cp:revision>22</cp:revision>
  <dcterms:created xsi:type="dcterms:W3CDTF">2022-05-16T12:05:28Z</dcterms:created>
  <dcterms:modified xsi:type="dcterms:W3CDTF">2022-05-17T15:10:23Z</dcterms:modified>
</cp:coreProperties>
</file>