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64" r:id="rId3"/>
    <p:sldId id="286" r:id="rId4"/>
    <p:sldId id="259" r:id="rId5"/>
    <p:sldId id="261" r:id="rId6"/>
    <p:sldId id="262" r:id="rId7"/>
    <p:sldId id="287" r:id="rId8"/>
    <p:sldId id="263" r:id="rId9"/>
    <p:sldId id="265" r:id="rId10"/>
    <p:sldId id="267" r:id="rId11"/>
    <p:sldId id="268" r:id="rId12"/>
    <p:sldId id="269" r:id="rId13"/>
    <p:sldId id="270" r:id="rId14"/>
    <p:sldId id="288" r:id="rId15"/>
    <p:sldId id="271" r:id="rId16"/>
    <p:sldId id="272" r:id="rId17"/>
    <p:sldId id="273" r:id="rId18"/>
    <p:sldId id="274" r:id="rId19"/>
    <p:sldId id="277" r:id="rId20"/>
    <p:sldId id="291" r:id="rId21"/>
    <p:sldId id="279" r:id="rId22"/>
    <p:sldId id="280" r:id="rId23"/>
    <p:sldId id="283" r:id="rId24"/>
    <p:sldId id="285" r:id="rId25"/>
    <p:sldId id="290" r:id="rId26"/>
    <p:sldId id="28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en-GB" sz="1800" b="1" i="0" u="none" strike="noStrike" kern="1200" baseline="0">
                <a:solidFill>
                  <a:schemeClr val="dk1">
                    <a:lumMod val="75000"/>
                    <a:lumOff val="25000"/>
                  </a:schemeClr>
                </a:solidFill>
                <a:latin typeface="+mn-lt"/>
                <a:ea typeface="+mn-ea"/>
                <a:cs typeface="+mn-cs"/>
              </a:defRPr>
            </a:pPr>
            <a:r>
              <a:rPr lang="en-US" sz="2800" dirty="0">
                <a:latin typeface="Times New Roman" pitchFamily="18" charset="0"/>
                <a:cs typeface="Times New Roman" pitchFamily="18" charset="0"/>
              </a:rPr>
              <a:t>Gender Variation of the Study Population of All the Researches</a:t>
            </a:r>
          </a:p>
        </c:rich>
      </c:tx>
      <c:layout>
        <c:manualLayout>
          <c:xMode val="edge"/>
          <c:yMode val="edge"/>
          <c:x val="0.13250000000000001"/>
          <c:y val="7.0370370370370389E-2"/>
        </c:manualLayout>
      </c:layout>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Male</c:v>
                </c:pt>
                <c:pt idx="1">
                  <c:v>Female</c:v>
                </c:pt>
                <c:pt idx="2">
                  <c:v>Transgender or Others</c:v>
                </c:pt>
              </c:strCache>
            </c:strRef>
          </c:cat>
          <c:val>
            <c:numRef>
              <c:f>Sheet1!$B$2:$B$5</c:f>
              <c:numCache>
                <c:formatCode>General</c:formatCode>
                <c:ptCount val="4"/>
                <c:pt idx="0">
                  <c:v>7300</c:v>
                </c:pt>
                <c:pt idx="1">
                  <c:v>4925</c:v>
                </c:pt>
                <c:pt idx="2">
                  <c:v>3</c:v>
                </c:pt>
              </c:numCache>
            </c:numRef>
          </c:val>
          <c:extLst xmlns:c16r2="http://schemas.microsoft.com/office/drawing/2015/06/chart">
            <c:ext xmlns:c16="http://schemas.microsoft.com/office/drawing/2014/chart" uri="{C3380CC4-5D6E-409C-BE32-E72D297353CC}">
              <c16:uniqueId val="{00000000-0273-46E3-8BA8-64C6C09010B7}"/>
            </c:ext>
          </c:extLst>
        </c:ser>
        <c:ser>
          <c:idx val="1"/>
          <c:order val="1"/>
          <c:tx>
            <c:strRef>
              <c:f>Sheet1!$C$1</c:f>
              <c:strCache>
                <c:ptCount val="1"/>
                <c:pt idx="0">
                  <c:v>Series 2</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Male</c:v>
                </c:pt>
                <c:pt idx="1">
                  <c:v>Female</c:v>
                </c:pt>
                <c:pt idx="2">
                  <c:v>Transgender or Others</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0273-46E3-8BA8-64C6C09010B7}"/>
            </c:ext>
          </c:extLst>
        </c:ser>
        <c:ser>
          <c:idx val="2"/>
          <c:order val="2"/>
          <c:tx>
            <c:strRef>
              <c:f>Sheet1!$D$1</c:f>
              <c:strCache>
                <c:ptCount val="1"/>
                <c:pt idx="0">
                  <c:v>Series 3</c:v>
                </c:pt>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n-GB" sz="900"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Male</c:v>
                </c:pt>
                <c:pt idx="1">
                  <c:v>Female</c:v>
                </c:pt>
                <c:pt idx="2">
                  <c:v>Transgender or Others</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0273-46E3-8BA8-64C6C09010B7}"/>
            </c:ext>
          </c:extLst>
        </c:ser>
        <c:dLbls>
          <c:showVal val="1"/>
        </c:dLbls>
        <c:gapWidth val="65"/>
        <c:axId val="132559616"/>
        <c:axId val="132561152"/>
      </c:barChart>
      <c:catAx>
        <c:axId val="13255961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GB" sz="900" b="0" i="0" u="none" strike="noStrike" kern="1200" cap="all" baseline="0">
                <a:solidFill>
                  <a:schemeClr val="dk1">
                    <a:lumMod val="75000"/>
                    <a:lumOff val="25000"/>
                  </a:schemeClr>
                </a:solidFill>
                <a:latin typeface="+mn-lt"/>
                <a:ea typeface="+mn-ea"/>
                <a:cs typeface="+mn-cs"/>
              </a:defRPr>
            </a:pPr>
            <a:endParaRPr lang="en-US"/>
          </a:p>
        </c:txPr>
        <c:crossAx val="132561152"/>
        <c:crosses val="autoZero"/>
        <c:auto val="1"/>
        <c:lblAlgn val="ctr"/>
        <c:lblOffset val="100"/>
      </c:catAx>
      <c:valAx>
        <c:axId val="1325611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extTo"/>
        <c:crossAx val="13255961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gapWidth val="129"/>
        <c:overlap val="27"/>
        <c:axId val="139455104"/>
        <c:axId val="143733120"/>
      </c:barChart>
      <c:catAx>
        <c:axId val="139455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3733120"/>
        <c:crosses val="autoZero"/>
        <c:lblAlgn val="ctr"/>
        <c:lblOffset val="100"/>
      </c:catAx>
      <c:valAx>
        <c:axId val="143733120"/>
        <c:scaling>
          <c:orientation val="minMax"/>
        </c:scaling>
        <c:axPos val="l"/>
        <c:majorGridlines>
          <c:spPr>
            <a:ln w="9525" cap="flat" cmpd="sng" algn="ctr">
              <a:solidFill>
                <a:schemeClr val="bg1">
                  <a:lumMod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GB"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3945510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chemeClr val="bg1">
                <a:lumMod val="95000"/>
              </a:schemeClr>
            </a:solidFill>
            <a:ln>
              <a:noFill/>
            </a:ln>
          </c:spPr>
          <c:dPt>
            <c:idx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31C9-4896-98E5-269B5C3A79D2}"/>
              </c:ext>
            </c:extLst>
          </c:dPt>
          <c:dPt>
            <c:idx val="1"/>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A0C9-4CF1-A80F-1B389B95FCBB}"/>
              </c:ext>
            </c:extLst>
          </c:dPt>
          <c:cat>
            <c:strRef>
              <c:f>Sheet1!$A$2:$A$3</c:f>
              <c:strCache>
                <c:ptCount val="2"/>
                <c:pt idx="0">
                  <c:v>1st Qtr</c:v>
                </c:pt>
                <c:pt idx="1">
                  <c:v>2nd Qtr</c:v>
                </c:pt>
              </c:strCache>
            </c:strRef>
          </c:cat>
          <c:val>
            <c:numRef>
              <c:f>Sheet1!$B$2:$B$3</c:f>
              <c:numCache>
                <c:formatCode>General</c:formatCode>
                <c:ptCount val="2"/>
                <c:pt idx="0">
                  <c:v>7</c:v>
                </c:pt>
                <c:pt idx="1">
                  <c:v>3</c:v>
                </c:pt>
              </c:numCache>
            </c:numRef>
          </c:val>
          <c:extLst xmlns:c16r2="http://schemas.microsoft.com/office/drawing/2015/06/chart">
            <c:ext xmlns:c16="http://schemas.microsoft.com/office/drawing/2014/chart" uri="{C3380CC4-5D6E-409C-BE32-E72D297353CC}">
              <c16:uniqueId val="{00000000-31C9-4896-98E5-269B5C3A79D2}"/>
            </c:ext>
          </c:extLst>
        </c:ser>
        <c:firstSliceAng val="0"/>
        <c:holeSize val="7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spPr>
            <a:solidFill>
              <a:schemeClr val="bg1">
                <a:lumMod val="95000"/>
              </a:schemeClr>
            </a:solidFill>
            <a:ln>
              <a:noFill/>
            </a:ln>
          </c:spPr>
          <c:dPt>
            <c:idx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98C4-4F62-A2F2-1D5FD18A32F9}"/>
              </c:ext>
            </c:extLst>
          </c:dPt>
          <c:dPt>
            <c:idx val="1"/>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98C4-4F62-A2F2-1D5FD18A32F9}"/>
              </c:ext>
            </c:extLst>
          </c:dPt>
          <c:cat>
            <c:strRef>
              <c:f>Sheet1!$A$2:$A$3</c:f>
              <c:strCache>
                <c:ptCount val="2"/>
                <c:pt idx="0">
                  <c:v>1st Qtr</c:v>
                </c:pt>
                <c:pt idx="1">
                  <c:v>2nd Qtr</c:v>
                </c:pt>
              </c:strCache>
            </c:strRef>
          </c:cat>
          <c:val>
            <c:numRef>
              <c:f>Sheet1!$B$2:$B$3</c:f>
              <c:numCache>
                <c:formatCode>General</c:formatCode>
                <c:ptCount val="2"/>
                <c:pt idx="0">
                  <c:v>6</c:v>
                </c:pt>
                <c:pt idx="1">
                  <c:v>4</c:v>
                </c:pt>
              </c:numCache>
            </c:numRef>
          </c:val>
          <c:extLst xmlns:c16r2="http://schemas.microsoft.com/office/drawing/2015/06/chart">
            <c:ext xmlns:c16="http://schemas.microsoft.com/office/drawing/2014/chart" uri="{C3380CC4-5D6E-409C-BE32-E72D297353CC}">
              <c16:uniqueId val="{00000004-98C4-4F62-A2F2-1D5FD18A32F9}"/>
            </c:ext>
          </c:extLst>
        </c:ser>
        <c:firstSliceAng val="126"/>
        <c:holeSize val="7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chemeClr val="bg1">
                <a:lumMod val="95000"/>
              </a:schemeClr>
            </a:solidFill>
            <a:ln>
              <a:noFill/>
            </a:ln>
          </c:spPr>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34DF-4F70-BA1E-9E7A9F140180}"/>
              </c:ext>
            </c:extLst>
          </c:dPt>
          <c:dPt>
            <c:idx val="1"/>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34DF-4F70-BA1E-9E7A9F140180}"/>
              </c:ext>
            </c:extLst>
          </c:dPt>
          <c:cat>
            <c:strRef>
              <c:f>Sheet1!$A$2:$A$3</c:f>
              <c:strCache>
                <c:ptCount val="2"/>
                <c:pt idx="0">
                  <c:v>1st Qtr</c:v>
                </c:pt>
                <c:pt idx="1">
                  <c:v>2nd Qtr</c:v>
                </c:pt>
              </c:strCache>
            </c:strRef>
          </c:cat>
          <c:val>
            <c:numRef>
              <c:f>Sheet1!$B$2:$B$3</c:f>
              <c:numCache>
                <c:formatCode>General</c:formatCode>
                <c:ptCount val="2"/>
                <c:pt idx="0">
                  <c:v>8.5</c:v>
                </c:pt>
                <c:pt idx="1">
                  <c:v>3</c:v>
                </c:pt>
              </c:numCache>
            </c:numRef>
          </c:val>
          <c:extLst xmlns:c16r2="http://schemas.microsoft.com/office/drawing/2015/06/chart">
            <c:ext xmlns:c16="http://schemas.microsoft.com/office/drawing/2014/chart" uri="{C3380CC4-5D6E-409C-BE32-E72D297353CC}">
              <c16:uniqueId val="{00000004-34DF-4F70-BA1E-9E7A9F140180}"/>
            </c:ext>
          </c:extLst>
        </c:ser>
        <c:firstSliceAng val="40"/>
        <c:holeSize val="75"/>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gapWidth val="129"/>
        <c:overlap val="27"/>
        <c:axId val="145896960"/>
        <c:axId val="146053376"/>
      </c:barChart>
      <c:catAx>
        <c:axId val="1458969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6053376"/>
        <c:crosses val="autoZero"/>
        <c:lblAlgn val="ctr"/>
        <c:lblOffset val="100"/>
      </c:catAx>
      <c:valAx>
        <c:axId val="146053376"/>
        <c:scaling>
          <c:orientation val="minMax"/>
        </c:scaling>
        <c:axPos val="l"/>
        <c:majorGridlines>
          <c:spPr>
            <a:ln w="9525" cap="flat" cmpd="sng" algn="ctr">
              <a:solidFill>
                <a:schemeClr val="bg1">
                  <a:lumMod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GB"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589696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gapWidth val="129"/>
        <c:overlap val="27"/>
        <c:axId val="145721600"/>
        <c:axId val="146245888"/>
      </c:barChart>
      <c:catAx>
        <c:axId val="1457216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6245888"/>
        <c:crosses val="autoZero"/>
        <c:lblAlgn val="ctr"/>
        <c:lblOffset val="100"/>
      </c:catAx>
      <c:valAx>
        <c:axId val="146245888"/>
        <c:scaling>
          <c:orientation val="minMax"/>
        </c:scaling>
        <c:axPos val="l"/>
        <c:majorGridlines>
          <c:spPr>
            <a:ln w="9525" cap="flat" cmpd="sng" algn="ctr">
              <a:solidFill>
                <a:schemeClr val="bg1">
                  <a:lumMod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GB"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572160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7FE99-F5C7-4D4B-9442-86556C9C2F20}"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n-US"/>
        </a:p>
      </dgm:t>
    </dgm:pt>
    <dgm:pt modelId="{F06E484B-A8A2-4E35-9FD8-B2CED1845413}">
      <dgm:prSet phldrT="[Text]" custT="1"/>
      <dgm:spPr/>
      <dgm:t>
        <a:bodyPr/>
        <a:lstStyle/>
        <a:p>
          <a:r>
            <a:rPr lang="en-US" sz="2800" dirty="0"/>
            <a:t>Resentment	</a:t>
          </a:r>
        </a:p>
      </dgm:t>
    </dgm:pt>
    <dgm:pt modelId="{7F03E761-C13F-4183-8554-444819FC5D82}" type="parTrans" cxnId="{158E8063-CE80-4AAD-A0BF-361BF5521092}">
      <dgm:prSet/>
      <dgm:spPr/>
      <dgm:t>
        <a:bodyPr/>
        <a:lstStyle/>
        <a:p>
          <a:endParaRPr lang="en-US"/>
        </a:p>
      </dgm:t>
    </dgm:pt>
    <dgm:pt modelId="{C3DD134E-FDD5-4E12-B8EC-1B2891316A42}" type="sibTrans" cxnId="{158E8063-CE80-4AAD-A0BF-361BF5521092}">
      <dgm:prSet/>
      <dgm:spPr/>
      <dgm:t>
        <a:bodyPr/>
        <a:lstStyle/>
        <a:p>
          <a:endParaRPr lang="en-US"/>
        </a:p>
      </dgm:t>
    </dgm:pt>
    <dgm:pt modelId="{7ABCCBFE-0371-4035-A948-64C219D9DDDC}">
      <dgm:prSet phldrT="[Text]"/>
      <dgm:spPr/>
      <dgm:t>
        <a:bodyPr/>
        <a:lstStyle/>
        <a:p>
          <a:r>
            <a:rPr lang="en-US" dirty="0"/>
            <a:t>Ambivalent Feelings</a:t>
          </a:r>
        </a:p>
      </dgm:t>
    </dgm:pt>
    <dgm:pt modelId="{FFDCF32F-9DD8-4B8A-966A-E53AC9434494}" type="parTrans" cxnId="{25CFA090-6D6C-4460-8DE0-B63D303FB27A}">
      <dgm:prSet/>
      <dgm:spPr/>
      <dgm:t>
        <a:bodyPr/>
        <a:lstStyle/>
        <a:p>
          <a:endParaRPr lang="en-US"/>
        </a:p>
      </dgm:t>
    </dgm:pt>
    <dgm:pt modelId="{E0DA34D0-B21A-41D8-88BE-7DFBB707D024}" type="sibTrans" cxnId="{25CFA090-6D6C-4460-8DE0-B63D303FB27A}">
      <dgm:prSet/>
      <dgm:spPr/>
      <dgm:t>
        <a:bodyPr/>
        <a:lstStyle/>
        <a:p>
          <a:endParaRPr lang="en-US"/>
        </a:p>
      </dgm:t>
    </dgm:pt>
    <dgm:pt modelId="{91F47492-2EBB-458E-AFEA-341CA42E69A3}" type="pres">
      <dgm:prSet presAssocID="{0E57FE99-F5C7-4D4B-9442-86556C9C2F20}" presName="Name0" presStyleCnt="0">
        <dgm:presLayoutVars>
          <dgm:chMax val="2"/>
          <dgm:chPref val="2"/>
          <dgm:animLvl val="lvl"/>
        </dgm:presLayoutVars>
      </dgm:prSet>
      <dgm:spPr/>
      <dgm:t>
        <a:bodyPr/>
        <a:lstStyle/>
        <a:p>
          <a:endParaRPr lang="en-US"/>
        </a:p>
      </dgm:t>
    </dgm:pt>
    <dgm:pt modelId="{8501BC7C-9BEF-4B5A-80E8-F2ABEBC1A720}" type="pres">
      <dgm:prSet presAssocID="{0E57FE99-F5C7-4D4B-9442-86556C9C2F20}" presName="LeftText" presStyleLbl="revTx" presStyleIdx="0" presStyleCnt="0">
        <dgm:presLayoutVars>
          <dgm:bulletEnabled val="1"/>
        </dgm:presLayoutVars>
      </dgm:prSet>
      <dgm:spPr/>
      <dgm:t>
        <a:bodyPr/>
        <a:lstStyle/>
        <a:p>
          <a:endParaRPr lang="en-US"/>
        </a:p>
      </dgm:t>
    </dgm:pt>
    <dgm:pt modelId="{E21B5CBB-5B6C-476C-9141-DDC39C4E4921}" type="pres">
      <dgm:prSet presAssocID="{0E57FE99-F5C7-4D4B-9442-86556C9C2F20}" presName="LeftNode" presStyleLbl="bgImgPlace1" presStyleIdx="0" presStyleCnt="2" custScaleX="207541" custLinFactNeighborX="-27392" custLinFactNeighborY="1158">
        <dgm:presLayoutVars>
          <dgm:chMax val="2"/>
          <dgm:chPref val="2"/>
        </dgm:presLayoutVars>
      </dgm:prSet>
      <dgm:spPr/>
      <dgm:t>
        <a:bodyPr/>
        <a:lstStyle/>
        <a:p>
          <a:endParaRPr lang="en-US"/>
        </a:p>
      </dgm:t>
    </dgm:pt>
    <dgm:pt modelId="{D6899FBB-27E9-4E00-B179-574B30E39917}" type="pres">
      <dgm:prSet presAssocID="{0E57FE99-F5C7-4D4B-9442-86556C9C2F20}" presName="RightText" presStyleLbl="revTx" presStyleIdx="0" presStyleCnt="0">
        <dgm:presLayoutVars>
          <dgm:bulletEnabled val="1"/>
        </dgm:presLayoutVars>
      </dgm:prSet>
      <dgm:spPr/>
      <dgm:t>
        <a:bodyPr/>
        <a:lstStyle/>
        <a:p>
          <a:endParaRPr lang="en-US"/>
        </a:p>
      </dgm:t>
    </dgm:pt>
    <dgm:pt modelId="{9F543AAD-784C-4777-9C00-BCF30DDEB389}" type="pres">
      <dgm:prSet presAssocID="{0E57FE99-F5C7-4D4B-9442-86556C9C2F20}" presName="RightNode" presStyleLbl="bgImgPlace1" presStyleIdx="1" presStyleCnt="2" custScaleX="160450" custLinFactNeighborX="18199" custLinFactNeighborY="1158">
        <dgm:presLayoutVars>
          <dgm:chMax val="0"/>
          <dgm:chPref val="0"/>
        </dgm:presLayoutVars>
      </dgm:prSet>
      <dgm:spPr/>
      <dgm:t>
        <a:bodyPr/>
        <a:lstStyle/>
        <a:p>
          <a:endParaRPr lang="en-US"/>
        </a:p>
      </dgm:t>
    </dgm:pt>
    <dgm:pt modelId="{0E1BD2EE-1140-4B60-B3E1-58B6291C771D}" type="pres">
      <dgm:prSet presAssocID="{0E57FE99-F5C7-4D4B-9442-86556C9C2F20}" presName="TopArrow" presStyleLbl="node1" presStyleIdx="0" presStyleCnt="2" custScaleX="147072"/>
      <dgm:spPr/>
    </dgm:pt>
    <dgm:pt modelId="{60D43590-5DE2-4E63-A2B1-5FC9690B2C00}" type="pres">
      <dgm:prSet presAssocID="{0E57FE99-F5C7-4D4B-9442-86556C9C2F20}" presName="BottomArrow" presStyleLbl="node1" presStyleIdx="1" presStyleCnt="2" custScaleX="136039"/>
      <dgm:spPr/>
    </dgm:pt>
  </dgm:ptLst>
  <dgm:cxnLst>
    <dgm:cxn modelId="{75295358-4AC9-4241-8AC4-D3934B1A066D}" type="presOf" srcId="{F06E484B-A8A2-4E35-9FD8-B2CED1845413}" destId="{E21B5CBB-5B6C-476C-9141-DDC39C4E4921}" srcOrd="1" destOrd="0" presId="urn:microsoft.com/office/officeart/2009/layout/ReverseList"/>
    <dgm:cxn modelId="{75AA0C82-FE20-48B7-B4AF-5A12D1923892}" type="presOf" srcId="{7ABCCBFE-0371-4035-A948-64C219D9DDDC}" destId="{D6899FBB-27E9-4E00-B179-574B30E39917}" srcOrd="0" destOrd="0" presId="urn:microsoft.com/office/officeart/2009/layout/ReverseList"/>
    <dgm:cxn modelId="{429BEAC4-C555-4CDF-A6F4-0BB9705AA9DD}" type="presOf" srcId="{F06E484B-A8A2-4E35-9FD8-B2CED1845413}" destId="{8501BC7C-9BEF-4B5A-80E8-F2ABEBC1A720}" srcOrd="0" destOrd="0" presId="urn:microsoft.com/office/officeart/2009/layout/ReverseList"/>
    <dgm:cxn modelId="{158E8063-CE80-4AAD-A0BF-361BF5521092}" srcId="{0E57FE99-F5C7-4D4B-9442-86556C9C2F20}" destId="{F06E484B-A8A2-4E35-9FD8-B2CED1845413}" srcOrd="0" destOrd="0" parTransId="{7F03E761-C13F-4183-8554-444819FC5D82}" sibTransId="{C3DD134E-FDD5-4E12-B8EC-1B2891316A42}"/>
    <dgm:cxn modelId="{7083D8EE-3123-4DD6-B6EF-6AA6E901C0D8}" type="presOf" srcId="{0E57FE99-F5C7-4D4B-9442-86556C9C2F20}" destId="{91F47492-2EBB-458E-AFEA-341CA42E69A3}" srcOrd="0" destOrd="0" presId="urn:microsoft.com/office/officeart/2009/layout/ReverseList"/>
    <dgm:cxn modelId="{C5DD4E4E-32AB-44F7-BFB6-29DACB69429E}" type="presOf" srcId="{7ABCCBFE-0371-4035-A948-64C219D9DDDC}" destId="{9F543AAD-784C-4777-9C00-BCF30DDEB389}" srcOrd="1" destOrd="0" presId="urn:microsoft.com/office/officeart/2009/layout/ReverseList"/>
    <dgm:cxn modelId="{25CFA090-6D6C-4460-8DE0-B63D303FB27A}" srcId="{0E57FE99-F5C7-4D4B-9442-86556C9C2F20}" destId="{7ABCCBFE-0371-4035-A948-64C219D9DDDC}" srcOrd="1" destOrd="0" parTransId="{FFDCF32F-9DD8-4B8A-966A-E53AC9434494}" sibTransId="{E0DA34D0-B21A-41D8-88BE-7DFBB707D024}"/>
    <dgm:cxn modelId="{F282340F-5D2C-4640-A62E-82AF6CDF2B66}" type="presParOf" srcId="{91F47492-2EBB-458E-AFEA-341CA42E69A3}" destId="{8501BC7C-9BEF-4B5A-80E8-F2ABEBC1A720}" srcOrd="0" destOrd="0" presId="urn:microsoft.com/office/officeart/2009/layout/ReverseList"/>
    <dgm:cxn modelId="{079DF69D-C7DF-49F0-9CDE-66D62B26C9C1}" type="presParOf" srcId="{91F47492-2EBB-458E-AFEA-341CA42E69A3}" destId="{E21B5CBB-5B6C-476C-9141-DDC39C4E4921}" srcOrd="1" destOrd="0" presId="urn:microsoft.com/office/officeart/2009/layout/ReverseList"/>
    <dgm:cxn modelId="{D79943CC-B4F2-4F58-AF96-F4B5BAE52AA6}" type="presParOf" srcId="{91F47492-2EBB-458E-AFEA-341CA42E69A3}" destId="{D6899FBB-27E9-4E00-B179-574B30E39917}" srcOrd="2" destOrd="0" presId="urn:microsoft.com/office/officeart/2009/layout/ReverseList"/>
    <dgm:cxn modelId="{85DA9081-7137-4320-8357-317C5313BBE7}" type="presParOf" srcId="{91F47492-2EBB-458E-AFEA-341CA42E69A3}" destId="{9F543AAD-784C-4777-9C00-BCF30DDEB389}" srcOrd="3" destOrd="0" presId="urn:microsoft.com/office/officeart/2009/layout/ReverseList"/>
    <dgm:cxn modelId="{BB4F34C2-FB7B-4735-8DE6-7431DD7CEE5B}" type="presParOf" srcId="{91F47492-2EBB-458E-AFEA-341CA42E69A3}" destId="{0E1BD2EE-1140-4B60-B3E1-58B6291C771D}" srcOrd="4" destOrd="0" presId="urn:microsoft.com/office/officeart/2009/layout/ReverseList"/>
    <dgm:cxn modelId="{6AC90562-D4E2-41F6-A743-D1769E5721A9}" type="presParOf" srcId="{91F47492-2EBB-458E-AFEA-341CA42E69A3}" destId="{60D43590-5DE2-4E63-A2B1-5FC9690B2C00}" srcOrd="5" destOrd="0" presId="urn:microsoft.com/office/officeart/2009/layout/ReverseList"/>
  </dgm:cxnLst>
  <dgm:bg/>
  <dgm:whole/>
</dgm:dataModel>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cdr:x>
      <cdr:y>0.40917</cdr:y>
    </cdr:from>
    <cdr:to>
      <cdr:x>1</cdr:x>
      <cdr:y>0.51465</cdr:y>
    </cdr:to>
    <cdr:sp macro="" textlink="">
      <cdr:nvSpPr>
        <cdr:cNvPr id="2" name="Title 1">
          <a:extLst xmlns:a="http://schemas.openxmlformats.org/drawingml/2006/main">
            <a:ext uri="{FF2B5EF4-FFF2-40B4-BE49-F238E27FC236}">
              <a16:creationId xmlns="" xmlns:a16="http://schemas.microsoft.com/office/drawing/2014/main" id="{05F2F92D-5E3F-48DD-8C02-C972A8708B7F}"/>
            </a:ext>
          </a:extLst>
        </cdr:cNvPr>
        <cdr:cNvSpPr>
          <a:spLocks xmlns:a="http://schemas.openxmlformats.org/drawingml/2006/main" noGrp="1"/>
        </cdr:cNvSpPr>
      </cdr:nvSpPr>
      <cdr:spPr>
        <a:xfrm xmlns:a="http://schemas.openxmlformats.org/drawingml/2006/main">
          <a:off x="1218883" y="2758351"/>
          <a:ext cx="10969943" cy="711081"/>
        </a:xfrm>
        <a:prstGeom xmlns:a="http://schemas.openxmlformats.org/drawingml/2006/main" prst="rect">
          <a:avLst/>
        </a:prstGeom>
      </cdr:spPr>
      <cdr:txBody>
        <a:bodyPr xmlns:a="http://schemas.openxmlformats.org/drawingml/2006/main" vert="horz" lIns="121899" tIns="60949" rIns="121899" bIns="60949" rtlCol="0" anchor="ctr">
          <a:noAutofit/>
        </a:bodyPr>
        <a:lstStyle xmlns:a="http://schemas.openxmlformats.org/drawingml/2006/main">
          <a:lvl1pPr algn="l" defTabSz="1218987" rtl="0" eaLnBrk="1" latinLnBrk="0" hangingPunct="1">
            <a:spcBef>
              <a:spcPct val="0"/>
            </a:spcBef>
            <a:buNone/>
            <a:defRPr sz="3600" kern="1200">
              <a:solidFill>
                <a:schemeClr val="tx1"/>
              </a:solidFill>
              <a:latin typeface="+mj-lt"/>
              <a:ea typeface="+mj-ea"/>
              <a:cs typeface="+mj-cs"/>
            </a:defRPr>
          </a:lvl1pPr>
        </a:lstStyle>
        <a:p xmlns:a="http://schemas.openxmlformats.org/drawingml/2006/main">
          <a:pPr algn="ctr"/>
          <a:endParaRPr lang="en-IN" b="1" dirty="0">
            <a:solidFill>
              <a:schemeClr val="accent4"/>
            </a:solidFill>
            <a:latin typeface="Times New Roman" pitchFamily="18" charset="0"/>
            <a:ea typeface="Open Sans" panose="020B0606030504020204" pitchFamily="34"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B8ECB-F953-4655-B0A4-D1B830EBFF91}" type="datetimeFigureOut">
              <a:rPr lang="en-US" smtClean="0"/>
              <a:pPr/>
              <a:t>18-May-22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65B46-BF37-4738-AA22-AAA24393E6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 xmlns:p14="http://schemas.microsoft.com/office/powerpoint/2010/main" val="195083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a:p>
        </p:txBody>
      </p:sp>
    </p:spTree>
    <p:extLst>
      <p:ext uri="{BB962C8B-B14F-4D97-AF65-F5344CB8AC3E}">
        <p14:creationId xmlns="" xmlns:p14="http://schemas.microsoft.com/office/powerpoint/2010/main" val="363135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https://pixabay.com/en/agree-english-consent-contract-1728448/</a:t>
            </a:r>
          </a:p>
        </p:txBody>
      </p:sp>
      <p:sp>
        <p:nvSpPr>
          <p:cNvPr id="4" name="Slide Number Placeholder 3"/>
          <p:cNvSpPr>
            <a:spLocks noGrp="1"/>
          </p:cNvSpPr>
          <p:nvPr>
            <p:ph type="sldNum" sz="quarter" idx="10"/>
          </p:nvPr>
        </p:nvSpPr>
        <p:spPr/>
        <p:txBody>
          <a:bodyPr/>
          <a:lstStyle/>
          <a:p>
            <a:fld id="{CA2D21D1-52E2-420B-B491-CFF6D7BB79FB}" type="slidenum">
              <a:rPr lang="en-US" smtClean="0"/>
              <a:pPr/>
              <a:t>23</a:t>
            </a:fld>
            <a:endParaRPr lang="en-US"/>
          </a:p>
        </p:txBody>
      </p:sp>
    </p:spTree>
    <p:extLst>
      <p:ext uri="{BB962C8B-B14F-4D97-AF65-F5344CB8AC3E}">
        <p14:creationId xmlns="" xmlns:p14="http://schemas.microsoft.com/office/powerpoint/2010/main" val="236325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 xmlns:p14="http://schemas.microsoft.com/office/powerpoint/2010/main" val="155755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a:p>
        </p:txBody>
      </p:sp>
    </p:spTree>
    <p:extLst>
      <p:ext uri="{BB962C8B-B14F-4D97-AF65-F5344CB8AC3E}">
        <p14:creationId xmlns="" xmlns:p14="http://schemas.microsoft.com/office/powerpoint/2010/main" val="378067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 xmlns:p14="http://schemas.microsoft.com/office/powerpoint/2010/main" val="318997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a:p>
        </p:txBody>
      </p:sp>
    </p:spTree>
    <p:extLst>
      <p:ext uri="{BB962C8B-B14F-4D97-AF65-F5344CB8AC3E}">
        <p14:creationId xmlns="" xmlns:p14="http://schemas.microsoft.com/office/powerpoint/2010/main" val="269617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https://pixabay.com/en/workplace-team-business-meeting-1245776/</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15</a:t>
            </a:fld>
            <a:endParaRPr lang="en-US"/>
          </a:p>
        </p:txBody>
      </p:sp>
    </p:spTree>
    <p:extLst>
      <p:ext uri="{BB962C8B-B14F-4D97-AF65-F5344CB8AC3E}">
        <p14:creationId xmlns="" xmlns:p14="http://schemas.microsoft.com/office/powerpoint/2010/main" val="35756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a:p>
        </p:txBody>
      </p:sp>
    </p:spTree>
    <p:extLst>
      <p:ext uri="{BB962C8B-B14F-4D97-AF65-F5344CB8AC3E}">
        <p14:creationId xmlns="" xmlns:p14="http://schemas.microsoft.com/office/powerpoint/2010/main" val="160883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17</a:t>
            </a:fld>
            <a:endParaRPr lang="en-US"/>
          </a:p>
        </p:txBody>
      </p:sp>
    </p:spTree>
    <p:extLst>
      <p:ext uri="{BB962C8B-B14F-4D97-AF65-F5344CB8AC3E}">
        <p14:creationId xmlns="" xmlns:p14="http://schemas.microsoft.com/office/powerpoint/2010/main" val="331417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a:p>
        </p:txBody>
      </p:sp>
    </p:spTree>
    <p:extLst>
      <p:ext uri="{BB962C8B-B14F-4D97-AF65-F5344CB8AC3E}">
        <p14:creationId xmlns="" xmlns:p14="http://schemas.microsoft.com/office/powerpoint/2010/main" val="402625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3154680"/>
            <a:ext cx="960120" cy="342900"/>
          </a:xfrm>
        </p:spPr>
        <p:txBody>
          <a:bodyPr/>
          <a:lstStyle/>
          <a:p>
            <a:fld id="{25E79516-9794-4892-85D8-D5E47FD6D357}" type="datetimeFigureOut">
              <a:rPr lang="en-US" smtClean="0"/>
              <a:pPr/>
              <a:t>18-May-22</a:t>
            </a:fld>
            <a:endParaRPr lang="en-US"/>
          </a:p>
        </p:txBody>
      </p:sp>
      <p:sp>
        <p:nvSpPr>
          <p:cNvPr id="17" name="Footer Placeholder 16"/>
          <p:cNvSpPr>
            <a:spLocks noGrp="1"/>
          </p:cNvSpPr>
          <p:nvPr>
            <p:ph type="ftr" sz="quarter" idx="11"/>
          </p:nvPr>
        </p:nvSpPr>
        <p:spPr>
          <a:xfrm>
            <a:off x="5410200" y="3153966"/>
            <a:ext cx="1295400" cy="342900"/>
          </a:xfrm>
        </p:spPr>
        <p:txBody>
          <a:bodyPr/>
          <a:lstStyle/>
          <a:p>
            <a:endParaRPr lang="en-US"/>
          </a:p>
        </p:txBody>
      </p:sp>
      <p:sp>
        <p:nvSpPr>
          <p:cNvPr id="29" name="Slide Number Placeholder 28"/>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1ADF18BF-4064-469E-AEC0-95347F273C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E79516-9794-4892-85D8-D5E47FD6D357}" type="datetimeFigureOut">
              <a:rPr lang="en-US" smtClean="0"/>
              <a:pPr/>
              <a:t>18-May-22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8572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E79516-9794-4892-85D8-D5E47FD6D357}" type="datetimeFigureOut">
              <a:rPr lang="en-US" smtClean="0"/>
              <a:pPr/>
              <a:t>18-May-22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E79516-9794-4892-85D8-D5E47FD6D357}" type="datetimeFigureOut">
              <a:rPr lang="en-US" smtClean="0"/>
              <a:pPr/>
              <a:t>18-May-22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5E79516-9794-4892-85D8-D5E47FD6D357}" type="datetimeFigureOut">
              <a:rPr lang="en-US" smtClean="0"/>
              <a:pPr/>
              <a:t>18-May-22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E79516-9794-4892-85D8-D5E47FD6D357}" type="datetimeFigureOut">
              <a:rPr lang="en-US" smtClean="0"/>
              <a:pPr/>
              <a:t>18-May-22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25E79516-9794-4892-85D8-D5E47FD6D357}" type="datetimeFigureOut">
              <a:rPr lang="en-US" smtClean="0"/>
              <a:pPr/>
              <a:t>18-May-22</a:t>
            </a:fld>
            <a:endParaRPr lang="en-US"/>
          </a:p>
        </p:txBody>
      </p:sp>
      <p:sp>
        <p:nvSpPr>
          <p:cNvPr id="27" name="Slide Number Placeholder 26"/>
          <p:cNvSpPr>
            <a:spLocks noGrp="1"/>
          </p:cNvSpPr>
          <p:nvPr>
            <p:ph type="sldNum" sz="quarter" idx="11"/>
          </p:nvPr>
        </p:nvSpPr>
        <p:spPr/>
        <p:txBody>
          <a:bodyPr rtlCol="0"/>
          <a:lstStyle/>
          <a:p>
            <a:fld id="{1ADF18BF-4064-469E-AEC0-95347F273CE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459486"/>
            <a:ext cx="957264" cy="342900"/>
          </a:xfrm>
        </p:spPr>
        <p:txBody>
          <a:bodyPr/>
          <a:lstStyle/>
          <a:p>
            <a:fld id="{25E79516-9794-4892-85D8-D5E47FD6D357}" type="datetimeFigureOut">
              <a:rPr lang="en-US" smtClean="0"/>
              <a:pPr/>
              <a:t>18-May-22</a:t>
            </a:fld>
            <a:endParaRPr lang="en-US"/>
          </a:p>
        </p:txBody>
      </p:sp>
      <p:sp>
        <p:nvSpPr>
          <p:cNvPr id="4" name="Footer Placeholder 3"/>
          <p:cNvSpPr>
            <a:spLocks noGrp="1"/>
          </p:cNvSpPr>
          <p:nvPr>
            <p:ph type="ftr" sz="quarter" idx="11"/>
          </p:nvPr>
        </p:nvSpPr>
        <p:spPr>
          <a:xfrm>
            <a:off x="5257800" y="459486"/>
            <a:ext cx="1325880" cy="342900"/>
          </a:xfrm>
        </p:spPr>
        <p:txBody>
          <a:bodyPr/>
          <a:lstStyle/>
          <a:p>
            <a:endParaRPr lang="en-US"/>
          </a:p>
        </p:txBody>
      </p:sp>
      <p:sp>
        <p:nvSpPr>
          <p:cNvPr id="5" name="Slide Number Placeholder 4"/>
          <p:cNvSpPr>
            <a:spLocks noGrp="1"/>
          </p:cNvSpPr>
          <p:nvPr>
            <p:ph type="sldNum" sz="quarter" idx="12"/>
          </p:nvPr>
        </p:nvSpPr>
        <p:spPr>
          <a:xfrm>
            <a:off x="8174736" y="1704"/>
            <a:ext cx="762000" cy="274320"/>
          </a:xfrm>
        </p:spPr>
        <p:txBody>
          <a:bodyPr/>
          <a:lstStyle/>
          <a:p>
            <a:fld id="{1ADF18BF-4064-469E-AEC0-95347F273C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79516-9794-4892-85D8-D5E47FD6D357}" type="datetimeFigureOut">
              <a:rPr lang="en-US" smtClean="0"/>
              <a:pPr/>
              <a:t>18-May-22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8"/>
            <a:ext cx="3383280" cy="658368"/>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E79516-9794-4892-85D8-D5E47FD6D357}" type="datetimeFigureOut">
              <a:rPr lang="en-US" smtClean="0"/>
              <a:pPr/>
              <a:t>18-May-22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5E79516-9794-4892-85D8-D5E47FD6D357}" type="datetimeFigureOut">
              <a:rPr lang="en-US" smtClean="0"/>
              <a:pPr/>
              <a:t>18-May-22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F18BF-4064-469E-AEC0-95347F273C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57250"/>
            <a:ext cx="8229600" cy="8001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25E79516-9794-4892-85D8-D5E47FD6D357}" type="datetimeFigureOut">
              <a:rPr lang="en-US" smtClean="0"/>
              <a:pPr/>
              <a:t>18-May-22</a:t>
            </a:fld>
            <a:endParaRPr lang="en-US"/>
          </a:p>
        </p:txBody>
      </p:sp>
      <p:sp>
        <p:nvSpPr>
          <p:cNvPr id="3" name="Footer Placeholder 2"/>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1ADF18BF-4064-469E-AEC0-95347F273C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27ecd5c8d5d4249a17aa9a71322518f.jpeg"/>
          <p:cNvPicPr>
            <a:picLocks noGrp="1" noChangeAspect="1"/>
          </p:cNvPicPr>
          <p:nvPr>
            <p:ph idx="1"/>
          </p:nvPr>
        </p:nvPicPr>
        <p:blipFill>
          <a:blip r:embed="rId2"/>
          <a:stretch>
            <a:fillRect/>
          </a:stretch>
        </p:blipFill>
        <p:spPr>
          <a:xfrm>
            <a:off x="0" y="0"/>
            <a:ext cx="9144000" cy="5143500"/>
          </a:xfrm>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 xmlns:a16="http://schemas.microsoft.com/office/drawing/2014/main" id="{32E52978-0A1F-1463-B9F9-A1BBD0B94044}"/>
              </a:ext>
            </a:extLst>
          </p:cNvPr>
          <p:cNvGraphicFramePr/>
          <p:nvPr>
            <p:extLst>
              <p:ext uri="{D42A27DB-BD31-4B8C-83A1-F6EECF244321}">
                <p14:modId xmlns="" xmlns:p14="http://schemas.microsoft.com/office/powerpoint/2010/main" val="3695825012"/>
              </p:ext>
            </p:extLst>
          </p:nvPr>
        </p:nvGraphicFramePr>
        <p:xfrm>
          <a:off x="0" y="528330"/>
          <a:ext cx="9144000" cy="4586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422957997"/>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2531586" y="514350"/>
            <a:ext cx="3383280" cy="658368"/>
          </a:xfrm>
        </p:spPr>
        <p:txBody>
          <a:bodyPr lIns="68589" tIns="34295" rIns="68589" bIns="34295">
            <a:normAutofit/>
          </a:bodyPr>
          <a:lstStyle/>
          <a:p>
            <a:pPr algn="ctr"/>
            <a:r>
              <a:rPr lang="en-IN" sz="3600" b="0"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Results</a:t>
            </a:r>
          </a:p>
        </p:txBody>
      </p:sp>
      <p:sp>
        <p:nvSpPr>
          <p:cNvPr id="6" name="Text Placeholder 5">
            <a:extLst>
              <a:ext uri="{FF2B5EF4-FFF2-40B4-BE49-F238E27FC236}">
                <a16:creationId xmlns="" xmlns:a16="http://schemas.microsoft.com/office/drawing/2014/main" id="{4DD79DC4-BA38-BFD5-1527-82E035048097}"/>
              </a:ext>
            </a:extLst>
          </p:cNvPr>
          <p:cNvSpPr>
            <a:spLocks noGrp="1"/>
          </p:cNvSpPr>
          <p:nvPr>
            <p:ph type="body" idx="2"/>
          </p:nvPr>
        </p:nvSpPr>
        <p:spPr>
          <a:xfrm>
            <a:off x="196374" y="1228727"/>
            <a:ext cx="3766025" cy="3781423"/>
          </a:xfrm>
        </p:spPr>
        <p:txBody>
          <a:bodyPr lIns="68589" tIns="34295" rIns="68589" bIns="34295">
            <a:noAutofit/>
          </a:bodyPr>
          <a:lstStyle/>
          <a:p>
            <a:r>
              <a:rPr lang="en-US" sz="2400" b="1" dirty="0">
                <a:latin typeface="Times New Roman" pitchFamily="18" charset="0"/>
                <a:cs typeface="Times New Roman" pitchFamily="18" charset="0"/>
              </a:rPr>
              <a:t>Study in Nepal</a:t>
            </a:r>
          </a:p>
          <a:p>
            <a:pPr marL="342946" indent="-342946">
              <a:buFont typeface="Arial" panose="020B0604020202020204" pitchFamily="34" charset="0"/>
              <a:buChar char="•"/>
            </a:pPr>
            <a:r>
              <a:rPr lang="en-US" sz="2200" dirty="0">
                <a:latin typeface="Times New Roman" pitchFamily="18" charset="0"/>
                <a:cs typeface="Times New Roman" pitchFamily="18" charset="0"/>
              </a:rPr>
              <a:t>Used seven items of the COVID-19 fear scale.</a:t>
            </a:r>
          </a:p>
          <a:p>
            <a:pPr marL="342946" indent="-342946">
              <a:buFont typeface="Arial" panose="020B0604020202020204" pitchFamily="34" charset="0"/>
              <a:buChar char="•"/>
            </a:pPr>
            <a:r>
              <a:rPr lang="en-US" sz="2200" dirty="0">
                <a:latin typeface="Times New Roman" pitchFamily="18" charset="0"/>
                <a:cs typeface="Times New Roman" pitchFamily="18" charset="0"/>
              </a:rPr>
              <a:t>Showed that the fear of Covid 19 increased with the age.</a:t>
            </a:r>
          </a:p>
        </p:txBody>
      </p:sp>
      <p:pic>
        <p:nvPicPr>
          <p:cNvPr id="4" name="Picture 3">
            <a:extLst>
              <a:ext uri="{FF2B5EF4-FFF2-40B4-BE49-F238E27FC236}">
                <a16:creationId xmlns="" xmlns:a16="http://schemas.microsoft.com/office/drawing/2014/main" id="{B90317FE-0A9E-601E-80D8-66C770525BBA}"/>
              </a:ext>
            </a:extLst>
          </p:cNvPr>
          <p:cNvPicPr>
            <a:picLocks noChangeAspect="1"/>
          </p:cNvPicPr>
          <p:nvPr/>
        </p:nvPicPr>
        <p:blipFill>
          <a:blip r:embed="rId3"/>
          <a:stretch>
            <a:fillRect/>
          </a:stretch>
        </p:blipFill>
        <p:spPr>
          <a:xfrm>
            <a:off x="4223226" y="1428750"/>
            <a:ext cx="4724400" cy="3491948"/>
          </a:xfrm>
          <a:prstGeom prst="rect">
            <a:avLst/>
          </a:prstGeom>
          <a:ln>
            <a:noFill/>
          </a:ln>
          <a:effectLst>
            <a:softEdge rad="112500"/>
          </a:effectLst>
        </p:spPr>
      </p:pic>
    </p:spTree>
    <p:extLst>
      <p:ext uri="{BB962C8B-B14F-4D97-AF65-F5344CB8AC3E}">
        <p14:creationId xmlns="" xmlns:p14="http://schemas.microsoft.com/office/powerpoint/2010/main" val="211834481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304800" y="381132"/>
            <a:ext cx="8229600" cy="802386"/>
          </a:xfrm>
        </p:spPr>
        <p:txBody>
          <a:bodyPr lIns="68589" tIns="34295" rIns="68589" bIns="34295"/>
          <a:lstStyle/>
          <a:p>
            <a:pPr algn="ctr"/>
            <a:r>
              <a:rPr lang="en-IN" b="1" dirty="0">
                <a:solidFill>
                  <a:schemeClr val="tx1">
                    <a:lumMod val="75000"/>
                    <a:lumOff val="25000"/>
                  </a:schemeClr>
                </a:solidFill>
                <a:latin typeface="Times New Roman" pitchFamily="18" charset="0"/>
                <a:ea typeface="Open Sans" panose="020B0606030504020204" pitchFamily="34" charset="0"/>
                <a:cs typeface="Times New Roman" pitchFamily="18" charset="0"/>
              </a:rPr>
              <a:t>Results </a:t>
            </a:r>
            <a:r>
              <a:rPr lang="en-IN" b="1" dirty="0">
                <a:solidFill>
                  <a:schemeClr val="accent4"/>
                </a:solidFill>
                <a:latin typeface="Times New Roman" pitchFamily="18" charset="0"/>
                <a:ea typeface="Open Sans" panose="020B0606030504020204" pitchFamily="34" charset="0"/>
                <a:cs typeface="Times New Roman" pitchFamily="18" charset="0"/>
              </a:rPr>
              <a:t>From China</a:t>
            </a:r>
          </a:p>
        </p:txBody>
      </p:sp>
      <p:graphicFrame>
        <p:nvGraphicFramePr>
          <p:cNvPr id="5" name="Chart 4">
            <a:extLst>
              <a:ext uri="{FF2B5EF4-FFF2-40B4-BE49-F238E27FC236}">
                <a16:creationId xmlns="" xmlns:a16="http://schemas.microsoft.com/office/drawing/2014/main" id="{CB328BD3-4C84-47E4-B370-0DF3A521658A}"/>
              </a:ext>
            </a:extLst>
          </p:cNvPr>
          <p:cNvGraphicFramePr/>
          <p:nvPr>
            <p:extLst>
              <p:ext uri="{D42A27DB-BD31-4B8C-83A1-F6EECF244321}">
                <p14:modId xmlns="" xmlns:p14="http://schemas.microsoft.com/office/powerpoint/2010/main" val="1732747565"/>
              </p:ext>
            </p:extLst>
          </p:nvPr>
        </p:nvGraphicFramePr>
        <p:xfrm>
          <a:off x="685800" y="2247933"/>
          <a:ext cx="7346729" cy="2895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 xmlns:a16="http://schemas.microsoft.com/office/drawing/2014/main" id="{F7FA35A5-F6CE-A281-1EBC-14D1DA68F056}"/>
              </a:ext>
            </a:extLst>
          </p:cNvPr>
          <p:cNvGraphicFramePr>
            <a:graphicFrameLocks noGrp="1"/>
          </p:cNvGraphicFramePr>
          <p:nvPr>
            <p:extLst>
              <p:ext uri="{D42A27DB-BD31-4B8C-83A1-F6EECF244321}">
                <p14:modId xmlns="" xmlns:p14="http://schemas.microsoft.com/office/powerpoint/2010/main" val="1963668864"/>
              </p:ext>
            </p:extLst>
          </p:nvPr>
        </p:nvGraphicFramePr>
        <p:xfrm>
          <a:off x="381000" y="1183518"/>
          <a:ext cx="8077200" cy="3627120"/>
        </p:xfrm>
        <a:graphic>
          <a:graphicData uri="http://schemas.openxmlformats.org/drawingml/2006/table">
            <a:tbl>
              <a:tblPr firstRow="1" firstCol="1" bandRow="1">
                <a:tableStyleId>{5C22544A-7EE6-4342-B048-85BDC9FD1C3A}</a:tableStyleId>
              </a:tblPr>
              <a:tblGrid>
                <a:gridCol w="2288950">
                  <a:extLst>
                    <a:ext uri="{9D8B030D-6E8A-4147-A177-3AD203B41FA5}">
                      <a16:colId xmlns="" xmlns:a16="http://schemas.microsoft.com/office/drawing/2014/main" val="625213755"/>
                    </a:ext>
                  </a:extLst>
                </a:gridCol>
                <a:gridCol w="1063678">
                  <a:extLst>
                    <a:ext uri="{9D8B030D-6E8A-4147-A177-3AD203B41FA5}">
                      <a16:colId xmlns="" xmlns:a16="http://schemas.microsoft.com/office/drawing/2014/main" val="3807446011"/>
                    </a:ext>
                  </a:extLst>
                </a:gridCol>
                <a:gridCol w="2859779">
                  <a:extLst>
                    <a:ext uri="{9D8B030D-6E8A-4147-A177-3AD203B41FA5}">
                      <a16:colId xmlns="" xmlns:a16="http://schemas.microsoft.com/office/drawing/2014/main" val="3948498846"/>
                    </a:ext>
                  </a:extLst>
                </a:gridCol>
                <a:gridCol w="1864793">
                  <a:extLst>
                    <a:ext uri="{9D8B030D-6E8A-4147-A177-3AD203B41FA5}">
                      <a16:colId xmlns="" xmlns:a16="http://schemas.microsoft.com/office/drawing/2014/main" val="3202185270"/>
                    </a:ext>
                  </a:extLst>
                </a:gridCol>
              </a:tblGrid>
              <a:tr h="1009108">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Psychological dimensions</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Score range</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Scores (Mean ± Standard Deviation)</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Correlation with Age (P-Value)</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extLst>
                  <a:ext uri="{0D108BD9-81ED-4DB2-BD59-A6C34878D82A}">
                    <a16:rowId xmlns="" xmlns:a16="http://schemas.microsoft.com/office/drawing/2014/main" val="2045308626"/>
                  </a:ext>
                </a:extLst>
              </a:tr>
              <a:tr h="488411">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Depression</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0-3</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0.27 ± 0.48</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0.096</a:t>
                      </a:r>
                      <a:endParaRPr lang="en-US" sz="1700">
                        <a:effectLst/>
                        <a:latin typeface="Times New Roman" pitchFamily="18" charset="0"/>
                        <a:ea typeface="Calibri" panose="020F0502020204030204" pitchFamily="34" charset="0"/>
                        <a:cs typeface="Times New Roman" pitchFamily="18" charset="0"/>
                      </a:endParaRPr>
                    </a:p>
                  </a:txBody>
                  <a:tcPr marL="49577" marR="49577" marT="0" marB="0"/>
                </a:tc>
                <a:extLst>
                  <a:ext uri="{0D108BD9-81ED-4DB2-BD59-A6C34878D82A}">
                    <a16:rowId xmlns="" xmlns:a16="http://schemas.microsoft.com/office/drawing/2014/main" val="2909707171"/>
                  </a:ext>
                </a:extLst>
              </a:tr>
              <a:tr h="488411">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Neurasthenia</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0-3</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0.28 ± 0.45</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0.070</a:t>
                      </a:r>
                      <a:endParaRPr lang="en-US" sz="1700">
                        <a:effectLst/>
                        <a:latin typeface="Times New Roman" pitchFamily="18" charset="0"/>
                        <a:ea typeface="Calibri" panose="020F0502020204030204" pitchFamily="34" charset="0"/>
                        <a:cs typeface="Times New Roman" pitchFamily="18" charset="0"/>
                      </a:endParaRPr>
                    </a:p>
                  </a:txBody>
                  <a:tcPr marL="49577" marR="49577" marT="0" marB="0"/>
                </a:tc>
                <a:extLst>
                  <a:ext uri="{0D108BD9-81ED-4DB2-BD59-A6C34878D82A}">
                    <a16:rowId xmlns="" xmlns:a16="http://schemas.microsoft.com/office/drawing/2014/main" val="3849428678"/>
                  </a:ext>
                </a:extLst>
              </a:tr>
              <a:tr h="488411">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Fear</a:t>
                      </a:r>
                      <a:endParaRPr lang="en-US" sz="170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0-3</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0.99 ± 0.59</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0.451</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extLst>
                  <a:ext uri="{0D108BD9-81ED-4DB2-BD59-A6C34878D82A}">
                    <a16:rowId xmlns="" xmlns:a16="http://schemas.microsoft.com/office/drawing/2014/main" val="1449949212"/>
                  </a:ext>
                </a:extLst>
              </a:tr>
              <a:tr h="488411">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Anxiety</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0-3</a:t>
                      </a:r>
                      <a:endParaRPr lang="en-US" sz="170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0.18 ± 0.35</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0.197</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extLst>
                  <a:ext uri="{0D108BD9-81ED-4DB2-BD59-A6C34878D82A}">
                    <a16:rowId xmlns="" xmlns:a16="http://schemas.microsoft.com/office/drawing/2014/main" val="2273178445"/>
                  </a:ext>
                </a:extLst>
              </a:tr>
              <a:tr h="488411">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Hypochondria</a:t>
                      </a:r>
                      <a:endParaRPr lang="en-US" sz="170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0-3</a:t>
                      </a:r>
                      <a:endParaRPr lang="en-US" sz="170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0.24 ± 0.46</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0.266</a:t>
                      </a:r>
                      <a:endParaRPr lang="en-US" sz="1700" dirty="0">
                        <a:effectLst/>
                        <a:latin typeface="Times New Roman" pitchFamily="18" charset="0"/>
                        <a:ea typeface="Calibri" panose="020F0502020204030204" pitchFamily="34" charset="0"/>
                        <a:cs typeface="Times New Roman" pitchFamily="18" charset="0"/>
                      </a:endParaRPr>
                    </a:p>
                  </a:txBody>
                  <a:tcPr marL="49577" marR="49577" marT="0" marB="0"/>
                </a:tc>
                <a:extLst>
                  <a:ext uri="{0D108BD9-81ED-4DB2-BD59-A6C34878D82A}">
                    <a16:rowId xmlns="" xmlns:a16="http://schemas.microsoft.com/office/drawing/2014/main" val="1847436234"/>
                  </a:ext>
                </a:extLst>
              </a:tr>
            </a:tbl>
          </a:graphicData>
        </a:graphic>
      </p:graphicFrame>
      <p:sp>
        <p:nvSpPr>
          <p:cNvPr id="8" name="TextBox 7">
            <a:extLst>
              <a:ext uri="{FF2B5EF4-FFF2-40B4-BE49-F238E27FC236}">
                <a16:creationId xmlns="" xmlns:a16="http://schemas.microsoft.com/office/drawing/2014/main" id="{358308B8-0396-9D7C-930F-35610CE914D9}"/>
              </a:ext>
            </a:extLst>
          </p:cNvPr>
          <p:cNvSpPr txBox="1"/>
          <p:nvPr/>
        </p:nvSpPr>
        <p:spPr>
          <a:xfrm>
            <a:off x="609600" y="4797251"/>
            <a:ext cx="8229600" cy="346249"/>
          </a:xfrm>
          <a:prstGeom prst="rect">
            <a:avLst/>
          </a:prstGeom>
          <a:noFill/>
        </p:spPr>
        <p:txBody>
          <a:bodyPr wrap="square" lIns="68589" tIns="34295" rIns="68589" bIns="34295">
            <a:spAutoFit/>
          </a:bodyPr>
          <a:lstStyle/>
          <a:p>
            <a:pPr algn="ctr"/>
            <a:r>
              <a:rPr lang="en-US" dirty="0">
                <a:latin typeface="Times New Roman" pitchFamily="18" charset="0"/>
                <a:cs typeface="Times New Roman" pitchFamily="18" charset="0"/>
              </a:rPr>
              <a:t>Psychological status of Chinese elderly and correlation of factors with age</a:t>
            </a:r>
          </a:p>
        </p:txBody>
      </p:sp>
    </p:spTree>
    <p:extLst>
      <p:ext uri="{BB962C8B-B14F-4D97-AF65-F5344CB8AC3E}">
        <p14:creationId xmlns="" xmlns:p14="http://schemas.microsoft.com/office/powerpoint/2010/main" val="2894003906"/>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457200" y="487852"/>
            <a:ext cx="8229600" cy="802386"/>
          </a:xfrm>
        </p:spPr>
        <p:txBody>
          <a:bodyPr lIns="68589" tIns="34295" rIns="68589" bIns="34295"/>
          <a:lstStyle/>
          <a:p>
            <a:pPr algn="ctr"/>
            <a:r>
              <a:rPr lang="en-IN" b="1" dirty="0">
                <a:solidFill>
                  <a:schemeClr val="tx1">
                    <a:lumMod val="75000"/>
                    <a:lumOff val="25000"/>
                  </a:schemeClr>
                </a:solidFill>
                <a:latin typeface="Times New Roman" pitchFamily="18" charset="0"/>
                <a:ea typeface="Open Sans" panose="020B0606030504020204" pitchFamily="34" charset="0"/>
                <a:cs typeface="Times New Roman" pitchFamily="18" charset="0"/>
              </a:rPr>
              <a:t>Results </a:t>
            </a:r>
            <a:r>
              <a:rPr lang="en-IN" b="1" dirty="0">
                <a:solidFill>
                  <a:schemeClr val="accent4"/>
                </a:solidFill>
                <a:latin typeface="Times New Roman" pitchFamily="18" charset="0"/>
                <a:ea typeface="Open Sans" panose="020B0606030504020204" pitchFamily="34" charset="0"/>
                <a:cs typeface="Times New Roman" pitchFamily="18" charset="0"/>
              </a:rPr>
              <a:t>From Bangladesh</a:t>
            </a:r>
          </a:p>
        </p:txBody>
      </p:sp>
      <p:graphicFrame>
        <p:nvGraphicFramePr>
          <p:cNvPr id="6" name="Chart 5">
            <a:extLst>
              <a:ext uri="{FF2B5EF4-FFF2-40B4-BE49-F238E27FC236}">
                <a16:creationId xmlns="" xmlns:a16="http://schemas.microsoft.com/office/drawing/2014/main" id="{6F70E2BF-1581-4474-90C5-57F11C2B93F7}"/>
              </a:ext>
            </a:extLst>
          </p:cNvPr>
          <p:cNvGraphicFramePr/>
          <p:nvPr/>
        </p:nvGraphicFramePr>
        <p:xfrm>
          <a:off x="929392" y="1329612"/>
          <a:ext cx="2318729" cy="154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3D4C7CD8-3CD0-4EFE-BC5F-3113210038BF}"/>
              </a:ext>
            </a:extLst>
          </p:cNvPr>
          <p:cNvGraphicFramePr/>
          <p:nvPr/>
        </p:nvGraphicFramePr>
        <p:xfrm>
          <a:off x="3412637" y="2512384"/>
          <a:ext cx="2318729" cy="1545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 xmlns:a16="http://schemas.microsoft.com/office/drawing/2014/main" id="{50559894-24B7-49B5-A5CA-8965163119F3}"/>
              </a:ext>
            </a:extLst>
          </p:cNvPr>
          <p:cNvGraphicFramePr/>
          <p:nvPr/>
        </p:nvGraphicFramePr>
        <p:xfrm>
          <a:off x="5895879" y="1329612"/>
          <a:ext cx="2318729" cy="1545417"/>
        </p:xfrm>
        <a:graphic>
          <a:graphicData uri="http://schemas.openxmlformats.org/drawingml/2006/chart">
            <c:chart xmlns:c="http://schemas.openxmlformats.org/drawingml/2006/chart" xmlns:r="http://schemas.openxmlformats.org/officeDocument/2006/relationships" r:id="rId5"/>
          </a:graphicData>
        </a:graphic>
      </p:graphicFrame>
      <p:sp>
        <p:nvSpPr>
          <p:cNvPr id="19" name="Oval 18">
            <a:extLst>
              <a:ext uri="{FF2B5EF4-FFF2-40B4-BE49-F238E27FC236}">
                <a16:creationId xmlns="" xmlns:a16="http://schemas.microsoft.com/office/drawing/2014/main" id="{1F42AE9F-A383-4724-8314-347E43215B02}"/>
              </a:ext>
            </a:extLst>
          </p:cNvPr>
          <p:cNvSpPr/>
          <p:nvPr/>
        </p:nvSpPr>
        <p:spPr>
          <a:xfrm>
            <a:off x="2599029" y="1927670"/>
            <a:ext cx="576222" cy="5760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0" bIns="34295" rtlCol="0" anchor="ctr"/>
          <a:lstStyle/>
          <a:p>
            <a:pPr algn="ctr"/>
            <a:r>
              <a:rPr lang="en-IN" sz="1400" dirty="0"/>
              <a:t>91%</a:t>
            </a:r>
          </a:p>
        </p:txBody>
      </p:sp>
      <p:sp>
        <p:nvSpPr>
          <p:cNvPr id="24" name="Oval 23">
            <a:extLst>
              <a:ext uri="{FF2B5EF4-FFF2-40B4-BE49-F238E27FC236}">
                <a16:creationId xmlns="" xmlns:a16="http://schemas.microsoft.com/office/drawing/2014/main" id="{7A342D3B-3D14-4D4C-A544-089D6B5472F3}"/>
              </a:ext>
            </a:extLst>
          </p:cNvPr>
          <p:cNvSpPr/>
          <p:nvPr/>
        </p:nvSpPr>
        <p:spPr>
          <a:xfrm>
            <a:off x="3707679" y="3506314"/>
            <a:ext cx="576222" cy="576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0" bIns="34295" rtlCol="0" anchor="ctr"/>
          <a:lstStyle/>
          <a:p>
            <a:pPr algn="ctr"/>
            <a:r>
              <a:rPr lang="en-IN" sz="1400" dirty="0"/>
              <a:t>3.2%</a:t>
            </a:r>
          </a:p>
        </p:txBody>
      </p:sp>
      <p:sp>
        <p:nvSpPr>
          <p:cNvPr id="25" name="Oval 24">
            <a:extLst>
              <a:ext uri="{FF2B5EF4-FFF2-40B4-BE49-F238E27FC236}">
                <a16:creationId xmlns="" xmlns:a16="http://schemas.microsoft.com/office/drawing/2014/main" id="{2C54E336-34CD-4BA9-98D2-C1440394431F}"/>
              </a:ext>
            </a:extLst>
          </p:cNvPr>
          <p:cNvSpPr/>
          <p:nvPr/>
        </p:nvSpPr>
        <p:spPr>
          <a:xfrm>
            <a:off x="7535439" y="2079850"/>
            <a:ext cx="576222" cy="57607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5" rIns="0" bIns="34295" rtlCol="0" anchor="ctr"/>
          <a:lstStyle/>
          <a:p>
            <a:pPr algn="ctr"/>
            <a:r>
              <a:rPr lang="en-IN" sz="1400" dirty="0"/>
              <a:t>71%</a:t>
            </a:r>
          </a:p>
        </p:txBody>
      </p:sp>
      <p:sp>
        <p:nvSpPr>
          <p:cNvPr id="20" name="TextBox 19">
            <a:extLst>
              <a:ext uri="{FF2B5EF4-FFF2-40B4-BE49-F238E27FC236}">
                <a16:creationId xmlns="" xmlns:a16="http://schemas.microsoft.com/office/drawing/2014/main" id="{4D22C2BB-70E5-4299-852D-45CC2C3A4245}"/>
              </a:ext>
            </a:extLst>
          </p:cNvPr>
          <p:cNvSpPr txBox="1"/>
          <p:nvPr/>
        </p:nvSpPr>
        <p:spPr>
          <a:xfrm>
            <a:off x="1843914" y="1878684"/>
            <a:ext cx="550490" cy="484758"/>
          </a:xfrm>
          <a:prstGeom prst="rect">
            <a:avLst/>
          </a:prstGeom>
          <a:noFill/>
        </p:spPr>
        <p:txBody>
          <a:bodyPr wrap="none" lIns="68589" tIns="34295" rIns="68589" bIns="34295" rtlCol="0" anchor="ctr">
            <a:spAutoFit/>
          </a:bodyPr>
          <a:lstStyle/>
          <a:p>
            <a:pPr algn="ctr"/>
            <a:r>
              <a:rPr lang="en-IN" sz="2700" b="1" dirty="0">
                <a:solidFill>
                  <a:schemeClr val="accent2"/>
                </a:solidFill>
              </a:rPr>
              <a:t>01</a:t>
            </a:r>
          </a:p>
        </p:txBody>
      </p:sp>
      <p:sp>
        <p:nvSpPr>
          <p:cNvPr id="26" name="TextBox 25">
            <a:extLst>
              <a:ext uri="{FF2B5EF4-FFF2-40B4-BE49-F238E27FC236}">
                <a16:creationId xmlns="" xmlns:a16="http://schemas.microsoft.com/office/drawing/2014/main" id="{E7A808C5-82E2-4B2C-9ADE-293336D362A2}"/>
              </a:ext>
            </a:extLst>
          </p:cNvPr>
          <p:cNvSpPr txBox="1"/>
          <p:nvPr/>
        </p:nvSpPr>
        <p:spPr>
          <a:xfrm>
            <a:off x="4313438" y="3009273"/>
            <a:ext cx="596976" cy="484758"/>
          </a:xfrm>
          <a:prstGeom prst="rect">
            <a:avLst/>
          </a:prstGeom>
          <a:noFill/>
        </p:spPr>
        <p:txBody>
          <a:bodyPr wrap="none" lIns="68589" tIns="34295" rIns="68589" bIns="34295" rtlCol="0" anchor="ctr">
            <a:spAutoFit/>
          </a:bodyPr>
          <a:lstStyle/>
          <a:p>
            <a:pPr algn="ctr"/>
            <a:r>
              <a:rPr lang="en-IN" sz="2700" b="1" dirty="0">
                <a:solidFill>
                  <a:schemeClr val="accent3">
                    <a:lumMod val="75000"/>
                  </a:schemeClr>
                </a:solidFill>
              </a:rPr>
              <a:t>02</a:t>
            </a:r>
          </a:p>
        </p:txBody>
      </p:sp>
      <p:sp>
        <p:nvSpPr>
          <p:cNvPr id="27" name="TextBox 26">
            <a:extLst>
              <a:ext uri="{FF2B5EF4-FFF2-40B4-BE49-F238E27FC236}">
                <a16:creationId xmlns="" xmlns:a16="http://schemas.microsoft.com/office/drawing/2014/main" id="{96F7B9FE-77F8-45BA-AD54-D354ACD55E07}"/>
              </a:ext>
            </a:extLst>
          </p:cNvPr>
          <p:cNvSpPr txBox="1"/>
          <p:nvPr/>
        </p:nvSpPr>
        <p:spPr>
          <a:xfrm>
            <a:off x="6810400" y="1843414"/>
            <a:ext cx="596976" cy="484758"/>
          </a:xfrm>
          <a:prstGeom prst="rect">
            <a:avLst/>
          </a:prstGeom>
          <a:noFill/>
        </p:spPr>
        <p:txBody>
          <a:bodyPr wrap="none" lIns="68589" tIns="34295" rIns="68589" bIns="34295" rtlCol="0" anchor="ctr">
            <a:spAutoFit/>
          </a:bodyPr>
          <a:lstStyle/>
          <a:p>
            <a:pPr algn="ctr"/>
            <a:r>
              <a:rPr lang="en-IN" sz="2700" b="1" dirty="0">
                <a:solidFill>
                  <a:schemeClr val="accent4">
                    <a:lumMod val="75000"/>
                  </a:schemeClr>
                </a:solidFill>
              </a:rPr>
              <a:t>03</a:t>
            </a:r>
          </a:p>
        </p:txBody>
      </p:sp>
      <p:sp>
        <p:nvSpPr>
          <p:cNvPr id="21" name="TextBox 20">
            <a:extLst>
              <a:ext uri="{FF2B5EF4-FFF2-40B4-BE49-F238E27FC236}">
                <a16:creationId xmlns="" xmlns:a16="http://schemas.microsoft.com/office/drawing/2014/main" id="{8B1B0F82-FE37-72E8-A173-906667D90C1F}"/>
              </a:ext>
            </a:extLst>
          </p:cNvPr>
          <p:cNvSpPr txBox="1"/>
          <p:nvPr/>
        </p:nvSpPr>
        <p:spPr>
          <a:xfrm>
            <a:off x="192519" y="3062693"/>
            <a:ext cx="3055605" cy="1454244"/>
          </a:xfrm>
          <a:prstGeom prst="rect">
            <a:avLst/>
          </a:prstGeom>
          <a:noFill/>
        </p:spPr>
        <p:txBody>
          <a:bodyPr wrap="square" lIns="68589" tIns="34295" rIns="68589" bIns="34295">
            <a:spAutoFit/>
          </a:bodyPr>
          <a:lstStyle/>
          <a:p>
            <a:pPr algn="ctr"/>
            <a:r>
              <a:rPr lang="en-US" dirty="0">
                <a:latin typeface="Times New Roman" pitchFamily="18" charset="0"/>
                <a:cs typeface="Times New Roman" pitchFamily="18" charset="0"/>
              </a:rPr>
              <a:t>Participants with prior history of medical illness had 91% higher odds of having depressive symptoms during pandemic</a:t>
            </a:r>
          </a:p>
        </p:txBody>
      </p:sp>
      <p:sp>
        <p:nvSpPr>
          <p:cNvPr id="22" name="TextBox 21">
            <a:extLst>
              <a:ext uri="{FF2B5EF4-FFF2-40B4-BE49-F238E27FC236}">
                <a16:creationId xmlns="" xmlns:a16="http://schemas.microsoft.com/office/drawing/2014/main" id="{C1FA3D72-6AB4-8A12-6513-5767875703B8}"/>
              </a:ext>
            </a:extLst>
          </p:cNvPr>
          <p:cNvSpPr txBox="1"/>
          <p:nvPr/>
        </p:nvSpPr>
        <p:spPr>
          <a:xfrm>
            <a:off x="3483477" y="1242406"/>
            <a:ext cx="2763145" cy="1454244"/>
          </a:xfrm>
          <a:prstGeom prst="rect">
            <a:avLst/>
          </a:prstGeom>
          <a:noFill/>
        </p:spPr>
        <p:txBody>
          <a:bodyPr wrap="square" lIns="68589" tIns="34295" rIns="68589" bIns="34295">
            <a:spAutoFit/>
          </a:bodyPr>
          <a:lstStyle/>
          <a:p>
            <a:pPr algn="ctr"/>
            <a:r>
              <a:rPr lang="en-US" dirty="0">
                <a:latin typeface="Times New Roman" pitchFamily="18" charset="0"/>
                <a:cs typeface="Times New Roman" pitchFamily="18" charset="0"/>
              </a:rPr>
              <a:t>Increase in depressive symptoms, compared to research done using the same type of population, in 2019</a:t>
            </a:r>
          </a:p>
        </p:txBody>
      </p:sp>
      <p:sp>
        <p:nvSpPr>
          <p:cNvPr id="28" name="TextBox 27">
            <a:extLst>
              <a:ext uri="{FF2B5EF4-FFF2-40B4-BE49-F238E27FC236}">
                <a16:creationId xmlns="" xmlns:a16="http://schemas.microsoft.com/office/drawing/2014/main" id="{EAD7A5BE-413C-59AD-1E29-6E2CBCADB2F0}"/>
              </a:ext>
            </a:extLst>
          </p:cNvPr>
          <p:cNvSpPr txBox="1"/>
          <p:nvPr/>
        </p:nvSpPr>
        <p:spPr>
          <a:xfrm>
            <a:off x="5731364" y="3285096"/>
            <a:ext cx="3019226" cy="623248"/>
          </a:xfrm>
          <a:prstGeom prst="rect">
            <a:avLst/>
          </a:prstGeom>
          <a:noFill/>
        </p:spPr>
        <p:txBody>
          <a:bodyPr wrap="square" lIns="68589" tIns="34295" rIns="68589" bIns="34295">
            <a:spAutoFit/>
          </a:bodyPr>
          <a:lstStyle/>
          <a:p>
            <a:pPr algn="ctr"/>
            <a:r>
              <a:rPr lang="en-US" dirty="0">
                <a:latin typeface="Times New Roman" pitchFamily="18" charset="0"/>
                <a:cs typeface="Times New Roman" pitchFamily="18" charset="0"/>
              </a:rPr>
              <a:t>71% participants felt concerned about Covid-19</a:t>
            </a:r>
          </a:p>
        </p:txBody>
      </p:sp>
    </p:spTree>
    <p:extLst>
      <p:ext uri="{BB962C8B-B14F-4D97-AF65-F5344CB8AC3E}">
        <p14:creationId xmlns="" xmlns:p14="http://schemas.microsoft.com/office/powerpoint/2010/main" val="54508528"/>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078C-3DAF-CDAF-41A8-BCEC0E7E0E9E}"/>
              </a:ext>
            </a:extLst>
          </p:cNvPr>
          <p:cNvSpPr>
            <a:spLocks noGrp="1"/>
          </p:cNvSpPr>
          <p:nvPr>
            <p:ph type="title"/>
          </p:nvPr>
        </p:nvSpPr>
        <p:spPr>
          <a:xfrm>
            <a:off x="228600" y="361950"/>
            <a:ext cx="8686800" cy="802386"/>
          </a:xfrm>
        </p:spPr>
        <p:txBody>
          <a:bodyPr lIns="68589" tIns="34295" rIns="68589" bIns="34295"/>
          <a:lstStyle/>
          <a:p>
            <a:pPr algn="ctr"/>
            <a:r>
              <a:rPr lang="en-US" dirty="0">
                <a:latin typeface="Times New Roman" pitchFamily="18" charset="0"/>
                <a:cs typeface="Times New Roman" pitchFamily="18" charset="0"/>
              </a:rPr>
              <a:t>Results in Rohingya Community</a:t>
            </a:r>
          </a:p>
        </p:txBody>
      </p:sp>
      <p:pic>
        <p:nvPicPr>
          <p:cNvPr id="3" name="Picture 2">
            <a:extLst>
              <a:ext uri="{FF2B5EF4-FFF2-40B4-BE49-F238E27FC236}">
                <a16:creationId xmlns="" xmlns:a16="http://schemas.microsoft.com/office/drawing/2014/main" id="{614AC9C6-92B8-A81D-87CA-70EA0484590F}"/>
              </a:ext>
            </a:extLst>
          </p:cNvPr>
          <p:cNvPicPr>
            <a:picLocks noChangeAspect="1"/>
          </p:cNvPicPr>
          <p:nvPr/>
        </p:nvPicPr>
        <p:blipFill>
          <a:blip r:embed="rId2"/>
          <a:stretch>
            <a:fillRect/>
          </a:stretch>
        </p:blipFill>
        <p:spPr>
          <a:xfrm>
            <a:off x="0" y="1200150"/>
            <a:ext cx="9144000" cy="3943350"/>
          </a:xfrm>
          <a:prstGeom prst="rect">
            <a:avLst/>
          </a:prstGeom>
          <a:gradFill flip="none" rotWithShape="1">
            <a:gsLst>
              <a:gs pos="25824">
                <a:srgbClr val="3F95AC">
                  <a:alpha val="0"/>
                </a:srgbClr>
              </a:gs>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pic>
    </p:spTree>
    <p:extLst>
      <p:ext uri="{BB962C8B-B14F-4D97-AF65-F5344CB8AC3E}">
        <p14:creationId xmlns="" xmlns:p14="http://schemas.microsoft.com/office/powerpoint/2010/main" val="82012131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5F98180-45CF-4163-BC5E-CA44C3252D1C}"/>
              </a:ext>
            </a:extLst>
          </p:cNvPr>
          <p:cNvSpPr>
            <a:spLocks noGrp="1"/>
          </p:cNvSpPr>
          <p:nvPr>
            <p:ph type="title"/>
          </p:nvPr>
        </p:nvSpPr>
        <p:spPr>
          <a:xfrm>
            <a:off x="381000" y="659677"/>
            <a:ext cx="8229600" cy="802386"/>
          </a:xfrm>
        </p:spPr>
        <p:txBody>
          <a:bodyPr lIns="68589" tIns="34295" rIns="68589" bIns="34295"/>
          <a:lstStyle/>
          <a:p>
            <a:pPr algn="ctr"/>
            <a:r>
              <a:rPr lang="en-IN" b="1" dirty="0">
                <a:solidFill>
                  <a:schemeClr val="tx1">
                    <a:lumMod val="75000"/>
                    <a:lumOff val="25000"/>
                  </a:schemeClr>
                </a:solidFill>
                <a:latin typeface="Times New Roman" pitchFamily="18" charset="0"/>
                <a:ea typeface="Open Sans" panose="020B0606030504020204" pitchFamily="34" charset="0"/>
                <a:cs typeface="Times New Roman" pitchFamily="18" charset="0"/>
              </a:rPr>
              <a:t>Results </a:t>
            </a:r>
            <a:r>
              <a:rPr lang="en-IN" b="1" dirty="0">
                <a:solidFill>
                  <a:schemeClr val="accent4"/>
                </a:solidFill>
                <a:latin typeface="Times New Roman" pitchFamily="18" charset="0"/>
                <a:ea typeface="Open Sans" panose="020B0606030504020204" pitchFamily="34" charset="0"/>
                <a:cs typeface="Times New Roman" pitchFamily="18" charset="0"/>
              </a:rPr>
              <a:t>From Ireland</a:t>
            </a:r>
            <a:endParaRPr lang="en-IN" b="1" dirty="0">
              <a:latin typeface="Times New Roman" pitchFamily="18" charset="0"/>
              <a:cs typeface="Times New Roman" pitchFamily="18" charset="0"/>
            </a:endParaRPr>
          </a:p>
        </p:txBody>
      </p:sp>
      <p:grpSp>
        <p:nvGrpSpPr>
          <p:cNvPr id="2" name="Group 1">
            <a:extLst>
              <a:ext uri="{FF2B5EF4-FFF2-40B4-BE49-F238E27FC236}">
                <a16:creationId xmlns="" xmlns:a16="http://schemas.microsoft.com/office/drawing/2014/main" id="{1F9322B1-EEFA-4FB3-9C66-14B776E48A98}"/>
              </a:ext>
            </a:extLst>
          </p:cNvPr>
          <p:cNvGrpSpPr/>
          <p:nvPr/>
        </p:nvGrpSpPr>
        <p:grpSpPr>
          <a:xfrm>
            <a:off x="945835" y="1581150"/>
            <a:ext cx="7099930" cy="3022077"/>
            <a:chOff x="824870" y="1248603"/>
            <a:chExt cx="7485876" cy="3186354"/>
          </a:xfrm>
        </p:grpSpPr>
        <p:sp>
          <p:nvSpPr>
            <p:cNvPr id="38" name="Oval 37">
              <a:extLst>
                <a:ext uri="{FF2B5EF4-FFF2-40B4-BE49-F238E27FC236}">
                  <a16:creationId xmlns="" xmlns:a16="http://schemas.microsoft.com/office/drawing/2014/main" id="{47FC52F9-D24E-4F27-8D5D-8F029CDF3A2E}"/>
                </a:ext>
              </a:extLst>
            </p:cNvPr>
            <p:cNvSpPr/>
            <p:nvPr/>
          </p:nvSpPr>
          <p:spPr>
            <a:xfrm>
              <a:off x="1171445" y="1515112"/>
              <a:ext cx="1376386" cy="1376028"/>
            </a:xfrm>
            <a:prstGeom prst="ellipse">
              <a:avLst/>
            </a:prstGeom>
            <a:solidFill>
              <a:schemeClr val="accent2"/>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IN" sz="4100" dirty="0">
                  <a:latin typeface="Open Sans" panose="020B0606030504020204" pitchFamily="34" charset="0"/>
                  <a:ea typeface="Open Sans" panose="020B0606030504020204" pitchFamily="34" charset="0"/>
                  <a:cs typeface="Open Sans" panose="020B0606030504020204" pitchFamily="34" charset="0"/>
                </a:rPr>
                <a:t>01</a:t>
              </a:r>
            </a:p>
          </p:txBody>
        </p:sp>
        <p:sp>
          <p:nvSpPr>
            <p:cNvPr id="46" name="Rectangle 45">
              <a:extLst>
                <a:ext uri="{FF2B5EF4-FFF2-40B4-BE49-F238E27FC236}">
                  <a16:creationId xmlns="" xmlns:a16="http://schemas.microsoft.com/office/drawing/2014/main" id="{76F6B663-B66C-49BB-A1A7-09355B049057}"/>
                </a:ext>
              </a:extLst>
            </p:cNvPr>
            <p:cNvSpPr/>
            <p:nvPr/>
          </p:nvSpPr>
          <p:spPr>
            <a:xfrm>
              <a:off x="833257" y="3545202"/>
              <a:ext cx="2052763" cy="623248"/>
            </a:xfrm>
            <a:prstGeom prst="rect">
              <a:avLst/>
            </a:prstGeom>
          </p:spPr>
          <p:txBody>
            <a:bodyPr wrap="square" lIns="68589" tIns="34295" rIns="68589" bIns="34295">
              <a:spAutoFit/>
            </a:bodyPr>
            <a:lstStyle/>
            <a:p>
              <a:pPr algn="ctr" fontAlgn="base"/>
              <a:r>
                <a:rPr lang="en-US" sz="1200" dirty="0">
                  <a:latin typeface="Open Sans" panose="020B0606030504020204" pitchFamily="34" charset="0"/>
                  <a:ea typeface="Open Sans" panose="020B0606030504020204" pitchFamily="34" charset="0"/>
                  <a:cs typeface="Open Sans" panose="020B0606030504020204" pitchFamily="34" charset="0"/>
                </a:rPr>
                <a:t>Mental Health Worse or Much Worse due to Cocooning </a:t>
              </a:r>
              <a:endParaRPr lang="en-IN" sz="1200" dirty="0">
                <a:latin typeface="Arial" panose="020B0604020202020204" pitchFamily="34" charset="0"/>
                <a:cs typeface="Arial" panose="020B0604020202020204" pitchFamily="34" charset="0"/>
              </a:endParaRPr>
            </a:p>
          </p:txBody>
        </p:sp>
        <p:sp>
          <p:nvSpPr>
            <p:cNvPr id="44" name="Oval 43">
              <a:extLst>
                <a:ext uri="{FF2B5EF4-FFF2-40B4-BE49-F238E27FC236}">
                  <a16:creationId xmlns="" xmlns:a16="http://schemas.microsoft.com/office/drawing/2014/main" id="{114FA8EC-F26F-4862-B361-AC6D8069A8FE}"/>
                </a:ext>
              </a:extLst>
            </p:cNvPr>
            <p:cNvSpPr/>
            <p:nvPr/>
          </p:nvSpPr>
          <p:spPr>
            <a:xfrm>
              <a:off x="3883807" y="1515112"/>
              <a:ext cx="1376386" cy="1376028"/>
            </a:xfrm>
            <a:prstGeom prst="ellipse">
              <a:avLst/>
            </a:prstGeom>
            <a:solidFill>
              <a:schemeClr val="accent3"/>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IN" sz="4100" dirty="0">
                  <a:latin typeface="Open Sans" panose="020B0606030504020204" pitchFamily="34" charset="0"/>
                  <a:ea typeface="Open Sans" panose="020B0606030504020204" pitchFamily="34" charset="0"/>
                  <a:cs typeface="Open Sans" panose="020B0606030504020204" pitchFamily="34" charset="0"/>
                </a:rPr>
                <a:t>02</a:t>
              </a:r>
            </a:p>
          </p:txBody>
        </p:sp>
        <p:sp>
          <p:nvSpPr>
            <p:cNvPr id="47" name="Rectangle 46">
              <a:extLst>
                <a:ext uri="{FF2B5EF4-FFF2-40B4-BE49-F238E27FC236}">
                  <a16:creationId xmlns="" xmlns:a16="http://schemas.microsoft.com/office/drawing/2014/main" id="{A25170A7-72B2-45DC-9D66-7640B59FE6C0}"/>
                </a:ext>
              </a:extLst>
            </p:cNvPr>
            <p:cNvSpPr/>
            <p:nvPr/>
          </p:nvSpPr>
          <p:spPr>
            <a:xfrm>
              <a:off x="3545620" y="3545204"/>
              <a:ext cx="2052763" cy="438581"/>
            </a:xfrm>
            <a:prstGeom prst="rect">
              <a:avLst/>
            </a:prstGeom>
          </p:spPr>
          <p:txBody>
            <a:bodyPr wrap="square" lIns="68589" tIns="34295" rIns="68589" bIns="34295">
              <a:spAutoFit/>
            </a:bodyPr>
            <a:lstStyle/>
            <a:p>
              <a:pPr algn="ctr" fontAlgn="base"/>
              <a:r>
                <a:rPr lang="en-US" sz="1200" dirty="0">
                  <a:latin typeface="Open Sans" panose="020B0606030504020204" pitchFamily="34" charset="0"/>
                  <a:ea typeface="Open Sans" panose="020B0606030504020204" pitchFamily="34" charset="0"/>
                  <a:cs typeface="Open Sans" panose="020B0606030504020204" pitchFamily="34" charset="0"/>
                </a:rPr>
                <a:t>Loneliness, at least some of the time during cocooning</a:t>
              </a:r>
              <a:endParaRPr lang="en-IN" sz="12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E3E3E69B-928B-49C0-AF9A-BF8153EA18E4}"/>
                </a:ext>
              </a:extLst>
            </p:cNvPr>
            <p:cNvSpPr/>
            <p:nvPr/>
          </p:nvSpPr>
          <p:spPr>
            <a:xfrm>
              <a:off x="3545620" y="3079388"/>
              <a:ext cx="2052763" cy="392415"/>
            </a:xfrm>
            <a:prstGeom prst="rect">
              <a:avLst/>
            </a:prstGeom>
          </p:spPr>
          <p:txBody>
            <a:bodyPr wrap="square" lIns="68589" tIns="34295" rIns="68589" bIns="34295" anchor="b">
              <a:spAutoFit/>
            </a:bodyPr>
            <a:lstStyle/>
            <a:p>
              <a:pPr algn="ctr" fontAlgn="base"/>
              <a:r>
                <a:rPr lang="en-IN" sz="2100" dirty="0">
                  <a:latin typeface="Open Sans" panose="020B0606030504020204" pitchFamily="34" charset="0"/>
                  <a:ea typeface="Open Sans" panose="020B0606030504020204" pitchFamily="34" charset="0"/>
                  <a:cs typeface="Open Sans" panose="020B0606030504020204" pitchFamily="34" charset="0"/>
                </a:rPr>
                <a:t>57%</a:t>
              </a:r>
              <a:endParaRPr lang="en-IN" sz="2100" dirty="0">
                <a:latin typeface="Arial" panose="020B0604020202020204" pitchFamily="34" charset="0"/>
                <a:cs typeface="Arial" panose="020B0604020202020204" pitchFamily="34" charset="0"/>
              </a:endParaRPr>
            </a:p>
          </p:txBody>
        </p:sp>
        <p:sp>
          <p:nvSpPr>
            <p:cNvPr id="45" name="Oval 44">
              <a:extLst>
                <a:ext uri="{FF2B5EF4-FFF2-40B4-BE49-F238E27FC236}">
                  <a16:creationId xmlns="" xmlns:a16="http://schemas.microsoft.com/office/drawing/2014/main" id="{57EF11BA-EB30-4598-BF3A-5FBE065ABEE7}"/>
                </a:ext>
              </a:extLst>
            </p:cNvPr>
            <p:cNvSpPr/>
            <p:nvPr/>
          </p:nvSpPr>
          <p:spPr>
            <a:xfrm>
              <a:off x="6596169" y="1515112"/>
              <a:ext cx="1376386" cy="1376028"/>
            </a:xfrm>
            <a:prstGeom prst="ellipse">
              <a:avLst/>
            </a:prstGeom>
            <a:solidFill>
              <a:schemeClr val="accent4"/>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IN" sz="4100" dirty="0">
                  <a:latin typeface="Open Sans" panose="020B0606030504020204" pitchFamily="34" charset="0"/>
                  <a:ea typeface="Open Sans" panose="020B0606030504020204" pitchFamily="34" charset="0"/>
                  <a:cs typeface="Open Sans" panose="020B0606030504020204" pitchFamily="34" charset="0"/>
                </a:rPr>
                <a:t>03</a:t>
              </a:r>
            </a:p>
          </p:txBody>
        </p:sp>
        <p:sp>
          <p:nvSpPr>
            <p:cNvPr id="48" name="Rectangle 47">
              <a:extLst>
                <a:ext uri="{FF2B5EF4-FFF2-40B4-BE49-F238E27FC236}">
                  <a16:creationId xmlns="" xmlns:a16="http://schemas.microsoft.com/office/drawing/2014/main" id="{15E685C7-5E20-472A-B807-8D31BCC150EF}"/>
                </a:ext>
              </a:extLst>
            </p:cNvPr>
            <p:cNvSpPr/>
            <p:nvPr/>
          </p:nvSpPr>
          <p:spPr>
            <a:xfrm>
              <a:off x="6257983" y="3545204"/>
              <a:ext cx="2052763" cy="438581"/>
            </a:xfrm>
            <a:prstGeom prst="rect">
              <a:avLst/>
            </a:prstGeom>
          </p:spPr>
          <p:txBody>
            <a:bodyPr wrap="square" lIns="68589" tIns="34295" rIns="68589" bIns="34295">
              <a:spAutoFit/>
            </a:bodyPr>
            <a:lstStyle/>
            <a:p>
              <a:pPr algn="ctr" fontAlgn="base"/>
              <a:r>
                <a:rPr lang="en-IN" sz="1200" dirty="0">
                  <a:latin typeface="Arial" panose="020B0604020202020204" pitchFamily="34" charset="0"/>
                  <a:cs typeface="Arial" panose="020B0604020202020204" pitchFamily="34" charset="0"/>
                </a:rPr>
                <a:t>Low mood, at least some of the time</a:t>
              </a:r>
            </a:p>
          </p:txBody>
        </p:sp>
        <p:sp>
          <p:nvSpPr>
            <p:cNvPr id="51" name="Rectangle 50">
              <a:extLst>
                <a:ext uri="{FF2B5EF4-FFF2-40B4-BE49-F238E27FC236}">
                  <a16:creationId xmlns="" xmlns:a16="http://schemas.microsoft.com/office/drawing/2014/main" id="{729AE496-50A4-4956-B094-858BD9AEB7B3}"/>
                </a:ext>
              </a:extLst>
            </p:cNvPr>
            <p:cNvSpPr/>
            <p:nvPr/>
          </p:nvSpPr>
          <p:spPr>
            <a:xfrm>
              <a:off x="6257983" y="3079388"/>
              <a:ext cx="2052763" cy="392415"/>
            </a:xfrm>
            <a:prstGeom prst="rect">
              <a:avLst/>
            </a:prstGeom>
          </p:spPr>
          <p:txBody>
            <a:bodyPr wrap="square" lIns="68589" tIns="34295" rIns="68589" bIns="34295" anchor="b">
              <a:spAutoFit/>
            </a:bodyPr>
            <a:lstStyle/>
            <a:p>
              <a:pPr algn="ctr" fontAlgn="base"/>
              <a:r>
                <a:rPr lang="en-IN" sz="2100" dirty="0">
                  <a:latin typeface="Arial" panose="020B0604020202020204" pitchFamily="34" charset="0"/>
                  <a:cs typeface="Arial" panose="020B0604020202020204" pitchFamily="34" charset="0"/>
                </a:rPr>
                <a:t>70%</a:t>
              </a:r>
            </a:p>
          </p:txBody>
        </p:sp>
        <p:cxnSp>
          <p:nvCxnSpPr>
            <p:cNvPr id="53" name="Straight Connector 52">
              <a:extLst>
                <a:ext uri="{FF2B5EF4-FFF2-40B4-BE49-F238E27FC236}">
                  <a16:creationId xmlns="" xmlns:a16="http://schemas.microsoft.com/office/drawing/2014/main" id="{84681CF1-B294-48F9-A091-F2FF4730C21D}"/>
                </a:ext>
              </a:extLst>
            </p:cNvPr>
            <p:cNvCxnSpPr/>
            <p:nvPr/>
          </p:nvCxnSpPr>
          <p:spPr>
            <a:xfrm>
              <a:off x="3215818" y="1248603"/>
              <a:ext cx="0" cy="318635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149CF905-E3C0-468E-8806-1948C0A7B800}"/>
                </a:ext>
              </a:extLst>
            </p:cNvPr>
            <p:cNvCxnSpPr/>
            <p:nvPr/>
          </p:nvCxnSpPr>
          <p:spPr>
            <a:xfrm>
              <a:off x="5928181" y="1248603"/>
              <a:ext cx="0" cy="318635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 xmlns:a16="http://schemas.microsoft.com/office/drawing/2014/main" id="{A30A46C3-45E6-4AFB-A8EA-094A37067D83}"/>
                </a:ext>
              </a:extLst>
            </p:cNvPr>
            <p:cNvSpPr/>
            <p:nvPr/>
          </p:nvSpPr>
          <p:spPr>
            <a:xfrm>
              <a:off x="824870" y="3021963"/>
              <a:ext cx="2052763" cy="392415"/>
            </a:xfrm>
            <a:prstGeom prst="rect">
              <a:avLst/>
            </a:prstGeom>
          </p:spPr>
          <p:txBody>
            <a:bodyPr wrap="square" lIns="68589" tIns="34295" rIns="68589" bIns="34295" anchor="b">
              <a:spAutoFit/>
            </a:bodyPr>
            <a:lstStyle/>
            <a:p>
              <a:pPr algn="ctr" fontAlgn="base"/>
              <a:r>
                <a:rPr lang="en-IN" sz="2100" dirty="0">
                  <a:latin typeface="Open Sans" panose="020B0606030504020204" pitchFamily="34" charset="0"/>
                  <a:ea typeface="Open Sans" panose="020B0606030504020204" pitchFamily="34" charset="0"/>
                  <a:cs typeface="Open Sans" panose="020B0606030504020204" pitchFamily="34" charset="0"/>
                </a:rPr>
                <a:t>40%</a:t>
              </a:r>
              <a:endParaRPr lang="en-IN" sz="2100"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391013302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526450" y="439346"/>
            <a:ext cx="8229600" cy="533311"/>
          </a:xfrm>
        </p:spPr>
        <p:txBody>
          <a:bodyPr lIns="68589" tIns="34295" rIns="68589" bIns="34295">
            <a:normAutofit fontScale="90000"/>
          </a:bodyPr>
          <a:lstStyle/>
          <a:p>
            <a:pPr algn="ctr"/>
            <a:r>
              <a:rPr lang="en-IN" b="1" dirty="0">
                <a:solidFill>
                  <a:schemeClr val="tx1">
                    <a:lumMod val="75000"/>
                    <a:lumOff val="25000"/>
                  </a:schemeClr>
                </a:solidFill>
                <a:latin typeface="Times New Roman" pitchFamily="18" charset="0"/>
                <a:ea typeface="Open Sans" panose="020B0606030504020204" pitchFamily="34" charset="0"/>
                <a:cs typeface="Times New Roman" pitchFamily="18" charset="0"/>
              </a:rPr>
              <a:t>Results </a:t>
            </a:r>
            <a:r>
              <a:rPr lang="en-IN" b="1" dirty="0">
                <a:solidFill>
                  <a:schemeClr val="accent4"/>
                </a:solidFill>
                <a:latin typeface="Times New Roman" pitchFamily="18" charset="0"/>
                <a:ea typeface="Open Sans" panose="020B0606030504020204" pitchFamily="34" charset="0"/>
                <a:cs typeface="Times New Roman" pitchFamily="18" charset="0"/>
              </a:rPr>
              <a:t>From Hong Kong</a:t>
            </a:r>
          </a:p>
        </p:txBody>
      </p:sp>
      <p:graphicFrame>
        <p:nvGraphicFramePr>
          <p:cNvPr id="5" name="Chart 4">
            <a:extLst>
              <a:ext uri="{FF2B5EF4-FFF2-40B4-BE49-F238E27FC236}">
                <a16:creationId xmlns="" xmlns:a16="http://schemas.microsoft.com/office/drawing/2014/main" id="{CB328BD3-4C84-47E4-B370-0DF3A521658A}"/>
              </a:ext>
            </a:extLst>
          </p:cNvPr>
          <p:cNvGraphicFramePr/>
          <p:nvPr/>
        </p:nvGraphicFramePr>
        <p:xfrm>
          <a:off x="898637" y="897564"/>
          <a:ext cx="7346729" cy="28955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358308B8-0396-9D7C-930F-35610CE914D9}"/>
              </a:ext>
            </a:extLst>
          </p:cNvPr>
          <p:cNvSpPr txBox="1"/>
          <p:nvPr/>
        </p:nvSpPr>
        <p:spPr>
          <a:xfrm>
            <a:off x="457200" y="4113558"/>
            <a:ext cx="8229600" cy="392425"/>
          </a:xfrm>
          <a:prstGeom prst="rect">
            <a:avLst/>
          </a:prstGeom>
          <a:noFill/>
        </p:spPr>
        <p:txBody>
          <a:bodyPr wrap="square" lIns="68589" tIns="34295" rIns="68589" bIns="34295">
            <a:spAutoFit/>
          </a:bodyPr>
          <a:lstStyle/>
          <a:p>
            <a:pPr algn="ctr"/>
            <a:r>
              <a:rPr lang="en-US" sz="2100" dirty="0">
                <a:latin typeface="Times New Roman" panose="02020603050405020304" pitchFamily="18" charset="0"/>
                <a:ea typeface="Calibri" panose="020F0502020204030204" pitchFamily="34" charset="0"/>
              </a:rPr>
              <a:t>Comparison of outcomes pre- and during the COVID-19 outbreak</a:t>
            </a:r>
            <a:r>
              <a:rPr lang="en-US" sz="2100" dirty="0"/>
              <a:t>.</a:t>
            </a:r>
          </a:p>
        </p:txBody>
      </p:sp>
      <p:graphicFrame>
        <p:nvGraphicFramePr>
          <p:cNvPr id="3" name="Table 2">
            <a:extLst>
              <a:ext uri="{FF2B5EF4-FFF2-40B4-BE49-F238E27FC236}">
                <a16:creationId xmlns="" xmlns:a16="http://schemas.microsoft.com/office/drawing/2014/main" id="{A41BD71F-EE70-A424-5D20-A3B572FA66F7}"/>
              </a:ext>
            </a:extLst>
          </p:cNvPr>
          <p:cNvGraphicFramePr>
            <a:graphicFrameLocks noGrp="1"/>
          </p:cNvGraphicFramePr>
          <p:nvPr>
            <p:extLst>
              <p:ext uri="{D42A27DB-BD31-4B8C-83A1-F6EECF244321}">
                <p14:modId xmlns="" xmlns:p14="http://schemas.microsoft.com/office/powerpoint/2010/main" val="1167168084"/>
              </p:ext>
            </p:extLst>
          </p:nvPr>
        </p:nvGraphicFramePr>
        <p:xfrm>
          <a:off x="374051" y="1047750"/>
          <a:ext cx="8381999" cy="4176763"/>
        </p:xfrm>
        <a:graphic>
          <a:graphicData uri="http://schemas.openxmlformats.org/drawingml/2006/table">
            <a:tbl>
              <a:tblPr firstRow="1" firstCol="1" bandRow="1">
                <a:tableStyleId>{5C22544A-7EE6-4342-B048-85BDC9FD1C3A}</a:tableStyleId>
              </a:tblPr>
              <a:tblGrid>
                <a:gridCol w="2449942">
                  <a:extLst>
                    <a:ext uri="{9D8B030D-6E8A-4147-A177-3AD203B41FA5}">
                      <a16:colId xmlns="" xmlns:a16="http://schemas.microsoft.com/office/drawing/2014/main" val="1485559248"/>
                    </a:ext>
                  </a:extLst>
                </a:gridCol>
                <a:gridCol w="1483014">
                  <a:extLst>
                    <a:ext uri="{9D8B030D-6E8A-4147-A177-3AD203B41FA5}">
                      <a16:colId xmlns="" xmlns:a16="http://schemas.microsoft.com/office/drawing/2014/main" val="2758541480"/>
                    </a:ext>
                  </a:extLst>
                </a:gridCol>
                <a:gridCol w="1408864">
                  <a:extLst>
                    <a:ext uri="{9D8B030D-6E8A-4147-A177-3AD203B41FA5}">
                      <a16:colId xmlns="" xmlns:a16="http://schemas.microsoft.com/office/drawing/2014/main" val="2772881275"/>
                    </a:ext>
                  </a:extLst>
                </a:gridCol>
                <a:gridCol w="1408864">
                  <a:extLst>
                    <a:ext uri="{9D8B030D-6E8A-4147-A177-3AD203B41FA5}">
                      <a16:colId xmlns="" xmlns:a16="http://schemas.microsoft.com/office/drawing/2014/main" val="925768795"/>
                    </a:ext>
                  </a:extLst>
                </a:gridCol>
                <a:gridCol w="1631315">
                  <a:extLst>
                    <a:ext uri="{9D8B030D-6E8A-4147-A177-3AD203B41FA5}">
                      <a16:colId xmlns="" xmlns:a16="http://schemas.microsoft.com/office/drawing/2014/main" val="691826827"/>
                    </a:ext>
                  </a:extLst>
                </a:gridCol>
              </a:tblGrid>
              <a:tr h="1264480">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Loneliness (In Different Scales and Types)</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Pre Covid-Mean</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Peri Covid Mean</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Paired Mean Difference</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P-value</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extLst>
                  <a:ext uri="{0D108BD9-81ED-4DB2-BD59-A6C34878D82A}">
                    <a16:rowId xmlns="" xmlns:a16="http://schemas.microsoft.com/office/drawing/2014/main" val="2456204350"/>
                  </a:ext>
                </a:extLst>
              </a:tr>
              <a:tr h="444853">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DJG Loneliness total</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1.6</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2.9</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1.3</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&lt;0.001</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extLst>
                  <a:ext uri="{0D108BD9-81ED-4DB2-BD59-A6C34878D82A}">
                    <a16:rowId xmlns="" xmlns:a16="http://schemas.microsoft.com/office/drawing/2014/main" val="854947755"/>
                  </a:ext>
                </a:extLst>
              </a:tr>
              <a:tr h="444853">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Social loneliness</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0.8</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1.7</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0.9</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&lt;0.001</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extLst>
                  <a:ext uri="{0D108BD9-81ED-4DB2-BD59-A6C34878D82A}">
                    <a16:rowId xmlns="" xmlns:a16="http://schemas.microsoft.com/office/drawing/2014/main" val="573205940"/>
                  </a:ext>
                </a:extLst>
              </a:tr>
              <a:tr h="839643">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Emotional loneliness</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0.7</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1.2</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0.5</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&lt;0.001</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extLst>
                  <a:ext uri="{0D108BD9-81ED-4DB2-BD59-A6C34878D82A}">
                    <a16:rowId xmlns="" xmlns:a16="http://schemas.microsoft.com/office/drawing/2014/main" val="3278187663"/>
                  </a:ext>
                </a:extLst>
              </a:tr>
              <a:tr h="444853">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GAD-7</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2.5</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3</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0.5</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0.011</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extLst>
                  <a:ext uri="{0D108BD9-81ED-4DB2-BD59-A6C34878D82A}">
                    <a16:rowId xmlns="" xmlns:a16="http://schemas.microsoft.com/office/drawing/2014/main" val="2184575390"/>
                  </a:ext>
                </a:extLst>
              </a:tr>
              <a:tr h="444853">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PHQ-9</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a:effectLst/>
                          <a:latin typeface="Times New Roman" pitchFamily="18" charset="0"/>
                          <a:cs typeface="Times New Roman" pitchFamily="18" charset="0"/>
                        </a:rPr>
                        <a:t>4.4</a:t>
                      </a:r>
                      <a:endParaRPr lang="en-US" sz="170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4.9</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0.19</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tc>
                  <a:txBody>
                    <a:bodyPr/>
                    <a:lstStyle/>
                    <a:p>
                      <a:pPr marL="0" marR="0" algn="ctr">
                        <a:lnSpc>
                          <a:spcPct val="200000"/>
                        </a:lnSpc>
                        <a:spcBef>
                          <a:spcPts val="0"/>
                        </a:spcBef>
                        <a:spcAft>
                          <a:spcPts val="0"/>
                        </a:spcAft>
                        <a:tabLst>
                          <a:tab pos="698500" algn="l"/>
                        </a:tabLst>
                      </a:pPr>
                      <a:r>
                        <a:rPr lang="en-US" sz="1700" dirty="0">
                          <a:effectLst/>
                          <a:latin typeface="Times New Roman" pitchFamily="18" charset="0"/>
                          <a:cs typeface="Times New Roman" pitchFamily="18" charset="0"/>
                        </a:rPr>
                        <a:t>0.359</a:t>
                      </a:r>
                      <a:endParaRPr lang="en-US" sz="1700" dirty="0">
                        <a:effectLst/>
                        <a:latin typeface="Times New Roman" pitchFamily="18" charset="0"/>
                        <a:ea typeface="Calibri" panose="020F0502020204030204" pitchFamily="34" charset="0"/>
                        <a:cs typeface="Times New Roman" pitchFamily="18" charset="0"/>
                      </a:endParaRPr>
                    </a:p>
                  </a:txBody>
                  <a:tcPr marL="49211" marR="49211" marT="0" marB="0"/>
                </a:tc>
                <a:extLst>
                  <a:ext uri="{0D108BD9-81ED-4DB2-BD59-A6C34878D82A}">
                    <a16:rowId xmlns="" xmlns:a16="http://schemas.microsoft.com/office/drawing/2014/main" val="4271701943"/>
                  </a:ext>
                </a:extLst>
              </a:tr>
            </a:tbl>
          </a:graphicData>
        </a:graphic>
      </p:graphicFrame>
    </p:spTree>
    <p:extLst>
      <p:ext uri="{BB962C8B-B14F-4D97-AF65-F5344CB8AC3E}">
        <p14:creationId xmlns="" xmlns:p14="http://schemas.microsoft.com/office/powerpoint/2010/main" val="178427178"/>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348987" y="457821"/>
            <a:ext cx="8229600" cy="802386"/>
          </a:xfrm>
        </p:spPr>
        <p:txBody>
          <a:bodyPr lIns="68589" tIns="34295" rIns="68589" bIns="34295"/>
          <a:lstStyle/>
          <a:p>
            <a:pPr algn="ctr"/>
            <a:r>
              <a:rPr lang="en-US" b="1" dirty="0">
                <a:latin typeface="Times New Roman" pitchFamily="18" charset="0"/>
                <a:cs typeface="Times New Roman" pitchFamily="18" charset="0"/>
              </a:rPr>
              <a:t>Study in </a:t>
            </a:r>
            <a:r>
              <a:rPr lang="en-US" b="1" dirty="0">
                <a:solidFill>
                  <a:srgbClr val="FF0000"/>
                </a:solidFill>
                <a:latin typeface="Times New Roman" pitchFamily="18" charset="0"/>
                <a:cs typeface="Times New Roman" pitchFamily="18" charset="0"/>
              </a:rPr>
              <a:t>Scotland</a:t>
            </a:r>
            <a:endParaRPr lang="en-IN" b="1" dirty="0">
              <a:solidFill>
                <a:srgbClr val="FF0000"/>
              </a:solidFill>
              <a:latin typeface="Times New Roman" pitchFamily="18" charset="0"/>
              <a:ea typeface="Open Sans" panose="020B0606030504020204" pitchFamily="34" charset="0"/>
              <a:cs typeface="Times New Roman" pitchFamily="18" charset="0"/>
            </a:endParaRPr>
          </a:p>
        </p:txBody>
      </p:sp>
      <p:sp>
        <p:nvSpPr>
          <p:cNvPr id="3" name="Rectangle 2">
            <a:extLst>
              <a:ext uri="{FF2B5EF4-FFF2-40B4-BE49-F238E27FC236}">
                <a16:creationId xmlns="" xmlns:a16="http://schemas.microsoft.com/office/drawing/2014/main" id="{5894F061-C4BB-415E-AE67-702BEF2778E4}"/>
              </a:ext>
            </a:extLst>
          </p:cNvPr>
          <p:cNvSpPr/>
          <p:nvPr/>
        </p:nvSpPr>
        <p:spPr>
          <a:xfrm>
            <a:off x="641293" y="1535397"/>
            <a:ext cx="641490" cy="641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IN" sz="2100" b="1" dirty="0">
                <a:latin typeface="Open Sans" panose="020B0606030504020204" pitchFamily="34" charset="0"/>
                <a:ea typeface="Open Sans" panose="020B0606030504020204" pitchFamily="34" charset="0"/>
                <a:cs typeface="Open Sans" panose="020B0606030504020204" pitchFamily="34" charset="0"/>
              </a:rPr>
              <a:t>01</a:t>
            </a:r>
          </a:p>
        </p:txBody>
      </p:sp>
      <p:sp>
        <p:nvSpPr>
          <p:cNvPr id="16" name="Rectangle 15">
            <a:extLst>
              <a:ext uri="{FF2B5EF4-FFF2-40B4-BE49-F238E27FC236}">
                <a16:creationId xmlns="" xmlns:a16="http://schemas.microsoft.com/office/drawing/2014/main" id="{9FD9946F-3188-4C05-996D-2BE8F0C6AEA2}"/>
              </a:ext>
            </a:extLst>
          </p:cNvPr>
          <p:cNvSpPr/>
          <p:nvPr/>
        </p:nvSpPr>
        <p:spPr>
          <a:xfrm>
            <a:off x="5346183" y="1647112"/>
            <a:ext cx="2493049" cy="646331"/>
          </a:xfrm>
          <a:prstGeom prst="rect">
            <a:avLst/>
          </a:prstGeom>
        </p:spPr>
        <p:txBody>
          <a:bodyPr wrap="square">
            <a:spAutoFit/>
          </a:bodyPr>
          <a:lstStyle/>
          <a:p>
            <a:pPr algn="ctr"/>
            <a:r>
              <a:rPr lang="en-US" dirty="0">
                <a:solidFill>
                  <a:srgbClr val="002060"/>
                </a:solidFill>
                <a:latin typeface="Times New Roman" pitchFamily="18" charset="0"/>
                <a:cs typeface="Times New Roman" pitchFamily="18" charset="0"/>
              </a:rPr>
              <a:t>Mostly Good Outcomes, However…</a:t>
            </a:r>
          </a:p>
        </p:txBody>
      </p:sp>
      <p:sp>
        <p:nvSpPr>
          <p:cNvPr id="19" name="Rectangle 18">
            <a:extLst>
              <a:ext uri="{FF2B5EF4-FFF2-40B4-BE49-F238E27FC236}">
                <a16:creationId xmlns="" xmlns:a16="http://schemas.microsoft.com/office/drawing/2014/main" id="{CCCB8FA3-E692-4570-89BC-3A3BF2E71A89}"/>
              </a:ext>
            </a:extLst>
          </p:cNvPr>
          <p:cNvSpPr/>
          <p:nvPr/>
        </p:nvSpPr>
        <p:spPr>
          <a:xfrm>
            <a:off x="641295" y="2662642"/>
            <a:ext cx="641490" cy="641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IN" sz="2100" b="1" dirty="0">
                <a:latin typeface="Open Sans" panose="020B0606030504020204" pitchFamily="34" charset="0"/>
                <a:ea typeface="Open Sans" panose="020B0606030504020204" pitchFamily="34" charset="0"/>
                <a:cs typeface="Open Sans" panose="020B0606030504020204" pitchFamily="34" charset="0"/>
              </a:rPr>
              <a:t>02</a:t>
            </a:r>
          </a:p>
        </p:txBody>
      </p:sp>
      <p:grpSp>
        <p:nvGrpSpPr>
          <p:cNvPr id="5" name="Group 19">
            <a:extLst>
              <a:ext uri="{FF2B5EF4-FFF2-40B4-BE49-F238E27FC236}">
                <a16:creationId xmlns="" xmlns:a16="http://schemas.microsoft.com/office/drawing/2014/main" id="{4FCB70F8-9749-4D22-B23E-0620ECB35036}"/>
              </a:ext>
            </a:extLst>
          </p:cNvPr>
          <p:cNvGrpSpPr/>
          <p:nvPr/>
        </p:nvGrpSpPr>
        <p:grpSpPr>
          <a:xfrm>
            <a:off x="1304768" y="2692759"/>
            <a:ext cx="3621646" cy="553998"/>
            <a:chOff x="1950013" y="1595900"/>
            <a:chExt cx="4827604" cy="738663"/>
          </a:xfrm>
        </p:grpSpPr>
        <p:sp>
          <p:nvSpPr>
            <p:cNvPr id="21" name="Rectangle 20">
              <a:extLst>
                <a:ext uri="{FF2B5EF4-FFF2-40B4-BE49-F238E27FC236}">
                  <a16:creationId xmlns="" xmlns:a16="http://schemas.microsoft.com/office/drawing/2014/main" id="{D8FF3362-C25E-4D5E-BB17-A4FAC16B70E2}"/>
                </a:ext>
              </a:extLst>
            </p:cNvPr>
            <p:cNvSpPr/>
            <p:nvPr/>
          </p:nvSpPr>
          <p:spPr>
            <a:xfrm>
              <a:off x="1950013" y="1595900"/>
              <a:ext cx="4210929" cy="738663"/>
            </a:xfrm>
            <a:prstGeom prst="rect">
              <a:avLst/>
            </a:prstGeom>
          </p:spPr>
          <p:txBody>
            <a:bodyPr wrap="square">
              <a:spAutoFit/>
            </a:bodyPr>
            <a:lstStyle/>
            <a:p>
              <a:r>
                <a:rPr lang="en-US" sz="1500" dirty="0">
                  <a:solidFill>
                    <a:srgbClr val="002060"/>
                  </a:solidFill>
                  <a:latin typeface="Times New Roman" pitchFamily="18" charset="0"/>
                  <a:ea typeface="Calibri" panose="020F0502020204030204" pitchFamily="34" charset="0"/>
                  <a:cs typeface="Times New Roman" pitchFamily="18" charset="0"/>
                </a:rPr>
                <a:t>Association of loneliness with aging during lockdown was found.</a:t>
              </a:r>
            </a:p>
          </p:txBody>
        </p:sp>
        <p:sp>
          <p:nvSpPr>
            <p:cNvPr id="22" name="Rectangle 21">
              <a:extLst>
                <a:ext uri="{FF2B5EF4-FFF2-40B4-BE49-F238E27FC236}">
                  <a16:creationId xmlns="" xmlns:a16="http://schemas.microsoft.com/office/drawing/2014/main" id="{1C42532B-EB4C-4844-B670-5C801B9E6C7C}"/>
                </a:ext>
              </a:extLst>
            </p:cNvPr>
            <p:cNvSpPr/>
            <p:nvPr/>
          </p:nvSpPr>
          <p:spPr>
            <a:xfrm>
              <a:off x="3373805" y="1808780"/>
              <a:ext cx="3403812" cy="430886"/>
            </a:xfrm>
            <a:prstGeom prst="rect">
              <a:avLst/>
            </a:prstGeom>
          </p:spPr>
          <p:txBody>
            <a:bodyPr wrap="square">
              <a:spAutoFit/>
            </a:bodyPr>
            <a:lstStyle/>
            <a:p>
              <a:pPr fontAlgn="base"/>
              <a:endParaRPr lang="en-IN" sz="1500" b="1"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 xmlns:a16="http://schemas.microsoft.com/office/drawing/2014/main" id="{F7EF0199-806A-487B-8D7B-37C88A026348}"/>
              </a:ext>
            </a:extLst>
          </p:cNvPr>
          <p:cNvSpPr/>
          <p:nvPr/>
        </p:nvSpPr>
        <p:spPr>
          <a:xfrm>
            <a:off x="641295" y="3792196"/>
            <a:ext cx="641490" cy="641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IN" sz="2100" b="1" dirty="0">
                <a:latin typeface="Open Sans" panose="020B0606030504020204" pitchFamily="34" charset="0"/>
                <a:ea typeface="Open Sans" panose="020B0606030504020204" pitchFamily="34" charset="0"/>
                <a:cs typeface="Open Sans" panose="020B0606030504020204" pitchFamily="34" charset="0"/>
              </a:rPr>
              <a:t>03</a:t>
            </a:r>
          </a:p>
        </p:txBody>
      </p:sp>
      <p:grpSp>
        <p:nvGrpSpPr>
          <p:cNvPr id="6" name="Group 26">
            <a:extLst>
              <a:ext uri="{FF2B5EF4-FFF2-40B4-BE49-F238E27FC236}">
                <a16:creationId xmlns="" xmlns:a16="http://schemas.microsoft.com/office/drawing/2014/main" id="{111E2B9A-AEE0-408E-BED9-BB27274A018D}"/>
              </a:ext>
            </a:extLst>
          </p:cNvPr>
          <p:cNvGrpSpPr/>
          <p:nvPr/>
        </p:nvGrpSpPr>
        <p:grpSpPr>
          <a:xfrm>
            <a:off x="1304768" y="3698945"/>
            <a:ext cx="2669337" cy="652192"/>
            <a:chOff x="2104175" y="1428709"/>
            <a:chExt cx="3558189" cy="869588"/>
          </a:xfrm>
        </p:grpSpPr>
        <p:sp>
          <p:nvSpPr>
            <p:cNvPr id="28" name="Rectangle 27">
              <a:extLst>
                <a:ext uri="{FF2B5EF4-FFF2-40B4-BE49-F238E27FC236}">
                  <a16:creationId xmlns="" xmlns:a16="http://schemas.microsoft.com/office/drawing/2014/main" id="{7C797914-8DBC-410E-AA1A-D066B34D4D83}"/>
                </a:ext>
              </a:extLst>
            </p:cNvPr>
            <p:cNvSpPr/>
            <p:nvPr/>
          </p:nvSpPr>
          <p:spPr>
            <a:xfrm>
              <a:off x="2104175" y="1559633"/>
              <a:ext cx="3403812" cy="738664"/>
            </a:xfrm>
            <a:prstGeom prst="rect">
              <a:avLst/>
            </a:prstGeom>
          </p:spPr>
          <p:txBody>
            <a:bodyPr wrap="square">
              <a:spAutoFit/>
            </a:bodyPr>
            <a:lstStyle/>
            <a:p>
              <a:r>
                <a:rPr lang="en-US" sz="1500" dirty="0">
                  <a:solidFill>
                    <a:srgbClr val="002060"/>
                  </a:solidFill>
                  <a:latin typeface="Times New Roman" pitchFamily="18" charset="0"/>
                  <a:cs typeface="Times New Roman" pitchFamily="18" charset="0"/>
                </a:rPr>
                <a:t>25% participants mentioned loneliness</a:t>
              </a:r>
            </a:p>
          </p:txBody>
        </p:sp>
        <p:sp>
          <p:nvSpPr>
            <p:cNvPr id="29" name="Rectangle 28">
              <a:extLst>
                <a:ext uri="{FF2B5EF4-FFF2-40B4-BE49-F238E27FC236}">
                  <a16:creationId xmlns="" xmlns:a16="http://schemas.microsoft.com/office/drawing/2014/main" id="{2830806F-15F6-4FDB-901F-C7FDC8D352F1}"/>
                </a:ext>
              </a:extLst>
            </p:cNvPr>
            <p:cNvSpPr/>
            <p:nvPr/>
          </p:nvSpPr>
          <p:spPr>
            <a:xfrm>
              <a:off x="2258552" y="1428709"/>
              <a:ext cx="3403812" cy="430886"/>
            </a:xfrm>
            <a:prstGeom prst="rect">
              <a:avLst/>
            </a:prstGeom>
          </p:spPr>
          <p:txBody>
            <a:bodyPr wrap="square">
              <a:spAutoFit/>
            </a:bodyPr>
            <a:lstStyle/>
            <a:p>
              <a:pPr fontAlgn="base"/>
              <a:endParaRPr lang="en-IN" sz="1500" b="1"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3" name="Rectangle 32">
            <a:extLst>
              <a:ext uri="{FF2B5EF4-FFF2-40B4-BE49-F238E27FC236}">
                <a16:creationId xmlns="" xmlns:a16="http://schemas.microsoft.com/office/drawing/2014/main" id="{D7D2B665-BFC0-46A1-97C8-FBEF61D38508}"/>
              </a:ext>
            </a:extLst>
          </p:cNvPr>
          <p:cNvSpPr/>
          <p:nvPr/>
        </p:nvSpPr>
        <p:spPr>
          <a:xfrm>
            <a:off x="1304768" y="1442172"/>
            <a:ext cx="3495832" cy="784830"/>
          </a:xfrm>
          <a:prstGeom prst="rect">
            <a:avLst/>
          </a:prstGeom>
        </p:spPr>
        <p:txBody>
          <a:bodyPr wrap="square">
            <a:spAutoFit/>
          </a:bodyPr>
          <a:lstStyle/>
          <a:p>
            <a:r>
              <a:rPr lang="en-US" sz="1500" dirty="0">
                <a:solidFill>
                  <a:srgbClr val="002060"/>
                </a:solidFill>
                <a:latin typeface="Times New Roman" pitchFamily="18" charset="0"/>
                <a:cs typeface="Times New Roman" pitchFamily="18" charset="0"/>
              </a:rPr>
              <a:t>Reported the chances of feeling stressed, anxious or negativity by the elder people compared to younger ones during Covid 19</a:t>
            </a:r>
          </a:p>
        </p:txBody>
      </p:sp>
      <p:sp>
        <p:nvSpPr>
          <p:cNvPr id="40" name="Rectangle 39">
            <a:extLst>
              <a:ext uri="{FF2B5EF4-FFF2-40B4-BE49-F238E27FC236}">
                <a16:creationId xmlns="" xmlns:a16="http://schemas.microsoft.com/office/drawing/2014/main" id="{698D05F6-FFF9-47E4-A327-B71E5F8D43D3}"/>
              </a:ext>
            </a:extLst>
          </p:cNvPr>
          <p:cNvSpPr/>
          <p:nvPr/>
        </p:nvSpPr>
        <p:spPr>
          <a:xfrm>
            <a:off x="5217240" y="3437336"/>
            <a:ext cx="2553524" cy="261610"/>
          </a:xfrm>
          <a:prstGeom prst="rect">
            <a:avLst/>
          </a:prstGeom>
        </p:spPr>
        <p:txBody>
          <a:bodyPr wrap="square">
            <a:spAutoFit/>
          </a:bodyPr>
          <a:lstStyle/>
          <a:p>
            <a:pPr fontAlgn="base"/>
            <a:endParaRPr lang="en-IN" sz="1100" dirty="0">
              <a:solidFill>
                <a:srgbClr val="FF0000"/>
              </a:solidFill>
              <a:latin typeface="Arial" panose="020B0604020202020204" pitchFamily="34" charset="0"/>
              <a:cs typeface="Arial" panose="020B0604020202020204" pitchFamily="34" charset="0"/>
            </a:endParaRPr>
          </a:p>
        </p:txBody>
      </p:sp>
      <p:grpSp>
        <p:nvGrpSpPr>
          <p:cNvPr id="9" name="Group 50">
            <a:extLst>
              <a:ext uri="{FF2B5EF4-FFF2-40B4-BE49-F238E27FC236}">
                <a16:creationId xmlns="" xmlns:a16="http://schemas.microsoft.com/office/drawing/2014/main" id="{7E2FA9A3-2617-4559-9F18-3574ED3F8C2B}"/>
              </a:ext>
            </a:extLst>
          </p:cNvPr>
          <p:cNvGrpSpPr/>
          <p:nvPr/>
        </p:nvGrpSpPr>
        <p:grpSpPr>
          <a:xfrm>
            <a:off x="5833527" y="3356622"/>
            <a:ext cx="2553524" cy="596494"/>
            <a:chOff x="2258552" y="1428710"/>
            <a:chExt cx="3403812" cy="795325"/>
          </a:xfrm>
        </p:grpSpPr>
        <p:sp>
          <p:nvSpPr>
            <p:cNvPr id="52" name="Rectangle 51">
              <a:extLst>
                <a:ext uri="{FF2B5EF4-FFF2-40B4-BE49-F238E27FC236}">
                  <a16:creationId xmlns="" xmlns:a16="http://schemas.microsoft.com/office/drawing/2014/main" id="{BD082763-067B-41C9-A985-28B79B2A8219}"/>
                </a:ext>
              </a:extLst>
            </p:cNvPr>
            <p:cNvSpPr/>
            <p:nvPr/>
          </p:nvSpPr>
          <p:spPr>
            <a:xfrm>
              <a:off x="2258552" y="1875222"/>
              <a:ext cx="3403812" cy="348813"/>
            </a:xfrm>
            <a:prstGeom prst="rect">
              <a:avLst/>
            </a:prstGeom>
          </p:spPr>
          <p:txBody>
            <a:bodyPr wrap="square">
              <a:spAutoFit/>
            </a:bodyPr>
            <a:lstStyle/>
            <a:p>
              <a:pPr fontAlgn="base"/>
              <a:endParaRPr lang="en-IN"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 xmlns:a16="http://schemas.microsoft.com/office/drawing/2014/main" id="{FDE0AE64-29B4-4A79-A167-A5750206EB68}"/>
                </a:ext>
              </a:extLst>
            </p:cNvPr>
            <p:cNvSpPr/>
            <p:nvPr/>
          </p:nvSpPr>
          <p:spPr>
            <a:xfrm>
              <a:off x="2258552" y="1428710"/>
              <a:ext cx="3403812" cy="430886"/>
            </a:xfrm>
            <a:prstGeom prst="rect">
              <a:avLst/>
            </a:prstGeom>
          </p:spPr>
          <p:txBody>
            <a:bodyPr wrap="square">
              <a:spAutoFit/>
            </a:bodyPr>
            <a:lstStyle/>
            <a:p>
              <a:pPr fontAlgn="base"/>
              <a:endParaRPr lang="en-IN" sz="1500" b="1" dirty="0">
                <a:solidFill>
                  <a:schemeClr val="tx1">
                    <a:lumMod val="65000"/>
                    <a:lumOff val="35000"/>
                  </a:schemeClr>
                </a:solidFill>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18333858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533400" y="477446"/>
            <a:ext cx="8229600" cy="533311"/>
          </a:xfrm>
        </p:spPr>
        <p:txBody>
          <a:bodyPr lIns="68589" tIns="34295" rIns="68589" bIns="34295">
            <a:normAutofit fontScale="90000"/>
          </a:bodyPr>
          <a:lstStyle/>
          <a:p>
            <a:pPr algn="ctr"/>
            <a:r>
              <a:rPr lang="en-IN" b="1" dirty="0">
                <a:solidFill>
                  <a:schemeClr val="tx1">
                    <a:lumMod val="75000"/>
                    <a:lumOff val="25000"/>
                  </a:schemeClr>
                </a:solidFill>
                <a:latin typeface="Times New Roman" pitchFamily="18" charset="0"/>
                <a:ea typeface="Open Sans" panose="020B0606030504020204" pitchFamily="34" charset="0"/>
                <a:cs typeface="Times New Roman" pitchFamily="18" charset="0"/>
              </a:rPr>
              <a:t>Results </a:t>
            </a:r>
            <a:r>
              <a:rPr lang="en-IN" b="1" dirty="0">
                <a:solidFill>
                  <a:schemeClr val="accent4"/>
                </a:solidFill>
                <a:latin typeface="Times New Roman" pitchFamily="18" charset="0"/>
                <a:ea typeface="Open Sans" panose="020B0606030504020204" pitchFamily="34" charset="0"/>
                <a:cs typeface="Times New Roman" pitchFamily="18" charset="0"/>
              </a:rPr>
              <a:t>From Poland</a:t>
            </a:r>
          </a:p>
        </p:txBody>
      </p:sp>
      <p:graphicFrame>
        <p:nvGraphicFramePr>
          <p:cNvPr id="5" name="Chart 4">
            <a:extLst>
              <a:ext uri="{FF2B5EF4-FFF2-40B4-BE49-F238E27FC236}">
                <a16:creationId xmlns="" xmlns:a16="http://schemas.microsoft.com/office/drawing/2014/main" id="{CB328BD3-4C84-47E4-B370-0DF3A521658A}"/>
              </a:ext>
            </a:extLst>
          </p:cNvPr>
          <p:cNvGraphicFramePr/>
          <p:nvPr/>
        </p:nvGraphicFramePr>
        <p:xfrm>
          <a:off x="898637" y="897564"/>
          <a:ext cx="7346729" cy="28955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358308B8-0396-9D7C-930F-35610CE914D9}"/>
              </a:ext>
            </a:extLst>
          </p:cNvPr>
          <p:cNvSpPr txBox="1"/>
          <p:nvPr/>
        </p:nvSpPr>
        <p:spPr>
          <a:xfrm>
            <a:off x="533400" y="4797251"/>
            <a:ext cx="8229600" cy="346249"/>
          </a:xfrm>
          <a:prstGeom prst="rect">
            <a:avLst/>
          </a:prstGeom>
          <a:noFill/>
        </p:spPr>
        <p:txBody>
          <a:bodyPr wrap="square" lIns="68589" tIns="34295" rIns="68589" bIns="34295">
            <a:spAutoFit/>
          </a:bodyPr>
          <a:lstStyle/>
          <a:p>
            <a:pPr algn="ctr"/>
            <a:r>
              <a:rPr lang="en-US" dirty="0">
                <a:latin typeface="Times New Roman" pitchFamily="18" charset="0"/>
                <a:cs typeface="Times New Roman" pitchFamily="18" charset="0"/>
              </a:rPr>
              <a:t>Correlation between Loneliness with anxiety, depression, and irritability</a:t>
            </a:r>
            <a:endParaRPr lang="en-US" dirty="0"/>
          </a:p>
        </p:txBody>
      </p:sp>
      <p:graphicFrame>
        <p:nvGraphicFramePr>
          <p:cNvPr id="4" name="Table 3">
            <a:extLst>
              <a:ext uri="{FF2B5EF4-FFF2-40B4-BE49-F238E27FC236}">
                <a16:creationId xmlns="" xmlns:a16="http://schemas.microsoft.com/office/drawing/2014/main" id="{9E281DE6-4FB3-C796-6422-7BE4A964A10E}"/>
              </a:ext>
            </a:extLst>
          </p:cNvPr>
          <p:cNvGraphicFramePr>
            <a:graphicFrameLocks noGrp="1"/>
          </p:cNvGraphicFramePr>
          <p:nvPr>
            <p:extLst>
              <p:ext uri="{D42A27DB-BD31-4B8C-83A1-F6EECF244321}">
                <p14:modId xmlns="" xmlns:p14="http://schemas.microsoft.com/office/powerpoint/2010/main" val="4068615381"/>
              </p:ext>
            </p:extLst>
          </p:nvPr>
        </p:nvGraphicFramePr>
        <p:xfrm>
          <a:off x="1126770" y="1123950"/>
          <a:ext cx="6890460" cy="3496192"/>
        </p:xfrm>
        <a:graphic>
          <a:graphicData uri="http://schemas.openxmlformats.org/drawingml/2006/table">
            <a:tbl>
              <a:tblPr firstRow="1" firstCol="1" bandRow="1">
                <a:tableStyleId>{5C22544A-7EE6-4342-B048-85BDC9FD1C3A}</a:tableStyleId>
              </a:tblPr>
              <a:tblGrid>
                <a:gridCol w="1722615">
                  <a:extLst>
                    <a:ext uri="{9D8B030D-6E8A-4147-A177-3AD203B41FA5}">
                      <a16:colId xmlns="" xmlns:a16="http://schemas.microsoft.com/office/drawing/2014/main" val="2436066175"/>
                    </a:ext>
                  </a:extLst>
                </a:gridCol>
                <a:gridCol w="1722615">
                  <a:extLst>
                    <a:ext uri="{9D8B030D-6E8A-4147-A177-3AD203B41FA5}">
                      <a16:colId xmlns="" xmlns:a16="http://schemas.microsoft.com/office/drawing/2014/main" val="1196698490"/>
                    </a:ext>
                  </a:extLst>
                </a:gridCol>
                <a:gridCol w="1722615">
                  <a:extLst>
                    <a:ext uri="{9D8B030D-6E8A-4147-A177-3AD203B41FA5}">
                      <a16:colId xmlns="" xmlns:a16="http://schemas.microsoft.com/office/drawing/2014/main" val="2579577996"/>
                    </a:ext>
                  </a:extLst>
                </a:gridCol>
                <a:gridCol w="1722615">
                  <a:extLst>
                    <a:ext uri="{9D8B030D-6E8A-4147-A177-3AD203B41FA5}">
                      <a16:colId xmlns="" xmlns:a16="http://schemas.microsoft.com/office/drawing/2014/main" val="4236151462"/>
                    </a:ext>
                  </a:extLst>
                </a:gridCol>
              </a:tblGrid>
              <a:tr h="935872">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Loneliness Parameters</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Anxiety</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Depression</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Irritability</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extLst>
                  <a:ext uri="{0D108BD9-81ED-4DB2-BD59-A6C34878D82A}">
                    <a16:rowId xmlns="" xmlns:a16="http://schemas.microsoft.com/office/drawing/2014/main" val="3732879233"/>
                  </a:ext>
                </a:extLst>
              </a:tr>
              <a:tr h="809396">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Intimate others</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0.42</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0.44</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0.43</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extLst>
                  <a:ext uri="{0D108BD9-81ED-4DB2-BD59-A6C34878D82A}">
                    <a16:rowId xmlns="" xmlns:a16="http://schemas.microsoft.com/office/drawing/2014/main" val="3220182374"/>
                  </a:ext>
                </a:extLst>
              </a:tr>
              <a:tr h="809396">
                <a:tc>
                  <a:txBody>
                    <a:bodyPr/>
                    <a:lstStyle/>
                    <a:p>
                      <a:pPr marL="0" marR="0" algn="ctr">
                        <a:lnSpc>
                          <a:spcPct val="200000"/>
                        </a:lnSpc>
                        <a:spcBef>
                          <a:spcPts val="0"/>
                        </a:spcBef>
                        <a:spcAft>
                          <a:spcPts val="0"/>
                        </a:spcAft>
                        <a:tabLst>
                          <a:tab pos="698500" algn="l"/>
                        </a:tabLst>
                      </a:pPr>
                      <a:r>
                        <a:rPr lang="en-US" sz="1400">
                          <a:effectLst/>
                          <a:latin typeface="Times New Roman" pitchFamily="18" charset="0"/>
                          <a:cs typeface="Times New Roman" pitchFamily="18" charset="0"/>
                        </a:rPr>
                        <a:t>Social others</a:t>
                      </a:r>
                      <a:endParaRPr lang="en-US" sz="140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0.29</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0.40</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0.37</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extLst>
                  <a:ext uri="{0D108BD9-81ED-4DB2-BD59-A6C34878D82A}">
                    <a16:rowId xmlns="" xmlns:a16="http://schemas.microsoft.com/office/drawing/2014/main" val="3362075370"/>
                  </a:ext>
                </a:extLst>
              </a:tr>
              <a:tr h="809396">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Belonging and affiliation</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a:effectLst/>
                          <a:latin typeface="Times New Roman" pitchFamily="18" charset="0"/>
                          <a:cs typeface="Times New Roman" pitchFamily="18" charset="0"/>
                        </a:rPr>
                        <a:t>r = 0.30</a:t>
                      </a:r>
                    </a:p>
                    <a:p>
                      <a:pPr marL="0" marR="0" algn="ctr">
                        <a:lnSpc>
                          <a:spcPct val="200000"/>
                        </a:lnSpc>
                        <a:spcBef>
                          <a:spcPts val="0"/>
                        </a:spcBef>
                        <a:spcAft>
                          <a:spcPts val="0"/>
                        </a:spcAft>
                        <a:tabLst>
                          <a:tab pos="698500" algn="l"/>
                        </a:tabLst>
                      </a:pPr>
                      <a:r>
                        <a:rPr lang="en-US" sz="1400">
                          <a:effectLst/>
                          <a:latin typeface="Times New Roman" pitchFamily="18" charset="0"/>
                          <a:cs typeface="Times New Roman" pitchFamily="18" charset="0"/>
                        </a:rPr>
                        <a:t>p &lt; 0.001</a:t>
                      </a:r>
                      <a:endParaRPr lang="en-US" sz="140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0.34</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tc>
                  <a:txBody>
                    <a:bodyPr/>
                    <a:lstStyle/>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r = 0.32</a:t>
                      </a:r>
                    </a:p>
                    <a:p>
                      <a:pPr marL="0" marR="0" algn="ctr">
                        <a:lnSpc>
                          <a:spcPct val="200000"/>
                        </a:lnSpc>
                        <a:spcBef>
                          <a:spcPts val="0"/>
                        </a:spcBef>
                        <a:spcAft>
                          <a:spcPts val="0"/>
                        </a:spcAft>
                        <a:tabLst>
                          <a:tab pos="698500" algn="l"/>
                        </a:tabLst>
                      </a:pPr>
                      <a:r>
                        <a:rPr lang="en-US" sz="1400" dirty="0">
                          <a:effectLst/>
                          <a:latin typeface="Times New Roman" pitchFamily="18" charset="0"/>
                          <a:cs typeface="Times New Roman" pitchFamily="18" charset="0"/>
                        </a:rPr>
                        <a:t>p &lt; 0.001</a:t>
                      </a:r>
                      <a:endParaRPr lang="en-US" sz="1400" dirty="0">
                        <a:effectLst/>
                        <a:latin typeface="Times New Roman" pitchFamily="18" charset="0"/>
                        <a:ea typeface="Calibri" panose="020F0502020204030204" pitchFamily="34" charset="0"/>
                        <a:cs typeface="Times New Roman" pitchFamily="18" charset="0"/>
                      </a:endParaRPr>
                    </a:p>
                  </a:txBody>
                  <a:tcPr marL="46214" marR="46214" marT="0" marB="0"/>
                </a:tc>
                <a:extLst>
                  <a:ext uri="{0D108BD9-81ED-4DB2-BD59-A6C34878D82A}">
                    <a16:rowId xmlns="" xmlns:a16="http://schemas.microsoft.com/office/drawing/2014/main" val="3439694487"/>
                  </a:ext>
                </a:extLst>
              </a:tr>
            </a:tbl>
          </a:graphicData>
        </a:graphic>
      </p:graphicFrame>
    </p:spTree>
    <p:extLst>
      <p:ext uri="{BB962C8B-B14F-4D97-AF65-F5344CB8AC3E}">
        <p14:creationId xmlns="" xmlns:p14="http://schemas.microsoft.com/office/powerpoint/2010/main" val="314791085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75EF31-D85E-ACEC-4E56-61DE6E818BFC}"/>
              </a:ext>
            </a:extLst>
          </p:cNvPr>
          <p:cNvSpPr>
            <a:spLocks noGrp="1"/>
          </p:cNvSpPr>
          <p:nvPr>
            <p:ph type="title"/>
          </p:nvPr>
        </p:nvSpPr>
        <p:spPr>
          <a:xfrm>
            <a:off x="304800" y="538488"/>
            <a:ext cx="8229600" cy="802386"/>
          </a:xfrm>
        </p:spPr>
        <p:txBody>
          <a:bodyPr lIns="68589" tIns="34295" rIns="68589" bIns="34295">
            <a:normAutofit/>
          </a:bodyPr>
          <a:lstStyle/>
          <a:p>
            <a:pPr algn="ctr"/>
            <a:r>
              <a:rPr lang="en-US" b="1" dirty="0">
                <a:solidFill>
                  <a:schemeClr val="tx1"/>
                </a:solidFill>
                <a:latin typeface="Times New Roman" panose="02020603050405020304" pitchFamily="18" charset="0"/>
                <a:cs typeface="Times New Roman" pitchFamily="18" charset="0"/>
              </a:rPr>
              <a:t>Study In </a:t>
            </a:r>
            <a:r>
              <a:rPr lang="en-US" b="1" dirty="0">
                <a:solidFill>
                  <a:srgbClr val="FF0000"/>
                </a:solidFill>
                <a:latin typeface="Times New Roman" panose="02020603050405020304" pitchFamily="18" charset="0"/>
                <a:cs typeface="Times New Roman" pitchFamily="18" charset="0"/>
              </a:rPr>
              <a:t>England</a:t>
            </a:r>
          </a:p>
        </p:txBody>
      </p:sp>
      <p:graphicFrame>
        <p:nvGraphicFramePr>
          <p:cNvPr id="4" name="Table 3">
            <a:extLst>
              <a:ext uri="{FF2B5EF4-FFF2-40B4-BE49-F238E27FC236}">
                <a16:creationId xmlns="" xmlns:a16="http://schemas.microsoft.com/office/drawing/2014/main" id="{A6173E57-041E-C61B-9047-A66D0A5638F1}"/>
              </a:ext>
            </a:extLst>
          </p:cNvPr>
          <p:cNvGraphicFramePr>
            <a:graphicFrameLocks noGrp="1"/>
          </p:cNvGraphicFramePr>
          <p:nvPr>
            <p:extLst>
              <p:ext uri="{D42A27DB-BD31-4B8C-83A1-F6EECF244321}">
                <p14:modId xmlns="" xmlns:p14="http://schemas.microsoft.com/office/powerpoint/2010/main" val="2326397572"/>
              </p:ext>
            </p:extLst>
          </p:nvPr>
        </p:nvGraphicFramePr>
        <p:xfrm>
          <a:off x="838200" y="1352550"/>
          <a:ext cx="7467600" cy="3048000"/>
        </p:xfrm>
        <a:graphic>
          <a:graphicData uri="http://schemas.openxmlformats.org/drawingml/2006/table">
            <a:tbl>
              <a:tblPr firstRow="1" firstCol="1" bandRow="1"/>
              <a:tblGrid>
                <a:gridCol w="2755037">
                  <a:extLst>
                    <a:ext uri="{9D8B030D-6E8A-4147-A177-3AD203B41FA5}">
                      <a16:colId xmlns="" xmlns:a16="http://schemas.microsoft.com/office/drawing/2014/main" val="3395132483"/>
                    </a:ext>
                  </a:extLst>
                </a:gridCol>
                <a:gridCol w="4712563">
                  <a:extLst>
                    <a:ext uri="{9D8B030D-6E8A-4147-A177-3AD203B41FA5}">
                      <a16:colId xmlns="" xmlns:a16="http://schemas.microsoft.com/office/drawing/2014/main" val="1320821231"/>
                    </a:ext>
                  </a:extLst>
                </a:gridCol>
              </a:tblGrid>
              <a:tr h="685101">
                <a:tc>
                  <a:txBody>
                    <a:bodyPr/>
                    <a:lstStyle/>
                    <a:p>
                      <a:pPr marL="0" marR="0" algn="ctr">
                        <a:lnSpc>
                          <a:spcPct val="200000"/>
                        </a:lnSpc>
                        <a:spcBef>
                          <a:spcPts val="0"/>
                        </a:spcBef>
                        <a:spcAft>
                          <a:spcPts val="0"/>
                        </a:spcAft>
                        <a:tabLst>
                          <a:tab pos="698500" algn="l"/>
                        </a:tabLst>
                      </a:pPr>
                      <a:r>
                        <a:rPr lang="en-US" sz="25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Mental Conditions</a:t>
                      </a:r>
                      <a:endParaRPr lang="en-US" sz="25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698500" algn="l"/>
                        </a:tabLst>
                      </a:pPr>
                      <a:r>
                        <a:rPr lang="en-US" sz="25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P-value</a:t>
                      </a:r>
                      <a:endParaRPr lang="en-US" sz="25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2248167"/>
                  </a:ext>
                </a:extLst>
              </a:tr>
              <a:tr h="685101">
                <a:tc>
                  <a:txBody>
                    <a:bodyPr/>
                    <a:lstStyle/>
                    <a:p>
                      <a:pPr marL="0" marR="0" algn="ctr">
                        <a:lnSpc>
                          <a:spcPct val="200000"/>
                        </a:lnSpc>
                        <a:spcBef>
                          <a:spcPts val="0"/>
                        </a:spcBef>
                        <a:spcAft>
                          <a:spcPts val="0"/>
                        </a:spcAft>
                        <a:tabLst>
                          <a:tab pos="698500" algn="l"/>
                        </a:tabLst>
                      </a:pPr>
                      <a:r>
                        <a:rPr lang="en-US" sz="25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Depression</a:t>
                      </a:r>
                      <a:endParaRPr lang="en-US"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698500" algn="l"/>
                        </a:tabLst>
                      </a:pPr>
                      <a:r>
                        <a:rPr lang="en-US" sz="25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&lt;0.0001</a:t>
                      </a:r>
                      <a:endParaRPr lang="en-US"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88413"/>
                  </a:ext>
                </a:extLst>
              </a:tr>
              <a:tr h="685101">
                <a:tc>
                  <a:txBody>
                    <a:bodyPr/>
                    <a:lstStyle/>
                    <a:p>
                      <a:pPr marL="0" marR="0" algn="ctr">
                        <a:lnSpc>
                          <a:spcPct val="200000"/>
                        </a:lnSpc>
                        <a:spcBef>
                          <a:spcPts val="0"/>
                        </a:spcBef>
                        <a:spcAft>
                          <a:spcPts val="0"/>
                        </a:spcAft>
                        <a:tabLst>
                          <a:tab pos="698500" algn="l"/>
                        </a:tabLst>
                      </a:pPr>
                      <a:r>
                        <a:rPr lang="en-US" sz="25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Anxiety</a:t>
                      </a:r>
                      <a:endParaRPr lang="en-US"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698500" algn="l"/>
                        </a:tabLst>
                      </a:pPr>
                      <a:r>
                        <a:rPr lang="en-US" sz="25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&lt;0.0001</a:t>
                      </a:r>
                      <a:endParaRPr lang="en-US"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892809"/>
                  </a:ext>
                </a:extLst>
              </a:tr>
              <a:tr h="685101">
                <a:tc>
                  <a:txBody>
                    <a:bodyPr/>
                    <a:lstStyle/>
                    <a:p>
                      <a:pPr marL="0" marR="0" algn="ctr">
                        <a:lnSpc>
                          <a:spcPct val="200000"/>
                        </a:lnSpc>
                        <a:spcBef>
                          <a:spcPts val="0"/>
                        </a:spcBef>
                        <a:spcAft>
                          <a:spcPts val="0"/>
                        </a:spcAft>
                        <a:tabLst>
                          <a:tab pos="698500" algn="l"/>
                        </a:tabLst>
                      </a:pPr>
                      <a:r>
                        <a:rPr lang="en-US" sz="25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Loneliness</a:t>
                      </a:r>
                      <a:endParaRPr lang="en-US"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698500" algn="l"/>
                        </a:tabLst>
                      </a:pPr>
                      <a:r>
                        <a:rPr lang="en-US" sz="25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&lt;0.0001</a:t>
                      </a:r>
                      <a:endParaRPr lang="en-US" sz="25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6" marR="4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0209688"/>
                  </a:ext>
                </a:extLst>
              </a:tr>
            </a:tbl>
          </a:graphicData>
        </a:graphic>
      </p:graphicFrame>
      <p:sp>
        <p:nvSpPr>
          <p:cNvPr id="6" name="TextBox 5">
            <a:extLst>
              <a:ext uri="{FF2B5EF4-FFF2-40B4-BE49-F238E27FC236}">
                <a16:creationId xmlns="" xmlns:a16="http://schemas.microsoft.com/office/drawing/2014/main" id="{7A506E77-2F87-5530-8055-93C8870C7874}"/>
              </a:ext>
            </a:extLst>
          </p:cNvPr>
          <p:cNvSpPr txBox="1"/>
          <p:nvPr/>
        </p:nvSpPr>
        <p:spPr>
          <a:xfrm>
            <a:off x="228600" y="4552950"/>
            <a:ext cx="8481151" cy="623258"/>
          </a:xfrm>
          <a:prstGeom prst="rect">
            <a:avLst/>
          </a:prstGeom>
          <a:noFill/>
        </p:spPr>
        <p:txBody>
          <a:bodyPr wrap="square" lIns="68589" tIns="34295" rIns="68589" bIns="34295">
            <a:spAutoFit/>
          </a:bodyPr>
          <a:lstStyle/>
          <a:p>
            <a:pPr algn="ctr">
              <a:spcAft>
                <a:spcPts val="750"/>
              </a:spcAft>
              <a:tabLst>
                <a:tab pos="5239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Associations of impaired ADL with mental health and wellbeing during the COVID-19 pandemic</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09740965"/>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87052"/>
            <a:ext cx="8458200" cy="1102519"/>
          </a:xfrm>
        </p:spPr>
        <p:txBody>
          <a:bodyPr>
            <a:normAutofit fontScale="90000"/>
          </a:bodyPr>
          <a:lstStyle/>
          <a:p>
            <a:r>
              <a:rPr lang="en-US" dirty="0">
                <a:latin typeface="Times New Roman" pitchFamily="18" charset="0"/>
                <a:cs typeface="Times New Roman" pitchFamily="18" charset="0"/>
              </a:rPr>
              <a:t>A Narrative Review on Mental Health Disorders of the Elder People during COVID 19 Pandemic </a:t>
            </a:r>
          </a:p>
        </p:txBody>
      </p:sp>
      <p:sp>
        <p:nvSpPr>
          <p:cNvPr id="3" name="Subtitle 2"/>
          <p:cNvSpPr>
            <a:spLocks noGrp="1"/>
          </p:cNvSpPr>
          <p:nvPr>
            <p:ph type="subTitle" idx="1"/>
          </p:nvPr>
        </p:nvSpPr>
        <p:spPr>
          <a:xfrm>
            <a:off x="457200" y="3257550"/>
            <a:ext cx="4953000" cy="1314450"/>
          </a:xfrm>
        </p:spPr>
        <p:txBody>
          <a:bodyPr>
            <a:normAutofit/>
          </a:bodyPr>
          <a:lstStyle/>
          <a:p>
            <a:r>
              <a:rPr lang="en-US" sz="2000" dirty="0">
                <a:latin typeface="Times New Roman" pitchFamily="18" charset="0"/>
                <a:cs typeface="Times New Roman" pitchFamily="18" charset="0"/>
              </a:rPr>
              <a:t>Name: </a:t>
            </a:r>
            <a:r>
              <a:rPr lang="en-US" sz="2000" dirty="0" err="1">
                <a:latin typeface="Times New Roman" pitchFamily="18" charset="0"/>
                <a:cs typeface="Times New Roman" pitchFamily="18" charset="0"/>
              </a:rPr>
              <a:t>Humayra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Tarannum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Rahman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ID: 2022987</a:t>
            </a:r>
          </a:p>
          <a:p>
            <a:r>
              <a:rPr lang="en-US" sz="2000" dirty="0">
                <a:latin typeface="Times New Roman" pitchFamily="18" charset="0"/>
                <a:cs typeface="Times New Roman" pitchFamily="18" charset="0"/>
              </a:rPr>
              <a:t>Batch: 22</a:t>
            </a:r>
            <a:r>
              <a:rPr lang="en-US" sz="2000" baseline="30000" dirty="0">
                <a:latin typeface="Times New Roman" pitchFamily="18" charset="0"/>
                <a:cs typeface="Times New Roman" pitchFamily="18" charset="0"/>
              </a:rPr>
              <a:t>nd</a:t>
            </a:r>
            <a:r>
              <a:rPr lang="en-US" sz="2000" dirty="0">
                <a:latin typeface="Times New Roman" pitchFamily="18" charset="0"/>
                <a:cs typeface="Times New Roman" pitchFamily="18" charset="0"/>
              </a:rPr>
              <a:t> </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30921-F4EC-0BCB-2F57-D895297D865F}"/>
              </a:ext>
            </a:extLst>
          </p:cNvPr>
          <p:cNvSpPr>
            <a:spLocks noGrp="1"/>
          </p:cNvSpPr>
          <p:nvPr>
            <p:ph type="title"/>
          </p:nvPr>
        </p:nvSpPr>
        <p:spPr>
          <a:xfrm>
            <a:off x="457200" y="361950"/>
            <a:ext cx="8229600" cy="802386"/>
          </a:xfrm>
        </p:spPr>
        <p:txBody>
          <a:bodyPr lIns="68589" tIns="34295" rIns="68589" bIns="34295">
            <a:noAutofit/>
          </a:bodyPr>
          <a:lstStyle/>
          <a:p>
            <a:pPr algn="ctr"/>
            <a:r>
              <a:rPr lang="en-US" sz="3400" dirty="0"/>
              <a:t>Qualitative Literature Analysis: Switzerland</a:t>
            </a:r>
          </a:p>
        </p:txBody>
      </p:sp>
      <p:graphicFrame>
        <p:nvGraphicFramePr>
          <p:cNvPr id="3" name="Diagram 2">
            <a:extLst>
              <a:ext uri="{FF2B5EF4-FFF2-40B4-BE49-F238E27FC236}">
                <a16:creationId xmlns:a16="http://schemas.microsoft.com/office/drawing/2014/main" xmlns="" id="{8F2AFC20-190C-F7E6-D161-0C178B67962F}"/>
              </a:ext>
            </a:extLst>
          </p:cNvPr>
          <p:cNvGraphicFramePr/>
          <p:nvPr>
            <p:extLst>
              <p:ext uri="{D42A27DB-BD31-4B8C-83A1-F6EECF244321}">
                <p14:modId xmlns:p14="http://schemas.microsoft.com/office/powerpoint/2010/main" xmlns="" val="2692699358"/>
              </p:ext>
            </p:extLst>
          </p:nvPr>
        </p:nvGraphicFramePr>
        <p:xfrm>
          <a:off x="762000" y="1200150"/>
          <a:ext cx="7467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DAB1A7B6-A844-C1A5-BCCF-97D8C8F8A535}"/>
              </a:ext>
            </a:extLst>
          </p:cNvPr>
          <p:cNvSpPr txBox="1"/>
          <p:nvPr/>
        </p:nvSpPr>
        <p:spPr>
          <a:xfrm>
            <a:off x="383474" y="4520242"/>
            <a:ext cx="8760526" cy="623258"/>
          </a:xfrm>
          <a:prstGeom prst="rect">
            <a:avLst/>
          </a:prstGeom>
          <a:noFill/>
        </p:spPr>
        <p:txBody>
          <a:bodyPr wrap="square" lIns="68589" tIns="34295" rIns="68589" bIns="34295">
            <a:spAutoFit/>
          </a:bodyPr>
          <a:lstStyle/>
          <a:p>
            <a:pPr algn="just">
              <a:lnSpc>
                <a:spcPct val="200000"/>
              </a:lnSpc>
              <a:spcAft>
                <a:spcPts val="750"/>
              </a:spcAft>
              <a:tabLst>
                <a:tab pos="523945" algn="l"/>
              </a:tabLs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Feelings of Elderly People against Covid 19 pandemic and relative public health measures</a:t>
            </a:r>
            <a:endParaRPr lang="en-US" sz="15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366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A17D8-A2FF-78C0-83C6-D4EED95CA7E0}"/>
              </a:ext>
            </a:extLst>
          </p:cNvPr>
          <p:cNvSpPr>
            <a:spLocks noGrp="1"/>
          </p:cNvSpPr>
          <p:nvPr>
            <p:ph type="title"/>
          </p:nvPr>
        </p:nvSpPr>
        <p:spPr>
          <a:xfrm>
            <a:off x="152400" y="666750"/>
            <a:ext cx="8763000" cy="533311"/>
          </a:xfrm>
        </p:spPr>
        <p:txBody>
          <a:bodyPr lIns="68589" tIns="34295" rIns="68589" bIns="34295">
            <a:noAutofit/>
          </a:bodyPr>
          <a:lstStyle/>
          <a:p>
            <a:pPr algn="ctr"/>
            <a:r>
              <a:rPr lang="en-US" sz="3000" dirty="0">
                <a:latin typeface="Times New Roman" pitchFamily="18" charset="0"/>
                <a:cs typeface="Times New Roman" pitchFamily="18" charset="0"/>
              </a:rPr>
              <a:t>Analysis in Different Regions: Results from 33 Countries  </a:t>
            </a:r>
          </a:p>
        </p:txBody>
      </p:sp>
      <p:pic>
        <p:nvPicPr>
          <p:cNvPr id="3" name="Picture 2">
            <a:extLst>
              <a:ext uri="{FF2B5EF4-FFF2-40B4-BE49-F238E27FC236}">
                <a16:creationId xmlns="" xmlns:a16="http://schemas.microsoft.com/office/drawing/2014/main" id="{7CCB5E67-9BB1-94D9-264C-95BEA9946301}"/>
              </a:ext>
            </a:extLst>
          </p:cNvPr>
          <p:cNvPicPr>
            <a:picLocks noChangeAspect="1"/>
          </p:cNvPicPr>
          <p:nvPr/>
        </p:nvPicPr>
        <p:blipFill>
          <a:blip r:embed="rId2"/>
          <a:stretch>
            <a:fillRect/>
          </a:stretch>
        </p:blipFill>
        <p:spPr>
          <a:xfrm>
            <a:off x="495300" y="1504950"/>
            <a:ext cx="8153400" cy="3545212"/>
          </a:xfrm>
          <a:prstGeom prst="rect">
            <a:avLst/>
          </a:prstGeom>
          <a:gradFill>
            <a:gsLst>
              <a:gs pos="81000">
                <a:srgbClr val="EEEEEE">
                  <a:alpha val="0"/>
                </a:srgbClr>
              </a:gs>
              <a:gs pos="0">
                <a:schemeClr val="bg1"/>
              </a:gs>
              <a:gs pos="100000">
                <a:schemeClr val="bg1">
                  <a:lumMod val="85000"/>
                </a:schemeClr>
              </a:gs>
            </a:gsLst>
            <a:path path="circle">
              <a:fillToRect l="50000" t="50000" r="50000" b="50000"/>
            </a:path>
          </a:gradFill>
        </p:spPr>
      </p:pic>
    </p:spTree>
    <p:extLst>
      <p:ext uri="{BB962C8B-B14F-4D97-AF65-F5344CB8AC3E}">
        <p14:creationId xmlns="" xmlns:p14="http://schemas.microsoft.com/office/powerpoint/2010/main" val="2805908860"/>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457200" y="580557"/>
            <a:ext cx="8229600" cy="609600"/>
          </a:xfrm>
        </p:spPr>
        <p:txBody>
          <a:bodyPr lIns="68589" tIns="34295" rIns="68589" bIns="34295">
            <a:normAutofit fontScale="90000"/>
          </a:bodyPr>
          <a:lstStyle/>
          <a:p>
            <a:pPr algn="ctr"/>
            <a:r>
              <a:rPr lang="en-IN" b="1" dirty="0">
                <a:solidFill>
                  <a:schemeClr val="accent4"/>
                </a:solidFill>
                <a:latin typeface="Times New Roman" pitchFamily="18" charset="0"/>
                <a:ea typeface="Open Sans" panose="020B0606030504020204" pitchFamily="34" charset="0"/>
                <a:cs typeface="Times New Roman" pitchFamily="18" charset="0"/>
              </a:rPr>
              <a:t>Limitations</a:t>
            </a:r>
          </a:p>
        </p:txBody>
      </p:sp>
      <p:sp>
        <p:nvSpPr>
          <p:cNvPr id="47" name="Rectangle 46">
            <a:extLst>
              <a:ext uri="{FF2B5EF4-FFF2-40B4-BE49-F238E27FC236}">
                <a16:creationId xmlns="" xmlns:a16="http://schemas.microsoft.com/office/drawing/2014/main" id="{AA112C82-B23E-4E94-A837-C15DB47AD746}"/>
              </a:ext>
            </a:extLst>
          </p:cNvPr>
          <p:cNvSpPr/>
          <p:nvPr/>
        </p:nvSpPr>
        <p:spPr>
          <a:xfrm>
            <a:off x="5070987" y="1462504"/>
            <a:ext cx="3581400" cy="746368"/>
          </a:xfrm>
          <a:prstGeom prst="rect">
            <a:avLst/>
          </a:prstGeom>
          <a:ln>
            <a:solidFill>
              <a:schemeClr val="tx1">
                <a:lumMod val="85000"/>
                <a:lumOff val="15000"/>
              </a:schemeClr>
            </a:solidFill>
          </a:ln>
        </p:spPr>
        <p:txBody>
          <a:bodyPr wrap="square" lIns="68589" tIns="34295" rIns="68589" bIns="34295">
            <a:spAutoFit/>
          </a:bodyPr>
          <a:lstStyle/>
          <a:p>
            <a:pPr algn="ctr" fontAlgn="base"/>
            <a:r>
              <a:rPr lang="en-US" sz="2200" dirty="0">
                <a:solidFill>
                  <a:schemeClr val="tx1">
                    <a:lumMod val="65000"/>
                    <a:lumOff val="35000"/>
                  </a:schemeClr>
                </a:solidFill>
                <a:latin typeface="Times New Roman" panose="02020603050405020304" pitchFamily="18" charset="0"/>
                <a:cs typeface="Times New Roman" panose="02020603050405020304" pitchFamily="18" charset="0"/>
              </a:rPr>
              <a:t>The nature of the study was qualitative and narrative</a:t>
            </a:r>
            <a:endParaRPr lang="en-IN" sz="2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 xmlns:a16="http://schemas.microsoft.com/office/drawing/2014/main" id="{633CC1FB-F435-402C-8BF9-9CA4E081BF2F}"/>
              </a:ext>
            </a:extLst>
          </p:cNvPr>
          <p:cNvSpPr/>
          <p:nvPr/>
        </p:nvSpPr>
        <p:spPr>
          <a:xfrm>
            <a:off x="5070987" y="2339181"/>
            <a:ext cx="3581400" cy="1084922"/>
          </a:xfrm>
          <a:prstGeom prst="rect">
            <a:avLst/>
          </a:prstGeom>
          <a:ln>
            <a:solidFill>
              <a:schemeClr val="tx1">
                <a:lumMod val="85000"/>
                <a:lumOff val="15000"/>
              </a:schemeClr>
            </a:solidFill>
          </a:ln>
        </p:spPr>
        <p:txBody>
          <a:bodyPr wrap="square" lIns="68589" tIns="34295" rIns="68589" bIns="34295">
            <a:spAutoFit/>
          </a:bodyPr>
          <a:lstStyle/>
          <a:p>
            <a:pPr algn="ctr" fontAlgn="base"/>
            <a:r>
              <a:rPr lang="en-IN" sz="2200" dirty="0">
                <a:solidFill>
                  <a:schemeClr val="tx1">
                    <a:lumMod val="65000"/>
                    <a:lumOff val="35000"/>
                  </a:schemeClr>
                </a:solidFill>
                <a:latin typeface="Times New Roman" panose="02020603050405020304" pitchFamily="18" charset="0"/>
                <a:cs typeface="Times New Roman" pitchFamily="18" charset="0"/>
              </a:rPr>
              <a:t>As online based study was done mostly selection bias was seen in the study</a:t>
            </a:r>
          </a:p>
        </p:txBody>
      </p:sp>
      <p:sp>
        <p:nvSpPr>
          <p:cNvPr id="11" name="Rectangle 10"/>
          <p:cNvSpPr/>
          <p:nvPr/>
        </p:nvSpPr>
        <p:spPr>
          <a:xfrm>
            <a:off x="685800" y="1455688"/>
            <a:ext cx="3581400" cy="769441"/>
          </a:xfrm>
          <a:prstGeom prst="rect">
            <a:avLst/>
          </a:prstGeom>
          <a:ln>
            <a:solidFill>
              <a:schemeClr val="tx1">
                <a:lumMod val="85000"/>
                <a:lumOff val="15000"/>
              </a:schemeClr>
            </a:solidFill>
          </a:ln>
        </p:spPr>
        <p:txBody>
          <a:bodyPr wrap="square">
            <a:spAutoFit/>
          </a:bodyPr>
          <a:lstStyle/>
          <a:p>
            <a:pPr algn="ctr" fontAlgn="base"/>
            <a:r>
              <a:rPr lang="en-US" sz="2200" dirty="0">
                <a:solidFill>
                  <a:schemeClr val="tx1">
                    <a:lumMod val="65000"/>
                    <a:lumOff val="35000"/>
                  </a:schemeClr>
                </a:solidFill>
                <a:latin typeface="Times New Roman" panose="02020603050405020304" pitchFamily="18" charset="0"/>
                <a:cs typeface="Times New Roman" panose="02020603050405020304" pitchFamily="18" charset="0"/>
              </a:rPr>
              <a:t>A limited number of studies found for this particular study</a:t>
            </a:r>
            <a:endParaRPr lang="en-IN" sz="2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85800" y="2339181"/>
            <a:ext cx="3581400" cy="1446550"/>
          </a:xfrm>
          <a:prstGeom prst="rect">
            <a:avLst/>
          </a:prstGeom>
          <a:ln>
            <a:solidFill>
              <a:schemeClr val="tx1">
                <a:lumMod val="85000"/>
                <a:lumOff val="15000"/>
              </a:schemeClr>
            </a:solidFill>
          </a:ln>
        </p:spPr>
        <p:txBody>
          <a:bodyPr wrap="square">
            <a:spAutoFit/>
          </a:bodyPr>
          <a:lstStyle/>
          <a:p>
            <a:pPr algn="ctr" fontAlgn="base"/>
            <a:r>
              <a:rPr lang="en-IN" sz="2200" dirty="0">
                <a:solidFill>
                  <a:schemeClr val="tx1">
                    <a:lumMod val="65000"/>
                    <a:lumOff val="35000"/>
                  </a:schemeClr>
                </a:solidFill>
                <a:latin typeface="Times New Roman" panose="02020603050405020304" pitchFamily="18" charset="0"/>
                <a:cs typeface="Times New Roman" panose="02020603050405020304" pitchFamily="18" charset="0"/>
              </a:rPr>
              <a:t>No causal associations were established as only cross-sectional studies were included</a:t>
            </a:r>
          </a:p>
        </p:txBody>
      </p:sp>
      <p:sp>
        <p:nvSpPr>
          <p:cNvPr id="13" name="Rectangle 12"/>
          <p:cNvSpPr/>
          <p:nvPr/>
        </p:nvSpPr>
        <p:spPr>
          <a:xfrm>
            <a:off x="685800" y="3899783"/>
            <a:ext cx="3581400" cy="769441"/>
          </a:xfrm>
          <a:prstGeom prst="rect">
            <a:avLst/>
          </a:prstGeom>
          <a:ln>
            <a:solidFill>
              <a:schemeClr val="tx1">
                <a:lumMod val="85000"/>
                <a:lumOff val="15000"/>
              </a:schemeClr>
            </a:solidFill>
          </a:ln>
        </p:spPr>
        <p:txBody>
          <a:bodyPr wrap="square">
            <a:spAutoFit/>
          </a:bodyPr>
          <a:lstStyle/>
          <a:p>
            <a:pPr algn="ctr" fontAlgn="base"/>
            <a:r>
              <a:rPr lang="en-IN" sz="2200" dirty="0">
                <a:solidFill>
                  <a:schemeClr val="tx1">
                    <a:lumMod val="65000"/>
                    <a:lumOff val="35000"/>
                  </a:schemeClr>
                </a:solidFill>
                <a:latin typeface="Times New Roman" panose="02020603050405020304" pitchFamily="18" charset="0"/>
                <a:cs typeface="Times New Roman" panose="02020603050405020304" pitchFamily="18" charset="0"/>
              </a:rPr>
              <a:t>Socio economic status could not be considered</a:t>
            </a:r>
          </a:p>
        </p:txBody>
      </p:sp>
      <p:sp>
        <p:nvSpPr>
          <p:cNvPr id="14" name="Rectangle 13"/>
          <p:cNvSpPr/>
          <p:nvPr/>
        </p:nvSpPr>
        <p:spPr>
          <a:xfrm>
            <a:off x="5070987" y="3554412"/>
            <a:ext cx="3581400" cy="769441"/>
          </a:xfrm>
          <a:prstGeom prst="rect">
            <a:avLst/>
          </a:prstGeom>
          <a:ln>
            <a:solidFill>
              <a:schemeClr val="tx1">
                <a:lumMod val="85000"/>
                <a:lumOff val="15000"/>
              </a:schemeClr>
            </a:solidFill>
          </a:ln>
        </p:spPr>
        <p:txBody>
          <a:bodyPr wrap="square">
            <a:spAutoFit/>
          </a:bodyPr>
          <a:lstStyle/>
          <a:p>
            <a:pPr algn="ctr" fontAlgn="base"/>
            <a:r>
              <a:rPr lang="en-IN" sz="2200" dirty="0">
                <a:solidFill>
                  <a:schemeClr val="tx1">
                    <a:lumMod val="65000"/>
                    <a:lumOff val="35000"/>
                  </a:schemeClr>
                </a:solidFill>
                <a:latin typeface="Times New Roman" pitchFamily="18" charset="0"/>
                <a:cs typeface="Times New Roman" pitchFamily="18" charset="0"/>
              </a:rPr>
              <a:t>Gender situation could </a:t>
            </a:r>
          </a:p>
          <a:p>
            <a:pPr algn="ctr" fontAlgn="base"/>
            <a:r>
              <a:rPr lang="en-IN" sz="2200" dirty="0">
                <a:solidFill>
                  <a:schemeClr val="tx1">
                    <a:lumMod val="65000"/>
                    <a:lumOff val="35000"/>
                  </a:schemeClr>
                </a:solidFill>
                <a:latin typeface="Times New Roman" pitchFamily="18" charset="0"/>
                <a:cs typeface="Times New Roman" pitchFamily="18" charset="0"/>
              </a:rPr>
              <a:t>not be considered </a:t>
            </a:r>
          </a:p>
        </p:txBody>
      </p:sp>
    </p:spTree>
    <p:extLst>
      <p:ext uri="{BB962C8B-B14F-4D97-AF65-F5344CB8AC3E}">
        <p14:creationId xmlns="" xmlns:p14="http://schemas.microsoft.com/office/powerpoint/2010/main" val="107311508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BE0F199-197D-4D9F-8A9B-2716FF9BC860}"/>
              </a:ext>
            </a:extLst>
          </p:cNvPr>
          <p:cNvSpPr>
            <a:spLocks noGrp="1"/>
          </p:cNvSpPr>
          <p:nvPr>
            <p:ph type="title"/>
          </p:nvPr>
        </p:nvSpPr>
        <p:spPr>
          <a:xfrm>
            <a:off x="457200" y="681718"/>
            <a:ext cx="8229600" cy="802386"/>
          </a:xfrm>
        </p:spPr>
        <p:txBody>
          <a:bodyPr lIns="68589" tIns="34295" rIns="68589" bIns="34295"/>
          <a:lstStyle/>
          <a:p>
            <a:pPr algn="ctr"/>
            <a:r>
              <a:rPr lang="en-IN" b="1" dirty="0">
                <a:solidFill>
                  <a:sysClr val="windowText" lastClr="000000"/>
                </a:solidFill>
                <a:latin typeface="Times New Roman" pitchFamily="18" charset="0"/>
                <a:ea typeface="Open Sans" panose="020B0606030504020204" pitchFamily="34" charset="0"/>
                <a:cs typeface="Times New Roman" pitchFamily="18" charset="0"/>
              </a:rPr>
              <a:t>Recommendations</a:t>
            </a:r>
          </a:p>
        </p:txBody>
      </p:sp>
      <p:sp>
        <p:nvSpPr>
          <p:cNvPr id="20" name="Rectangle 19">
            <a:extLst>
              <a:ext uri="{FF2B5EF4-FFF2-40B4-BE49-F238E27FC236}">
                <a16:creationId xmlns="" xmlns:a16="http://schemas.microsoft.com/office/drawing/2014/main" id="{324BA718-9A54-4156-90B5-F858FE5926B3}"/>
              </a:ext>
            </a:extLst>
          </p:cNvPr>
          <p:cNvSpPr/>
          <p:nvPr/>
        </p:nvSpPr>
        <p:spPr>
          <a:xfrm>
            <a:off x="609600" y="1723823"/>
            <a:ext cx="7924800" cy="1300366"/>
          </a:xfrm>
          <a:prstGeom prst="rect">
            <a:avLst/>
          </a:prstGeom>
        </p:spPr>
        <p:txBody>
          <a:bodyPr wrap="square" lIns="68589" tIns="34295" rIns="68589" bIns="34295">
            <a:spAutoFit/>
          </a:bodyPr>
          <a:lstStyle/>
          <a:p>
            <a:pPr algn="ctr" fontAlgn="base"/>
            <a:r>
              <a:rPr lang="en-US" sz="2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Most of the studies considered in this review has shown impact of Covid 19 pandemic on mental health of elder people. Although their extents are of different level and different nature, all these articles suggested public health measures to maintain their proper mental health condition. </a:t>
            </a:r>
            <a:endParaRPr lang="en-IN" sz="2000" dirty="0">
              <a:solidFill>
                <a:sysClr val="windowText" lastClr="0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4" name="Rectangle 23">
            <a:extLst>
              <a:ext uri="{FF2B5EF4-FFF2-40B4-BE49-F238E27FC236}">
                <a16:creationId xmlns="" xmlns:a16="http://schemas.microsoft.com/office/drawing/2014/main" id="{85BC6DEE-E6F4-485B-9B22-42E2F39652B0}"/>
              </a:ext>
            </a:extLst>
          </p:cNvPr>
          <p:cNvSpPr/>
          <p:nvPr/>
        </p:nvSpPr>
        <p:spPr>
          <a:xfrm>
            <a:off x="723900" y="3181350"/>
            <a:ext cx="7696200" cy="1300366"/>
          </a:xfrm>
          <a:prstGeom prst="rect">
            <a:avLst/>
          </a:prstGeom>
        </p:spPr>
        <p:txBody>
          <a:bodyPr wrap="square" lIns="68589" tIns="34295" rIns="68589" bIns="34295">
            <a:spAutoFit/>
          </a:bodyPr>
          <a:lstStyle/>
          <a:p>
            <a:pPr algn="ctr" fontAlgn="base"/>
            <a:endParaRPr lang="en-US" sz="2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endParaRPr>
          </a:p>
          <a:p>
            <a:pPr algn="ctr" fontAlgn="base"/>
            <a:r>
              <a:rPr lang="en-US" sz="2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F</a:t>
            </a:r>
            <a:r>
              <a:rPr lang="en-US" sz="20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urther investigation is also required to understand different socio economic and other issues to better understand the impact of such pandemic and save our elders from their detrimental effects</a:t>
            </a:r>
            <a:endParaRPr lang="en-IN" sz="2000" dirty="0">
              <a:solidFill>
                <a:sysClr val="windowText" lastClr="000000"/>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 xmlns:p14="http://schemas.microsoft.com/office/powerpoint/2010/main" val="68929726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550"/>
            <a:ext cx="8229600" cy="800100"/>
          </a:xfrm>
        </p:spPr>
        <p:txBody>
          <a:bodyPr/>
          <a:lstStyle/>
          <a:p>
            <a:r>
              <a:rPr lang="en-US" dirty="0">
                <a:latin typeface="Times New Roman" pitchFamily="18" charset="0"/>
                <a:cs typeface="Times New Roman" pitchFamily="18" charset="0"/>
              </a:rPr>
              <a:t>Conclusion</a:t>
            </a:r>
          </a:p>
        </p:txBody>
      </p:sp>
      <p:sp>
        <p:nvSpPr>
          <p:cNvPr id="3" name="Content Placeholder 2"/>
          <p:cNvSpPr>
            <a:spLocks noGrp="1"/>
          </p:cNvSpPr>
          <p:nvPr>
            <p:ph idx="1"/>
          </p:nvPr>
        </p:nvSpPr>
        <p:spPr>
          <a:xfrm>
            <a:off x="228600" y="1581150"/>
            <a:ext cx="4800600" cy="3243834"/>
          </a:xfrm>
        </p:spPr>
        <p:txBody>
          <a:bodyPr>
            <a:normAutofit/>
          </a:bodyPr>
          <a:lstStyle/>
          <a:p>
            <a:r>
              <a:rPr lang="en-US" sz="2200" dirty="0">
                <a:latin typeface="Times New Roman" pitchFamily="18" charset="0"/>
                <a:cs typeface="Times New Roman" pitchFamily="18" charset="0"/>
              </a:rPr>
              <a:t>Showed a negative impact on the mental health of Elderly people</a:t>
            </a:r>
          </a:p>
          <a:p>
            <a:r>
              <a:rPr lang="en-US" sz="2200" dirty="0">
                <a:latin typeface="Times New Roman" pitchFamily="18" charset="0"/>
                <a:cs typeface="Times New Roman" pitchFamily="18" charset="0"/>
              </a:rPr>
              <a:t>Depression, anxiety and loneliness are found to be typical conditions which are associated with COVID 19 pandemic</a:t>
            </a:r>
          </a:p>
          <a:p>
            <a:pPr>
              <a:buNone/>
            </a:pPr>
            <a:endParaRPr lang="en-US" sz="2200" dirty="0"/>
          </a:p>
        </p:txBody>
      </p:sp>
      <p:pic>
        <p:nvPicPr>
          <p:cNvPr id="4" name="Picture 3" descr="oldermang713776143_1467124-860x573.jpg"/>
          <p:cNvPicPr>
            <a:picLocks noChangeAspect="1"/>
          </p:cNvPicPr>
          <p:nvPr/>
        </p:nvPicPr>
        <p:blipFill>
          <a:blip r:embed="rId2"/>
          <a:stretch>
            <a:fillRect/>
          </a:stretch>
        </p:blipFill>
        <p:spPr>
          <a:xfrm>
            <a:off x="5410200" y="2239433"/>
            <a:ext cx="3733800" cy="2904067"/>
          </a:xfrm>
          <a:prstGeom prst="rect">
            <a:avLst/>
          </a:prstGeom>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3677"/>
            <a:ext cx="8229600" cy="800100"/>
          </a:xfrm>
        </p:spPr>
        <p:txBody>
          <a:bodyPr/>
          <a:lstStyle/>
          <a:p>
            <a:r>
              <a:rPr lang="en-US" dirty="0">
                <a:latin typeface="Times New Roman" pitchFamily="18" charset="0"/>
                <a:cs typeface="Times New Roman" pitchFamily="18" charset="0"/>
              </a:rPr>
              <a:t>References </a:t>
            </a:r>
          </a:p>
        </p:txBody>
      </p:sp>
      <p:sp>
        <p:nvSpPr>
          <p:cNvPr id="3" name="Content Placeholder 2"/>
          <p:cNvSpPr>
            <a:spLocks noGrp="1"/>
          </p:cNvSpPr>
          <p:nvPr>
            <p:ph idx="1"/>
          </p:nvPr>
        </p:nvSpPr>
        <p:spPr>
          <a:xfrm>
            <a:off x="228600" y="1428750"/>
            <a:ext cx="8229600" cy="3810000"/>
          </a:xfrm>
        </p:spPr>
        <p:txBody>
          <a:bodyPr>
            <a:normAutofit/>
          </a:bodyPr>
          <a:lstStyle/>
          <a:p>
            <a:pPr marL="624078" indent="-514350">
              <a:buAutoNum type="arabicPeriod"/>
            </a:pPr>
            <a:r>
              <a:rPr lang="en-US" sz="2000" dirty="0">
                <a:latin typeface="Times New Roman" pitchFamily="18" charset="0"/>
                <a:cs typeface="Times New Roman" pitchFamily="18" charset="0"/>
              </a:rPr>
              <a:t>Zhou R, Chen H, Zhu L, Chen Y, Chen B, Li Y, Chen Z, Zhu H, Wang H. Mental health status of the elderly Chinese population during COVID-19: An online cross-sectional study. Frontiers in psychiatry. 2021;12. </a:t>
            </a:r>
          </a:p>
          <a:p>
            <a:pPr marL="624078" indent="-514350">
              <a:buAutoNum type="arabicPeriod"/>
            </a:pPr>
            <a:r>
              <a:rPr lang="en-US" sz="2000" dirty="0">
                <a:latin typeface="Times New Roman" pitchFamily="18" charset="0"/>
                <a:cs typeface="Times New Roman" pitchFamily="18" charset="0"/>
              </a:rPr>
              <a:t>WHO Website</a:t>
            </a:r>
          </a:p>
          <a:p>
            <a:pPr marL="624078" indent="-514350">
              <a:buAutoNum type="arabicPeriod"/>
            </a:pPr>
            <a:r>
              <a:rPr lang="en-US" sz="2000" dirty="0">
                <a:latin typeface="Times New Roman" pitchFamily="18" charset="0"/>
                <a:cs typeface="Times New Roman" pitchFamily="18" charset="0"/>
              </a:rPr>
              <a:t>Tyler CM, McKee GB, </a:t>
            </a:r>
            <a:r>
              <a:rPr lang="en-US" sz="2000" dirty="0" err="1">
                <a:latin typeface="Times New Roman" pitchFamily="18" charset="0"/>
                <a:cs typeface="Times New Roman" pitchFamily="18" charset="0"/>
              </a:rPr>
              <a:t>Alzueta</a:t>
            </a:r>
            <a:r>
              <a:rPr lang="en-US" sz="2000" dirty="0">
                <a:latin typeface="Times New Roman" pitchFamily="18" charset="0"/>
                <a:cs typeface="Times New Roman" pitchFamily="18" charset="0"/>
              </a:rPr>
              <a:t> E, Perrin PB, Kingsley K, Baker FC, </a:t>
            </a:r>
            <a:r>
              <a:rPr lang="en-US" sz="2000" dirty="0" err="1">
                <a:latin typeface="Times New Roman" pitchFamily="18" charset="0"/>
                <a:cs typeface="Times New Roman" pitchFamily="18" charset="0"/>
              </a:rPr>
              <a:t>Arango-Lasprilla</a:t>
            </a:r>
            <a:r>
              <a:rPr lang="en-US" sz="2000" dirty="0">
                <a:latin typeface="Times New Roman" pitchFamily="18" charset="0"/>
                <a:cs typeface="Times New Roman" pitchFamily="18" charset="0"/>
              </a:rPr>
              <a:t> JC. A study of older adults’ mental health across 33 countries during the COVID-19 pandemic. International journal of environmental research and public health. 2021 Jan;18(10):5090.</a:t>
            </a:r>
          </a:p>
          <a:p>
            <a:pPr marL="624078" indent="-514350">
              <a:buAutoNum type="arabicPeriod"/>
            </a:pPr>
            <a:endParaRPr lang="en-US" sz="2000" dirty="0"/>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AB7C347-BDA0-ADB4-A51B-286C4D1853D2}"/>
              </a:ext>
            </a:extLst>
          </p:cNvPr>
          <p:cNvSpPr>
            <a:spLocks noGrp="1"/>
          </p:cNvSpPr>
          <p:nvPr>
            <p:ph idx="1"/>
          </p:nvPr>
        </p:nvSpPr>
        <p:spPr/>
        <p:txBody>
          <a:bodyPr/>
          <a:lstStyle/>
          <a:p>
            <a:endParaRPr lang="en-US" dirty="0"/>
          </a:p>
          <a:p>
            <a:pPr>
              <a:buNone/>
            </a:pPr>
            <a:r>
              <a:rPr lang="en-US" sz="4000" dirty="0">
                <a:latin typeface="Times New Roman" pitchFamily="18" charset="0"/>
                <a:cs typeface="Times New Roman" pitchFamily="18" charset="0"/>
              </a:rPr>
              <a:t>                    Thank You</a:t>
            </a:r>
          </a:p>
        </p:txBody>
      </p:sp>
    </p:spTree>
    <p:extLst>
      <p:ext uri="{BB962C8B-B14F-4D97-AF65-F5344CB8AC3E}">
        <p14:creationId xmlns="" xmlns:p14="http://schemas.microsoft.com/office/powerpoint/2010/main" val="270669583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50"/>
            <a:ext cx="8229600" cy="800100"/>
          </a:xfrm>
        </p:spPr>
        <p:txBody>
          <a:bodyPr/>
          <a:lstStyle/>
          <a:p>
            <a:r>
              <a:rPr lang="en-US" dirty="0">
                <a:latin typeface="Times New Roman" pitchFamily="18" charset="0"/>
                <a:cs typeface="Times New Roman" pitchFamily="18" charset="0"/>
              </a:rPr>
              <a:t>Introduction </a:t>
            </a:r>
          </a:p>
        </p:txBody>
      </p:sp>
      <p:sp>
        <p:nvSpPr>
          <p:cNvPr id="3" name="Content Placeholder 2"/>
          <p:cNvSpPr>
            <a:spLocks noGrp="1"/>
          </p:cNvSpPr>
          <p:nvPr>
            <p:ph idx="1"/>
          </p:nvPr>
        </p:nvSpPr>
        <p:spPr>
          <a:xfrm>
            <a:off x="0" y="1181100"/>
            <a:ext cx="6096000" cy="3962400"/>
          </a:xfrm>
        </p:spPr>
        <p:txBody>
          <a:bodyPr>
            <a:normAutofit/>
          </a:bodyPr>
          <a:lstStyle/>
          <a:p>
            <a:r>
              <a:rPr lang="en-US" sz="2000" dirty="0">
                <a:latin typeface="Times New Roman" panose="02020603050405020304" pitchFamily="18" charset="0"/>
                <a:cs typeface="Times New Roman" pitchFamily="18" charset="0"/>
              </a:rPr>
              <a:t>First recorded in Wuhan, China [1]</a:t>
            </a:r>
          </a:p>
          <a:p>
            <a:r>
              <a:rPr lang="en-US" sz="2000" dirty="0">
                <a:latin typeface="Times New Roman" panose="02020603050405020304" pitchFamily="18" charset="0"/>
                <a:cs typeface="Times New Roman" pitchFamily="18" charset="0"/>
              </a:rPr>
              <a:t>Declared as global pandemic by World Health </a:t>
            </a:r>
          </a:p>
          <a:p>
            <a:pPr>
              <a:buNone/>
            </a:pPr>
            <a:r>
              <a:rPr lang="en-US" sz="2000" dirty="0">
                <a:latin typeface="Times New Roman" panose="02020603050405020304" pitchFamily="18" charset="0"/>
                <a:cs typeface="Times New Roman" pitchFamily="18" charset="0"/>
              </a:rPr>
              <a:t>   Organization on 11</a:t>
            </a:r>
            <a:r>
              <a:rPr lang="en-US" sz="2000" baseline="30000" dirty="0">
                <a:latin typeface="Times New Roman" panose="02020603050405020304" pitchFamily="18" charset="0"/>
                <a:cs typeface="Times New Roman" pitchFamily="18" charset="0"/>
              </a:rPr>
              <a:t>th</a:t>
            </a:r>
            <a:r>
              <a:rPr lang="en-US" sz="2000" dirty="0">
                <a:latin typeface="Times New Roman" panose="02020603050405020304" pitchFamily="18" charset="0"/>
                <a:cs typeface="Times New Roman" pitchFamily="18" charset="0"/>
              </a:rPr>
              <a:t> of March, 2020. [2]</a:t>
            </a:r>
          </a:p>
          <a:p>
            <a:r>
              <a:rPr lang="en-US" sz="2000" dirty="0">
                <a:latin typeface="Times New Roman" panose="02020603050405020304" pitchFamily="18" charset="0"/>
                <a:cs typeface="Times New Roman" pitchFamily="18" charset="0"/>
              </a:rPr>
              <a:t>Lockdown </a:t>
            </a:r>
            <a:r>
              <a:rPr lang="en-US" sz="2000" dirty="0" smtClean="0">
                <a:latin typeface="Times New Roman" panose="02020603050405020304" pitchFamily="18" charset="0"/>
                <a:cs typeface="Times New Roman" pitchFamily="18" charset="0"/>
              </a:rPr>
              <a:t>Strategy was taken by </a:t>
            </a:r>
            <a:r>
              <a:rPr lang="en-US" sz="2000" dirty="0">
                <a:latin typeface="Times New Roman" panose="02020603050405020304" pitchFamily="18" charset="0"/>
                <a:cs typeface="Times New Roman" pitchFamily="18" charset="0"/>
              </a:rPr>
              <a:t>most of  the countries </a:t>
            </a:r>
            <a:r>
              <a:rPr lang="en-US" sz="2000" dirty="0" smtClean="0">
                <a:latin typeface="Times New Roman" panose="02020603050405020304" pitchFamily="18" charset="0"/>
                <a:cs typeface="Times New Roman" pitchFamily="18" charset="0"/>
              </a:rPr>
              <a:t>around </a:t>
            </a:r>
            <a:r>
              <a:rPr lang="en-US" sz="2000" dirty="0">
                <a:latin typeface="Times New Roman" panose="02020603050405020304" pitchFamily="18" charset="0"/>
                <a:cs typeface="Times New Roman" pitchFamily="18" charset="0"/>
              </a:rPr>
              <a:t>the world</a:t>
            </a:r>
          </a:p>
          <a:p>
            <a:r>
              <a:rPr lang="en-US" sz="2000" dirty="0">
                <a:latin typeface="Times New Roman" panose="02020603050405020304" pitchFamily="18" charset="0"/>
                <a:cs typeface="Times New Roman" pitchFamily="18" charset="0"/>
              </a:rPr>
              <a:t>Mental Health of the elderly people affected </a:t>
            </a:r>
          </a:p>
          <a:p>
            <a:pPr>
              <a:buNone/>
            </a:pPr>
            <a:r>
              <a:rPr lang="en-US" sz="2000" dirty="0">
                <a:latin typeface="Times New Roman" panose="02020603050405020304" pitchFamily="18" charset="0"/>
                <a:cs typeface="Times New Roman" pitchFamily="18" charset="0"/>
              </a:rPr>
              <a:t>   severely during this pandemic [3]</a:t>
            </a:r>
          </a:p>
          <a:p>
            <a:endParaRPr lang="en-US" sz="2000" dirty="0">
              <a:latin typeface="Times New Roman" panose="02020603050405020304" pitchFamily="18" charset="0"/>
              <a:cs typeface="Times New Roman" pitchFamily="18" charset="0"/>
            </a:endParaRPr>
          </a:p>
          <a:p>
            <a:endParaRPr lang="en-US" sz="2000" dirty="0">
              <a:latin typeface="Times New Roman" panose="02020603050405020304" pitchFamily="18" charset="0"/>
              <a:cs typeface="Times New Roman" pitchFamily="18" charset="0"/>
            </a:endParaRPr>
          </a:p>
          <a:p>
            <a:endParaRPr lang="en-US" sz="2000" dirty="0">
              <a:latin typeface="Times New Roman" panose="02020603050405020304" pitchFamily="18" charset="0"/>
              <a:cs typeface="Times New Roman" pitchFamily="18" charset="0"/>
            </a:endParaRPr>
          </a:p>
          <a:p>
            <a:endParaRPr lang="en-US" sz="2000" dirty="0">
              <a:latin typeface="Times New Roman" panose="02020603050405020304" pitchFamily="18" charset="0"/>
              <a:cs typeface="Times New Roman" pitchFamily="18" charset="0"/>
            </a:endParaRPr>
          </a:p>
          <a:p>
            <a:endParaRPr lang="en-US" sz="2000" dirty="0">
              <a:latin typeface="Times New Roman" panose="02020603050405020304" pitchFamily="18" charset="0"/>
              <a:cs typeface="Times New Roman" pitchFamily="18" charset="0"/>
            </a:endParaRPr>
          </a:p>
          <a:p>
            <a:endParaRPr lang="en-US" sz="2000" dirty="0">
              <a:latin typeface="Times New Roman" panose="02020603050405020304" pitchFamily="18" charset="0"/>
              <a:cs typeface="Times New Roman" pitchFamily="18" charset="0"/>
            </a:endParaRPr>
          </a:p>
        </p:txBody>
      </p:sp>
      <p:grpSp>
        <p:nvGrpSpPr>
          <p:cNvPr id="7" name="Group 6">
            <a:extLst>
              <a:ext uri="{FF2B5EF4-FFF2-40B4-BE49-F238E27FC236}">
                <a16:creationId xmlns="" xmlns:a16="http://schemas.microsoft.com/office/drawing/2014/main" id="{E36D7B43-B561-4DBF-9508-86C394A44C58}"/>
              </a:ext>
            </a:extLst>
          </p:cNvPr>
          <p:cNvGrpSpPr/>
          <p:nvPr/>
        </p:nvGrpSpPr>
        <p:grpSpPr>
          <a:xfrm>
            <a:off x="6248400" y="455945"/>
            <a:ext cx="2895600" cy="4687554"/>
            <a:chOff x="6172200" y="455945"/>
            <a:chExt cx="2895600" cy="4687554"/>
          </a:xfrm>
        </p:grpSpPr>
        <p:pic>
          <p:nvPicPr>
            <p:cNvPr id="4" name="Picture 3" descr="Untitled.png"/>
            <p:cNvPicPr>
              <a:picLocks noChangeAspect="1"/>
            </p:cNvPicPr>
            <p:nvPr/>
          </p:nvPicPr>
          <p:blipFill>
            <a:blip r:embed="rId2" cstate="print"/>
            <a:stretch>
              <a:fillRect/>
            </a:stretch>
          </p:blipFill>
          <p:spPr>
            <a:xfrm>
              <a:off x="6172200" y="455945"/>
              <a:ext cx="2895600" cy="1484923"/>
            </a:xfrm>
            <a:prstGeom prst="rect">
              <a:avLst/>
            </a:prstGeom>
          </p:spPr>
        </p:pic>
        <p:pic>
          <p:nvPicPr>
            <p:cNvPr id="5" name="Picture 4" descr="istockphoto-1215768524-612x612.jpg"/>
            <p:cNvPicPr>
              <a:picLocks noChangeAspect="1"/>
            </p:cNvPicPr>
            <p:nvPr/>
          </p:nvPicPr>
          <p:blipFill>
            <a:blip r:embed="rId3"/>
            <a:stretch>
              <a:fillRect/>
            </a:stretch>
          </p:blipFill>
          <p:spPr>
            <a:xfrm>
              <a:off x="6172200" y="1926980"/>
              <a:ext cx="2895600" cy="1559169"/>
            </a:xfrm>
            <a:prstGeom prst="rect">
              <a:avLst/>
            </a:prstGeom>
          </p:spPr>
        </p:pic>
        <p:pic>
          <p:nvPicPr>
            <p:cNvPr id="6" name="Picture 5" descr="Untitled 2.png"/>
            <p:cNvPicPr>
              <a:picLocks noChangeAspect="1"/>
            </p:cNvPicPr>
            <p:nvPr/>
          </p:nvPicPr>
          <p:blipFill>
            <a:blip r:embed="rId4" cstate="print"/>
            <a:stretch>
              <a:fillRect/>
            </a:stretch>
          </p:blipFill>
          <p:spPr>
            <a:xfrm>
              <a:off x="6172200" y="3482694"/>
              <a:ext cx="2895600" cy="1660805"/>
            </a:xfrm>
            <a:prstGeom prst="rect">
              <a:avLst/>
            </a:prstGeom>
          </p:spPr>
        </p:pic>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Research Question</a:t>
            </a:r>
          </a:p>
        </p:txBody>
      </p:sp>
      <p:sp>
        <p:nvSpPr>
          <p:cNvPr id="3" name="Content Placeholder 2"/>
          <p:cNvSpPr>
            <a:spLocks noGrp="1"/>
          </p:cNvSpPr>
          <p:nvPr>
            <p:ph idx="1"/>
          </p:nvPr>
        </p:nvSpPr>
        <p:spPr>
          <a:xfrm>
            <a:off x="457200" y="1991032"/>
            <a:ext cx="8229600" cy="1113282"/>
          </a:xfrm>
        </p:spPr>
        <p:txBody>
          <a:bodyPr/>
          <a:lstStyle/>
          <a:p>
            <a:r>
              <a:rPr lang="en-US" dirty="0">
                <a:latin typeface="Times New Roman" pitchFamily="18" charset="0"/>
                <a:cs typeface="Times New Roman" pitchFamily="18" charset="0"/>
              </a:rPr>
              <a:t>What is the Mental Health condition of the elderly people during COVID 19?</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800100"/>
          </a:xfrm>
        </p:spPr>
        <p:txBody>
          <a:bodyPr/>
          <a:lstStyle/>
          <a:p>
            <a:r>
              <a:rPr lang="en-US" dirty="0">
                <a:latin typeface="Times New Roman" pitchFamily="18" charset="0"/>
                <a:cs typeface="Times New Roman" pitchFamily="18" charset="0"/>
              </a:rPr>
              <a:t>Objective</a:t>
            </a:r>
          </a:p>
        </p:txBody>
      </p:sp>
      <p:sp>
        <p:nvSpPr>
          <p:cNvPr id="3" name="Content Placeholder 2"/>
          <p:cNvSpPr>
            <a:spLocks noGrp="1"/>
          </p:cNvSpPr>
          <p:nvPr>
            <p:ph idx="1"/>
          </p:nvPr>
        </p:nvSpPr>
        <p:spPr>
          <a:xfrm>
            <a:off x="381000" y="1581150"/>
            <a:ext cx="5791200" cy="3243834"/>
          </a:xfrm>
        </p:spPr>
        <p:txBody>
          <a:bodyPr>
            <a:normAutofit/>
          </a:bodyPr>
          <a:lstStyle/>
          <a:p>
            <a:r>
              <a:rPr lang="en-US" sz="2400" dirty="0">
                <a:latin typeface="Times New Roman" pitchFamily="18" charset="0"/>
                <a:cs typeface="Times New Roman" pitchFamily="18" charset="0"/>
              </a:rPr>
              <a:t>Aim is to summarize the mental health condition of elder people during COVID 19 lockdown</a:t>
            </a:r>
          </a:p>
        </p:txBody>
      </p:sp>
      <p:pic>
        <p:nvPicPr>
          <p:cNvPr id="4" name="Picture 3" descr="thumb_400.jpg"/>
          <p:cNvPicPr>
            <a:picLocks noChangeAspect="1"/>
          </p:cNvPicPr>
          <p:nvPr/>
        </p:nvPicPr>
        <p:blipFill>
          <a:blip r:embed="rId2"/>
          <a:stretch>
            <a:fillRect/>
          </a:stretch>
        </p:blipFill>
        <p:spPr>
          <a:xfrm>
            <a:off x="5860585" y="2114550"/>
            <a:ext cx="3283415" cy="3028950"/>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00100"/>
          </a:xfrm>
        </p:spPr>
        <p:txBody>
          <a:bodyPr/>
          <a:lstStyle/>
          <a:p>
            <a:r>
              <a:rPr lang="en-US" dirty="0">
                <a:latin typeface="Times New Roman" pitchFamily="18" charset="0"/>
                <a:cs typeface="Times New Roman" pitchFamily="18" charset="0"/>
              </a:rPr>
              <a:t>Materials and Methods </a:t>
            </a:r>
          </a:p>
        </p:txBody>
      </p:sp>
      <p:sp>
        <p:nvSpPr>
          <p:cNvPr id="3" name="Content Placeholder 2"/>
          <p:cNvSpPr>
            <a:spLocks noGrp="1"/>
          </p:cNvSpPr>
          <p:nvPr>
            <p:ph idx="1"/>
          </p:nvPr>
        </p:nvSpPr>
        <p:spPr>
          <a:xfrm>
            <a:off x="381000" y="1276350"/>
            <a:ext cx="8229600" cy="3867150"/>
          </a:xfrm>
        </p:spPr>
        <p:txBody>
          <a:bodyPr>
            <a:normAutofit/>
          </a:bodyPr>
          <a:lstStyle/>
          <a:p>
            <a:r>
              <a:rPr lang="en-US" sz="2400" dirty="0">
                <a:latin typeface="Times New Roman" pitchFamily="18" charset="0"/>
                <a:cs typeface="Times New Roman" pitchFamily="18" charset="0"/>
              </a:rPr>
              <a:t>Searched through Google Scholar databases and some electronic databases like </a:t>
            </a:r>
            <a:r>
              <a:rPr lang="en-US" sz="2400" dirty="0" err="1">
                <a:latin typeface="Times New Roman" pitchFamily="18" charset="0"/>
                <a:cs typeface="Times New Roman" pitchFamily="18" charset="0"/>
              </a:rPr>
              <a:t>PubMed</a:t>
            </a:r>
            <a:r>
              <a:rPr lang="en-US" sz="2400" dirty="0">
                <a:latin typeface="Times New Roman" pitchFamily="18" charset="0"/>
                <a:cs typeface="Times New Roman" pitchFamily="18" charset="0"/>
              </a:rPr>
              <a:t>, PLOS ONE, frontiers in Psychiatry, THE LANCET </a:t>
            </a:r>
          </a:p>
          <a:p>
            <a:r>
              <a:rPr lang="en-US" sz="2400" dirty="0">
                <a:latin typeface="Times New Roman" pitchFamily="18" charset="0"/>
                <a:cs typeface="Times New Roman" pitchFamily="18" charset="0"/>
              </a:rPr>
              <a:t>Investigated related research articles</a:t>
            </a:r>
          </a:p>
          <a:p>
            <a:r>
              <a:rPr lang="en-US" sz="2400" dirty="0">
                <a:latin typeface="Times New Roman" pitchFamily="18" charset="0"/>
                <a:cs typeface="Times New Roman" pitchFamily="18" charset="0"/>
              </a:rPr>
              <a:t>Followed Preferred Reporting Items for Systematic Reviews and Meta-Analysis (PRISMA) guideline</a:t>
            </a:r>
          </a:p>
          <a:p>
            <a:r>
              <a:rPr lang="en-US" sz="2400" dirty="0">
                <a:latin typeface="Times New Roman" pitchFamily="18" charset="0"/>
                <a:cs typeface="Times New Roman" pitchFamily="18" charset="0"/>
              </a:rPr>
              <a:t>Study timeline September 2021 to </a:t>
            </a:r>
            <a:r>
              <a:rPr lang="en-US" sz="2400" dirty="0" smtClean="0">
                <a:latin typeface="Times New Roman" pitchFamily="18" charset="0"/>
                <a:cs typeface="Times New Roman" pitchFamily="18" charset="0"/>
              </a:rPr>
              <a:t>January 2022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Collected data's were qualitatively analyzed for this study and used graphs were constructed by Microsoft Office Excel 2016</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550"/>
            <a:ext cx="8229600" cy="800100"/>
          </a:xfrm>
        </p:spPr>
        <p:txBody>
          <a:bodyPr/>
          <a:lstStyle/>
          <a:p>
            <a:r>
              <a:rPr lang="en-US" dirty="0">
                <a:latin typeface="Times New Roman" pitchFamily="18" charset="0"/>
                <a:cs typeface="Times New Roman" pitchFamily="18" charset="0"/>
              </a:rPr>
              <a:t>Materials and Methods </a:t>
            </a:r>
            <a:endParaRPr lang="en-US" dirty="0"/>
          </a:p>
        </p:txBody>
      </p:sp>
      <p:sp>
        <p:nvSpPr>
          <p:cNvPr id="3" name="Content Placeholder 2"/>
          <p:cNvSpPr>
            <a:spLocks noGrp="1"/>
          </p:cNvSpPr>
          <p:nvPr>
            <p:ph idx="1"/>
          </p:nvPr>
        </p:nvSpPr>
        <p:spPr>
          <a:xfrm>
            <a:off x="381000" y="1352550"/>
            <a:ext cx="8229600" cy="3243834"/>
          </a:xfrm>
        </p:spPr>
        <p:txBody>
          <a:bodyPr>
            <a:noAutofit/>
          </a:bodyPr>
          <a:lstStyle/>
          <a:p>
            <a:r>
              <a:rPr lang="en-US" dirty="0">
                <a:latin typeface="Times New Roman" pitchFamily="18" charset="0"/>
                <a:cs typeface="Times New Roman" pitchFamily="18" charset="0"/>
              </a:rPr>
              <a:t>Criteria's for including a journal in this study-</a:t>
            </a:r>
          </a:p>
          <a:p>
            <a:pPr>
              <a:buNone/>
            </a:pPr>
            <a:r>
              <a:rPr lang="en-US" dirty="0">
                <a:latin typeface="Times New Roman" pitchFamily="18" charset="0"/>
                <a:cs typeface="Times New Roman" pitchFamily="18" charset="0"/>
              </a:rPr>
              <a:t>       ▪ The journal should be published during the </a:t>
            </a:r>
            <a:r>
              <a:rPr lang="en-US" dirty="0" smtClean="0">
                <a:latin typeface="Times New Roman" pitchFamily="18" charset="0"/>
                <a:cs typeface="Times New Roman" pitchFamily="18" charset="0"/>
              </a:rPr>
              <a:t>  COVID </a:t>
            </a:r>
            <a:r>
              <a:rPr lang="en-US" dirty="0">
                <a:latin typeface="Times New Roman" pitchFamily="18" charset="0"/>
                <a:cs typeface="Times New Roman" pitchFamily="18" charset="0"/>
              </a:rPr>
              <a:t>19 pandemic</a:t>
            </a:r>
          </a:p>
          <a:p>
            <a:pPr>
              <a:buNone/>
            </a:pPr>
            <a:r>
              <a:rPr lang="en-US" dirty="0">
                <a:latin typeface="Times New Roman" pitchFamily="18" charset="0"/>
                <a:cs typeface="Times New Roman" pitchFamily="18" charset="0"/>
              </a:rPr>
              <a:t>       ▪ Elder adults should be aged 60 and above</a:t>
            </a:r>
          </a:p>
          <a:p>
            <a:pPr>
              <a:buNone/>
            </a:pPr>
            <a:r>
              <a:rPr lang="en-US" dirty="0">
                <a:latin typeface="Times New Roman" pitchFamily="18" charset="0"/>
                <a:cs typeface="Times New Roman" pitchFamily="18" charset="0"/>
              </a:rPr>
              <a:t>       ▪ Journals should be based on primary data. </a:t>
            </a:r>
          </a:p>
          <a:p>
            <a:pPr>
              <a:buNone/>
            </a:pPr>
            <a:r>
              <a:rPr lang="en-US" dirty="0">
                <a:latin typeface="Times New Roman" pitchFamily="18" charset="0"/>
                <a:cs typeface="Times New Roman" pitchFamily="18" charset="0"/>
              </a:rPr>
              <a:t>       ▪ Published in peer reviewed journals</a:t>
            </a:r>
          </a:p>
          <a:p>
            <a:pPr>
              <a:buNone/>
            </a:pPr>
            <a:r>
              <a:rPr lang="en-US" dirty="0">
                <a:latin typeface="Times New Roman" pitchFamily="18" charset="0"/>
                <a:cs typeface="Times New Roman" pitchFamily="18" charset="0"/>
              </a:rPr>
              <a:t>       ▪ The language of the journals must be in English</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00100"/>
          </a:xfrm>
        </p:spPr>
        <p:txBody>
          <a:bodyPr/>
          <a:lstStyle/>
          <a:p>
            <a:r>
              <a:rPr lang="en-US" dirty="0">
                <a:latin typeface="Times New Roman" pitchFamily="18" charset="0"/>
                <a:cs typeface="Times New Roman" pitchFamily="18" charset="0"/>
              </a:rPr>
              <a:t>Materials and Methods </a:t>
            </a:r>
          </a:p>
        </p:txBody>
      </p:sp>
      <p:sp>
        <p:nvSpPr>
          <p:cNvPr id="6" name="Content Placeholder 5"/>
          <p:cNvSpPr>
            <a:spLocks noGrp="1"/>
          </p:cNvSpPr>
          <p:nvPr>
            <p:ph idx="1"/>
          </p:nvPr>
        </p:nvSpPr>
        <p:spPr>
          <a:xfrm>
            <a:off x="609600" y="3181350"/>
            <a:ext cx="3200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None/>
            </a:pPr>
            <a:r>
              <a:rPr lang="en-US" sz="2400" dirty="0">
                <a:latin typeface="Times New Roman" pitchFamily="18" charset="0"/>
                <a:cs typeface="Times New Roman" pitchFamily="18" charset="0"/>
              </a:rPr>
              <a:t>Records Excluded for not meeting criteria (n= 12)</a:t>
            </a:r>
          </a:p>
        </p:txBody>
      </p:sp>
      <p:sp>
        <p:nvSpPr>
          <p:cNvPr id="4" name="Rectangle 3"/>
          <p:cNvSpPr/>
          <p:nvPr/>
        </p:nvSpPr>
        <p:spPr>
          <a:xfrm>
            <a:off x="914400" y="158115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Records Identified </a:t>
            </a:r>
          </a:p>
          <a:p>
            <a:pPr algn="ctr"/>
            <a:r>
              <a:rPr lang="en-US" sz="2400" dirty="0">
                <a:latin typeface="Times New Roman" pitchFamily="18" charset="0"/>
                <a:cs typeface="Times New Roman" pitchFamily="18" charset="0"/>
              </a:rPr>
              <a:t>(n= 25)</a:t>
            </a:r>
          </a:p>
        </p:txBody>
      </p:sp>
      <p:sp>
        <p:nvSpPr>
          <p:cNvPr id="5" name="Down Arrow 4"/>
          <p:cNvSpPr/>
          <p:nvPr/>
        </p:nvSpPr>
        <p:spPr>
          <a:xfrm>
            <a:off x="2057400" y="257175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886200" y="340995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p:cNvSpPr txBox="1">
            <a:spLocks/>
          </p:cNvSpPr>
          <p:nvPr/>
        </p:nvSpPr>
        <p:spPr>
          <a:xfrm>
            <a:off x="4572000" y="3181350"/>
            <a:ext cx="2667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lang="en-US" sz="2400" dirty="0">
                <a:latin typeface="Times New Roman" pitchFamily="18" charset="0"/>
                <a:cs typeface="Times New Roman" pitchFamily="18" charset="0"/>
              </a:rPr>
              <a:t>Records Screened (n= 13)</a:t>
            </a:r>
            <a:endParaRPr kumimoji="0" lang="en-US" sz="2400" b="0" i="0" u="none" strike="noStrike" kern="1200" cap="none" spc="0" normalizeH="0" baseline="0" noProof="0" dirty="0">
              <a:ln>
                <a:noFill/>
              </a:ln>
              <a:solidFill>
                <a:schemeClr val="lt1"/>
              </a:solidFill>
              <a:effectLst/>
              <a:uLnTx/>
              <a:uFillTx/>
              <a:latin typeface="Times New Roman" pitchFamily="18" charset="0"/>
              <a:cs typeface="Times New Roman" pitchFamily="18" charset="0"/>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457200" y="508137"/>
            <a:ext cx="8229600" cy="533311"/>
          </a:xfrm>
        </p:spPr>
        <p:txBody>
          <a:bodyPr lIns="68589" tIns="34295" rIns="68589" bIns="34295">
            <a:normAutofit fontScale="90000"/>
          </a:bodyPr>
          <a:lstStyle/>
          <a:p>
            <a:pPr algn="ctr"/>
            <a:r>
              <a:rPr lang="en-US" dirty="0">
                <a:latin typeface="Times New Roman" pitchFamily="18" charset="0"/>
                <a:cs typeface="Times New Roman" pitchFamily="18" charset="0"/>
              </a:rPr>
              <a:t>Materials and Methods </a:t>
            </a:r>
            <a:endParaRPr lang="en-IN" b="1" dirty="0">
              <a:solidFill>
                <a:schemeClr val="accent4"/>
              </a:solidFill>
              <a:latin typeface="Times New Roman" pitchFamily="18" charset="0"/>
              <a:ea typeface="Open Sans" panose="020B0606030504020204" pitchFamily="34" charset="0"/>
              <a:cs typeface="Times New Roman" pitchFamily="18" charset="0"/>
            </a:endParaRPr>
          </a:p>
        </p:txBody>
      </p:sp>
      <p:graphicFrame>
        <p:nvGraphicFramePr>
          <p:cNvPr id="3" name="Table 2">
            <a:extLst>
              <a:ext uri="{FF2B5EF4-FFF2-40B4-BE49-F238E27FC236}">
                <a16:creationId xmlns="" xmlns:a16="http://schemas.microsoft.com/office/drawing/2014/main" id="{72364B47-5EBE-27A3-1753-5A2B4C87FF95}"/>
              </a:ext>
            </a:extLst>
          </p:cNvPr>
          <p:cNvGraphicFramePr>
            <a:graphicFrameLocks noGrp="1"/>
          </p:cNvGraphicFramePr>
          <p:nvPr>
            <p:extLst>
              <p:ext uri="{D42A27DB-BD31-4B8C-83A1-F6EECF244321}">
                <p14:modId xmlns="" xmlns:p14="http://schemas.microsoft.com/office/powerpoint/2010/main" val="4185789391"/>
              </p:ext>
            </p:extLst>
          </p:nvPr>
        </p:nvGraphicFramePr>
        <p:xfrm>
          <a:off x="685799" y="1273562"/>
          <a:ext cx="7772401" cy="3557604"/>
        </p:xfrm>
        <a:graphic>
          <a:graphicData uri="http://schemas.openxmlformats.org/drawingml/2006/table">
            <a:tbl>
              <a:tblPr firstRow="1" firstCol="1" bandRow="1">
                <a:tableStyleId>{5C22544A-7EE6-4342-B048-85BDC9FD1C3A}</a:tableStyleId>
              </a:tblPr>
              <a:tblGrid>
                <a:gridCol w="4239799">
                  <a:extLst>
                    <a:ext uri="{9D8B030D-6E8A-4147-A177-3AD203B41FA5}">
                      <a16:colId xmlns="" xmlns:a16="http://schemas.microsoft.com/office/drawing/2014/main" val="734996444"/>
                    </a:ext>
                  </a:extLst>
                </a:gridCol>
                <a:gridCol w="1750077">
                  <a:extLst>
                    <a:ext uri="{9D8B030D-6E8A-4147-A177-3AD203B41FA5}">
                      <a16:colId xmlns="" xmlns:a16="http://schemas.microsoft.com/office/drawing/2014/main" val="2533211032"/>
                    </a:ext>
                  </a:extLst>
                </a:gridCol>
                <a:gridCol w="1782525">
                  <a:extLst>
                    <a:ext uri="{9D8B030D-6E8A-4147-A177-3AD203B41FA5}">
                      <a16:colId xmlns="" xmlns:a16="http://schemas.microsoft.com/office/drawing/2014/main" val="2479500451"/>
                    </a:ext>
                  </a:extLst>
                </a:gridCol>
              </a:tblGrid>
              <a:tr h="556407">
                <a:tc>
                  <a:txBody>
                    <a:bodyPr/>
                    <a:lstStyle/>
                    <a:p>
                      <a:pPr marL="0" marR="0" algn="ctr">
                        <a:lnSpc>
                          <a:spcPct val="115000"/>
                        </a:lnSpc>
                        <a:spcBef>
                          <a:spcPts val="0"/>
                        </a:spcBef>
                        <a:spcAft>
                          <a:spcPts val="0"/>
                        </a:spcAft>
                        <a:tabLst>
                          <a:tab pos="698500" algn="l"/>
                        </a:tabLst>
                      </a:pPr>
                      <a:r>
                        <a:rPr lang="en-US" sz="1900" baseline="0" dirty="0">
                          <a:solidFill>
                            <a:schemeClr val="bg1"/>
                          </a:solidFill>
                          <a:effectLst/>
                          <a:latin typeface="Times New Roman" pitchFamily="18" charset="0"/>
                          <a:ea typeface="Calibri" panose="020F0502020204030204" pitchFamily="34" charset="0"/>
                          <a:cs typeface="Times New Roman" pitchFamily="18" charset="0"/>
                        </a:rPr>
                        <a:t>Characteristics of the included studies </a:t>
                      </a:r>
                    </a:p>
                  </a:txBody>
                  <a:tcPr marL="49022" marR="49022" marT="0" marB="0"/>
                </a:tc>
                <a:tc>
                  <a:txBody>
                    <a:bodyPr/>
                    <a:lstStyle/>
                    <a:p>
                      <a:pPr marL="0" marR="0" algn="ctr">
                        <a:lnSpc>
                          <a:spcPct val="115000"/>
                        </a:lnSpc>
                        <a:spcBef>
                          <a:spcPts val="0"/>
                        </a:spcBef>
                        <a:spcAft>
                          <a:spcPts val="0"/>
                        </a:spcAft>
                        <a:tabLst>
                          <a:tab pos="698500" algn="l"/>
                        </a:tabLst>
                      </a:pPr>
                      <a:r>
                        <a:rPr lang="en-US" sz="1900" baseline="0" dirty="0">
                          <a:solidFill>
                            <a:schemeClr val="bg1"/>
                          </a:solidFill>
                          <a:effectLst/>
                          <a:latin typeface="Times New Roman" pitchFamily="18" charset="0"/>
                          <a:cs typeface="Times New Roman" pitchFamily="18" charset="0"/>
                        </a:rPr>
                        <a:t>Numbers</a:t>
                      </a:r>
                      <a:endParaRPr lang="en-US" sz="1900" baseline="0" dirty="0">
                        <a:solidFill>
                          <a:schemeClr val="bg1"/>
                        </a:solidFill>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baseline="0" dirty="0">
                          <a:solidFill>
                            <a:schemeClr val="bg1"/>
                          </a:solidFill>
                          <a:effectLst/>
                          <a:latin typeface="Times New Roman" pitchFamily="18" charset="0"/>
                          <a:cs typeface="Times New Roman" pitchFamily="18" charset="0"/>
                        </a:rPr>
                        <a:t>Percentage</a:t>
                      </a:r>
                      <a:endParaRPr lang="en-US" sz="1900" baseline="0" dirty="0">
                        <a:solidFill>
                          <a:schemeClr val="bg1"/>
                        </a:solidFill>
                        <a:effectLst/>
                        <a:latin typeface="Times New Roman" pitchFamily="18" charset="0"/>
                        <a:ea typeface="Calibri" panose="020F0502020204030204" pitchFamily="34" charset="0"/>
                        <a:cs typeface="Times New Roman" pitchFamily="18" charset="0"/>
                      </a:endParaRPr>
                    </a:p>
                  </a:txBody>
                  <a:tcPr marL="49022" marR="49022" marT="0" marB="0"/>
                </a:tc>
                <a:extLst>
                  <a:ext uri="{0D108BD9-81ED-4DB2-BD59-A6C34878D82A}">
                    <a16:rowId xmlns="" xmlns:a16="http://schemas.microsoft.com/office/drawing/2014/main" val="1568915652"/>
                  </a:ext>
                </a:extLst>
              </a:tr>
              <a:tr h="556407">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Online Survey</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6</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50%</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extLst>
                  <a:ext uri="{0D108BD9-81ED-4DB2-BD59-A6C34878D82A}">
                    <a16:rowId xmlns="" xmlns:a16="http://schemas.microsoft.com/office/drawing/2014/main" val="1405185649"/>
                  </a:ext>
                </a:extLst>
              </a:tr>
              <a:tr h="641180">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Questionnaire Filled up by the Participants in paper</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2</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17%</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extLst>
                  <a:ext uri="{0D108BD9-81ED-4DB2-BD59-A6C34878D82A}">
                    <a16:rowId xmlns="" xmlns:a16="http://schemas.microsoft.com/office/drawing/2014/main" val="3902373922"/>
                  </a:ext>
                </a:extLst>
              </a:tr>
              <a:tr h="556407">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Telephone Survey</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2</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17%</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extLst>
                  <a:ext uri="{0D108BD9-81ED-4DB2-BD59-A6C34878D82A}">
                    <a16:rowId xmlns="" xmlns:a16="http://schemas.microsoft.com/office/drawing/2014/main" val="2341289300"/>
                  </a:ext>
                </a:extLst>
              </a:tr>
              <a:tr h="641180">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Both Computer and Face to face Based Survey</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1</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8%</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extLst>
                  <a:ext uri="{0D108BD9-81ED-4DB2-BD59-A6C34878D82A}">
                    <a16:rowId xmlns="" xmlns:a16="http://schemas.microsoft.com/office/drawing/2014/main" val="4184748423"/>
                  </a:ext>
                </a:extLst>
              </a:tr>
              <a:tr h="556407">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Face to Face Interview</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1</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tc>
                  <a:txBody>
                    <a:bodyPr/>
                    <a:lstStyle/>
                    <a:p>
                      <a:pPr marL="0" marR="0" algn="ctr">
                        <a:lnSpc>
                          <a:spcPct val="115000"/>
                        </a:lnSpc>
                        <a:spcBef>
                          <a:spcPts val="0"/>
                        </a:spcBef>
                        <a:spcAft>
                          <a:spcPts val="0"/>
                        </a:spcAft>
                        <a:tabLst>
                          <a:tab pos="698500" algn="l"/>
                        </a:tabLst>
                      </a:pPr>
                      <a:r>
                        <a:rPr lang="en-US" sz="1900" dirty="0">
                          <a:effectLst/>
                          <a:latin typeface="Times New Roman" pitchFamily="18" charset="0"/>
                          <a:cs typeface="Times New Roman" pitchFamily="18" charset="0"/>
                        </a:rPr>
                        <a:t>8%</a:t>
                      </a:r>
                      <a:endParaRPr lang="en-US" sz="1900" dirty="0">
                        <a:effectLst/>
                        <a:latin typeface="Times New Roman" pitchFamily="18" charset="0"/>
                        <a:ea typeface="Calibri" panose="020F0502020204030204" pitchFamily="34" charset="0"/>
                        <a:cs typeface="Times New Roman" pitchFamily="18" charset="0"/>
                      </a:endParaRPr>
                    </a:p>
                  </a:txBody>
                  <a:tcPr marL="49022" marR="49022" marT="0" marB="0"/>
                </a:tc>
                <a:extLst>
                  <a:ext uri="{0D108BD9-81ED-4DB2-BD59-A6C34878D82A}">
                    <a16:rowId xmlns="" xmlns:a16="http://schemas.microsoft.com/office/drawing/2014/main" val="156610036"/>
                  </a:ext>
                </a:extLst>
              </a:tr>
            </a:tbl>
          </a:graphicData>
        </a:graphic>
      </p:graphicFrame>
    </p:spTree>
    <p:extLst>
      <p:ext uri="{BB962C8B-B14F-4D97-AF65-F5344CB8AC3E}">
        <p14:creationId xmlns="" xmlns:p14="http://schemas.microsoft.com/office/powerpoint/2010/main" val="4140466422"/>
      </p:ext>
    </p:extLst>
  </p:cSld>
  <p:clrMapOvr>
    <a:masterClrMapping/>
  </p:clrMapOvr>
  <p:transition spd="slow">
    <p:pu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TotalTime>
  <Words>1052</Words>
  <Application>Microsoft Office PowerPoint</Application>
  <PresentationFormat>On-screen Show (16:9)</PresentationFormat>
  <Paragraphs>224</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Slide 1</vt:lpstr>
      <vt:lpstr>A Narrative Review on Mental Health Disorders of the Elder People during COVID 19 Pandemic </vt:lpstr>
      <vt:lpstr>Introduction </vt:lpstr>
      <vt:lpstr>Research Question</vt:lpstr>
      <vt:lpstr>Objective</vt:lpstr>
      <vt:lpstr>Materials and Methods </vt:lpstr>
      <vt:lpstr>Materials and Methods </vt:lpstr>
      <vt:lpstr>Materials and Methods </vt:lpstr>
      <vt:lpstr>Materials and Methods </vt:lpstr>
      <vt:lpstr>Slide 10</vt:lpstr>
      <vt:lpstr>Results</vt:lpstr>
      <vt:lpstr>Results From China</vt:lpstr>
      <vt:lpstr>Results From Bangladesh</vt:lpstr>
      <vt:lpstr>Results in Rohingya Community</vt:lpstr>
      <vt:lpstr>Results From Ireland</vt:lpstr>
      <vt:lpstr>Results From Hong Kong</vt:lpstr>
      <vt:lpstr>Study in Scotland</vt:lpstr>
      <vt:lpstr>Results From Poland</vt:lpstr>
      <vt:lpstr>Study In England</vt:lpstr>
      <vt:lpstr>Qualitative Literature Analysis: Switzerland</vt:lpstr>
      <vt:lpstr>Analysis in Different Regions: Results from 33 Countries  </vt:lpstr>
      <vt:lpstr>Limitations</vt:lpstr>
      <vt:lpstr>Recommendations</vt:lpstr>
      <vt:lpstr>Conclusion</vt:lpstr>
      <vt:lpstr>References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67</cp:revision>
  <dcterms:created xsi:type="dcterms:W3CDTF">2022-05-14T15:26:07Z</dcterms:created>
  <dcterms:modified xsi:type="dcterms:W3CDTF">2022-05-18T08:08:31Z</dcterms:modified>
</cp:coreProperties>
</file>