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7" r:id="rId11"/>
    <p:sldId id="277" r:id="rId12"/>
    <p:sldId id="266" r:id="rId13"/>
    <p:sldId id="268" r:id="rId14"/>
    <p:sldId id="269" r:id="rId15"/>
    <p:sldId id="270" r:id="rId16"/>
    <p:sldId id="271" r:id="rId17"/>
    <p:sldId id="272" r:id="rId18"/>
    <p:sldId id="273"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148" autoAdjust="0"/>
  </p:normalViewPr>
  <p:slideViewPr>
    <p:cSldViewPr snapToGrid="0">
      <p:cViewPr varScale="1">
        <p:scale>
          <a:sx n="67" d="100"/>
          <a:sy n="67" d="100"/>
        </p:scale>
        <p:origin x="85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473939-EBF7-4C74-B320-0C75B92CC290}"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270903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73939-EBF7-4C74-B320-0C75B92CC290}"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2471690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73939-EBF7-4C74-B320-0C75B92CC290}"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3702438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Freeform: Shape 14">
            <a:extLst>
              <a:ext uri="{FF2B5EF4-FFF2-40B4-BE49-F238E27FC236}">
                <a16:creationId xmlns:a16="http://schemas.microsoft.com/office/drawing/2014/main" id="{30B01564-7A7A-4A48-8493-0E0049385470}"/>
              </a:ext>
            </a:extLst>
          </p:cNvPr>
          <p:cNvSpPr/>
          <p:nvPr userDrawn="1"/>
        </p:nvSpPr>
        <p:spPr>
          <a:xfrm rot="5400000">
            <a:off x="446882" y="-446882"/>
            <a:ext cx="1847850" cy="2741613"/>
          </a:xfrm>
          <a:custGeom>
            <a:avLst/>
            <a:gdLst>
              <a:gd name="connsiteX0" fmla="*/ 0 w 1847237"/>
              <a:gd name="connsiteY0" fmla="*/ 2741491 h 2741491"/>
              <a:gd name="connsiteX1" fmla="*/ 1 w 1847237"/>
              <a:gd name="connsiteY1" fmla="*/ 1255 h 2741491"/>
              <a:gd name="connsiteX2" fmla="*/ 28154 w 1847237"/>
              <a:gd name="connsiteY2" fmla="*/ 0 h 2741491"/>
              <a:gd name="connsiteX3" fmla="*/ 666044 w 1847237"/>
              <a:gd name="connsiteY3" fmla="*/ 912689 h 2741491"/>
              <a:gd name="connsiteX4" fmla="*/ 1636888 w 1847237"/>
              <a:gd name="connsiteY4" fmla="*/ 1352956 h 2741491"/>
              <a:gd name="connsiteX5" fmla="*/ 1821652 w 1847237"/>
              <a:gd name="connsiteY5" fmla="*/ 2731596 h 2741491"/>
              <a:gd name="connsiteX6" fmla="*/ 1819662 w 1847237"/>
              <a:gd name="connsiteY6" fmla="*/ 2741491 h 2741491"/>
              <a:gd name="connsiteX7" fmla="*/ 0 w 1847237"/>
              <a:gd name="connsiteY7" fmla="*/ 2741491 h 2741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7237" h="2741491">
                <a:moveTo>
                  <a:pt x="0" y="2741491"/>
                </a:moveTo>
                <a:lnTo>
                  <a:pt x="1" y="1255"/>
                </a:lnTo>
                <a:lnTo>
                  <a:pt x="28154" y="0"/>
                </a:lnTo>
                <a:cubicBezTo>
                  <a:pt x="518124" y="34452"/>
                  <a:pt x="354992" y="850922"/>
                  <a:pt x="666044" y="912689"/>
                </a:cubicBezTo>
                <a:cubicBezTo>
                  <a:pt x="897354" y="1017146"/>
                  <a:pt x="1400457" y="999536"/>
                  <a:pt x="1636888" y="1352956"/>
                </a:cubicBezTo>
                <a:cubicBezTo>
                  <a:pt x="1814211" y="1618021"/>
                  <a:pt x="1891616" y="2299566"/>
                  <a:pt x="1821652" y="2731596"/>
                </a:cubicBezTo>
                <a:lnTo>
                  <a:pt x="1819662" y="2741491"/>
                </a:lnTo>
                <a:lnTo>
                  <a:pt x="0" y="274149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nvGrpSpPr>
          <p:cNvPr id="4" name="Group 3">
            <a:extLst>
              <a:ext uri="{FF2B5EF4-FFF2-40B4-BE49-F238E27FC236}">
                <a16:creationId xmlns:a16="http://schemas.microsoft.com/office/drawing/2014/main" id="{16733C37-77C4-4975-8A16-B8B95F2A80EA}"/>
              </a:ext>
            </a:extLst>
          </p:cNvPr>
          <p:cNvGrpSpPr/>
          <p:nvPr userDrawn="1"/>
        </p:nvGrpSpPr>
        <p:grpSpPr>
          <a:xfrm>
            <a:off x="359802" y="430463"/>
            <a:ext cx="426085" cy="418958"/>
            <a:chOff x="6078537" y="908720"/>
            <a:chExt cx="1272355" cy="1251397"/>
          </a:xfrm>
          <a:solidFill>
            <a:schemeClr val="bg1"/>
          </a:solidFill>
        </p:grpSpPr>
        <p:sp>
          <p:nvSpPr>
            <p:cNvPr id="5" name="Freeform 11">
              <a:extLst>
                <a:ext uri="{FF2B5EF4-FFF2-40B4-BE49-F238E27FC236}">
                  <a16:creationId xmlns:a16="http://schemas.microsoft.com/office/drawing/2014/main" id="{9F98A06C-4E5D-4066-8257-C303FF03E158}"/>
                </a:ext>
              </a:extLst>
            </p:cNvPr>
            <p:cNvSpPr>
              <a:spLocks/>
            </p:cNvSpPr>
            <p:nvPr/>
          </p:nvSpPr>
          <p:spPr bwMode="auto">
            <a:xfrm>
              <a:off x="6078537" y="908720"/>
              <a:ext cx="1272355" cy="1231106"/>
            </a:xfrm>
            <a:custGeom>
              <a:avLst/>
              <a:gdLst>
                <a:gd name="T0" fmla="*/ 982 w 2202"/>
                <a:gd name="T1" fmla="*/ 2132 h 2137"/>
                <a:gd name="T2" fmla="*/ 861 w 2202"/>
                <a:gd name="T3" fmla="*/ 2137 h 2137"/>
                <a:gd name="T4" fmla="*/ 212 w 2202"/>
                <a:gd name="T5" fmla="*/ 1777 h 2137"/>
                <a:gd name="T6" fmla="*/ 0 w 2202"/>
                <a:gd name="T7" fmla="*/ 1134 h 2137"/>
                <a:gd name="T8" fmla="*/ 4 w 2202"/>
                <a:gd name="T9" fmla="*/ 1039 h 2137"/>
                <a:gd name="T10" fmla="*/ 6 w 2202"/>
                <a:gd name="T11" fmla="*/ 1025 h 2137"/>
                <a:gd name="T12" fmla="*/ 10 w 2202"/>
                <a:gd name="T13" fmla="*/ 983 h 2137"/>
                <a:gd name="T14" fmla="*/ 20 w 2202"/>
                <a:gd name="T15" fmla="*/ 930 h 2137"/>
                <a:gd name="T16" fmla="*/ 23 w 2202"/>
                <a:gd name="T17" fmla="*/ 912 h 2137"/>
                <a:gd name="T18" fmla="*/ 478 w 2202"/>
                <a:gd name="T19" fmla="*/ 218 h 2137"/>
                <a:gd name="T20" fmla="*/ 1249 w 2202"/>
                <a:gd name="T21" fmla="*/ 8 h 2137"/>
                <a:gd name="T22" fmla="*/ 1345 w 2202"/>
                <a:gd name="T23" fmla="*/ 21 h 2137"/>
                <a:gd name="T24" fmla="*/ 1400 w 2202"/>
                <a:gd name="T25" fmla="*/ 32 h 2137"/>
                <a:gd name="T26" fmla="*/ 1416 w 2202"/>
                <a:gd name="T27" fmla="*/ 36 h 2137"/>
                <a:gd name="T28" fmla="*/ 1496 w 2202"/>
                <a:gd name="T29" fmla="*/ 60 h 2137"/>
                <a:gd name="T30" fmla="*/ 1525 w 2202"/>
                <a:gd name="T31" fmla="*/ 69 h 2137"/>
                <a:gd name="T32" fmla="*/ 1586 w 2202"/>
                <a:gd name="T33" fmla="*/ 94 h 2137"/>
                <a:gd name="T34" fmla="*/ 1669 w 2202"/>
                <a:gd name="T35" fmla="*/ 134 h 2137"/>
                <a:gd name="T36" fmla="*/ 1721 w 2202"/>
                <a:gd name="T37" fmla="*/ 164 h 2137"/>
                <a:gd name="T38" fmla="*/ 2132 w 2202"/>
                <a:gd name="T39" fmla="*/ 641 h 2137"/>
                <a:gd name="T40" fmla="*/ 2114 w 2202"/>
                <a:gd name="T41" fmla="*/ 1338 h 2137"/>
                <a:gd name="T42" fmla="*/ 2086 w 2202"/>
                <a:gd name="T43" fmla="*/ 1382 h 2137"/>
                <a:gd name="T44" fmla="*/ 2072 w 2202"/>
                <a:gd name="T45" fmla="*/ 1333 h 2137"/>
                <a:gd name="T46" fmla="*/ 1781 w 2202"/>
                <a:gd name="T47" fmla="*/ 867 h 2137"/>
                <a:gd name="T48" fmla="*/ 1449 w 2202"/>
                <a:gd name="T49" fmla="*/ 697 h 2137"/>
                <a:gd name="T50" fmla="*/ 1420 w 2202"/>
                <a:gd name="T51" fmla="*/ 691 h 2137"/>
                <a:gd name="T52" fmla="*/ 1375 w 2202"/>
                <a:gd name="T53" fmla="*/ 685 h 2137"/>
                <a:gd name="T54" fmla="*/ 1357 w 2202"/>
                <a:gd name="T55" fmla="*/ 683 h 2137"/>
                <a:gd name="T56" fmla="*/ 1338 w 2202"/>
                <a:gd name="T57" fmla="*/ 682 h 2137"/>
                <a:gd name="T58" fmla="*/ 1291 w 2202"/>
                <a:gd name="T59" fmla="*/ 678 h 2137"/>
                <a:gd name="T60" fmla="*/ 1292 w 2202"/>
                <a:gd name="T61" fmla="*/ 679 h 2137"/>
                <a:gd name="T62" fmla="*/ 1255 w 2202"/>
                <a:gd name="T63" fmla="*/ 680 h 2137"/>
                <a:gd name="T64" fmla="*/ 1109 w 2202"/>
                <a:gd name="T65" fmla="*/ 703 h 2137"/>
                <a:gd name="T66" fmla="*/ 733 w 2202"/>
                <a:gd name="T67" fmla="*/ 971 h 2137"/>
                <a:gd name="T68" fmla="*/ 662 w 2202"/>
                <a:gd name="T69" fmla="*/ 1103 h 2137"/>
                <a:gd name="T70" fmla="*/ 660 w 2202"/>
                <a:gd name="T71" fmla="*/ 1107 h 2137"/>
                <a:gd name="T72" fmla="*/ 650 w 2202"/>
                <a:gd name="T73" fmla="*/ 1142 h 2137"/>
                <a:gd name="T74" fmla="*/ 648 w 2202"/>
                <a:gd name="T75" fmla="*/ 1144 h 2137"/>
                <a:gd name="T76" fmla="*/ 640 w 2202"/>
                <a:gd name="T77" fmla="*/ 1174 h 2137"/>
                <a:gd name="T78" fmla="*/ 670 w 2202"/>
                <a:gd name="T79" fmla="*/ 1661 h 2137"/>
                <a:gd name="T80" fmla="*/ 943 w 2202"/>
                <a:gd name="T81" fmla="*/ 2028 h 2137"/>
                <a:gd name="T82" fmla="*/ 996 w 2202"/>
                <a:gd name="T83" fmla="*/ 2071 h 2137"/>
                <a:gd name="T84" fmla="*/ 1058 w 2202"/>
                <a:gd name="T85" fmla="*/ 2114 h 2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02" h="2137">
                  <a:moveTo>
                    <a:pt x="1060" y="2116"/>
                  </a:moveTo>
                  <a:cubicBezTo>
                    <a:pt x="1060" y="2116"/>
                    <a:pt x="1043" y="2121"/>
                    <a:pt x="1010" y="2128"/>
                  </a:cubicBezTo>
                  <a:cubicBezTo>
                    <a:pt x="1002" y="2129"/>
                    <a:pt x="992" y="2131"/>
                    <a:pt x="982" y="2132"/>
                  </a:cubicBezTo>
                  <a:cubicBezTo>
                    <a:pt x="971" y="2133"/>
                    <a:pt x="959" y="2135"/>
                    <a:pt x="947" y="2135"/>
                  </a:cubicBezTo>
                  <a:cubicBezTo>
                    <a:pt x="935" y="2136"/>
                    <a:pt x="921" y="2137"/>
                    <a:pt x="907" y="2137"/>
                  </a:cubicBezTo>
                  <a:cubicBezTo>
                    <a:pt x="892" y="2137"/>
                    <a:pt x="877" y="2137"/>
                    <a:pt x="861" y="2137"/>
                  </a:cubicBezTo>
                  <a:cubicBezTo>
                    <a:pt x="795" y="2134"/>
                    <a:pt x="715" y="2120"/>
                    <a:pt x="625" y="2087"/>
                  </a:cubicBezTo>
                  <a:cubicBezTo>
                    <a:pt x="536" y="2055"/>
                    <a:pt x="438" y="2000"/>
                    <a:pt x="344" y="1920"/>
                  </a:cubicBezTo>
                  <a:cubicBezTo>
                    <a:pt x="298" y="1879"/>
                    <a:pt x="253" y="1831"/>
                    <a:pt x="212" y="1777"/>
                  </a:cubicBezTo>
                  <a:cubicBezTo>
                    <a:pt x="170" y="1723"/>
                    <a:pt x="133" y="1662"/>
                    <a:pt x="101" y="1595"/>
                  </a:cubicBezTo>
                  <a:cubicBezTo>
                    <a:pt x="69" y="1528"/>
                    <a:pt x="43" y="1455"/>
                    <a:pt x="26" y="1377"/>
                  </a:cubicBezTo>
                  <a:cubicBezTo>
                    <a:pt x="9" y="1299"/>
                    <a:pt x="0" y="1217"/>
                    <a:pt x="0" y="1134"/>
                  </a:cubicBezTo>
                  <a:cubicBezTo>
                    <a:pt x="0" y="1123"/>
                    <a:pt x="0" y="1113"/>
                    <a:pt x="0" y="1102"/>
                  </a:cubicBezTo>
                  <a:cubicBezTo>
                    <a:pt x="1" y="1092"/>
                    <a:pt x="2" y="1081"/>
                    <a:pt x="2" y="1071"/>
                  </a:cubicBezTo>
                  <a:cubicBezTo>
                    <a:pt x="3" y="1060"/>
                    <a:pt x="4" y="1050"/>
                    <a:pt x="4" y="1039"/>
                  </a:cubicBezTo>
                  <a:cubicBezTo>
                    <a:pt x="5" y="1037"/>
                    <a:pt x="5" y="1037"/>
                    <a:pt x="5" y="1037"/>
                  </a:cubicBezTo>
                  <a:cubicBezTo>
                    <a:pt x="7" y="1020"/>
                    <a:pt x="5" y="1032"/>
                    <a:pt x="6" y="1027"/>
                  </a:cubicBezTo>
                  <a:cubicBezTo>
                    <a:pt x="6" y="1025"/>
                    <a:pt x="6" y="1025"/>
                    <a:pt x="6" y="1025"/>
                  </a:cubicBezTo>
                  <a:cubicBezTo>
                    <a:pt x="7" y="1019"/>
                    <a:pt x="7" y="1019"/>
                    <a:pt x="7" y="1019"/>
                  </a:cubicBezTo>
                  <a:cubicBezTo>
                    <a:pt x="8" y="1007"/>
                    <a:pt x="8" y="1007"/>
                    <a:pt x="8" y="1007"/>
                  </a:cubicBezTo>
                  <a:cubicBezTo>
                    <a:pt x="9" y="999"/>
                    <a:pt x="10" y="991"/>
                    <a:pt x="10" y="983"/>
                  </a:cubicBezTo>
                  <a:cubicBezTo>
                    <a:pt x="13" y="966"/>
                    <a:pt x="13" y="966"/>
                    <a:pt x="13" y="966"/>
                  </a:cubicBezTo>
                  <a:cubicBezTo>
                    <a:pt x="17" y="948"/>
                    <a:pt x="17" y="948"/>
                    <a:pt x="17" y="948"/>
                  </a:cubicBezTo>
                  <a:cubicBezTo>
                    <a:pt x="20" y="930"/>
                    <a:pt x="20" y="930"/>
                    <a:pt x="20" y="930"/>
                  </a:cubicBezTo>
                  <a:cubicBezTo>
                    <a:pt x="22" y="920"/>
                    <a:pt x="22" y="920"/>
                    <a:pt x="22" y="920"/>
                  </a:cubicBezTo>
                  <a:cubicBezTo>
                    <a:pt x="23" y="916"/>
                    <a:pt x="23" y="916"/>
                    <a:pt x="23" y="916"/>
                  </a:cubicBezTo>
                  <a:cubicBezTo>
                    <a:pt x="23" y="914"/>
                    <a:pt x="23" y="913"/>
                    <a:pt x="23" y="912"/>
                  </a:cubicBezTo>
                  <a:cubicBezTo>
                    <a:pt x="26" y="901"/>
                    <a:pt x="28" y="890"/>
                    <a:pt x="31" y="880"/>
                  </a:cubicBezTo>
                  <a:cubicBezTo>
                    <a:pt x="51" y="795"/>
                    <a:pt x="82" y="710"/>
                    <a:pt x="123" y="630"/>
                  </a:cubicBezTo>
                  <a:cubicBezTo>
                    <a:pt x="205" y="469"/>
                    <a:pt x="329" y="326"/>
                    <a:pt x="478" y="218"/>
                  </a:cubicBezTo>
                  <a:cubicBezTo>
                    <a:pt x="553" y="165"/>
                    <a:pt x="634" y="120"/>
                    <a:pt x="719" y="86"/>
                  </a:cubicBezTo>
                  <a:cubicBezTo>
                    <a:pt x="804" y="52"/>
                    <a:pt x="893" y="27"/>
                    <a:pt x="982" y="15"/>
                  </a:cubicBezTo>
                  <a:cubicBezTo>
                    <a:pt x="1072" y="2"/>
                    <a:pt x="1162" y="0"/>
                    <a:pt x="1249" y="8"/>
                  </a:cubicBezTo>
                  <a:cubicBezTo>
                    <a:pt x="1259" y="9"/>
                    <a:pt x="1270" y="10"/>
                    <a:pt x="1281" y="11"/>
                  </a:cubicBezTo>
                  <a:cubicBezTo>
                    <a:pt x="1292" y="13"/>
                    <a:pt x="1303" y="14"/>
                    <a:pt x="1313" y="16"/>
                  </a:cubicBezTo>
                  <a:cubicBezTo>
                    <a:pt x="1324" y="17"/>
                    <a:pt x="1335" y="19"/>
                    <a:pt x="1345" y="21"/>
                  </a:cubicBezTo>
                  <a:cubicBezTo>
                    <a:pt x="1356" y="23"/>
                    <a:pt x="1366" y="25"/>
                    <a:pt x="1377" y="27"/>
                  </a:cubicBezTo>
                  <a:cubicBezTo>
                    <a:pt x="1392" y="31"/>
                    <a:pt x="1392" y="31"/>
                    <a:pt x="1392" y="31"/>
                  </a:cubicBezTo>
                  <a:cubicBezTo>
                    <a:pt x="1400" y="32"/>
                    <a:pt x="1400" y="32"/>
                    <a:pt x="1400" y="32"/>
                  </a:cubicBezTo>
                  <a:cubicBezTo>
                    <a:pt x="1404" y="33"/>
                    <a:pt x="1404" y="33"/>
                    <a:pt x="1404" y="33"/>
                  </a:cubicBezTo>
                  <a:cubicBezTo>
                    <a:pt x="1408" y="34"/>
                    <a:pt x="1397" y="32"/>
                    <a:pt x="1414" y="35"/>
                  </a:cubicBezTo>
                  <a:cubicBezTo>
                    <a:pt x="1416" y="36"/>
                    <a:pt x="1416" y="36"/>
                    <a:pt x="1416" y="36"/>
                  </a:cubicBezTo>
                  <a:cubicBezTo>
                    <a:pt x="1423" y="38"/>
                    <a:pt x="1431" y="40"/>
                    <a:pt x="1438" y="42"/>
                  </a:cubicBezTo>
                  <a:cubicBezTo>
                    <a:pt x="1446" y="45"/>
                    <a:pt x="1454" y="47"/>
                    <a:pt x="1462" y="49"/>
                  </a:cubicBezTo>
                  <a:cubicBezTo>
                    <a:pt x="1473" y="53"/>
                    <a:pt x="1484" y="56"/>
                    <a:pt x="1496" y="60"/>
                  </a:cubicBezTo>
                  <a:cubicBezTo>
                    <a:pt x="1513" y="65"/>
                    <a:pt x="1513" y="65"/>
                    <a:pt x="1513" y="65"/>
                  </a:cubicBezTo>
                  <a:cubicBezTo>
                    <a:pt x="1521" y="68"/>
                    <a:pt x="1521" y="68"/>
                    <a:pt x="1521" y="68"/>
                  </a:cubicBezTo>
                  <a:cubicBezTo>
                    <a:pt x="1525" y="69"/>
                    <a:pt x="1525" y="69"/>
                    <a:pt x="1525" y="69"/>
                  </a:cubicBezTo>
                  <a:cubicBezTo>
                    <a:pt x="1529" y="71"/>
                    <a:pt x="1529" y="71"/>
                    <a:pt x="1529" y="71"/>
                  </a:cubicBezTo>
                  <a:cubicBezTo>
                    <a:pt x="1538" y="75"/>
                    <a:pt x="1548" y="78"/>
                    <a:pt x="1558" y="82"/>
                  </a:cubicBezTo>
                  <a:cubicBezTo>
                    <a:pt x="1567" y="86"/>
                    <a:pt x="1577" y="90"/>
                    <a:pt x="1586" y="94"/>
                  </a:cubicBezTo>
                  <a:cubicBezTo>
                    <a:pt x="1596" y="98"/>
                    <a:pt x="1605" y="102"/>
                    <a:pt x="1615" y="107"/>
                  </a:cubicBezTo>
                  <a:cubicBezTo>
                    <a:pt x="1624" y="111"/>
                    <a:pt x="1633" y="115"/>
                    <a:pt x="1642" y="120"/>
                  </a:cubicBezTo>
                  <a:cubicBezTo>
                    <a:pt x="1651" y="124"/>
                    <a:pt x="1660" y="129"/>
                    <a:pt x="1669" y="134"/>
                  </a:cubicBezTo>
                  <a:cubicBezTo>
                    <a:pt x="1682" y="141"/>
                    <a:pt x="1682" y="141"/>
                    <a:pt x="1682" y="141"/>
                  </a:cubicBezTo>
                  <a:cubicBezTo>
                    <a:pt x="1687" y="143"/>
                    <a:pt x="1691" y="146"/>
                    <a:pt x="1696" y="148"/>
                  </a:cubicBezTo>
                  <a:cubicBezTo>
                    <a:pt x="1704" y="154"/>
                    <a:pt x="1713" y="159"/>
                    <a:pt x="1721" y="164"/>
                  </a:cubicBezTo>
                  <a:cubicBezTo>
                    <a:pt x="1789" y="205"/>
                    <a:pt x="1850" y="253"/>
                    <a:pt x="1904" y="305"/>
                  </a:cubicBezTo>
                  <a:cubicBezTo>
                    <a:pt x="1957" y="357"/>
                    <a:pt x="2002" y="412"/>
                    <a:pt x="2040" y="469"/>
                  </a:cubicBezTo>
                  <a:cubicBezTo>
                    <a:pt x="2078" y="526"/>
                    <a:pt x="2109" y="584"/>
                    <a:pt x="2132" y="641"/>
                  </a:cubicBezTo>
                  <a:cubicBezTo>
                    <a:pt x="2179" y="755"/>
                    <a:pt x="2198" y="865"/>
                    <a:pt x="2200" y="961"/>
                  </a:cubicBezTo>
                  <a:cubicBezTo>
                    <a:pt x="2202" y="1057"/>
                    <a:pt x="2189" y="1137"/>
                    <a:pt x="2171" y="1200"/>
                  </a:cubicBezTo>
                  <a:cubicBezTo>
                    <a:pt x="2152" y="1263"/>
                    <a:pt x="2130" y="1308"/>
                    <a:pt x="2114" y="1338"/>
                  </a:cubicBezTo>
                  <a:cubicBezTo>
                    <a:pt x="2105" y="1353"/>
                    <a:pt x="2098" y="1364"/>
                    <a:pt x="2094" y="1371"/>
                  </a:cubicBezTo>
                  <a:cubicBezTo>
                    <a:pt x="2091" y="1375"/>
                    <a:pt x="2089" y="1378"/>
                    <a:pt x="2088" y="1380"/>
                  </a:cubicBezTo>
                  <a:cubicBezTo>
                    <a:pt x="2087" y="1382"/>
                    <a:pt x="2086" y="1382"/>
                    <a:pt x="2086" y="1382"/>
                  </a:cubicBezTo>
                  <a:cubicBezTo>
                    <a:pt x="2086" y="1382"/>
                    <a:pt x="2086" y="1381"/>
                    <a:pt x="2085" y="1379"/>
                  </a:cubicBezTo>
                  <a:cubicBezTo>
                    <a:pt x="2085" y="1377"/>
                    <a:pt x="2084" y="1374"/>
                    <a:pt x="2083" y="1370"/>
                  </a:cubicBezTo>
                  <a:cubicBezTo>
                    <a:pt x="2080" y="1361"/>
                    <a:pt x="2077" y="1349"/>
                    <a:pt x="2072" y="1333"/>
                  </a:cubicBezTo>
                  <a:cubicBezTo>
                    <a:pt x="2062" y="1302"/>
                    <a:pt x="2048" y="1257"/>
                    <a:pt x="2025" y="1205"/>
                  </a:cubicBezTo>
                  <a:cubicBezTo>
                    <a:pt x="2003" y="1153"/>
                    <a:pt x="1972" y="1094"/>
                    <a:pt x="1932" y="1035"/>
                  </a:cubicBezTo>
                  <a:cubicBezTo>
                    <a:pt x="1892" y="977"/>
                    <a:pt x="1841" y="918"/>
                    <a:pt x="1781" y="867"/>
                  </a:cubicBezTo>
                  <a:cubicBezTo>
                    <a:pt x="1721" y="816"/>
                    <a:pt x="1652" y="771"/>
                    <a:pt x="1578" y="739"/>
                  </a:cubicBezTo>
                  <a:cubicBezTo>
                    <a:pt x="1541" y="723"/>
                    <a:pt x="1503" y="711"/>
                    <a:pt x="1464" y="701"/>
                  </a:cubicBezTo>
                  <a:cubicBezTo>
                    <a:pt x="1459" y="700"/>
                    <a:pt x="1454" y="698"/>
                    <a:pt x="1449" y="697"/>
                  </a:cubicBezTo>
                  <a:cubicBezTo>
                    <a:pt x="1447" y="697"/>
                    <a:pt x="1444" y="696"/>
                    <a:pt x="1442" y="696"/>
                  </a:cubicBezTo>
                  <a:cubicBezTo>
                    <a:pt x="1434" y="694"/>
                    <a:pt x="1434" y="694"/>
                    <a:pt x="1434" y="694"/>
                  </a:cubicBezTo>
                  <a:cubicBezTo>
                    <a:pt x="1430" y="693"/>
                    <a:pt x="1425" y="692"/>
                    <a:pt x="1420" y="691"/>
                  </a:cubicBezTo>
                  <a:cubicBezTo>
                    <a:pt x="1415" y="690"/>
                    <a:pt x="1410" y="690"/>
                    <a:pt x="1405" y="689"/>
                  </a:cubicBezTo>
                  <a:cubicBezTo>
                    <a:pt x="1400" y="688"/>
                    <a:pt x="1395" y="687"/>
                    <a:pt x="1390" y="686"/>
                  </a:cubicBezTo>
                  <a:cubicBezTo>
                    <a:pt x="1385" y="686"/>
                    <a:pt x="1380" y="685"/>
                    <a:pt x="1375" y="685"/>
                  </a:cubicBezTo>
                  <a:cubicBezTo>
                    <a:pt x="1370" y="684"/>
                    <a:pt x="1365" y="683"/>
                    <a:pt x="1360" y="683"/>
                  </a:cubicBezTo>
                  <a:cubicBezTo>
                    <a:pt x="1358" y="683"/>
                    <a:pt x="1358" y="683"/>
                    <a:pt x="1358" y="683"/>
                  </a:cubicBezTo>
                  <a:cubicBezTo>
                    <a:pt x="1357" y="683"/>
                    <a:pt x="1357" y="683"/>
                    <a:pt x="1357" y="683"/>
                  </a:cubicBezTo>
                  <a:cubicBezTo>
                    <a:pt x="1354" y="683"/>
                    <a:pt x="1354" y="683"/>
                    <a:pt x="1354" y="683"/>
                  </a:cubicBezTo>
                  <a:cubicBezTo>
                    <a:pt x="1349" y="683"/>
                    <a:pt x="1349" y="683"/>
                    <a:pt x="1349" y="683"/>
                  </a:cubicBezTo>
                  <a:cubicBezTo>
                    <a:pt x="1345" y="683"/>
                    <a:pt x="1341" y="682"/>
                    <a:pt x="1338" y="682"/>
                  </a:cubicBezTo>
                  <a:cubicBezTo>
                    <a:pt x="1330" y="681"/>
                    <a:pt x="1323" y="681"/>
                    <a:pt x="1316" y="680"/>
                  </a:cubicBezTo>
                  <a:cubicBezTo>
                    <a:pt x="1308" y="679"/>
                    <a:pt x="1300" y="679"/>
                    <a:pt x="1292" y="678"/>
                  </a:cubicBezTo>
                  <a:cubicBezTo>
                    <a:pt x="1291" y="678"/>
                    <a:pt x="1291" y="678"/>
                    <a:pt x="1291" y="678"/>
                  </a:cubicBezTo>
                  <a:cubicBezTo>
                    <a:pt x="1307" y="681"/>
                    <a:pt x="1295" y="679"/>
                    <a:pt x="1298" y="679"/>
                  </a:cubicBezTo>
                  <a:cubicBezTo>
                    <a:pt x="1296" y="679"/>
                    <a:pt x="1296" y="679"/>
                    <a:pt x="1296" y="679"/>
                  </a:cubicBezTo>
                  <a:cubicBezTo>
                    <a:pt x="1292" y="679"/>
                    <a:pt x="1292" y="679"/>
                    <a:pt x="1292" y="679"/>
                  </a:cubicBezTo>
                  <a:cubicBezTo>
                    <a:pt x="1285" y="680"/>
                    <a:pt x="1285" y="680"/>
                    <a:pt x="1285" y="680"/>
                  </a:cubicBezTo>
                  <a:cubicBezTo>
                    <a:pt x="1280" y="680"/>
                    <a:pt x="1275" y="680"/>
                    <a:pt x="1270" y="680"/>
                  </a:cubicBezTo>
                  <a:cubicBezTo>
                    <a:pt x="1265" y="680"/>
                    <a:pt x="1260" y="680"/>
                    <a:pt x="1255" y="680"/>
                  </a:cubicBezTo>
                  <a:cubicBezTo>
                    <a:pt x="1250" y="681"/>
                    <a:pt x="1245" y="681"/>
                    <a:pt x="1240" y="681"/>
                  </a:cubicBezTo>
                  <a:cubicBezTo>
                    <a:pt x="1235" y="682"/>
                    <a:pt x="1230" y="682"/>
                    <a:pt x="1225" y="682"/>
                  </a:cubicBezTo>
                  <a:cubicBezTo>
                    <a:pt x="1185" y="686"/>
                    <a:pt x="1147" y="693"/>
                    <a:pt x="1109" y="703"/>
                  </a:cubicBezTo>
                  <a:cubicBezTo>
                    <a:pt x="1071" y="713"/>
                    <a:pt x="1034" y="728"/>
                    <a:pt x="999" y="744"/>
                  </a:cubicBezTo>
                  <a:cubicBezTo>
                    <a:pt x="963" y="761"/>
                    <a:pt x="929" y="781"/>
                    <a:pt x="897" y="804"/>
                  </a:cubicBezTo>
                  <a:cubicBezTo>
                    <a:pt x="833" y="850"/>
                    <a:pt x="777" y="907"/>
                    <a:pt x="733" y="971"/>
                  </a:cubicBezTo>
                  <a:cubicBezTo>
                    <a:pt x="711" y="1004"/>
                    <a:pt x="692" y="1038"/>
                    <a:pt x="675" y="1075"/>
                  </a:cubicBezTo>
                  <a:cubicBezTo>
                    <a:pt x="672" y="1083"/>
                    <a:pt x="668" y="1090"/>
                    <a:pt x="665" y="1098"/>
                  </a:cubicBezTo>
                  <a:cubicBezTo>
                    <a:pt x="662" y="1103"/>
                    <a:pt x="662" y="1103"/>
                    <a:pt x="662" y="1103"/>
                  </a:cubicBezTo>
                  <a:cubicBezTo>
                    <a:pt x="661" y="1106"/>
                    <a:pt x="661" y="1106"/>
                    <a:pt x="661" y="1106"/>
                  </a:cubicBezTo>
                  <a:cubicBezTo>
                    <a:pt x="660" y="1107"/>
                    <a:pt x="660" y="1107"/>
                    <a:pt x="660" y="1107"/>
                  </a:cubicBezTo>
                  <a:cubicBezTo>
                    <a:pt x="660" y="1107"/>
                    <a:pt x="660" y="1107"/>
                    <a:pt x="660" y="1107"/>
                  </a:cubicBezTo>
                  <a:cubicBezTo>
                    <a:pt x="660" y="1108"/>
                    <a:pt x="660" y="1108"/>
                    <a:pt x="660" y="1108"/>
                  </a:cubicBezTo>
                  <a:cubicBezTo>
                    <a:pt x="658" y="1116"/>
                    <a:pt x="655" y="1123"/>
                    <a:pt x="653" y="1131"/>
                  </a:cubicBezTo>
                  <a:cubicBezTo>
                    <a:pt x="650" y="1142"/>
                    <a:pt x="650" y="1142"/>
                    <a:pt x="650" y="1142"/>
                  </a:cubicBezTo>
                  <a:cubicBezTo>
                    <a:pt x="648" y="1148"/>
                    <a:pt x="648" y="1148"/>
                    <a:pt x="648" y="1148"/>
                  </a:cubicBezTo>
                  <a:cubicBezTo>
                    <a:pt x="647" y="1151"/>
                    <a:pt x="647" y="1151"/>
                    <a:pt x="647" y="1151"/>
                  </a:cubicBezTo>
                  <a:cubicBezTo>
                    <a:pt x="648" y="1147"/>
                    <a:pt x="646" y="1160"/>
                    <a:pt x="648" y="1144"/>
                  </a:cubicBezTo>
                  <a:cubicBezTo>
                    <a:pt x="648" y="1145"/>
                    <a:pt x="648" y="1145"/>
                    <a:pt x="648" y="1145"/>
                  </a:cubicBezTo>
                  <a:cubicBezTo>
                    <a:pt x="647" y="1150"/>
                    <a:pt x="645" y="1154"/>
                    <a:pt x="644" y="1159"/>
                  </a:cubicBezTo>
                  <a:cubicBezTo>
                    <a:pt x="642" y="1164"/>
                    <a:pt x="641" y="1169"/>
                    <a:pt x="640" y="1174"/>
                  </a:cubicBezTo>
                  <a:cubicBezTo>
                    <a:pt x="638" y="1179"/>
                    <a:pt x="637" y="1184"/>
                    <a:pt x="636" y="1188"/>
                  </a:cubicBezTo>
                  <a:cubicBezTo>
                    <a:pt x="616" y="1266"/>
                    <a:pt x="609" y="1347"/>
                    <a:pt x="615" y="1428"/>
                  </a:cubicBezTo>
                  <a:cubicBezTo>
                    <a:pt x="621" y="1508"/>
                    <a:pt x="641" y="1588"/>
                    <a:pt x="670" y="1661"/>
                  </a:cubicBezTo>
                  <a:cubicBezTo>
                    <a:pt x="700" y="1734"/>
                    <a:pt x="739" y="1802"/>
                    <a:pt x="782" y="1859"/>
                  </a:cubicBezTo>
                  <a:cubicBezTo>
                    <a:pt x="824" y="1916"/>
                    <a:pt x="870" y="1964"/>
                    <a:pt x="912" y="2002"/>
                  </a:cubicBezTo>
                  <a:cubicBezTo>
                    <a:pt x="923" y="2011"/>
                    <a:pt x="933" y="2020"/>
                    <a:pt x="943" y="2028"/>
                  </a:cubicBezTo>
                  <a:cubicBezTo>
                    <a:pt x="953" y="2037"/>
                    <a:pt x="962" y="2044"/>
                    <a:pt x="971" y="2051"/>
                  </a:cubicBezTo>
                  <a:cubicBezTo>
                    <a:pt x="976" y="2055"/>
                    <a:pt x="980" y="2059"/>
                    <a:pt x="984" y="2062"/>
                  </a:cubicBezTo>
                  <a:cubicBezTo>
                    <a:pt x="989" y="2065"/>
                    <a:pt x="993" y="2068"/>
                    <a:pt x="996" y="2071"/>
                  </a:cubicBezTo>
                  <a:cubicBezTo>
                    <a:pt x="1004" y="2077"/>
                    <a:pt x="1012" y="2082"/>
                    <a:pt x="1018" y="2087"/>
                  </a:cubicBezTo>
                  <a:cubicBezTo>
                    <a:pt x="1032" y="2096"/>
                    <a:pt x="1043" y="2104"/>
                    <a:pt x="1050" y="2109"/>
                  </a:cubicBezTo>
                  <a:cubicBezTo>
                    <a:pt x="1053" y="2111"/>
                    <a:pt x="1056" y="2113"/>
                    <a:pt x="1058" y="2114"/>
                  </a:cubicBezTo>
                  <a:cubicBezTo>
                    <a:pt x="1060" y="2116"/>
                    <a:pt x="1060" y="2116"/>
                    <a:pt x="1060" y="2116"/>
                  </a:cubicBezTo>
                  <a:close/>
                </a:path>
              </a:pathLst>
            </a:custGeom>
            <a:solidFill>
              <a:schemeClr val="accent3"/>
            </a:solidFill>
            <a:ln w="9525">
              <a:noFill/>
              <a:round/>
              <a:headEnd/>
              <a:tailEnd/>
            </a:ln>
          </p:spPr>
          <p:txBody>
            <a:bodyPr/>
            <a:lstStyle/>
            <a:p>
              <a:pPr>
                <a:defRPr/>
              </a:pPr>
              <a:endParaRPr lang="en-IN"/>
            </a:p>
          </p:txBody>
        </p:sp>
        <p:sp>
          <p:nvSpPr>
            <p:cNvPr id="6" name="Oval 5">
              <a:extLst>
                <a:ext uri="{FF2B5EF4-FFF2-40B4-BE49-F238E27FC236}">
                  <a16:creationId xmlns:a16="http://schemas.microsoft.com/office/drawing/2014/main" id="{4E9BE5B4-729B-4258-A0C6-94469CC57706}"/>
                </a:ext>
              </a:extLst>
            </p:cNvPr>
            <p:cNvSpPr/>
            <p:nvPr/>
          </p:nvSpPr>
          <p:spPr>
            <a:xfrm>
              <a:off x="6598468" y="1499105"/>
              <a:ext cx="661012" cy="6610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sp>
        <p:nvSpPr>
          <p:cNvPr id="7" name="Rectangle 6">
            <a:extLst>
              <a:ext uri="{FF2B5EF4-FFF2-40B4-BE49-F238E27FC236}">
                <a16:creationId xmlns:a16="http://schemas.microsoft.com/office/drawing/2014/main" id="{058A6222-F59B-4E0D-B1BB-3683C6826A1E}"/>
              </a:ext>
            </a:extLst>
          </p:cNvPr>
          <p:cNvSpPr/>
          <p:nvPr userDrawn="1"/>
        </p:nvSpPr>
        <p:spPr>
          <a:xfrm>
            <a:off x="0" y="5610225"/>
            <a:ext cx="1022350" cy="1247775"/>
          </a:xfrm>
          <a:custGeom>
            <a:avLst/>
            <a:gdLst>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 name="connsiteX4" fmla="*/ 0 w 1022465"/>
              <a:gd name="connsiteY4" fmla="*/ 0 h 737567"/>
              <a:gd name="connsiteX0" fmla="*/ 10820 w 1033285"/>
              <a:gd name="connsiteY0" fmla="*/ 0 h 737567"/>
              <a:gd name="connsiteX1" fmla="*/ 1033285 w 1033285"/>
              <a:gd name="connsiteY1" fmla="*/ 0 h 737567"/>
              <a:gd name="connsiteX2" fmla="*/ 1033285 w 1033285"/>
              <a:gd name="connsiteY2" fmla="*/ 737567 h 737567"/>
              <a:gd name="connsiteX3" fmla="*/ 10820 w 1033285"/>
              <a:gd name="connsiteY3" fmla="*/ 737567 h 737567"/>
              <a:gd name="connsiteX4" fmla="*/ 0 w 1033285"/>
              <a:gd name="connsiteY4" fmla="*/ 345655 h 737567"/>
              <a:gd name="connsiteX5" fmla="*/ 10820 w 1033285"/>
              <a:gd name="connsiteY5" fmla="*/ 0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5" fmla="*/ 91440 w 1033285"/>
              <a:gd name="connsiteY5" fmla="*/ 437095 h 737567"/>
              <a:gd name="connsiteX0" fmla="*/ 0 w 1033285"/>
              <a:gd name="connsiteY0" fmla="*/ 345655 h 737567"/>
              <a:gd name="connsiteX1" fmla="*/ 10820 w 1033285"/>
              <a:gd name="connsiteY1" fmla="*/ 0 h 737567"/>
              <a:gd name="connsiteX2" fmla="*/ 1033285 w 1033285"/>
              <a:gd name="connsiteY2" fmla="*/ 0 h 737567"/>
              <a:gd name="connsiteX3" fmla="*/ 1033285 w 1033285"/>
              <a:gd name="connsiteY3" fmla="*/ 737567 h 737567"/>
              <a:gd name="connsiteX4" fmla="*/ 10820 w 1033285"/>
              <a:gd name="connsiteY4" fmla="*/ 737567 h 737567"/>
              <a:gd name="connsiteX0" fmla="*/ 0 w 1022465"/>
              <a:gd name="connsiteY0" fmla="*/ 0 h 737567"/>
              <a:gd name="connsiteX1" fmla="*/ 1022465 w 1022465"/>
              <a:gd name="connsiteY1" fmla="*/ 0 h 737567"/>
              <a:gd name="connsiteX2" fmla="*/ 1022465 w 1022465"/>
              <a:gd name="connsiteY2" fmla="*/ 737567 h 737567"/>
              <a:gd name="connsiteX3" fmla="*/ 0 w 1022465"/>
              <a:gd name="connsiteY3" fmla="*/ 737567 h 737567"/>
            </a:gdLst>
            <a:ahLst/>
            <a:cxnLst>
              <a:cxn ang="0">
                <a:pos x="connsiteX0" y="connsiteY0"/>
              </a:cxn>
              <a:cxn ang="0">
                <a:pos x="connsiteX1" y="connsiteY1"/>
              </a:cxn>
              <a:cxn ang="0">
                <a:pos x="connsiteX2" y="connsiteY2"/>
              </a:cxn>
              <a:cxn ang="0">
                <a:pos x="connsiteX3" y="connsiteY3"/>
              </a:cxn>
            </a:cxnLst>
            <a:rect l="l" t="t" r="r" b="b"/>
            <a:pathLst>
              <a:path w="1022465" h="737567">
                <a:moveTo>
                  <a:pt x="0" y="0"/>
                </a:moveTo>
                <a:lnTo>
                  <a:pt x="1022465" y="0"/>
                </a:lnTo>
                <a:lnTo>
                  <a:pt x="1022465" y="737567"/>
                </a:lnTo>
                <a:lnTo>
                  <a:pt x="0" y="737567"/>
                </a:lnTo>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 name="Title 1"/>
          <p:cNvSpPr>
            <a:spLocks noGrp="1"/>
          </p:cNvSpPr>
          <p:nvPr>
            <p:ph type="title"/>
          </p:nvPr>
        </p:nvSpPr>
        <p:spPr>
          <a:xfrm>
            <a:off x="1198180" y="274640"/>
            <a:ext cx="10384220" cy="711081"/>
          </a:xfrm>
        </p:spPr>
        <p:txBody>
          <a:bodyPr>
            <a:noAutofit/>
          </a:bodyPr>
          <a:lstStyle>
            <a:lvl1pPr>
              <a:defRPr sz="3600" b="1">
                <a:latin typeface="+mn-lt"/>
              </a:defRPr>
            </a:lvl1pPr>
          </a:lstStyle>
          <a:p>
            <a:r>
              <a:rPr lang="en-US" dirty="0"/>
              <a:t>Click to edit Master title style</a:t>
            </a:r>
          </a:p>
        </p:txBody>
      </p:sp>
      <p:sp>
        <p:nvSpPr>
          <p:cNvPr id="8" name="Footer Placeholder 3">
            <a:extLst>
              <a:ext uri="{FF2B5EF4-FFF2-40B4-BE49-F238E27FC236}">
                <a16:creationId xmlns:a16="http://schemas.microsoft.com/office/drawing/2014/main" id="{3DCC2190-2523-4D93-BEA1-7F4291A0872C}"/>
              </a:ext>
            </a:extLst>
          </p:cNvPr>
          <p:cNvSpPr>
            <a:spLocks noGrp="1"/>
          </p:cNvSpPr>
          <p:nvPr>
            <p:ph type="ftr" sz="quarter" idx="10"/>
          </p:nvPr>
        </p:nvSpPr>
        <p:spPr>
          <a:xfrm>
            <a:off x="1198563" y="6400800"/>
            <a:ext cx="3860800" cy="365125"/>
          </a:xfrm>
        </p:spPr>
        <p:txBody>
          <a:bodyPr/>
          <a:lstStyle>
            <a:lvl1pPr algn="l">
              <a:defRPr sz="1400" b="1" dirty="0">
                <a:solidFill>
                  <a:schemeClr val="accent4"/>
                </a:solidFill>
                <a:latin typeface="+mn-lt"/>
                <a:ea typeface="Segoe UI Black" panose="020B0A02040204020203" pitchFamily="34" charset="0"/>
              </a:defRPr>
            </a:lvl1pPr>
          </a:lstStyle>
          <a:p>
            <a:pPr>
              <a:defRPr/>
            </a:pPr>
            <a:endParaRPr lang="en-US"/>
          </a:p>
        </p:txBody>
      </p:sp>
      <p:sp>
        <p:nvSpPr>
          <p:cNvPr id="9" name="Slide Number Placeholder 4">
            <a:extLst>
              <a:ext uri="{FF2B5EF4-FFF2-40B4-BE49-F238E27FC236}">
                <a16:creationId xmlns:a16="http://schemas.microsoft.com/office/drawing/2014/main" id="{8863E583-229D-4184-95B0-BA45F3BF9476}"/>
              </a:ext>
            </a:extLst>
          </p:cNvPr>
          <p:cNvSpPr>
            <a:spLocks noGrp="1"/>
          </p:cNvSpPr>
          <p:nvPr>
            <p:ph type="sldNum" sz="quarter" idx="11"/>
          </p:nvPr>
        </p:nvSpPr>
        <p:spPr>
          <a:xfrm>
            <a:off x="117475" y="5610225"/>
            <a:ext cx="904875" cy="731838"/>
          </a:xfrm>
        </p:spPr>
        <p:txBody>
          <a:bodyPr/>
          <a:lstStyle>
            <a:lvl1pPr algn="l">
              <a:defRPr sz="4000" b="1" smtClean="0">
                <a:solidFill>
                  <a:schemeClr val="accent4"/>
                </a:solidFill>
                <a:latin typeface="Segoe UI Black" panose="020B0A02040204020203" pitchFamily="34" charset="0"/>
                <a:ea typeface="Segoe UI Black" panose="020B0A02040204020203" pitchFamily="34" charset="0"/>
              </a:defRPr>
            </a:lvl1pPr>
          </a:lstStyle>
          <a:p>
            <a:pPr>
              <a:defRPr/>
            </a:pPr>
            <a:fld id="{AA6059A6-14FE-4D18-AAA1-CA18FE82C7C4}" type="slidenum">
              <a:rPr lang="en-US"/>
              <a:pPr>
                <a:defRPr/>
              </a:pPr>
              <a:t>‹#›</a:t>
            </a:fld>
            <a:endParaRPr lang="en-US" dirty="0"/>
          </a:p>
        </p:txBody>
      </p:sp>
    </p:spTree>
    <p:extLst>
      <p:ext uri="{BB962C8B-B14F-4D97-AF65-F5344CB8AC3E}">
        <p14:creationId xmlns:p14="http://schemas.microsoft.com/office/powerpoint/2010/main" val="27907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473939-EBF7-4C74-B320-0C75B92CC290}"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49406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73939-EBF7-4C74-B320-0C75B92CC290}"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2300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73939-EBF7-4C74-B320-0C75B92CC290}"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214669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473939-EBF7-4C74-B320-0C75B92CC290}"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581423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473939-EBF7-4C74-B320-0C75B92CC290}"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28605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73939-EBF7-4C74-B320-0C75B92CC290}"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355420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473939-EBF7-4C74-B320-0C75B92CC290}"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327922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473939-EBF7-4C74-B320-0C75B92CC290}"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31C38-AFC2-4379-9E99-D2E1A9324C78}" type="slidenum">
              <a:rPr lang="en-US" smtClean="0"/>
              <a:t>‹#›</a:t>
            </a:fld>
            <a:endParaRPr lang="en-US"/>
          </a:p>
        </p:txBody>
      </p:sp>
    </p:spTree>
    <p:extLst>
      <p:ext uri="{BB962C8B-B14F-4D97-AF65-F5344CB8AC3E}">
        <p14:creationId xmlns:p14="http://schemas.microsoft.com/office/powerpoint/2010/main" val="22728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73939-EBF7-4C74-B320-0C75B92CC290}" type="datetimeFigureOut">
              <a:rPr lang="en-US" smtClean="0"/>
              <a:t>5/13/2022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1C38-AFC2-4379-9E99-D2E1A9324C78}" type="slidenum">
              <a:rPr lang="en-US" smtClean="0"/>
              <a:t>‹#›</a:t>
            </a:fld>
            <a:endParaRPr lang="en-US"/>
          </a:p>
        </p:txBody>
      </p:sp>
    </p:spTree>
    <p:extLst>
      <p:ext uri="{BB962C8B-B14F-4D97-AF65-F5344CB8AC3E}">
        <p14:creationId xmlns:p14="http://schemas.microsoft.com/office/powerpoint/2010/main" val="23429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706393"/>
          </a:xfrm>
          <a:ln w="57150">
            <a:solidFill>
              <a:srgbClr val="92D050"/>
            </a:solidFill>
          </a:ln>
        </p:spPr>
        <p:txBody>
          <a:bodyPr>
            <a:normAutofit/>
          </a:bodyPr>
          <a:lstStyle/>
          <a:p>
            <a:r>
              <a:rPr lang="en-US" sz="4000" b="1" dirty="0"/>
              <a:t>A review on Mental health Gap Action Program (</a:t>
            </a:r>
            <a:r>
              <a:rPr lang="en-US" sz="4000" b="1" dirty="0" err="1"/>
              <a:t>mhGAP</a:t>
            </a:r>
            <a:r>
              <a:rPr lang="en-US" sz="4000" b="1" dirty="0"/>
              <a:t>) implementation- Challenges and recommendations</a:t>
            </a:r>
            <a:r>
              <a:rPr lang="en-US" b="1" dirty="0"/>
              <a:t>.</a:t>
            </a:r>
            <a:r>
              <a:rPr lang="en-US" dirty="0"/>
              <a:t/>
            </a:r>
            <a:br>
              <a:rPr lang="en-US" dirty="0"/>
            </a:br>
            <a:endParaRPr lang="en-US" dirty="0"/>
          </a:p>
        </p:txBody>
      </p:sp>
      <p:sp>
        <p:nvSpPr>
          <p:cNvPr id="3" name="Subtitle 2"/>
          <p:cNvSpPr>
            <a:spLocks noGrp="1"/>
          </p:cNvSpPr>
          <p:nvPr>
            <p:ph type="subTitle" idx="1"/>
          </p:nvPr>
        </p:nvSpPr>
        <p:spPr>
          <a:xfrm>
            <a:off x="0" y="2706393"/>
            <a:ext cx="12192000" cy="4151607"/>
          </a:xfrm>
          <a:ln w="57150">
            <a:solidFill>
              <a:srgbClr val="92D050"/>
            </a:solidFill>
          </a:ln>
        </p:spPr>
        <p:txBody>
          <a:bodyPr>
            <a:normAutofit/>
          </a:bodyPr>
          <a:lstStyle/>
          <a:p>
            <a:r>
              <a:rPr lang="en-US" sz="1800" dirty="0" smtClean="0"/>
              <a:t>Dr</a:t>
            </a:r>
            <a:r>
              <a:rPr lang="en-US" sz="1800" dirty="0"/>
              <a:t>. Mohammad Kamrul Islam</a:t>
            </a:r>
          </a:p>
          <a:p>
            <a:r>
              <a:rPr lang="en-US" sz="1800" dirty="0"/>
              <a:t>ID# </a:t>
            </a:r>
            <a:r>
              <a:rPr lang="en-US" sz="1800" dirty="0" smtClean="0"/>
              <a:t>2031370</a:t>
            </a:r>
          </a:p>
          <a:p>
            <a:r>
              <a:rPr lang="en-US" sz="1800" dirty="0" smtClean="0"/>
              <a:t>Course Name- Thesis, Course Code- HSC 575</a:t>
            </a:r>
            <a:endParaRPr lang="en-US" sz="1800" dirty="0" smtClean="0"/>
          </a:p>
          <a:p>
            <a:r>
              <a:rPr lang="en-US" sz="2000" dirty="0"/>
              <a:t>Supervised by</a:t>
            </a:r>
          </a:p>
          <a:p>
            <a:r>
              <a:rPr lang="en-US" b="1" dirty="0">
                <a:solidFill>
                  <a:schemeClr val="accent2"/>
                </a:solidFill>
              </a:rPr>
              <a:t>Dr. </a:t>
            </a:r>
            <a:r>
              <a:rPr lang="en-US" b="1" dirty="0" err="1">
                <a:solidFill>
                  <a:schemeClr val="accent2"/>
                </a:solidFill>
              </a:rPr>
              <a:t>Tasnuva</a:t>
            </a:r>
            <a:r>
              <a:rPr lang="en-US" b="1" dirty="0">
                <a:solidFill>
                  <a:schemeClr val="accent2"/>
                </a:solidFill>
              </a:rPr>
              <a:t> </a:t>
            </a:r>
            <a:r>
              <a:rPr lang="en-US" b="1" dirty="0" err="1">
                <a:solidFill>
                  <a:schemeClr val="accent2"/>
                </a:solidFill>
              </a:rPr>
              <a:t>Faruk</a:t>
            </a:r>
            <a:endParaRPr lang="en-US" dirty="0">
              <a:solidFill>
                <a:schemeClr val="accent2"/>
              </a:solidFill>
            </a:endParaRPr>
          </a:p>
          <a:p>
            <a:r>
              <a:rPr lang="en-US" dirty="0">
                <a:solidFill>
                  <a:schemeClr val="accent2"/>
                </a:solidFill>
              </a:rPr>
              <a:t>Lecturer, Department of Public Health</a:t>
            </a:r>
          </a:p>
          <a:p>
            <a:endParaRPr lang="en-US" dirty="0">
              <a:solidFill>
                <a:schemeClr val="accent2"/>
              </a:solidFill>
            </a:endParaRPr>
          </a:p>
        </p:txBody>
      </p:sp>
      <p:pic>
        <p:nvPicPr>
          <p:cNvPr id="2050" name="Picture 2" descr="Mental Health and Substance 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176" y="1720358"/>
            <a:ext cx="1567208" cy="98603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5" name="Picture 4" descr="Independent University, Bangladesh"/>
          <p:cNvPicPr/>
          <p:nvPr/>
        </p:nvPicPr>
        <p:blipFill>
          <a:blip r:embed="rId3">
            <a:extLst>
              <a:ext uri="{28A0092B-C50C-407E-A947-70E740481C1C}">
                <a14:useLocalDpi xmlns:a14="http://schemas.microsoft.com/office/drawing/2010/main" val="0"/>
              </a:ext>
            </a:extLst>
          </a:blip>
          <a:srcRect/>
          <a:stretch>
            <a:fillRect/>
          </a:stretch>
        </p:blipFill>
        <p:spPr bwMode="auto">
          <a:xfrm>
            <a:off x="4983180" y="5412786"/>
            <a:ext cx="2225640" cy="1621070"/>
          </a:xfrm>
          <a:prstGeom prst="rect">
            <a:avLst/>
          </a:prstGeom>
          <a:noFill/>
          <a:ln>
            <a:noFill/>
          </a:ln>
        </p:spPr>
      </p:pic>
    </p:spTree>
    <p:extLst>
      <p:ext uri="{BB962C8B-B14F-4D97-AF65-F5344CB8AC3E}">
        <p14:creationId xmlns:p14="http://schemas.microsoft.com/office/powerpoint/2010/main" val="4262798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907313487"/>
              </p:ext>
            </p:extLst>
          </p:nvPr>
        </p:nvGraphicFramePr>
        <p:xfrm>
          <a:off x="0" y="1"/>
          <a:ext cx="12192000" cy="7188928"/>
        </p:xfrm>
        <a:graphic>
          <a:graphicData uri="http://schemas.openxmlformats.org/drawingml/2006/table">
            <a:tbl>
              <a:tblPr firstRow="1" firstCol="1" bandRow="1">
                <a:tableStyleId>{5C22544A-7EE6-4342-B048-85BDC9FD1C3A}</a:tableStyleId>
              </a:tblPr>
              <a:tblGrid>
                <a:gridCol w="1747750">
                  <a:extLst>
                    <a:ext uri="{9D8B030D-6E8A-4147-A177-3AD203B41FA5}">
                      <a16:colId xmlns:a16="http://schemas.microsoft.com/office/drawing/2014/main" val="795303987"/>
                    </a:ext>
                  </a:extLst>
                </a:gridCol>
                <a:gridCol w="1659403">
                  <a:extLst>
                    <a:ext uri="{9D8B030D-6E8A-4147-A177-3AD203B41FA5}">
                      <a16:colId xmlns:a16="http://schemas.microsoft.com/office/drawing/2014/main" val="3407771257"/>
                    </a:ext>
                  </a:extLst>
                </a:gridCol>
                <a:gridCol w="2104982">
                  <a:extLst>
                    <a:ext uri="{9D8B030D-6E8A-4147-A177-3AD203B41FA5}">
                      <a16:colId xmlns:a16="http://schemas.microsoft.com/office/drawing/2014/main" val="4212440040"/>
                    </a:ext>
                  </a:extLst>
                </a:gridCol>
                <a:gridCol w="3195888">
                  <a:extLst>
                    <a:ext uri="{9D8B030D-6E8A-4147-A177-3AD203B41FA5}">
                      <a16:colId xmlns:a16="http://schemas.microsoft.com/office/drawing/2014/main" val="2759753655"/>
                    </a:ext>
                  </a:extLst>
                </a:gridCol>
                <a:gridCol w="3483977">
                  <a:extLst>
                    <a:ext uri="{9D8B030D-6E8A-4147-A177-3AD203B41FA5}">
                      <a16:colId xmlns:a16="http://schemas.microsoft.com/office/drawing/2014/main" val="2930309623"/>
                    </a:ext>
                  </a:extLst>
                </a:gridCol>
              </a:tblGrid>
              <a:tr h="189916">
                <a:tc>
                  <a:txBody>
                    <a:bodyPr/>
                    <a:lstStyle/>
                    <a:p>
                      <a:pPr marL="0" marR="0" algn="just">
                        <a:lnSpc>
                          <a:spcPct val="107000"/>
                        </a:lnSpc>
                        <a:spcBef>
                          <a:spcPts val="0"/>
                        </a:spcBef>
                        <a:spcAft>
                          <a:spcPts val="0"/>
                        </a:spcAft>
                        <a:tabLst>
                          <a:tab pos="1476375" algn="l"/>
                        </a:tabLst>
                      </a:pPr>
                      <a:r>
                        <a:rPr lang="en-US" sz="1400">
                          <a:effectLst/>
                        </a:rPr>
                        <a:t>Author(Year)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Type of Paper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Country of Study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Topic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Themes of Publication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3214691362"/>
                  </a:ext>
                </a:extLst>
              </a:tr>
              <a:tr h="388622">
                <a:tc>
                  <a:txBody>
                    <a:bodyPr/>
                    <a:lstStyle/>
                    <a:p>
                      <a:pPr marL="0" marR="0" algn="just">
                        <a:lnSpc>
                          <a:spcPct val="107000"/>
                        </a:lnSpc>
                        <a:spcBef>
                          <a:spcPts val="0"/>
                        </a:spcBef>
                        <a:spcAft>
                          <a:spcPts val="0"/>
                        </a:spcAft>
                        <a:tabLst>
                          <a:tab pos="1476375" algn="l"/>
                        </a:tabLst>
                      </a:pPr>
                      <a:r>
                        <a:rPr lang="en-US" sz="1400">
                          <a:effectLst/>
                        </a:rPr>
                        <a:t>WHO(2016)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Training manuals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All country specially LMIC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 mhGAP intervention Guide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Guide for training of Doctor, Psychiatric Nurse, Psychologist.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1979987208"/>
                  </a:ext>
                </a:extLst>
              </a:tr>
              <a:tr h="984736">
                <a:tc>
                  <a:txBody>
                    <a:bodyPr/>
                    <a:lstStyle/>
                    <a:p>
                      <a:pPr marL="0" marR="0" algn="just">
                        <a:lnSpc>
                          <a:spcPct val="107000"/>
                        </a:lnSpc>
                        <a:spcBef>
                          <a:spcPts val="0"/>
                        </a:spcBef>
                        <a:spcAft>
                          <a:spcPts val="0"/>
                        </a:spcAft>
                        <a:tabLst>
                          <a:tab pos="1476375" algn="l"/>
                        </a:tabLst>
                      </a:pPr>
                      <a:r>
                        <a:rPr lang="en-US" sz="1400">
                          <a:effectLst/>
                        </a:rPr>
                        <a:t>WHO(2007), Wang, Philip S et 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Mental Health Survey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low- or middle- (Colombia, Lebanon, Mexico, Nigeria, China, South Africa, Ukraine)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Use of mental health services for anxiety, mood, and substance disorders in 17 countries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Finding the unmet needs of Mental Health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78908004"/>
                  </a:ext>
                </a:extLst>
              </a:tr>
              <a:tr h="786031">
                <a:tc>
                  <a:txBody>
                    <a:bodyPr/>
                    <a:lstStyle/>
                    <a:p>
                      <a:pPr marL="0" marR="0" algn="just">
                        <a:lnSpc>
                          <a:spcPct val="107000"/>
                        </a:lnSpc>
                        <a:spcBef>
                          <a:spcPts val="0"/>
                        </a:spcBef>
                        <a:spcAft>
                          <a:spcPts val="0"/>
                        </a:spcAft>
                        <a:tabLst>
                          <a:tab pos="1476375" algn="l"/>
                        </a:tabLst>
                      </a:pPr>
                      <a:r>
                        <a:rPr lang="en-US" sz="1400">
                          <a:effectLst/>
                        </a:rPr>
                        <a:t>Faregh, Neda et al.(2019)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Original reflection and overview</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Chad, Ethiopia, Nigeria, Guinea, and Haiti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Taking culture, context, and community into account while implementing and training the mhGAP.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challenges and suggestions from the field.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3607782070"/>
                  </a:ext>
                </a:extLst>
              </a:tr>
              <a:tr h="984736">
                <a:tc>
                  <a:txBody>
                    <a:bodyPr/>
                    <a:lstStyle/>
                    <a:p>
                      <a:pPr marL="0" marR="0" algn="just">
                        <a:lnSpc>
                          <a:spcPct val="107000"/>
                        </a:lnSpc>
                        <a:spcBef>
                          <a:spcPts val="1200"/>
                        </a:spcBef>
                        <a:spcAft>
                          <a:spcPts val="0"/>
                        </a:spcAft>
                        <a:tabLst>
                          <a:tab pos="1476375" algn="l"/>
                        </a:tabLst>
                      </a:pPr>
                      <a:r>
                        <a:rPr lang="en-US" sz="1400" dirty="0" err="1">
                          <a:effectLst/>
                        </a:rPr>
                        <a:t>Whiteford</a:t>
                      </a:r>
                      <a:r>
                        <a:rPr lang="en-US" sz="1400" dirty="0">
                          <a:effectLst/>
                        </a:rPr>
                        <a:t>, Harvey et al.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Reflection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China, India</a:t>
                      </a:r>
                    </a:p>
                    <a:p>
                      <a:pPr marL="0" marR="0">
                        <a:lnSpc>
                          <a:spcPct val="107000"/>
                        </a:lnSpc>
                        <a:spcBef>
                          <a:spcPts val="0"/>
                        </a:spcBef>
                        <a:spcAft>
                          <a:spcPts val="0"/>
                        </a:spcAft>
                      </a:pPr>
                      <a:r>
                        <a:rPr lang="en-US" sz="1400">
                          <a:effectLst/>
                        </a:rPr>
                        <a:t> </a:t>
                      </a:r>
                    </a:p>
                    <a:p>
                      <a:pPr marL="0" marR="0">
                        <a:lnSpc>
                          <a:spcPct val="107000"/>
                        </a:lnSpc>
                        <a:spcBef>
                          <a:spcPts val="0"/>
                        </a:spcBef>
                        <a:spcAft>
                          <a:spcPts val="0"/>
                        </a:spcAft>
                      </a:pPr>
                      <a:r>
                        <a:rPr lang="en-US" sz="1400">
                          <a:effectLst/>
                        </a:rPr>
                        <a:t> </a:t>
                      </a:r>
                    </a:p>
                    <a:p>
                      <a:pPr marL="0" marR="0">
                        <a:lnSpc>
                          <a:spcPct val="107000"/>
                        </a:lnSpc>
                        <a:spcBef>
                          <a:spcPts val="0"/>
                        </a:spcBef>
                        <a:spcAft>
                          <a:spcPts val="0"/>
                        </a:spcAft>
                      </a:pPr>
                      <a:r>
                        <a:rPr lang="en-US" sz="1400">
                          <a:effectLst/>
                        </a:rPr>
                        <a:t> </a:t>
                      </a:r>
                    </a:p>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Global Burden Of Disease Studies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Implications For Mental And Substance Use Disorders.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2129266178"/>
                  </a:ext>
                </a:extLst>
              </a:tr>
              <a:tr h="786031">
                <a:tc>
                  <a:txBody>
                    <a:bodyPr/>
                    <a:lstStyle/>
                    <a:p>
                      <a:pPr marL="0" marR="0" algn="just">
                        <a:lnSpc>
                          <a:spcPct val="107000"/>
                        </a:lnSpc>
                        <a:spcBef>
                          <a:spcPts val="1200"/>
                        </a:spcBef>
                        <a:spcAft>
                          <a:spcPts val="0"/>
                        </a:spcAft>
                        <a:tabLst>
                          <a:tab pos="1476375" algn="l"/>
                        </a:tabLst>
                      </a:pPr>
                      <a:r>
                        <a:rPr lang="en-US" sz="1400">
                          <a:effectLst/>
                        </a:rPr>
                        <a:t>Saraceno, Benedetto et al. (2007)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Case series and synthesis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17 Country In Afghanistan, Palestine, Sub Saharan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Challenges to improving mental health care in low- and middle-income nations.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Barriers and recommendations for LMIC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1776344955"/>
                  </a:ext>
                </a:extLst>
              </a:tr>
              <a:tr h="587326">
                <a:tc>
                  <a:txBody>
                    <a:bodyPr/>
                    <a:lstStyle/>
                    <a:p>
                      <a:pPr marL="0" marR="0" algn="just">
                        <a:lnSpc>
                          <a:spcPct val="107000"/>
                        </a:lnSpc>
                        <a:spcBef>
                          <a:spcPts val="1200"/>
                        </a:spcBef>
                        <a:spcAft>
                          <a:spcPts val="0"/>
                        </a:spcAft>
                        <a:tabLst>
                          <a:tab pos="1476375" algn="l"/>
                        </a:tabLst>
                      </a:pPr>
                      <a:r>
                        <a:rPr lang="en-US" sz="1400">
                          <a:effectLst/>
                        </a:rPr>
                        <a:t>Ali, S. H., &amp; Agyapong, V. (2016).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Original Research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South Sudan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Barriers to mental health service utilization in Sudan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perspectives of </a:t>
                      </a:r>
                      <a:r>
                        <a:rPr lang="en-US" sz="1400" dirty="0" err="1">
                          <a:effectLst/>
                        </a:rPr>
                        <a:t>carers</a:t>
                      </a:r>
                      <a:r>
                        <a:rPr lang="en-US" sz="1400" dirty="0">
                          <a:effectLst/>
                        </a:rPr>
                        <a:t> and psychiatrists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1348536867"/>
                  </a:ext>
                </a:extLst>
              </a:tr>
              <a:tr h="587326">
                <a:tc>
                  <a:txBody>
                    <a:bodyPr/>
                    <a:lstStyle/>
                    <a:p>
                      <a:pPr marL="0" marR="0" algn="just">
                        <a:lnSpc>
                          <a:spcPct val="107000"/>
                        </a:lnSpc>
                        <a:spcBef>
                          <a:spcPts val="1200"/>
                        </a:spcBef>
                        <a:spcAft>
                          <a:spcPts val="0"/>
                        </a:spcAft>
                        <a:tabLst>
                          <a:tab pos="1476375" algn="l"/>
                        </a:tabLst>
                      </a:pPr>
                      <a:r>
                        <a:rPr lang="en-US" sz="1400">
                          <a:effectLst/>
                        </a:rPr>
                        <a:t>Jack-Ide, I. O., &amp; Uys, L. (2013).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Original Research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Niger and Nigeria.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Barriers to using mental health care in Nigeria's Niger Delta area.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Service users perspectives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3971049633"/>
                  </a:ext>
                </a:extLst>
              </a:tr>
              <a:tr h="388622">
                <a:tc>
                  <a:txBody>
                    <a:bodyPr/>
                    <a:lstStyle/>
                    <a:p>
                      <a:pPr marL="0" marR="0" algn="just">
                        <a:lnSpc>
                          <a:spcPct val="107000"/>
                        </a:lnSpc>
                        <a:spcBef>
                          <a:spcPts val="1200"/>
                        </a:spcBef>
                        <a:spcAft>
                          <a:spcPts val="0"/>
                        </a:spcAft>
                        <a:tabLst>
                          <a:tab pos="1476375" algn="l"/>
                        </a:tabLst>
                      </a:pPr>
                      <a:r>
                        <a:rPr lang="en-US" sz="1400">
                          <a:effectLst/>
                        </a:rPr>
                        <a:t>Patel, Vikram et al. (2011)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Case report and synthesis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Pakistan, Uganda, India.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Increasing the availability of psychiatric treatment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lessons from developing countries.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709532279"/>
                  </a:ext>
                </a:extLst>
              </a:tr>
              <a:tr h="587326">
                <a:tc>
                  <a:txBody>
                    <a:bodyPr/>
                    <a:lstStyle/>
                    <a:p>
                      <a:pPr marL="0" marR="0" algn="just">
                        <a:lnSpc>
                          <a:spcPct val="107000"/>
                        </a:lnSpc>
                        <a:spcBef>
                          <a:spcPts val="1200"/>
                        </a:spcBef>
                        <a:spcAft>
                          <a:spcPts val="0"/>
                        </a:spcAft>
                        <a:tabLst>
                          <a:tab pos="1476375" algn="l"/>
                        </a:tabLst>
                      </a:pPr>
                      <a:r>
                        <a:rPr lang="en-US" sz="1400">
                          <a:effectLst/>
                        </a:rPr>
                        <a:t>Patel, Vikram et al. (2016)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Case series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WHO Eastern Mediterranean Region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Addressing the mental, neurological, and substance use disorders burden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key messages from Disease Control Priorities,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2507514399"/>
                  </a:ext>
                </a:extLst>
              </a:tr>
              <a:tr h="587326">
                <a:tc>
                  <a:txBody>
                    <a:bodyPr/>
                    <a:lstStyle/>
                    <a:p>
                      <a:pPr marL="0" marR="0" algn="just">
                        <a:lnSpc>
                          <a:spcPct val="107000"/>
                        </a:lnSpc>
                        <a:spcBef>
                          <a:spcPts val="0"/>
                        </a:spcBef>
                        <a:spcAft>
                          <a:spcPts val="0"/>
                        </a:spcAft>
                        <a:tabLst>
                          <a:tab pos="1476375" algn="l"/>
                        </a:tabLst>
                      </a:pPr>
                      <a:r>
                        <a:rPr lang="en-US" sz="1400" dirty="0">
                          <a:effectLst/>
                        </a:rPr>
                        <a:t>WHO(2009)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Guidance to improve Mental Health service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Global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Improving the mental health system and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Cultural integration into mental health service.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3022601967"/>
                  </a:ext>
                </a:extLst>
              </a:tr>
            </a:tbl>
          </a:graphicData>
        </a:graphic>
      </p:graphicFrame>
    </p:spTree>
    <p:extLst>
      <p:ext uri="{BB962C8B-B14F-4D97-AF65-F5344CB8AC3E}">
        <p14:creationId xmlns:p14="http://schemas.microsoft.com/office/powerpoint/2010/main" val="1002590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13908597"/>
              </p:ext>
            </p:extLst>
          </p:nvPr>
        </p:nvGraphicFramePr>
        <p:xfrm>
          <a:off x="0" y="-2"/>
          <a:ext cx="12208564" cy="7082677"/>
        </p:xfrm>
        <a:graphic>
          <a:graphicData uri="http://schemas.openxmlformats.org/drawingml/2006/table">
            <a:tbl>
              <a:tblPr firstRow="1" firstCol="1" bandRow="1">
                <a:tableStyleId>{5C22544A-7EE6-4342-B048-85BDC9FD1C3A}</a:tableStyleId>
              </a:tblPr>
              <a:tblGrid>
                <a:gridCol w="1750125">
                  <a:extLst>
                    <a:ext uri="{9D8B030D-6E8A-4147-A177-3AD203B41FA5}">
                      <a16:colId xmlns:a16="http://schemas.microsoft.com/office/drawing/2014/main" val="3247050068"/>
                    </a:ext>
                  </a:extLst>
                </a:gridCol>
                <a:gridCol w="1661658">
                  <a:extLst>
                    <a:ext uri="{9D8B030D-6E8A-4147-A177-3AD203B41FA5}">
                      <a16:colId xmlns:a16="http://schemas.microsoft.com/office/drawing/2014/main" val="2492213086"/>
                    </a:ext>
                  </a:extLst>
                </a:gridCol>
                <a:gridCol w="2107841">
                  <a:extLst>
                    <a:ext uri="{9D8B030D-6E8A-4147-A177-3AD203B41FA5}">
                      <a16:colId xmlns:a16="http://schemas.microsoft.com/office/drawing/2014/main" val="1650460018"/>
                    </a:ext>
                  </a:extLst>
                </a:gridCol>
                <a:gridCol w="3200229">
                  <a:extLst>
                    <a:ext uri="{9D8B030D-6E8A-4147-A177-3AD203B41FA5}">
                      <a16:colId xmlns:a16="http://schemas.microsoft.com/office/drawing/2014/main" val="614185665"/>
                    </a:ext>
                  </a:extLst>
                </a:gridCol>
                <a:gridCol w="3488711">
                  <a:extLst>
                    <a:ext uri="{9D8B030D-6E8A-4147-A177-3AD203B41FA5}">
                      <a16:colId xmlns:a16="http://schemas.microsoft.com/office/drawing/2014/main" val="2501054243"/>
                    </a:ext>
                  </a:extLst>
                </a:gridCol>
              </a:tblGrid>
              <a:tr h="1141595">
                <a:tc>
                  <a:txBody>
                    <a:bodyPr/>
                    <a:lstStyle/>
                    <a:p>
                      <a:pPr marL="0" marR="0" algn="just">
                        <a:lnSpc>
                          <a:spcPct val="107000"/>
                        </a:lnSpc>
                        <a:spcBef>
                          <a:spcPts val="1200"/>
                        </a:spcBef>
                        <a:spcAft>
                          <a:spcPts val="0"/>
                        </a:spcAft>
                        <a:tabLst>
                          <a:tab pos="1476375" algn="l"/>
                        </a:tabLst>
                      </a:pPr>
                      <a:r>
                        <a:rPr lang="en-US" sz="1400" dirty="0">
                          <a:effectLst/>
                        </a:rPr>
                        <a:t>Roxanne C et al. (2017)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Review and synthesis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Middle East, Africa, SEARO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Intervention Guide for the WHO Mental Health Gap Action Programme (mhGAP): a comprehensive evaluation of evidence from poor and middle-income countries.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Evidence-based mental health vol.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1958087721"/>
                  </a:ext>
                </a:extLst>
              </a:tr>
              <a:tr h="856197">
                <a:tc>
                  <a:txBody>
                    <a:bodyPr/>
                    <a:lstStyle/>
                    <a:p>
                      <a:pPr marL="0" marR="0" algn="just">
                        <a:lnSpc>
                          <a:spcPct val="107000"/>
                        </a:lnSpc>
                        <a:spcBef>
                          <a:spcPts val="1200"/>
                        </a:spcBef>
                        <a:spcAft>
                          <a:spcPts val="0"/>
                        </a:spcAft>
                        <a:tabLst>
                          <a:tab pos="1476375" algn="l"/>
                        </a:tabLst>
                      </a:pPr>
                      <a:r>
                        <a:rPr lang="en-US" sz="1400">
                          <a:effectLst/>
                        </a:rPr>
                        <a:t>Meshesha, Hana Shewamoltot, and Veronica Johnson. (2021)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Case report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Ethiopia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A Systematic Review of Ethiopian Culturally Responsive Child and Adolescent Mental Health Care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Lessons from Ethiopia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845612987"/>
                  </a:ext>
                </a:extLst>
              </a:tr>
              <a:tr h="570797">
                <a:tc>
                  <a:txBody>
                    <a:bodyPr/>
                    <a:lstStyle/>
                    <a:p>
                      <a:pPr marL="0" marR="0" algn="just">
                        <a:lnSpc>
                          <a:spcPct val="107000"/>
                        </a:lnSpc>
                        <a:spcBef>
                          <a:spcPts val="1200"/>
                        </a:spcBef>
                        <a:spcAft>
                          <a:spcPts val="0"/>
                        </a:spcAft>
                        <a:tabLst>
                          <a:tab pos="1476375" algn="l"/>
                        </a:tabLst>
                      </a:pPr>
                      <a:r>
                        <a:rPr lang="en-US" sz="1400">
                          <a:effectLst/>
                        </a:rPr>
                        <a:t>WHO(2015)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Policy and service guidance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Refugee settings in LMIC Country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Mental Health Services in Humanitarian Settings: A Strategy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Strategy and Plan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939136613"/>
                  </a:ext>
                </a:extLst>
              </a:tr>
              <a:tr h="570797">
                <a:tc>
                  <a:txBody>
                    <a:bodyPr/>
                    <a:lstStyle/>
                    <a:p>
                      <a:pPr marL="0" marR="0" algn="just">
                        <a:lnSpc>
                          <a:spcPct val="107000"/>
                        </a:lnSpc>
                        <a:spcBef>
                          <a:spcPts val="1200"/>
                        </a:spcBef>
                        <a:spcAft>
                          <a:spcPts val="0"/>
                        </a:spcAft>
                        <a:tabLst>
                          <a:tab pos="1476375" algn="l"/>
                        </a:tabLst>
                      </a:pPr>
                      <a:r>
                        <a:rPr lang="en-US" sz="1400" dirty="0" err="1">
                          <a:effectLst/>
                        </a:rPr>
                        <a:t>Ventevogel</a:t>
                      </a:r>
                      <a:r>
                        <a:rPr lang="en-US" sz="1400" dirty="0">
                          <a:effectLst/>
                        </a:rPr>
                        <a:t>, Peter et al.(2015)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Report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Refugee settings in LMIC Country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In humanitarian catastrophes, improving mental health care.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Bulletin of mental health care for humanitarian settings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925397254"/>
                  </a:ext>
                </a:extLst>
              </a:tr>
              <a:tr h="572095">
                <a:tc>
                  <a:txBody>
                    <a:bodyPr/>
                    <a:lstStyle/>
                    <a:p>
                      <a:pPr marL="0" marR="0" algn="just">
                        <a:lnSpc>
                          <a:spcPct val="107000"/>
                        </a:lnSpc>
                        <a:spcBef>
                          <a:spcPts val="1200"/>
                        </a:spcBef>
                        <a:spcAft>
                          <a:spcPts val="0"/>
                        </a:spcAft>
                        <a:tabLst>
                          <a:tab pos="1476375" algn="l"/>
                        </a:tabLst>
                      </a:pPr>
                      <a:r>
                        <a:rPr lang="en-US" sz="1400">
                          <a:effectLst/>
                        </a:rPr>
                        <a:t>WHO(2017)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Report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Liberia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Mental health profile in Liberia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Profile of mental health professionals</a:t>
                      </a:r>
                    </a:p>
                    <a:p>
                      <a:pPr marL="0" marR="0" algn="just">
                        <a:lnSpc>
                          <a:spcPct val="107000"/>
                        </a:lnSpc>
                        <a:spcBef>
                          <a:spcPts val="0"/>
                        </a:spcBef>
                        <a:spcAft>
                          <a:spcPts val="0"/>
                        </a:spcAft>
                        <a:tabLst>
                          <a:tab pos="1476375" algn="l"/>
                        </a:tabLst>
                      </a:pPr>
                      <a:r>
                        <a:rPr lang="en-US" sz="1400" dirty="0">
                          <a:effectLst/>
                        </a:rPr>
                        <a:t>Existence of strategy and plan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3555141410"/>
                  </a:ext>
                </a:extLst>
              </a:tr>
              <a:tr h="572095">
                <a:tc>
                  <a:txBody>
                    <a:bodyPr/>
                    <a:lstStyle/>
                    <a:p>
                      <a:pPr marL="0" marR="0" algn="just">
                        <a:lnSpc>
                          <a:spcPct val="107000"/>
                        </a:lnSpc>
                        <a:spcBef>
                          <a:spcPts val="1200"/>
                        </a:spcBef>
                        <a:spcAft>
                          <a:spcPts val="0"/>
                        </a:spcAft>
                        <a:tabLst>
                          <a:tab pos="1476375" algn="l"/>
                        </a:tabLst>
                      </a:pPr>
                      <a:r>
                        <a:rPr lang="en-US" sz="1400">
                          <a:effectLst/>
                        </a:rPr>
                        <a:t>Kiima, David, and Rachel Jenkins. (2010)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Policy and strategy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Kenya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Mental health policy in Kenya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integrated approach to scaling up equitable care for poor populations.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2682233488"/>
                  </a:ext>
                </a:extLst>
              </a:tr>
              <a:tr h="572095">
                <a:tc>
                  <a:txBody>
                    <a:bodyPr/>
                    <a:lstStyle/>
                    <a:p>
                      <a:pPr marL="0" marR="0" algn="just">
                        <a:lnSpc>
                          <a:spcPct val="107000"/>
                        </a:lnSpc>
                        <a:spcBef>
                          <a:spcPts val="1200"/>
                        </a:spcBef>
                        <a:spcAft>
                          <a:spcPts val="0"/>
                        </a:spcAft>
                        <a:tabLst>
                          <a:tab pos="1476375" algn="l"/>
                        </a:tabLst>
                      </a:pPr>
                      <a:r>
                        <a:rPr lang="en-US" sz="1400">
                          <a:effectLst/>
                        </a:rPr>
                        <a:t>Ventevogel, Peter et al. (2012)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Case study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Afghanistan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Improving mental health care and psychosocial support in a vulnerable setting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Case study from Afghanistan.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2801679681"/>
                  </a:ext>
                </a:extLst>
              </a:tr>
              <a:tr h="572095">
                <a:tc>
                  <a:txBody>
                    <a:bodyPr/>
                    <a:lstStyle/>
                    <a:p>
                      <a:pPr marL="0" marR="0" algn="just">
                        <a:lnSpc>
                          <a:spcPct val="107000"/>
                        </a:lnSpc>
                        <a:spcBef>
                          <a:spcPts val="1200"/>
                        </a:spcBef>
                        <a:spcAft>
                          <a:spcPts val="0"/>
                        </a:spcAft>
                        <a:tabLst>
                          <a:tab pos="1476375" algn="l"/>
                        </a:tabLst>
                      </a:pPr>
                      <a:r>
                        <a:rPr lang="en-US" sz="1400">
                          <a:effectLst/>
                        </a:rPr>
                        <a:t>Acharya, Bibhav et al. (2016)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Original Research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Nepal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The Mental Health Education Gap among Primary Care Providers in Rural Nepal.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Context, assessment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1126005056"/>
                  </a:ext>
                </a:extLst>
              </a:tr>
              <a:tr h="572095">
                <a:tc>
                  <a:txBody>
                    <a:bodyPr/>
                    <a:lstStyle/>
                    <a:p>
                      <a:pPr marL="0" marR="0" algn="just">
                        <a:lnSpc>
                          <a:spcPct val="107000"/>
                        </a:lnSpc>
                        <a:spcBef>
                          <a:spcPts val="0"/>
                        </a:spcBef>
                        <a:spcAft>
                          <a:spcPts val="0"/>
                        </a:spcAft>
                        <a:tabLst>
                          <a:tab pos="1476375" algn="l"/>
                        </a:tabLst>
                      </a:pPr>
                      <a:r>
                        <a:rPr lang="en-US" sz="1400">
                          <a:effectLst/>
                        </a:rPr>
                        <a:t>Spagnolo, Jessica et al.(2017)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Original Research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Tunisia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Building system capacity for mental health integration at the primary care level in Tunisia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Study protocol in global mental health.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2106171714"/>
                  </a:ext>
                </a:extLst>
              </a:tr>
              <a:tr h="858140">
                <a:tc>
                  <a:txBody>
                    <a:bodyPr/>
                    <a:lstStyle/>
                    <a:p>
                      <a:pPr marL="0" marR="0" algn="just">
                        <a:lnSpc>
                          <a:spcPct val="107000"/>
                        </a:lnSpc>
                        <a:spcBef>
                          <a:spcPts val="0"/>
                        </a:spcBef>
                        <a:spcAft>
                          <a:spcPts val="0"/>
                        </a:spcAft>
                        <a:tabLst>
                          <a:tab pos="1476375" algn="l"/>
                        </a:tabLst>
                      </a:pPr>
                      <a:r>
                        <a:rPr lang="en-US" sz="1400">
                          <a:effectLst/>
                        </a:rPr>
                        <a:t>Le, PhuongThao D et al.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Case series article.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Various LMIC in Africa.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a:effectLst/>
                        </a:rPr>
                        <a:t>Implementation of evidence-based task-sharing mental health therapies in low- and middle-income countries: barriers and enablers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tc>
                  <a:txBody>
                    <a:bodyPr/>
                    <a:lstStyle/>
                    <a:p>
                      <a:pPr marL="0" marR="0" algn="just">
                        <a:lnSpc>
                          <a:spcPct val="107000"/>
                        </a:lnSpc>
                        <a:spcBef>
                          <a:spcPts val="0"/>
                        </a:spcBef>
                        <a:spcAft>
                          <a:spcPts val="0"/>
                        </a:spcAft>
                        <a:tabLst>
                          <a:tab pos="1476375" algn="l"/>
                        </a:tabLst>
                      </a:pPr>
                      <a:r>
                        <a:rPr lang="en-US" sz="1400" dirty="0">
                          <a:effectLst/>
                        </a:rPr>
                        <a:t>Implementation science frameworks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054" marR="13054" marT="0" marB="0"/>
                </a:tc>
                <a:extLst>
                  <a:ext uri="{0D108BD9-81ED-4DB2-BD59-A6C34878D82A}">
                    <a16:rowId xmlns:a16="http://schemas.microsoft.com/office/drawing/2014/main" val="3481038410"/>
                  </a:ext>
                </a:extLst>
              </a:tr>
            </a:tbl>
          </a:graphicData>
        </a:graphic>
      </p:graphicFrame>
    </p:spTree>
    <p:extLst>
      <p:ext uri="{BB962C8B-B14F-4D97-AF65-F5344CB8AC3E}">
        <p14:creationId xmlns:p14="http://schemas.microsoft.com/office/powerpoint/2010/main" val="676392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21321"/>
          </a:xfrm>
          <a:ln w="57150">
            <a:solidFill>
              <a:srgbClr val="92D050"/>
            </a:solidFill>
          </a:ln>
        </p:spPr>
        <p:txBody>
          <a:bodyPr>
            <a:normAutofit/>
          </a:bodyPr>
          <a:lstStyle/>
          <a:p>
            <a:pPr algn="ctr"/>
            <a:r>
              <a:rPr lang="en-US" sz="5400" b="1" dirty="0" smtClean="0"/>
              <a:t>Result</a:t>
            </a:r>
            <a:endParaRPr lang="en-US" sz="5400" b="1" dirty="0"/>
          </a:p>
        </p:txBody>
      </p:sp>
      <p:sp>
        <p:nvSpPr>
          <p:cNvPr id="3" name="Content Placeholder 2"/>
          <p:cNvSpPr>
            <a:spLocks noGrp="1"/>
          </p:cNvSpPr>
          <p:nvPr>
            <p:ph idx="1"/>
          </p:nvPr>
        </p:nvSpPr>
        <p:spPr>
          <a:xfrm>
            <a:off x="0" y="1707044"/>
            <a:ext cx="12192000" cy="5150955"/>
          </a:xfrm>
          <a:ln w="57150">
            <a:solidFill>
              <a:srgbClr val="92D050"/>
            </a:solidFill>
          </a:ln>
        </p:spPr>
        <p:txBody>
          <a:bodyPr>
            <a:noAutofit/>
          </a:bodyPr>
          <a:lstStyle/>
          <a:p>
            <a:r>
              <a:rPr lang="en-US" dirty="0" smtClean="0"/>
              <a:t>Among </a:t>
            </a:r>
            <a:r>
              <a:rPr lang="en-US" dirty="0"/>
              <a:t>the 20 published journal 4 was WHO training manuals and strategic guidelines, 7 is systematic or narrative review mainly focusing the theme of </a:t>
            </a:r>
            <a:r>
              <a:rPr lang="en-US" dirty="0" err="1"/>
              <a:t>mhGAP</a:t>
            </a:r>
            <a:r>
              <a:rPr lang="en-US" dirty="0"/>
              <a:t> implementation barrier and challenges along with way forward in various LMIC. 4 is original research on Barriers of Mental health care utilization, and rest 5 was report and case study focusing Mental Health care services improvement in National and Humanitarian settings. </a:t>
            </a:r>
            <a:endParaRPr lang="en-US" dirty="0" smtClean="0"/>
          </a:p>
          <a:p>
            <a:r>
              <a:rPr lang="en-US" dirty="0"/>
              <a:t>All journals published in English after launched of </a:t>
            </a:r>
            <a:r>
              <a:rPr lang="en-US" dirty="0" err="1"/>
              <a:t>mhGAP</a:t>
            </a:r>
            <a:r>
              <a:rPr lang="en-US" dirty="0"/>
              <a:t> 2007 to till </a:t>
            </a:r>
            <a:r>
              <a:rPr lang="en-US" dirty="0" smtClean="0"/>
              <a:t>2021, </a:t>
            </a:r>
            <a:r>
              <a:rPr lang="en-US" dirty="0"/>
              <a:t>all studies are from LMIC country like Nepal, South Sudan, Niger, Kenya, Afghanistan, Chad, Nigeria, Guinea, Haiti,  Liberia, Tunisia in national and humanitarian crisis context where resources are very low and few were generalized developed by WHO. </a:t>
            </a:r>
          </a:p>
        </p:txBody>
      </p:sp>
    </p:spTree>
    <p:extLst>
      <p:ext uri="{BB962C8B-B14F-4D97-AF65-F5344CB8AC3E}">
        <p14:creationId xmlns:p14="http://schemas.microsoft.com/office/powerpoint/2010/main" val="1921794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7"/>
          </a:xfrm>
          <a:ln w="57150">
            <a:solidFill>
              <a:srgbClr val="92D050"/>
            </a:solidFill>
          </a:ln>
        </p:spPr>
        <p:txBody>
          <a:bodyPr>
            <a:normAutofit/>
          </a:bodyPr>
          <a:lstStyle/>
          <a:p>
            <a:pPr algn="ctr"/>
            <a:r>
              <a:rPr lang="en-US" sz="5400" b="1" dirty="0" smtClean="0"/>
              <a:t>Result</a:t>
            </a:r>
            <a:endParaRPr lang="en-US" sz="5400" dirty="0"/>
          </a:p>
        </p:txBody>
      </p:sp>
      <p:sp>
        <p:nvSpPr>
          <p:cNvPr id="3" name="Content Placeholder 2"/>
          <p:cNvSpPr>
            <a:spLocks noGrp="1"/>
          </p:cNvSpPr>
          <p:nvPr>
            <p:ph idx="1"/>
          </p:nvPr>
        </p:nvSpPr>
        <p:spPr>
          <a:xfrm>
            <a:off x="0" y="1733551"/>
            <a:ext cx="12192000" cy="5010150"/>
          </a:xfrm>
          <a:ln w="57150">
            <a:solidFill>
              <a:srgbClr val="92D050"/>
            </a:solidFill>
          </a:ln>
        </p:spPr>
        <p:txBody>
          <a:bodyPr/>
          <a:lstStyle/>
          <a:p>
            <a:r>
              <a:rPr lang="en-US" dirty="0"/>
              <a:t>Observed common focus was on under the theme of </a:t>
            </a:r>
            <a:r>
              <a:rPr lang="en-US" b="1" dirty="0"/>
              <a:t>Health system </a:t>
            </a:r>
            <a:r>
              <a:rPr lang="en-US" dirty="0"/>
              <a:t>and </a:t>
            </a:r>
            <a:r>
              <a:rPr lang="en-US" b="1" dirty="0"/>
              <a:t>Infrastructure</a:t>
            </a:r>
            <a:r>
              <a:rPr lang="en-US" dirty="0"/>
              <a:t> of a country’s health. There was also barriers address under the theme </a:t>
            </a:r>
            <a:r>
              <a:rPr lang="en-US" b="1" dirty="0"/>
              <a:t>Financial</a:t>
            </a:r>
            <a:r>
              <a:rPr lang="en-US" dirty="0"/>
              <a:t> and Mental Health program barrier. Some important suggestions was cited under </a:t>
            </a:r>
            <a:r>
              <a:rPr lang="en-US" b="1" dirty="0"/>
              <a:t>Social and cultural contextualization</a:t>
            </a:r>
            <a:r>
              <a:rPr lang="en-US" dirty="0"/>
              <a:t>. </a:t>
            </a:r>
            <a:r>
              <a:rPr lang="en-US" b="1" dirty="0"/>
              <a:t>Political barrier </a:t>
            </a:r>
            <a:r>
              <a:rPr lang="en-US" dirty="0"/>
              <a:t>also cited in few paper. </a:t>
            </a:r>
          </a:p>
        </p:txBody>
      </p:sp>
    </p:spTree>
    <p:extLst>
      <p:ext uri="{BB962C8B-B14F-4D97-AF65-F5344CB8AC3E}">
        <p14:creationId xmlns:p14="http://schemas.microsoft.com/office/powerpoint/2010/main" val="272610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a:ln w="57150">
            <a:solidFill>
              <a:srgbClr val="92D050"/>
            </a:solidFill>
          </a:ln>
        </p:spPr>
        <p:txBody>
          <a:bodyPr/>
          <a:lstStyle/>
          <a:p>
            <a:r>
              <a:rPr lang="en-US" b="1" dirty="0" smtClean="0"/>
              <a:t>Result- Findings of barriers and challenges</a:t>
            </a:r>
            <a:endParaRPr lang="en-US"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925138648"/>
              </p:ext>
            </p:extLst>
          </p:nvPr>
        </p:nvGraphicFramePr>
        <p:xfrm>
          <a:off x="0" y="1727310"/>
          <a:ext cx="6016487" cy="5026037"/>
        </p:xfrm>
        <a:graphic>
          <a:graphicData uri="http://schemas.openxmlformats.org/drawingml/2006/table">
            <a:tbl>
              <a:tblPr firstRow="1" firstCol="1" bandRow="1">
                <a:tableStyleId>{5C22544A-7EE6-4342-B048-85BDC9FD1C3A}</a:tableStyleId>
              </a:tblPr>
              <a:tblGrid>
                <a:gridCol w="291121">
                  <a:extLst>
                    <a:ext uri="{9D8B030D-6E8A-4147-A177-3AD203B41FA5}">
                      <a16:colId xmlns:a16="http://schemas.microsoft.com/office/drawing/2014/main" val="3562469716"/>
                    </a:ext>
                  </a:extLst>
                </a:gridCol>
                <a:gridCol w="2668603">
                  <a:extLst>
                    <a:ext uri="{9D8B030D-6E8A-4147-A177-3AD203B41FA5}">
                      <a16:colId xmlns:a16="http://schemas.microsoft.com/office/drawing/2014/main" val="3129045397"/>
                    </a:ext>
                  </a:extLst>
                </a:gridCol>
                <a:gridCol w="3056763">
                  <a:extLst>
                    <a:ext uri="{9D8B030D-6E8A-4147-A177-3AD203B41FA5}">
                      <a16:colId xmlns:a16="http://schemas.microsoft.com/office/drawing/2014/main" val="2835389458"/>
                    </a:ext>
                  </a:extLst>
                </a:gridCol>
              </a:tblGrid>
              <a:tr h="146296">
                <a:tc>
                  <a:txBody>
                    <a:bodyPr/>
                    <a:lstStyle/>
                    <a:p>
                      <a:pPr marL="0" marR="0" algn="just">
                        <a:lnSpc>
                          <a:spcPct val="107000"/>
                        </a:lnSpc>
                        <a:spcBef>
                          <a:spcPts val="0"/>
                        </a:spcBef>
                        <a:spcAft>
                          <a:spcPts val="0"/>
                        </a:spcAft>
                        <a:tabLst>
                          <a:tab pos="1476375" algn="l"/>
                        </a:tabLst>
                      </a:pPr>
                      <a:r>
                        <a:rPr lang="en-US" sz="9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0" marR="0" algn="just">
                        <a:lnSpc>
                          <a:spcPct val="107000"/>
                        </a:lnSpc>
                        <a:spcBef>
                          <a:spcPts val="0"/>
                        </a:spcBef>
                        <a:spcAft>
                          <a:spcPts val="0"/>
                        </a:spcAft>
                        <a:tabLst>
                          <a:tab pos="1476375" algn="l"/>
                        </a:tabLst>
                      </a:pPr>
                      <a:r>
                        <a:rPr lang="en-US" sz="900">
                          <a:effectLst/>
                        </a:rPr>
                        <a:t>Themes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0" marR="0" algn="just">
                        <a:lnSpc>
                          <a:spcPct val="107000"/>
                        </a:lnSpc>
                        <a:spcBef>
                          <a:spcPts val="0"/>
                        </a:spcBef>
                        <a:spcAft>
                          <a:spcPts val="0"/>
                        </a:spcAft>
                        <a:tabLst>
                          <a:tab pos="1476375" algn="l"/>
                        </a:tabLst>
                      </a:pPr>
                      <a:r>
                        <a:rPr lang="en-US" sz="900">
                          <a:effectLst/>
                        </a:rPr>
                        <a:t>Barriers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extLst>
                  <a:ext uri="{0D108BD9-81ED-4DB2-BD59-A6C34878D82A}">
                    <a16:rowId xmlns:a16="http://schemas.microsoft.com/office/drawing/2014/main" val="4210848046"/>
                  </a:ext>
                </a:extLst>
              </a:tr>
              <a:tr h="1780996">
                <a:tc>
                  <a:txBody>
                    <a:bodyPr/>
                    <a:lstStyle/>
                    <a:p>
                      <a:pPr marL="0" marR="0" algn="just">
                        <a:lnSpc>
                          <a:spcPct val="107000"/>
                        </a:lnSpc>
                        <a:spcBef>
                          <a:spcPts val="0"/>
                        </a:spcBef>
                        <a:spcAft>
                          <a:spcPts val="0"/>
                        </a:spcAft>
                        <a:tabLst>
                          <a:tab pos="1476375" algn="l"/>
                        </a:tabLst>
                      </a:pPr>
                      <a:r>
                        <a:rPr lang="en-US" sz="900" dirty="0">
                          <a:effectLst/>
                        </a:rPr>
                        <a:t>1</a:t>
                      </a:r>
                      <a:endParaRPr lang="en-US" sz="800" dirty="0">
                        <a:effectLst/>
                      </a:endParaRPr>
                    </a:p>
                    <a:p>
                      <a:pPr marL="0" marR="0">
                        <a:lnSpc>
                          <a:spcPct val="107000"/>
                        </a:lnSpc>
                        <a:spcBef>
                          <a:spcPts val="0"/>
                        </a:spcBef>
                        <a:spcAft>
                          <a:spcPts val="0"/>
                        </a:spcAft>
                      </a:pPr>
                      <a:r>
                        <a:rPr lang="en-US" sz="900" dirty="0">
                          <a:effectLst/>
                        </a:rPr>
                        <a:t> </a:t>
                      </a:r>
                      <a:endParaRPr lang="en-US" sz="800" dirty="0">
                        <a:effectLst/>
                      </a:endParaRPr>
                    </a:p>
                    <a:p>
                      <a:pPr marL="0" marR="0">
                        <a:lnSpc>
                          <a:spcPct val="107000"/>
                        </a:lnSpc>
                        <a:spcBef>
                          <a:spcPts val="0"/>
                        </a:spcBef>
                        <a:spcAft>
                          <a:spcPts val="0"/>
                        </a:spcAft>
                      </a:pPr>
                      <a:r>
                        <a:rPr lang="en-US" sz="900" dirty="0">
                          <a:effectLst/>
                        </a:rPr>
                        <a:t> </a:t>
                      </a:r>
                      <a:endParaRPr lang="en-US" sz="800" dirty="0">
                        <a:effectLst/>
                      </a:endParaRPr>
                    </a:p>
                    <a:p>
                      <a:pPr marL="0" marR="0">
                        <a:lnSpc>
                          <a:spcPct val="107000"/>
                        </a:lnSpc>
                        <a:spcBef>
                          <a:spcPts val="0"/>
                        </a:spcBef>
                        <a:spcAft>
                          <a:spcPts val="0"/>
                        </a:spcAft>
                      </a:pPr>
                      <a:r>
                        <a:rPr lang="en-US" sz="9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0" marR="0" algn="just">
                        <a:lnSpc>
                          <a:spcPct val="107000"/>
                        </a:lnSpc>
                        <a:spcBef>
                          <a:spcPts val="0"/>
                        </a:spcBef>
                        <a:spcAft>
                          <a:spcPts val="0"/>
                        </a:spcAft>
                        <a:tabLst>
                          <a:tab pos="1476375" algn="l"/>
                        </a:tabLst>
                      </a:pPr>
                      <a:r>
                        <a:rPr lang="en-US" sz="1000" dirty="0">
                          <a:effectLst/>
                        </a:rPr>
                        <a:t>Infrastructural</a:t>
                      </a:r>
                      <a:endParaRPr lang="en-US" sz="900" dirty="0">
                        <a:effectLst/>
                      </a:endParaRPr>
                    </a:p>
                    <a:p>
                      <a:pPr marL="0" marR="0" algn="just">
                        <a:lnSpc>
                          <a:spcPct val="107000"/>
                        </a:lnSpc>
                        <a:spcBef>
                          <a:spcPts val="0"/>
                        </a:spcBef>
                        <a:spcAft>
                          <a:spcPts val="0"/>
                        </a:spcAft>
                        <a:tabLst>
                          <a:tab pos="1476375" algn="l"/>
                        </a:tabLst>
                      </a:pPr>
                      <a:r>
                        <a:rPr lang="en-US" sz="1000" dirty="0">
                          <a:effectLst/>
                        </a:rPr>
                        <a:t> </a:t>
                      </a:r>
                      <a:endParaRPr lang="en-US" sz="900" dirty="0">
                        <a:effectLst/>
                      </a:endParaRPr>
                    </a:p>
                    <a:p>
                      <a:pPr marL="0" marR="0" algn="just">
                        <a:lnSpc>
                          <a:spcPct val="107000"/>
                        </a:lnSpc>
                        <a:spcBef>
                          <a:spcPts val="0"/>
                        </a:spcBef>
                        <a:spcAft>
                          <a:spcPts val="0"/>
                        </a:spcAft>
                        <a:tabLst>
                          <a:tab pos="1476375" algn="l"/>
                        </a:tabLst>
                      </a:pPr>
                      <a:r>
                        <a:rPr lang="en-US" sz="1000" dirty="0">
                          <a:effectLst/>
                        </a:rPr>
                        <a:t>WHO(2007), Wang, Philip S et al.</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Faregh</a:t>
                      </a:r>
                      <a:r>
                        <a:rPr lang="en-US" sz="1000" dirty="0">
                          <a:effectLst/>
                        </a:rPr>
                        <a:t>, </a:t>
                      </a:r>
                      <a:r>
                        <a:rPr lang="en-US" sz="1000" dirty="0" err="1">
                          <a:effectLst/>
                        </a:rPr>
                        <a:t>Neda</a:t>
                      </a:r>
                      <a:r>
                        <a:rPr lang="en-US" sz="1000" dirty="0">
                          <a:effectLst/>
                        </a:rPr>
                        <a:t> et al.(2019)</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Saraceno</a:t>
                      </a:r>
                      <a:r>
                        <a:rPr lang="en-US" sz="1000" dirty="0">
                          <a:effectLst/>
                        </a:rPr>
                        <a:t>, Benedetto et al. (2007)</a:t>
                      </a:r>
                      <a:endParaRPr lang="en-US" sz="900" dirty="0">
                        <a:effectLst/>
                      </a:endParaRPr>
                    </a:p>
                    <a:p>
                      <a:pPr marL="0" marR="0" algn="just">
                        <a:lnSpc>
                          <a:spcPct val="107000"/>
                        </a:lnSpc>
                        <a:spcBef>
                          <a:spcPts val="0"/>
                        </a:spcBef>
                        <a:spcAft>
                          <a:spcPts val="0"/>
                        </a:spcAft>
                        <a:tabLst>
                          <a:tab pos="1476375" algn="l"/>
                        </a:tabLst>
                      </a:pPr>
                      <a:r>
                        <a:rPr lang="en-US" sz="1000" dirty="0">
                          <a:effectLst/>
                        </a:rPr>
                        <a:t>Ali, S. H., &amp; Agyapong, V. (2016).</a:t>
                      </a:r>
                      <a:endParaRPr lang="en-US" sz="900" dirty="0">
                        <a:effectLst/>
                      </a:endParaRPr>
                    </a:p>
                    <a:p>
                      <a:pPr marL="0" marR="0" algn="just">
                        <a:lnSpc>
                          <a:spcPct val="107000"/>
                        </a:lnSpc>
                        <a:spcBef>
                          <a:spcPts val="0"/>
                        </a:spcBef>
                        <a:spcAft>
                          <a:spcPts val="0"/>
                        </a:spcAft>
                        <a:tabLst>
                          <a:tab pos="1476375" algn="l"/>
                        </a:tabLst>
                      </a:pPr>
                      <a:r>
                        <a:rPr lang="en-US" sz="1000" dirty="0">
                          <a:effectLst/>
                        </a:rPr>
                        <a:t>Jack-Ide, I. O., &amp; </a:t>
                      </a:r>
                      <a:r>
                        <a:rPr lang="en-US" sz="1000" dirty="0" err="1">
                          <a:effectLst/>
                        </a:rPr>
                        <a:t>Uys</a:t>
                      </a:r>
                      <a:r>
                        <a:rPr lang="en-US" sz="1000" dirty="0">
                          <a:effectLst/>
                        </a:rPr>
                        <a:t>, L. (2013).</a:t>
                      </a:r>
                      <a:endParaRPr lang="en-US" sz="900" dirty="0">
                        <a:effectLst/>
                      </a:endParaRPr>
                    </a:p>
                    <a:p>
                      <a:pPr marL="0" marR="0" algn="just">
                        <a:lnSpc>
                          <a:spcPct val="107000"/>
                        </a:lnSpc>
                        <a:spcBef>
                          <a:spcPts val="0"/>
                        </a:spcBef>
                        <a:spcAft>
                          <a:spcPts val="0"/>
                        </a:spcAft>
                        <a:tabLst>
                          <a:tab pos="1476375" algn="l"/>
                        </a:tabLst>
                      </a:pPr>
                      <a:r>
                        <a:rPr lang="en-US" sz="1000" dirty="0">
                          <a:effectLst/>
                        </a:rPr>
                        <a:t>Patel, </a:t>
                      </a:r>
                      <a:r>
                        <a:rPr lang="en-US" sz="1000" dirty="0" err="1">
                          <a:effectLst/>
                        </a:rPr>
                        <a:t>Vikram</a:t>
                      </a:r>
                      <a:r>
                        <a:rPr lang="en-US" sz="1000" dirty="0">
                          <a:effectLst/>
                        </a:rPr>
                        <a:t> et al. (2016)</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Ventevogel</a:t>
                      </a:r>
                      <a:r>
                        <a:rPr lang="en-US" sz="1000" dirty="0">
                          <a:effectLst/>
                        </a:rPr>
                        <a:t>, Peter et al.(2015)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Split services                                                                                      </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Poor health-care service quality</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difficulties to access to health-care facilities.</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Understaffing.</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Lack of technical expertise</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Lack medication availability.</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Work overload</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Lack of UHC </a:t>
                      </a:r>
                      <a:endParaRPr lang="en-US" sz="9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a:effectLst/>
                        </a:rPr>
                        <a:t>Humanitarian crisis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extLst>
                  <a:ext uri="{0D108BD9-81ED-4DB2-BD59-A6C34878D82A}">
                    <a16:rowId xmlns:a16="http://schemas.microsoft.com/office/drawing/2014/main" val="2682441212"/>
                  </a:ext>
                </a:extLst>
              </a:tr>
              <a:tr h="1455866">
                <a:tc>
                  <a:txBody>
                    <a:bodyPr/>
                    <a:lstStyle/>
                    <a:p>
                      <a:pPr marL="0" marR="0" algn="just">
                        <a:lnSpc>
                          <a:spcPct val="107000"/>
                        </a:lnSpc>
                        <a:spcBef>
                          <a:spcPts val="0"/>
                        </a:spcBef>
                        <a:spcAft>
                          <a:spcPts val="0"/>
                        </a:spcAft>
                        <a:tabLst>
                          <a:tab pos="1476375" algn="l"/>
                        </a:tabLst>
                      </a:pPr>
                      <a:r>
                        <a:rPr lang="en-US" sz="900">
                          <a:effectLst/>
                        </a:rPr>
                        <a:t>2</a:t>
                      </a:r>
                      <a:endParaRPr lang="en-US" sz="800">
                        <a:effectLst/>
                      </a:endParaRPr>
                    </a:p>
                    <a:p>
                      <a:pPr marL="0" marR="0" algn="just">
                        <a:lnSpc>
                          <a:spcPct val="107000"/>
                        </a:lnSpc>
                        <a:spcBef>
                          <a:spcPts val="0"/>
                        </a:spcBef>
                        <a:spcAft>
                          <a:spcPts val="0"/>
                        </a:spcAft>
                        <a:tabLst>
                          <a:tab pos="1476375" algn="l"/>
                        </a:tabLs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0" marR="0" algn="just">
                        <a:lnSpc>
                          <a:spcPct val="107000"/>
                        </a:lnSpc>
                        <a:spcBef>
                          <a:spcPts val="0"/>
                        </a:spcBef>
                        <a:spcAft>
                          <a:spcPts val="0"/>
                        </a:spcAft>
                        <a:tabLst>
                          <a:tab pos="1476375" algn="l"/>
                        </a:tabLst>
                      </a:pPr>
                      <a:r>
                        <a:rPr lang="en-US" sz="1000" dirty="0">
                          <a:effectLst/>
                        </a:rPr>
                        <a:t>Financial </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Faregh</a:t>
                      </a:r>
                      <a:r>
                        <a:rPr lang="en-US" sz="1000" dirty="0">
                          <a:effectLst/>
                        </a:rPr>
                        <a:t>, </a:t>
                      </a:r>
                      <a:r>
                        <a:rPr lang="en-US" sz="1000" dirty="0" err="1">
                          <a:effectLst/>
                        </a:rPr>
                        <a:t>Neda</a:t>
                      </a:r>
                      <a:r>
                        <a:rPr lang="en-US" sz="1000" dirty="0">
                          <a:effectLst/>
                        </a:rPr>
                        <a:t> et al.(2019)</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Whiteford</a:t>
                      </a:r>
                      <a:r>
                        <a:rPr lang="en-US" sz="1000" dirty="0">
                          <a:effectLst/>
                        </a:rPr>
                        <a:t>, Harvey et al. (2016)</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Saraceno</a:t>
                      </a:r>
                      <a:r>
                        <a:rPr lang="en-US" sz="1000" dirty="0">
                          <a:effectLst/>
                        </a:rPr>
                        <a:t>, Benedetto et al. (2007)</a:t>
                      </a:r>
                      <a:endParaRPr lang="en-US" sz="900" dirty="0">
                        <a:effectLst/>
                      </a:endParaRPr>
                    </a:p>
                    <a:p>
                      <a:pPr marL="0" marR="0" algn="just">
                        <a:lnSpc>
                          <a:spcPct val="107000"/>
                        </a:lnSpc>
                        <a:spcBef>
                          <a:spcPts val="0"/>
                        </a:spcBef>
                        <a:spcAft>
                          <a:spcPts val="0"/>
                        </a:spcAft>
                        <a:tabLst>
                          <a:tab pos="1476375" algn="l"/>
                        </a:tabLst>
                      </a:pPr>
                      <a:r>
                        <a:rPr lang="en-US" sz="1000" dirty="0">
                          <a:effectLst/>
                        </a:rPr>
                        <a:t>Ali, S. H., &amp; Agyapong, V. (2016).</a:t>
                      </a:r>
                      <a:endParaRPr lang="en-US" sz="900" dirty="0">
                        <a:effectLst/>
                      </a:endParaRPr>
                    </a:p>
                    <a:p>
                      <a:pPr marL="0" marR="0" algn="just">
                        <a:lnSpc>
                          <a:spcPct val="107000"/>
                        </a:lnSpc>
                        <a:spcBef>
                          <a:spcPts val="0"/>
                        </a:spcBef>
                        <a:spcAft>
                          <a:spcPts val="0"/>
                        </a:spcAft>
                        <a:tabLst>
                          <a:tab pos="1476375" algn="l"/>
                        </a:tabLst>
                      </a:pPr>
                      <a:r>
                        <a:rPr lang="en-US" sz="1000" dirty="0">
                          <a:effectLst/>
                        </a:rPr>
                        <a:t>Jack-Ide, I. O., &amp; </a:t>
                      </a:r>
                      <a:r>
                        <a:rPr lang="en-US" sz="1000" dirty="0" err="1">
                          <a:effectLst/>
                        </a:rPr>
                        <a:t>Uys</a:t>
                      </a:r>
                      <a:r>
                        <a:rPr lang="en-US" sz="1000" dirty="0">
                          <a:effectLst/>
                        </a:rPr>
                        <a:t>, L. (2013).</a:t>
                      </a:r>
                      <a:endParaRPr lang="en-US" sz="900" dirty="0">
                        <a:effectLst/>
                      </a:endParaRPr>
                    </a:p>
                    <a:p>
                      <a:pPr marL="0" marR="0" algn="just">
                        <a:lnSpc>
                          <a:spcPct val="107000"/>
                        </a:lnSpc>
                        <a:spcBef>
                          <a:spcPts val="0"/>
                        </a:spcBef>
                        <a:spcAft>
                          <a:spcPts val="0"/>
                        </a:spcAft>
                        <a:tabLst>
                          <a:tab pos="1476375" algn="l"/>
                        </a:tabLst>
                      </a:pPr>
                      <a:r>
                        <a:rPr lang="en-US" sz="1000" dirty="0">
                          <a:effectLst/>
                        </a:rPr>
                        <a:t>Patel, </a:t>
                      </a:r>
                      <a:r>
                        <a:rPr lang="en-US" sz="1000" dirty="0" err="1">
                          <a:effectLst/>
                        </a:rPr>
                        <a:t>Vikram</a:t>
                      </a:r>
                      <a:r>
                        <a:rPr lang="en-US" sz="1000" dirty="0">
                          <a:effectLst/>
                        </a:rPr>
                        <a:t> et al. (2016)</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Ventevogel</a:t>
                      </a:r>
                      <a:r>
                        <a:rPr lang="en-US" sz="1000" dirty="0">
                          <a:effectLst/>
                        </a:rPr>
                        <a:t>, Peter et al.(2015)</a:t>
                      </a:r>
                      <a:endParaRPr lang="en-US" sz="900" dirty="0">
                        <a:effectLst/>
                      </a:endParaRPr>
                    </a:p>
                    <a:p>
                      <a:pPr marL="0" marR="0" algn="just">
                        <a:lnSpc>
                          <a:spcPct val="107000"/>
                        </a:lnSpc>
                        <a:spcBef>
                          <a:spcPts val="0"/>
                        </a:spcBef>
                        <a:spcAft>
                          <a:spcPts val="0"/>
                        </a:spcAft>
                        <a:tabLst>
                          <a:tab pos="1476375" algn="l"/>
                        </a:tabLst>
                      </a:pPr>
                      <a:r>
                        <a:rPr lang="en-US" sz="1000" dirty="0" err="1">
                          <a:effectLst/>
                        </a:rPr>
                        <a:t>Kiima</a:t>
                      </a:r>
                      <a:r>
                        <a:rPr lang="en-US" sz="1000" dirty="0">
                          <a:effectLst/>
                        </a:rPr>
                        <a:t>, David, and Rachel Jenkins. (2010)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Stock out of medicine</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Lack funds</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Cost of medication</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Poverty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extLst>
                  <a:ext uri="{0D108BD9-81ED-4DB2-BD59-A6C34878D82A}">
                    <a16:rowId xmlns:a16="http://schemas.microsoft.com/office/drawing/2014/main" val="1928871126"/>
                  </a:ext>
                </a:extLst>
              </a:tr>
              <a:tr h="1618431">
                <a:tc>
                  <a:txBody>
                    <a:bodyPr/>
                    <a:lstStyle/>
                    <a:p>
                      <a:pPr marL="0" marR="0" algn="just">
                        <a:lnSpc>
                          <a:spcPct val="107000"/>
                        </a:lnSpc>
                        <a:spcBef>
                          <a:spcPts val="0"/>
                        </a:spcBef>
                        <a:spcAft>
                          <a:spcPts val="0"/>
                        </a:spcAft>
                        <a:tabLst>
                          <a:tab pos="1476375" algn="l"/>
                        </a:tabLst>
                      </a:pPr>
                      <a:r>
                        <a:rPr lang="en-US" sz="900">
                          <a:effectLst/>
                        </a:rPr>
                        <a:t>3</a:t>
                      </a:r>
                      <a:endParaRPr lang="en-US" sz="800">
                        <a:effectLst/>
                      </a:endParaRPr>
                    </a:p>
                    <a:p>
                      <a:pPr marL="0" marR="0" algn="just">
                        <a:lnSpc>
                          <a:spcPct val="107000"/>
                        </a:lnSpc>
                        <a:spcBef>
                          <a:spcPts val="0"/>
                        </a:spcBef>
                        <a:spcAft>
                          <a:spcPts val="0"/>
                        </a:spcAft>
                        <a:tabLst>
                          <a:tab pos="1476375" algn="l"/>
                        </a:tabLs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0" marR="0" algn="just">
                        <a:lnSpc>
                          <a:spcPct val="107000"/>
                        </a:lnSpc>
                        <a:spcBef>
                          <a:spcPts val="0"/>
                        </a:spcBef>
                        <a:spcAft>
                          <a:spcPts val="0"/>
                        </a:spcAft>
                        <a:tabLst>
                          <a:tab pos="1476375" algn="l"/>
                        </a:tabLst>
                      </a:pPr>
                      <a:r>
                        <a:rPr lang="en-US" sz="1000">
                          <a:effectLst/>
                        </a:rPr>
                        <a:t>Health System</a:t>
                      </a:r>
                      <a:endParaRPr lang="en-US" sz="900">
                        <a:effectLst/>
                      </a:endParaRPr>
                    </a:p>
                    <a:p>
                      <a:pPr marL="0" marR="0" algn="just">
                        <a:lnSpc>
                          <a:spcPct val="107000"/>
                        </a:lnSpc>
                        <a:spcBef>
                          <a:spcPts val="0"/>
                        </a:spcBef>
                        <a:spcAft>
                          <a:spcPts val="0"/>
                        </a:spcAft>
                        <a:tabLst>
                          <a:tab pos="1476375" algn="l"/>
                        </a:tabLst>
                      </a:pPr>
                      <a:r>
                        <a:rPr lang="en-US" sz="1000">
                          <a:effectLst/>
                        </a:rPr>
                        <a:t>WHO(2007), Wang, Philip S et al.</a:t>
                      </a:r>
                      <a:endParaRPr lang="en-US" sz="900">
                        <a:effectLst/>
                      </a:endParaRPr>
                    </a:p>
                    <a:p>
                      <a:pPr marL="0" marR="0" algn="just">
                        <a:lnSpc>
                          <a:spcPct val="107000"/>
                        </a:lnSpc>
                        <a:spcBef>
                          <a:spcPts val="0"/>
                        </a:spcBef>
                        <a:spcAft>
                          <a:spcPts val="0"/>
                        </a:spcAft>
                        <a:tabLst>
                          <a:tab pos="1476375" algn="l"/>
                        </a:tabLst>
                      </a:pPr>
                      <a:r>
                        <a:rPr lang="en-US" sz="1000">
                          <a:effectLst/>
                        </a:rPr>
                        <a:t>Faregh, Neda et al.(2019)</a:t>
                      </a:r>
                      <a:endParaRPr lang="en-US" sz="900">
                        <a:effectLst/>
                      </a:endParaRPr>
                    </a:p>
                    <a:p>
                      <a:pPr marL="0" marR="0" algn="just">
                        <a:lnSpc>
                          <a:spcPct val="107000"/>
                        </a:lnSpc>
                        <a:spcBef>
                          <a:spcPts val="0"/>
                        </a:spcBef>
                        <a:spcAft>
                          <a:spcPts val="0"/>
                        </a:spcAft>
                        <a:tabLst>
                          <a:tab pos="1476375" algn="l"/>
                        </a:tabLst>
                      </a:pPr>
                      <a:r>
                        <a:rPr lang="en-US" sz="1000">
                          <a:effectLst/>
                        </a:rPr>
                        <a:t>Saraceno, Benedetto et al. (2007)</a:t>
                      </a:r>
                      <a:endParaRPr lang="en-US" sz="900">
                        <a:effectLst/>
                      </a:endParaRPr>
                    </a:p>
                    <a:p>
                      <a:pPr marL="0" marR="0" algn="just">
                        <a:lnSpc>
                          <a:spcPct val="107000"/>
                        </a:lnSpc>
                        <a:spcBef>
                          <a:spcPts val="0"/>
                        </a:spcBef>
                        <a:spcAft>
                          <a:spcPts val="0"/>
                        </a:spcAft>
                        <a:tabLst>
                          <a:tab pos="1476375" algn="l"/>
                        </a:tabLst>
                      </a:pPr>
                      <a:r>
                        <a:rPr lang="en-US" sz="1000">
                          <a:effectLst/>
                        </a:rPr>
                        <a:t>Ali, S. H., &amp; Agyapong, V. (2016).</a:t>
                      </a:r>
                      <a:endParaRPr lang="en-US" sz="900">
                        <a:effectLst/>
                      </a:endParaRPr>
                    </a:p>
                    <a:p>
                      <a:pPr marL="0" marR="0" algn="just">
                        <a:lnSpc>
                          <a:spcPct val="107000"/>
                        </a:lnSpc>
                        <a:spcBef>
                          <a:spcPts val="0"/>
                        </a:spcBef>
                        <a:spcAft>
                          <a:spcPts val="0"/>
                        </a:spcAft>
                        <a:tabLst>
                          <a:tab pos="1476375" algn="l"/>
                        </a:tabLst>
                      </a:pPr>
                      <a:r>
                        <a:rPr lang="en-US" sz="1000">
                          <a:effectLst/>
                        </a:rPr>
                        <a:t>Jack-Ide, I. O., &amp; Uys, L. (2013).</a:t>
                      </a:r>
                      <a:endParaRPr lang="en-US" sz="900">
                        <a:effectLst/>
                      </a:endParaRPr>
                    </a:p>
                    <a:p>
                      <a:pPr marL="0" marR="0" algn="just">
                        <a:lnSpc>
                          <a:spcPct val="107000"/>
                        </a:lnSpc>
                        <a:spcBef>
                          <a:spcPts val="0"/>
                        </a:spcBef>
                        <a:spcAft>
                          <a:spcPts val="0"/>
                        </a:spcAft>
                        <a:tabLst>
                          <a:tab pos="1476375" algn="l"/>
                        </a:tabLst>
                      </a:pPr>
                      <a:r>
                        <a:rPr lang="en-US" sz="1000">
                          <a:effectLst/>
                        </a:rPr>
                        <a:t>Patel, Vikram et al. (2016)</a:t>
                      </a:r>
                      <a:endParaRPr lang="en-US" sz="900">
                        <a:effectLst/>
                      </a:endParaRPr>
                    </a:p>
                    <a:p>
                      <a:pPr marL="0" marR="0" algn="just">
                        <a:lnSpc>
                          <a:spcPct val="107000"/>
                        </a:lnSpc>
                        <a:spcBef>
                          <a:spcPts val="0"/>
                        </a:spcBef>
                        <a:spcAft>
                          <a:spcPts val="0"/>
                        </a:spcAft>
                        <a:tabLst>
                          <a:tab pos="1476375" algn="l"/>
                        </a:tabLst>
                      </a:pPr>
                      <a:r>
                        <a:rPr lang="en-US" sz="1000">
                          <a:effectLst/>
                        </a:rPr>
                        <a:t>Ventevogel, Peter et al.(2015)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Work overload</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Improper referral pathway.</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Community mobilization.</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Lack of integration into Primary health care system</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Lack of stewardship and governance.</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Low mental health priority.</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Limited center.</a:t>
                      </a:r>
                      <a:endParaRPr lang="en-US" sz="9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00" dirty="0">
                          <a:effectLst/>
                        </a:rPr>
                        <a:t>Reluctance to recognize non specialist role in Mental health care.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145" marR="50145" marT="0" marB="0"/>
                </a:tc>
                <a:extLst>
                  <a:ext uri="{0D108BD9-81ED-4DB2-BD59-A6C34878D82A}">
                    <a16:rowId xmlns:a16="http://schemas.microsoft.com/office/drawing/2014/main" val="3203229539"/>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3545695"/>
              </p:ext>
            </p:extLst>
          </p:nvPr>
        </p:nvGraphicFramePr>
        <p:xfrm>
          <a:off x="6271121" y="1727310"/>
          <a:ext cx="5920879" cy="5099280"/>
        </p:xfrm>
        <a:graphic>
          <a:graphicData uri="http://schemas.openxmlformats.org/drawingml/2006/table">
            <a:tbl>
              <a:tblPr firstRow="1" firstCol="1" bandRow="1">
                <a:tableStyleId>{5C22544A-7EE6-4342-B048-85BDC9FD1C3A}</a:tableStyleId>
              </a:tblPr>
              <a:tblGrid>
                <a:gridCol w="286494">
                  <a:extLst>
                    <a:ext uri="{9D8B030D-6E8A-4147-A177-3AD203B41FA5}">
                      <a16:colId xmlns:a16="http://schemas.microsoft.com/office/drawing/2014/main" val="1696636368"/>
                    </a:ext>
                  </a:extLst>
                </a:gridCol>
                <a:gridCol w="2626196">
                  <a:extLst>
                    <a:ext uri="{9D8B030D-6E8A-4147-A177-3AD203B41FA5}">
                      <a16:colId xmlns:a16="http://schemas.microsoft.com/office/drawing/2014/main" val="2810320475"/>
                    </a:ext>
                  </a:extLst>
                </a:gridCol>
                <a:gridCol w="3008189">
                  <a:extLst>
                    <a:ext uri="{9D8B030D-6E8A-4147-A177-3AD203B41FA5}">
                      <a16:colId xmlns:a16="http://schemas.microsoft.com/office/drawing/2014/main" val="1390524263"/>
                    </a:ext>
                  </a:extLst>
                </a:gridCol>
              </a:tblGrid>
              <a:tr h="2249682">
                <a:tc>
                  <a:txBody>
                    <a:bodyPr/>
                    <a:lstStyle/>
                    <a:p>
                      <a:pPr marL="0" marR="0" algn="just">
                        <a:lnSpc>
                          <a:spcPct val="107000"/>
                        </a:lnSpc>
                        <a:spcBef>
                          <a:spcPts val="0"/>
                        </a:spcBef>
                        <a:spcAft>
                          <a:spcPts val="0"/>
                        </a:spcAft>
                        <a:tabLst>
                          <a:tab pos="1476375" algn="l"/>
                        </a:tabLst>
                      </a:pPr>
                      <a:r>
                        <a:rPr lang="en-US" sz="900">
                          <a:effectLst/>
                        </a:rPr>
                        <a:t>4</a:t>
                      </a:r>
                      <a:endParaRPr lang="en-US" sz="800">
                        <a:effectLst/>
                      </a:endParaRPr>
                    </a:p>
                    <a:p>
                      <a:pPr marL="0" marR="0">
                        <a:lnSpc>
                          <a:spcPct val="107000"/>
                        </a:lnSpc>
                        <a:spcBef>
                          <a:spcPts val="0"/>
                        </a:spcBef>
                        <a:spcAft>
                          <a:spcPts val="0"/>
                        </a:spcAf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7000"/>
                        </a:lnSpc>
                        <a:spcBef>
                          <a:spcPts val="0"/>
                        </a:spcBef>
                        <a:spcAft>
                          <a:spcPts val="0"/>
                        </a:spcAft>
                        <a:tabLst>
                          <a:tab pos="1476375" algn="l"/>
                        </a:tabLst>
                      </a:pPr>
                      <a:r>
                        <a:rPr lang="en-US" sz="900" dirty="0">
                          <a:effectLst/>
                        </a:rPr>
                        <a:t>Social and Cultural </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Saraceno</a:t>
                      </a:r>
                      <a:r>
                        <a:rPr lang="en-US" sz="900" dirty="0">
                          <a:effectLst/>
                        </a:rPr>
                        <a:t>, Benedetto et al. (2007)</a:t>
                      </a:r>
                      <a:endParaRPr lang="en-US" sz="800" dirty="0">
                        <a:effectLst/>
                      </a:endParaRPr>
                    </a:p>
                    <a:p>
                      <a:pPr marL="0" marR="0" algn="just">
                        <a:lnSpc>
                          <a:spcPct val="107000"/>
                        </a:lnSpc>
                        <a:spcBef>
                          <a:spcPts val="0"/>
                        </a:spcBef>
                        <a:spcAft>
                          <a:spcPts val="0"/>
                        </a:spcAft>
                        <a:tabLst>
                          <a:tab pos="1476375" algn="l"/>
                        </a:tabLst>
                      </a:pPr>
                      <a:r>
                        <a:rPr lang="en-US" sz="900" dirty="0">
                          <a:effectLst/>
                        </a:rPr>
                        <a:t>Ali, S. H., &amp; Agyapong, V. (2016).</a:t>
                      </a:r>
                      <a:endParaRPr lang="en-US" sz="800" dirty="0">
                        <a:effectLst/>
                      </a:endParaRPr>
                    </a:p>
                    <a:p>
                      <a:pPr marL="0" marR="0" algn="just">
                        <a:lnSpc>
                          <a:spcPct val="107000"/>
                        </a:lnSpc>
                        <a:spcBef>
                          <a:spcPts val="0"/>
                        </a:spcBef>
                        <a:spcAft>
                          <a:spcPts val="0"/>
                        </a:spcAft>
                        <a:tabLst>
                          <a:tab pos="1476375" algn="l"/>
                        </a:tabLst>
                      </a:pPr>
                      <a:r>
                        <a:rPr lang="en-US" sz="900" dirty="0">
                          <a:effectLst/>
                        </a:rPr>
                        <a:t>Patel, </a:t>
                      </a:r>
                      <a:r>
                        <a:rPr lang="en-US" sz="900" dirty="0" err="1">
                          <a:effectLst/>
                        </a:rPr>
                        <a:t>Vikram</a:t>
                      </a:r>
                      <a:r>
                        <a:rPr lang="en-US" sz="900" dirty="0">
                          <a:effectLst/>
                        </a:rPr>
                        <a:t> et al. (2011)</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Meshesha</a:t>
                      </a:r>
                      <a:r>
                        <a:rPr lang="en-US" sz="900" dirty="0">
                          <a:effectLst/>
                        </a:rPr>
                        <a:t>, Hana </a:t>
                      </a:r>
                      <a:r>
                        <a:rPr lang="en-US" sz="900" dirty="0" err="1">
                          <a:effectLst/>
                        </a:rPr>
                        <a:t>Shewamoltot</a:t>
                      </a:r>
                      <a:r>
                        <a:rPr lang="en-US" sz="900" dirty="0">
                          <a:effectLst/>
                        </a:rPr>
                        <a:t>, and Veronica Johnson. (2021).</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Ventevogel</a:t>
                      </a:r>
                      <a:r>
                        <a:rPr lang="en-US" sz="900" dirty="0">
                          <a:effectLst/>
                        </a:rPr>
                        <a:t>, Peter et al.(2015).</a:t>
                      </a:r>
                      <a:endParaRPr lang="en-US" sz="800" dirty="0">
                        <a:effectLst/>
                      </a:endParaRPr>
                    </a:p>
                    <a:p>
                      <a:pPr marL="0" marR="0" algn="just">
                        <a:lnSpc>
                          <a:spcPct val="107000"/>
                        </a:lnSpc>
                        <a:spcBef>
                          <a:spcPts val="0"/>
                        </a:spcBef>
                        <a:spcAft>
                          <a:spcPts val="0"/>
                        </a:spcAft>
                        <a:tabLst>
                          <a:tab pos="1476375" algn="l"/>
                        </a:tabLst>
                      </a:pPr>
                      <a:r>
                        <a:rPr lang="en-US" sz="900" dirty="0">
                          <a:effectLst/>
                        </a:rPr>
                        <a:t>WHO(2017)</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Kiima</a:t>
                      </a:r>
                      <a:r>
                        <a:rPr lang="en-US" sz="900" dirty="0">
                          <a:effectLst/>
                        </a:rPr>
                        <a:t>, David, and Rachel Jenkins. (2010).</a:t>
                      </a:r>
                      <a:endParaRPr lang="en-US" sz="800" dirty="0">
                        <a:effectLst/>
                      </a:endParaRPr>
                    </a:p>
                    <a:p>
                      <a:pPr marL="0" marR="0" algn="just">
                        <a:lnSpc>
                          <a:spcPct val="107000"/>
                        </a:lnSpc>
                        <a:spcBef>
                          <a:spcPts val="0"/>
                        </a:spcBef>
                        <a:spcAft>
                          <a:spcPts val="0"/>
                        </a:spcAft>
                        <a:tabLst>
                          <a:tab pos="1476375" algn="l"/>
                        </a:tabLst>
                      </a:pPr>
                      <a:r>
                        <a:rPr lang="en-US" sz="900" dirty="0">
                          <a:effectLst/>
                        </a:rPr>
                        <a:t>Acharya, </a:t>
                      </a:r>
                      <a:r>
                        <a:rPr lang="en-US" sz="900" dirty="0" err="1">
                          <a:effectLst/>
                        </a:rPr>
                        <a:t>Bibhav</a:t>
                      </a:r>
                      <a:r>
                        <a:rPr lang="en-US" sz="900" dirty="0">
                          <a:effectLst/>
                        </a:rPr>
                        <a:t> et al. (2016)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Stigma</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Disbelief in mental health service</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False belief</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Mistrust of patient</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Patient reluctance</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Gender</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Religion</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Poverty</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Limited women’s ability to seek treatment.</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Lack of community participation and engagement.</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Negative bias against some treatment intervention.</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Reluctance to recognize non specialist role in Mental health care.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243061676"/>
                  </a:ext>
                </a:extLst>
              </a:tr>
              <a:tr h="1949725">
                <a:tc>
                  <a:txBody>
                    <a:bodyPr/>
                    <a:lstStyle/>
                    <a:p>
                      <a:pPr marL="0" marR="0" algn="just">
                        <a:lnSpc>
                          <a:spcPct val="107000"/>
                        </a:lnSpc>
                        <a:spcBef>
                          <a:spcPts val="0"/>
                        </a:spcBef>
                        <a:spcAft>
                          <a:spcPts val="0"/>
                        </a:spcAft>
                        <a:tabLst>
                          <a:tab pos="1476375" algn="l"/>
                        </a:tabLst>
                      </a:pPr>
                      <a:r>
                        <a:rPr lang="en-US" sz="900">
                          <a:effectLst/>
                        </a:rPr>
                        <a:t>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7000"/>
                        </a:lnSpc>
                        <a:spcBef>
                          <a:spcPts val="0"/>
                        </a:spcBef>
                        <a:spcAft>
                          <a:spcPts val="0"/>
                        </a:spcAft>
                        <a:tabLst>
                          <a:tab pos="1476375" algn="l"/>
                        </a:tabLst>
                      </a:pPr>
                      <a:r>
                        <a:rPr lang="en-US" sz="900" dirty="0">
                          <a:effectLst/>
                        </a:rPr>
                        <a:t>Programmatic </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Saraceno</a:t>
                      </a:r>
                      <a:r>
                        <a:rPr lang="en-US" sz="900" dirty="0">
                          <a:effectLst/>
                        </a:rPr>
                        <a:t>, Benedetto et al. (2007)</a:t>
                      </a:r>
                      <a:endParaRPr lang="en-US" sz="800" dirty="0">
                        <a:effectLst/>
                      </a:endParaRPr>
                    </a:p>
                    <a:p>
                      <a:pPr marL="0" marR="0" algn="just">
                        <a:lnSpc>
                          <a:spcPct val="107000"/>
                        </a:lnSpc>
                        <a:spcBef>
                          <a:spcPts val="0"/>
                        </a:spcBef>
                        <a:spcAft>
                          <a:spcPts val="0"/>
                        </a:spcAft>
                        <a:tabLst>
                          <a:tab pos="1476375" algn="l"/>
                        </a:tabLst>
                      </a:pPr>
                      <a:r>
                        <a:rPr lang="en-US" sz="900" dirty="0">
                          <a:effectLst/>
                        </a:rPr>
                        <a:t>Jack-Ide, I. O., &amp; </a:t>
                      </a:r>
                      <a:r>
                        <a:rPr lang="en-US" sz="900" dirty="0" err="1">
                          <a:effectLst/>
                        </a:rPr>
                        <a:t>Uys</a:t>
                      </a:r>
                      <a:r>
                        <a:rPr lang="en-US" sz="900" dirty="0">
                          <a:effectLst/>
                        </a:rPr>
                        <a:t>, L. (2013).</a:t>
                      </a:r>
                      <a:endParaRPr lang="en-US" sz="800" dirty="0">
                        <a:effectLst/>
                      </a:endParaRPr>
                    </a:p>
                    <a:p>
                      <a:pPr marL="0" marR="0" algn="just">
                        <a:lnSpc>
                          <a:spcPct val="107000"/>
                        </a:lnSpc>
                        <a:spcBef>
                          <a:spcPts val="0"/>
                        </a:spcBef>
                        <a:spcAft>
                          <a:spcPts val="0"/>
                        </a:spcAft>
                        <a:tabLst>
                          <a:tab pos="1476375" algn="l"/>
                        </a:tabLst>
                      </a:pPr>
                      <a:r>
                        <a:rPr lang="en-US" sz="900" dirty="0">
                          <a:effectLst/>
                        </a:rPr>
                        <a:t>Patel, </a:t>
                      </a:r>
                      <a:r>
                        <a:rPr lang="en-US" sz="900" dirty="0" err="1">
                          <a:effectLst/>
                        </a:rPr>
                        <a:t>Vikram</a:t>
                      </a:r>
                      <a:r>
                        <a:rPr lang="en-US" sz="900" dirty="0">
                          <a:effectLst/>
                        </a:rPr>
                        <a:t> et al. (2011)</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Ventevogel</a:t>
                      </a:r>
                      <a:r>
                        <a:rPr lang="en-US" sz="900" dirty="0">
                          <a:effectLst/>
                        </a:rPr>
                        <a:t>, Peter et al.(2015)</a:t>
                      </a:r>
                      <a:endParaRPr lang="en-US" sz="800" dirty="0">
                        <a:effectLst/>
                      </a:endParaRPr>
                    </a:p>
                    <a:p>
                      <a:pPr marL="0" marR="0" algn="just">
                        <a:lnSpc>
                          <a:spcPct val="107000"/>
                        </a:lnSpc>
                        <a:spcBef>
                          <a:spcPts val="0"/>
                        </a:spcBef>
                        <a:spcAft>
                          <a:spcPts val="0"/>
                        </a:spcAft>
                        <a:tabLst>
                          <a:tab pos="1476375" algn="l"/>
                        </a:tabLst>
                      </a:pPr>
                      <a:r>
                        <a:rPr lang="en-US" sz="900" dirty="0" err="1">
                          <a:effectLst/>
                        </a:rPr>
                        <a:t>Kiima</a:t>
                      </a:r>
                      <a:r>
                        <a:rPr lang="en-US" sz="900" dirty="0">
                          <a:effectLst/>
                        </a:rPr>
                        <a:t>, David, and Rachel Jenkins. (2010).</a:t>
                      </a:r>
                      <a:endParaRPr lang="en-US" sz="800" dirty="0">
                        <a:effectLst/>
                      </a:endParaRPr>
                    </a:p>
                    <a:p>
                      <a:pPr marL="0" marR="0" algn="just">
                        <a:lnSpc>
                          <a:spcPct val="107000"/>
                        </a:lnSpc>
                        <a:spcBef>
                          <a:spcPts val="0"/>
                        </a:spcBef>
                        <a:spcAft>
                          <a:spcPts val="0"/>
                        </a:spcAft>
                        <a:tabLst>
                          <a:tab pos="1476375" algn="l"/>
                        </a:tabLst>
                      </a:pPr>
                      <a:r>
                        <a:rPr lang="en-US" sz="900" dirty="0">
                          <a:effectLst/>
                        </a:rPr>
                        <a:t>Acharya, </a:t>
                      </a:r>
                      <a:r>
                        <a:rPr lang="en-US" sz="900" dirty="0" err="1">
                          <a:effectLst/>
                        </a:rPr>
                        <a:t>Bibhav</a:t>
                      </a:r>
                      <a:r>
                        <a:rPr lang="en-US" sz="900" dirty="0">
                          <a:effectLst/>
                        </a:rPr>
                        <a:t> et al. (2016).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The absence of a national body to oversee the implementation of mhGAP training</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Staff retention and turn over.</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Wrong person recruitment</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Providing training to wrong person</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Non stability of trainee</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Accountability</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Low confidence of trainee</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Self-assessment gap</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Lack of supervision support for mhGAP trainee.</a:t>
                      </a:r>
                      <a:endParaRPr lang="en-US" sz="8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a:effectLst/>
                        </a:rPr>
                        <a:t>Long term medication.</a:t>
                      </a:r>
                      <a:endParaRPr lang="en-US" sz="800">
                        <a:effectLst/>
                      </a:endParaRPr>
                    </a:p>
                    <a:p>
                      <a:pPr marL="0" marR="0" algn="just">
                        <a:lnSpc>
                          <a:spcPct val="107000"/>
                        </a:lnSpc>
                        <a:spcBef>
                          <a:spcPts val="0"/>
                        </a:spcBef>
                        <a:spcAft>
                          <a:spcPts val="0"/>
                        </a:spcAft>
                        <a:tabLst>
                          <a:tab pos="1476375" algn="l"/>
                        </a:tabLs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973763270"/>
                  </a:ext>
                </a:extLst>
              </a:tr>
              <a:tr h="899873">
                <a:tc>
                  <a:txBody>
                    <a:bodyPr/>
                    <a:lstStyle/>
                    <a:p>
                      <a:pPr marL="0" marR="0" algn="just">
                        <a:lnSpc>
                          <a:spcPct val="107000"/>
                        </a:lnSpc>
                        <a:spcBef>
                          <a:spcPts val="0"/>
                        </a:spcBef>
                        <a:spcAft>
                          <a:spcPts val="0"/>
                        </a:spcAft>
                        <a:tabLst>
                          <a:tab pos="1476375" algn="l"/>
                        </a:tabLst>
                      </a:pPr>
                      <a:r>
                        <a:rPr lang="en-US" sz="900">
                          <a:effectLst/>
                        </a:rPr>
                        <a:t>6</a:t>
                      </a:r>
                      <a:endParaRPr lang="en-US" sz="800">
                        <a:effectLst/>
                      </a:endParaRPr>
                    </a:p>
                    <a:p>
                      <a:pPr marL="0" marR="0" algn="just">
                        <a:lnSpc>
                          <a:spcPct val="107000"/>
                        </a:lnSpc>
                        <a:spcBef>
                          <a:spcPts val="0"/>
                        </a:spcBef>
                        <a:spcAft>
                          <a:spcPts val="0"/>
                        </a:spcAft>
                        <a:tabLst>
                          <a:tab pos="1476375" algn="l"/>
                        </a:tabLs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7000"/>
                        </a:lnSpc>
                        <a:spcBef>
                          <a:spcPts val="0"/>
                        </a:spcBef>
                        <a:spcAft>
                          <a:spcPts val="0"/>
                        </a:spcAft>
                        <a:tabLst>
                          <a:tab pos="1476375" algn="l"/>
                        </a:tabLst>
                      </a:pPr>
                      <a:r>
                        <a:rPr lang="en-US" sz="900">
                          <a:effectLst/>
                        </a:rPr>
                        <a:t>Political </a:t>
                      </a:r>
                      <a:endParaRPr lang="en-US" sz="800">
                        <a:effectLst/>
                      </a:endParaRPr>
                    </a:p>
                    <a:p>
                      <a:pPr marL="0" marR="0" algn="just">
                        <a:lnSpc>
                          <a:spcPct val="107000"/>
                        </a:lnSpc>
                        <a:spcBef>
                          <a:spcPts val="0"/>
                        </a:spcBef>
                        <a:spcAft>
                          <a:spcPts val="0"/>
                        </a:spcAft>
                        <a:tabLst>
                          <a:tab pos="1476375" algn="l"/>
                        </a:tabLst>
                      </a:pPr>
                      <a:r>
                        <a:rPr lang="en-US" sz="900">
                          <a:effectLst/>
                        </a:rPr>
                        <a:t>WHO(2007), Wang, Philip S et al.</a:t>
                      </a:r>
                      <a:endParaRPr lang="en-US" sz="800">
                        <a:effectLst/>
                      </a:endParaRPr>
                    </a:p>
                    <a:p>
                      <a:pPr marL="0" marR="0" algn="just">
                        <a:lnSpc>
                          <a:spcPct val="107000"/>
                        </a:lnSpc>
                        <a:spcBef>
                          <a:spcPts val="0"/>
                        </a:spcBef>
                        <a:spcAft>
                          <a:spcPts val="0"/>
                        </a:spcAft>
                        <a:tabLst>
                          <a:tab pos="1476375" algn="l"/>
                        </a:tabLst>
                      </a:pPr>
                      <a:r>
                        <a:rPr lang="en-US" sz="900">
                          <a:effectLst/>
                        </a:rPr>
                        <a:t>Faregh, Neda et al.(2019)</a:t>
                      </a:r>
                      <a:endParaRPr lang="en-US" sz="800">
                        <a:effectLst/>
                      </a:endParaRPr>
                    </a:p>
                    <a:p>
                      <a:pPr marL="0" marR="0" algn="just">
                        <a:lnSpc>
                          <a:spcPct val="107000"/>
                        </a:lnSpc>
                        <a:spcBef>
                          <a:spcPts val="0"/>
                        </a:spcBef>
                        <a:spcAft>
                          <a:spcPts val="0"/>
                        </a:spcAft>
                        <a:tabLst>
                          <a:tab pos="1476375" algn="l"/>
                        </a:tabLst>
                      </a:pPr>
                      <a:r>
                        <a:rPr lang="en-US" sz="900">
                          <a:effectLst/>
                        </a:rPr>
                        <a:t>Whiteford, Harvey et al. (2016).</a:t>
                      </a:r>
                      <a:endParaRPr lang="en-US" sz="800">
                        <a:effectLst/>
                      </a:endParaRPr>
                    </a:p>
                    <a:p>
                      <a:pPr marL="0" marR="0" algn="just">
                        <a:lnSpc>
                          <a:spcPct val="107000"/>
                        </a:lnSpc>
                        <a:spcBef>
                          <a:spcPts val="0"/>
                        </a:spcBef>
                        <a:spcAft>
                          <a:spcPts val="0"/>
                        </a:spcAft>
                        <a:tabLst>
                          <a:tab pos="1476375" algn="l"/>
                        </a:tabLst>
                      </a:pPr>
                      <a:r>
                        <a:rPr lang="en-US" sz="900">
                          <a:effectLst/>
                        </a:rPr>
                        <a:t>Ali, S. H., &amp; Agyapong, V. (2016).</a:t>
                      </a:r>
                      <a:endParaRPr lang="en-US" sz="800">
                        <a:effectLst/>
                      </a:endParaRPr>
                    </a:p>
                    <a:p>
                      <a:pPr marL="0" marR="0" algn="just">
                        <a:lnSpc>
                          <a:spcPct val="107000"/>
                        </a:lnSpc>
                        <a:spcBef>
                          <a:spcPts val="0"/>
                        </a:spcBef>
                        <a:spcAft>
                          <a:spcPts val="0"/>
                        </a:spcAft>
                        <a:tabLst>
                          <a:tab pos="1476375" algn="l"/>
                        </a:tabLst>
                      </a:pPr>
                      <a:r>
                        <a:rPr lang="en-US" sz="900">
                          <a:effectLst/>
                        </a:rPr>
                        <a:t>Jack-Ide, I. O., &amp; Uys, L. (2013).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Political crisis</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Humanitarian crisis</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Political tension</a:t>
                      </a:r>
                      <a:endParaRPr lang="en-US" sz="8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900" dirty="0">
                          <a:effectLst/>
                        </a:rPr>
                        <a:t>Lack of good governance.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val="153678655"/>
                  </a:ext>
                </a:extLst>
              </a:tr>
            </a:tbl>
          </a:graphicData>
        </a:graphic>
      </p:graphicFrame>
    </p:spTree>
    <p:extLst>
      <p:ext uri="{BB962C8B-B14F-4D97-AF65-F5344CB8AC3E}">
        <p14:creationId xmlns:p14="http://schemas.microsoft.com/office/powerpoint/2010/main" val="541690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lstStyle/>
          <a:p>
            <a:r>
              <a:rPr lang="en-US" b="1" dirty="0" smtClean="0"/>
              <a:t>Results- Findings of barrier and challenges</a:t>
            </a:r>
            <a:endParaRPr lang="en-US" b="1" dirty="0"/>
          </a:p>
        </p:txBody>
      </p:sp>
      <p:sp>
        <p:nvSpPr>
          <p:cNvPr id="3" name="Content Placeholder 2"/>
          <p:cNvSpPr>
            <a:spLocks noGrp="1"/>
          </p:cNvSpPr>
          <p:nvPr>
            <p:ph idx="1"/>
          </p:nvPr>
        </p:nvSpPr>
        <p:spPr>
          <a:xfrm>
            <a:off x="0" y="1733550"/>
            <a:ext cx="12192000" cy="5124450"/>
          </a:xfrm>
          <a:ln w="57150">
            <a:solidFill>
              <a:srgbClr val="92D050"/>
            </a:solidFill>
          </a:ln>
        </p:spPr>
        <p:txBody>
          <a:bodyPr>
            <a:normAutofit fontScale="92500" lnSpcReduction="20000"/>
          </a:bodyPr>
          <a:lstStyle/>
          <a:p>
            <a:r>
              <a:rPr lang="en-US" dirty="0"/>
              <a:t>The barriers are categorized into themes – 1) Infrastructural, 2) Financial, 3) Health System, 4) Cultural, 5) Programmatic, 6) Political. </a:t>
            </a:r>
            <a:endParaRPr lang="en-US" dirty="0" smtClean="0"/>
          </a:p>
          <a:p>
            <a:r>
              <a:rPr lang="en-US" b="1" u="sng" dirty="0"/>
              <a:t>Infrastructural and Health system- </a:t>
            </a:r>
            <a:r>
              <a:rPr lang="en-US" dirty="0"/>
              <a:t>observed challenges related to low provider-to-patient ratio Split services, Poor health-care service quality, difficulties to access to health-care facilities, Understaffing, Lack of technical expertise, Lack medication availability, Work overload</a:t>
            </a:r>
            <a:r>
              <a:rPr lang="en-US" dirty="0" smtClean="0"/>
              <a:t>.</a:t>
            </a:r>
            <a:endParaRPr lang="en-US" dirty="0"/>
          </a:p>
          <a:p>
            <a:pPr>
              <a:buFont typeface="Wingdings" panose="05000000000000000000" pitchFamily="2" charset="2"/>
              <a:buChar char="Ø"/>
            </a:pPr>
            <a:r>
              <a:rPr lang="en-US" b="1" u="sng" dirty="0"/>
              <a:t>Social &amp; Cultural Barrier- </a:t>
            </a:r>
            <a:r>
              <a:rPr lang="en-US" dirty="0"/>
              <a:t>Stigma, Disbelief in mental health service, False belief, Mistrust of patient, Patient reluctance, Gender specially adolescent and married women, Religion, Limited women’s ability to seek treatment, Lack of community participation and engagement, Negative bias against some treatment intervention, Reluctance to recognize non specialist role in Mental health care</a:t>
            </a:r>
            <a:r>
              <a:rPr lang="en-US" dirty="0" smtClean="0"/>
              <a:t>.</a:t>
            </a:r>
            <a:endParaRPr lang="en-US" b="1" u="sng" dirty="0" smtClean="0"/>
          </a:p>
          <a:p>
            <a:pPr>
              <a:buFont typeface="Wingdings" panose="05000000000000000000" pitchFamily="2" charset="2"/>
              <a:buChar char="Ø"/>
            </a:pPr>
            <a:r>
              <a:rPr lang="en-US" b="1" u="sng" dirty="0"/>
              <a:t>Financial- </a:t>
            </a:r>
            <a:r>
              <a:rPr lang="en-US" dirty="0"/>
              <a:t>Financial barrier we observed Stock out of medicine, Lack funds, Cost of medication play the main role. </a:t>
            </a:r>
          </a:p>
          <a:p>
            <a:pPr>
              <a:buFont typeface="Wingdings" panose="05000000000000000000" pitchFamily="2" charset="2"/>
              <a:buChar char="Ø"/>
            </a:pPr>
            <a:r>
              <a:rPr lang="en-US" b="1" u="sng" dirty="0"/>
              <a:t>Political- </a:t>
            </a:r>
            <a:r>
              <a:rPr lang="en-US" dirty="0"/>
              <a:t>Political Unrest situations is proportionately Influence GDP, Health service financing and other Health economics </a:t>
            </a:r>
            <a:r>
              <a:rPr lang="en-US" dirty="0" smtClean="0"/>
              <a:t>aspects observed in this category. </a:t>
            </a:r>
            <a:endParaRPr lang="en-US" dirty="0"/>
          </a:p>
          <a:p>
            <a:pPr marL="0" indent="0">
              <a:buNone/>
            </a:pPr>
            <a:endParaRPr lang="en-US" dirty="0"/>
          </a:p>
        </p:txBody>
      </p:sp>
    </p:spTree>
    <p:extLst>
      <p:ext uri="{BB962C8B-B14F-4D97-AF65-F5344CB8AC3E}">
        <p14:creationId xmlns:p14="http://schemas.microsoft.com/office/powerpoint/2010/main" val="3922861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normAutofit/>
          </a:bodyPr>
          <a:lstStyle/>
          <a:p>
            <a:pPr algn="ctr"/>
            <a:r>
              <a:rPr lang="en-US" sz="5400" b="1" dirty="0" smtClean="0"/>
              <a:t>Results</a:t>
            </a:r>
            <a:endParaRPr lang="en-US" sz="5400" b="1" dirty="0"/>
          </a:p>
        </p:txBody>
      </p:sp>
      <p:sp>
        <p:nvSpPr>
          <p:cNvPr id="3" name="Content Placeholder 2"/>
          <p:cNvSpPr>
            <a:spLocks noGrp="1"/>
          </p:cNvSpPr>
          <p:nvPr>
            <p:ph idx="1"/>
          </p:nvPr>
        </p:nvSpPr>
        <p:spPr>
          <a:xfrm>
            <a:off x="0" y="1733550"/>
            <a:ext cx="12192000" cy="5124450"/>
          </a:xfrm>
          <a:ln w="57150">
            <a:solidFill>
              <a:srgbClr val="92D050"/>
            </a:solidFill>
          </a:ln>
        </p:spPr>
        <p:txBody>
          <a:bodyPr>
            <a:normAutofit/>
          </a:bodyPr>
          <a:lstStyle/>
          <a:p>
            <a:r>
              <a:rPr lang="en-US" dirty="0"/>
              <a:t>As a result, general measures to manage or mitigate these difficulties will be context sensitive and must be regionally tailored. The following general recommendations are based on our experiences with the difficulties described in this article. </a:t>
            </a:r>
            <a:endParaRPr lang="en-US" dirty="0" smtClean="0"/>
          </a:p>
          <a:p>
            <a:r>
              <a:rPr lang="en-US" dirty="0"/>
              <a:t>The summary table summarizes the primary problems that we have seen and recorded. At the levels of community participation, stakeholder and supervision, cultural adaptation,  and the training process, items are classified as categories of problem and paired with matching types of solution.</a:t>
            </a:r>
          </a:p>
          <a:p>
            <a:r>
              <a:rPr lang="en-US" dirty="0"/>
              <a:t>As demonstrated, the majority of obstacles are connected to existing health-care institutions, followed by cross-cultural concerns. The bulk of mitigation techniques are based on community participation. </a:t>
            </a:r>
          </a:p>
        </p:txBody>
      </p:sp>
    </p:spTree>
    <p:extLst>
      <p:ext uri="{BB962C8B-B14F-4D97-AF65-F5344CB8AC3E}">
        <p14:creationId xmlns:p14="http://schemas.microsoft.com/office/powerpoint/2010/main" val="1628135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7"/>
          </a:xfrm>
          <a:ln w="57150">
            <a:solidFill>
              <a:srgbClr val="92D050"/>
            </a:solidFill>
          </a:ln>
        </p:spPr>
        <p:txBody>
          <a:bodyPr>
            <a:normAutofit/>
          </a:bodyPr>
          <a:lstStyle/>
          <a:p>
            <a:pPr algn="ctr"/>
            <a:r>
              <a:rPr lang="en-US" sz="5400" b="1" dirty="0" smtClean="0"/>
              <a:t>Results</a:t>
            </a:r>
            <a:endParaRPr lang="en-US" sz="5400"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614630178"/>
              </p:ext>
            </p:extLst>
          </p:nvPr>
        </p:nvGraphicFramePr>
        <p:xfrm>
          <a:off x="-1" y="1647827"/>
          <a:ext cx="5643563" cy="4971285"/>
        </p:xfrm>
        <a:graphic>
          <a:graphicData uri="http://schemas.openxmlformats.org/drawingml/2006/table">
            <a:tbl>
              <a:tblPr firstRow="1" firstCol="1" bandRow="1">
                <a:tableStyleId>{5C22544A-7EE6-4342-B048-85BDC9FD1C3A}</a:tableStyleId>
              </a:tblPr>
              <a:tblGrid>
                <a:gridCol w="183530">
                  <a:extLst>
                    <a:ext uri="{9D8B030D-6E8A-4147-A177-3AD203B41FA5}">
                      <a16:colId xmlns:a16="http://schemas.microsoft.com/office/drawing/2014/main" val="441767102"/>
                    </a:ext>
                  </a:extLst>
                </a:gridCol>
                <a:gridCol w="2707075">
                  <a:extLst>
                    <a:ext uri="{9D8B030D-6E8A-4147-A177-3AD203B41FA5}">
                      <a16:colId xmlns:a16="http://schemas.microsoft.com/office/drawing/2014/main" val="2814270189"/>
                    </a:ext>
                  </a:extLst>
                </a:gridCol>
                <a:gridCol w="2752958">
                  <a:extLst>
                    <a:ext uri="{9D8B030D-6E8A-4147-A177-3AD203B41FA5}">
                      <a16:colId xmlns:a16="http://schemas.microsoft.com/office/drawing/2014/main" val="3771680576"/>
                    </a:ext>
                  </a:extLst>
                </a:gridCol>
              </a:tblGrid>
              <a:tr h="355092">
                <a:tc>
                  <a:txBody>
                    <a:bodyPr/>
                    <a:lstStyle/>
                    <a:p>
                      <a:pPr marL="0" marR="0" algn="just">
                        <a:lnSpc>
                          <a:spcPct val="107000"/>
                        </a:lnSpc>
                        <a:spcBef>
                          <a:spcPts val="0"/>
                        </a:spcBef>
                        <a:spcAft>
                          <a:spcPts val="0"/>
                        </a:spcAft>
                        <a:tabLst>
                          <a:tab pos="1476375" algn="l"/>
                        </a:tabLst>
                      </a:pPr>
                      <a:r>
                        <a:rPr lang="en-US" sz="9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a:effectLst/>
                        </a:rPr>
                        <a:t>Themes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a:effectLst/>
                        </a:rPr>
                        <a:t> Recommendations for challenges prevention/ mitigation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4168759076"/>
                  </a:ext>
                </a:extLst>
              </a:tr>
              <a:tr h="1775459">
                <a:tc>
                  <a:txBody>
                    <a:bodyPr/>
                    <a:lstStyle/>
                    <a:p>
                      <a:pPr marL="0" marR="0" algn="just">
                        <a:lnSpc>
                          <a:spcPct val="107000"/>
                        </a:lnSpc>
                        <a:spcBef>
                          <a:spcPts val="0"/>
                        </a:spcBef>
                        <a:spcAft>
                          <a:spcPts val="0"/>
                        </a:spcAft>
                        <a:tabLst>
                          <a:tab pos="1476375" algn="l"/>
                        </a:tabLst>
                      </a:pPr>
                      <a:r>
                        <a:rPr lang="en-US" sz="9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dirty="0">
                          <a:effectLst/>
                        </a:rPr>
                        <a:t>Infrastructural </a:t>
                      </a:r>
                      <a:endParaRPr lang="en-US" sz="1000" dirty="0">
                        <a:effectLst/>
                      </a:endParaRPr>
                    </a:p>
                    <a:p>
                      <a:pPr marL="0" marR="0" algn="just">
                        <a:lnSpc>
                          <a:spcPct val="107000"/>
                        </a:lnSpc>
                        <a:spcBef>
                          <a:spcPts val="0"/>
                        </a:spcBef>
                        <a:spcAft>
                          <a:spcPts val="0"/>
                        </a:spcAft>
                        <a:tabLst>
                          <a:tab pos="1476375" algn="l"/>
                        </a:tabLst>
                      </a:pPr>
                      <a:r>
                        <a:rPr lang="en-US" sz="1050" dirty="0">
                          <a:effectLst/>
                        </a:rPr>
                        <a:t>WHO(2007), Wang, Philip S et al.</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Faregh</a:t>
                      </a:r>
                      <a:r>
                        <a:rPr lang="en-US" sz="1050" dirty="0">
                          <a:effectLst/>
                        </a:rPr>
                        <a:t>, </a:t>
                      </a:r>
                      <a:r>
                        <a:rPr lang="en-US" sz="1050" dirty="0" err="1">
                          <a:effectLst/>
                        </a:rPr>
                        <a:t>Neda</a:t>
                      </a:r>
                      <a:r>
                        <a:rPr lang="en-US" sz="1050" dirty="0">
                          <a:effectLst/>
                        </a:rPr>
                        <a:t> et al.(2019)</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Saraceno</a:t>
                      </a:r>
                      <a:r>
                        <a:rPr lang="en-US" sz="1050" dirty="0">
                          <a:effectLst/>
                        </a:rPr>
                        <a:t>, Benedetto et al. (2007)</a:t>
                      </a:r>
                      <a:endParaRPr lang="en-US" sz="1000" dirty="0">
                        <a:effectLst/>
                      </a:endParaRPr>
                    </a:p>
                    <a:p>
                      <a:pPr marL="0" marR="0" algn="just">
                        <a:lnSpc>
                          <a:spcPct val="107000"/>
                        </a:lnSpc>
                        <a:spcBef>
                          <a:spcPts val="0"/>
                        </a:spcBef>
                        <a:spcAft>
                          <a:spcPts val="0"/>
                        </a:spcAft>
                        <a:tabLst>
                          <a:tab pos="1476375" algn="l"/>
                        </a:tabLst>
                      </a:pPr>
                      <a:r>
                        <a:rPr lang="en-US" sz="1050" dirty="0">
                          <a:effectLst/>
                        </a:rPr>
                        <a:t>Ali, S. H., &amp; Agyapong, V. (2016).</a:t>
                      </a:r>
                      <a:endParaRPr lang="en-US" sz="1000" dirty="0">
                        <a:effectLst/>
                      </a:endParaRPr>
                    </a:p>
                    <a:p>
                      <a:pPr marL="0" marR="0" algn="just">
                        <a:lnSpc>
                          <a:spcPct val="107000"/>
                        </a:lnSpc>
                        <a:spcBef>
                          <a:spcPts val="0"/>
                        </a:spcBef>
                        <a:spcAft>
                          <a:spcPts val="0"/>
                        </a:spcAft>
                        <a:tabLst>
                          <a:tab pos="1476375" algn="l"/>
                        </a:tabLst>
                      </a:pPr>
                      <a:r>
                        <a:rPr lang="en-US" sz="1050" dirty="0">
                          <a:effectLst/>
                        </a:rPr>
                        <a:t>Jack-Ide, I. O., &amp; </a:t>
                      </a:r>
                      <a:r>
                        <a:rPr lang="en-US" sz="1050" dirty="0" err="1">
                          <a:effectLst/>
                        </a:rPr>
                        <a:t>Uys</a:t>
                      </a:r>
                      <a:r>
                        <a:rPr lang="en-US" sz="1050" dirty="0">
                          <a:effectLst/>
                        </a:rPr>
                        <a:t>, L. (2013).</a:t>
                      </a:r>
                      <a:endParaRPr lang="en-US" sz="1000" dirty="0">
                        <a:effectLst/>
                      </a:endParaRPr>
                    </a:p>
                    <a:p>
                      <a:pPr marL="0" marR="0" algn="just">
                        <a:lnSpc>
                          <a:spcPct val="107000"/>
                        </a:lnSpc>
                        <a:spcBef>
                          <a:spcPts val="0"/>
                        </a:spcBef>
                        <a:spcAft>
                          <a:spcPts val="0"/>
                        </a:spcAft>
                        <a:tabLst>
                          <a:tab pos="1476375" algn="l"/>
                        </a:tabLst>
                      </a:pPr>
                      <a:r>
                        <a:rPr lang="en-US" sz="1050" dirty="0">
                          <a:effectLst/>
                        </a:rPr>
                        <a:t>Patel, </a:t>
                      </a:r>
                      <a:r>
                        <a:rPr lang="en-US" sz="1050" dirty="0" err="1">
                          <a:effectLst/>
                        </a:rPr>
                        <a:t>Vikram</a:t>
                      </a:r>
                      <a:r>
                        <a:rPr lang="en-US" sz="1050" dirty="0">
                          <a:effectLst/>
                        </a:rPr>
                        <a:t> et al. (2016)</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Ventevogel</a:t>
                      </a:r>
                      <a:r>
                        <a:rPr lang="en-US" sz="1050" dirty="0">
                          <a:effectLst/>
                        </a:rPr>
                        <a:t>, Peter et al.(2015)</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Kiima</a:t>
                      </a:r>
                      <a:r>
                        <a:rPr lang="en-US" sz="1050" dirty="0">
                          <a:effectLst/>
                        </a:rPr>
                        <a:t>, David, and Rachel Jenkins. (2010).</a:t>
                      </a:r>
                      <a:endParaRPr lang="en-US" sz="1000" dirty="0">
                        <a:effectLst/>
                      </a:endParaRPr>
                    </a:p>
                    <a:p>
                      <a:pPr marL="0" marR="0" algn="just">
                        <a:lnSpc>
                          <a:spcPct val="107000"/>
                        </a:lnSpc>
                        <a:spcBef>
                          <a:spcPts val="0"/>
                        </a:spcBef>
                        <a:spcAft>
                          <a:spcPts val="0"/>
                        </a:spcAft>
                        <a:tabLst>
                          <a:tab pos="1476375" algn="l"/>
                        </a:tabLst>
                      </a:pPr>
                      <a:r>
                        <a:rPr lang="en-US" sz="1050" dirty="0">
                          <a:effectLst/>
                        </a:rPr>
                        <a:t>Acharya, </a:t>
                      </a:r>
                      <a:r>
                        <a:rPr lang="en-US" sz="1050" dirty="0" err="1">
                          <a:effectLst/>
                        </a:rPr>
                        <a:t>Bibhav</a:t>
                      </a:r>
                      <a:r>
                        <a:rPr lang="en-US" sz="1050" dirty="0">
                          <a:effectLst/>
                        </a:rPr>
                        <a:t> et al. (2016)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Proper integration of services Primary health care system</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Strengthening PHC services </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Improve Health financing and Governance system. </a:t>
                      </a:r>
                      <a:endParaRPr lang="en-US" sz="1000">
                        <a:effectLst/>
                      </a:endParaRPr>
                    </a:p>
                    <a:p>
                      <a:pPr marL="228600" marR="0" algn="just">
                        <a:lnSpc>
                          <a:spcPct val="107000"/>
                        </a:lnSpc>
                        <a:spcBef>
                          <a:spcPts val="0"/>
                        </a:spcBef>
                        <a:spcAft>
                          <a:spcPts val="0"/>
                        </a:spcAft>
                        <a:tabLst>
                          <a:tab pos="1476375" algn="l"/>
                        </a:tabLst>
                      </a:pPr>
                      <a:r>
                        <a:rPr lang="en-US" sz="1050">
                          <a:effectLst/>
                        </a:rPr>
                        <a:t> </a:t>
                      </a:r>
                      <a:endParaRPr lang="en-US" sz="1000">
                        <a:effectLst/>
                      </a:endParaRPr>
                    </a:p>
                    <a:p>
                      <a:pPr marL="0" marR="0" algn="just">
                        <a:lnSpc>
                          <a:spcPct val="107000"/>
                        </a:lnSpc>
                        <a:spcBef>
                          <a:spcPts val="0"/>
                        </a:spcBef>
                        <a:spcAft>
                          <a:spcPts val="0"/>
                        </a:spcAft>
                        <a:tabLst>
                          <a:tab pos="1476375" algn="l"/>
                        </a:tabLst>
                      </a:pPr>
                      <a:r>
                        <a:rPr lang="en-US" sz="105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3506316788"/>
                  </a:ext>
                </a:extLst>
              </a:tr>
              <a:tr h="1420367">
                <a:tc>
                  <a:txBody>
                    <a:bodyPr/>
                    <a:lstStyle/>
                    <a:p>
                      <a:pPr marL="0" marR="0" algn="just">
                        <a:lnSpc>
                          <a:spcPct val="107000"/>
                        </a:lnSpc>
                        <a:spcBef>
                          <a:spcPts val="0"/>
                        </a:spcBef>
                        <a:spcAft>
                          <a:spcPts val="0"/>
                        </a:spcAft>
                        <a:tabLst>
                          <a:tab pos="1476375" algn="l"/>
                        </a:tabLst>
                      </a:pPr>
                      <a:r>
                        <a:rPr lang="en-US" sz="900">
                          <a:effectLst/>
                        </a:rPr>
                        <a:t>2</a:t>
                      </a:r>
                      <a:endParaRPr lang="en-US" sz="800">
                        <a:effectLst/>
                      </a:endParaRPr>
                    </a:p>
                    <a:p>
                      <a:pPr marL="0" marR="0" algn="just">
                        <a:lnSpc>
                          <a:spcPct val="107000"/>
                        </a:lnSpc>
                        <a:spcBef>
                          <a:spcPts val="0"/>
                        </a:spcBef>
                        <a:spcAft>
                          <a:spcPts val="0"/>
                        </a:spcAft>
                        <a:tabLst>
                          <a:tab pos="1476375" algn="l"/>
                        </a:tabLs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a:effectLst/>
                        </a:rPr>
                        <a:t>Financial </a:t>
                      </a:r>
                      <a:endParaRPr lang="en-US" sz="1000">
                        <a:effectLst/>
                      </a:endParaRPr>
                    </a:p>
                    <a:p>
                      <a:pPr marL="0" marR="0" algn="just">
                        <a:lnSpc>
                          <a:spcPct val="107000"/>
                        </a:lnSpc>
                        <a:spcBef>
                          <a:spcPts val="0"/>
                        </a:spcBef>
                        <a:spcAft>
                          <a:spcPts val="0"/>
                        </a:spcAft>
                        <a:tabLst>
                          <a:tab pos="1476375" algn="l"/>
                        </a:tabLst>
                      </a:pPr>
                      <a:r>
                        <a:rPr lang="en-US" sz="1050">
                          <a:effectLst/>
                        </a:rPr>
                        <a:t>Faregh, Neda et al.(2019)</a:t>
                      </a:r>
                      <a:endParaRPr lang="en-US" sz="1000">
                        <a:effectLst/>
                      </a:endParaRPr>
                    </a:p>
                    <a:p>
                      <a:pPr marL="0" marR="0" algn="just">
                        <a:lnSpc>
                          <a:spcPct val="107000"/>
                        </a:lnSpc>
                        <a:spcBef>
                          <a:spcPts val="0"/>
                        </a:spcBef>
                        <a:spcAft>
                          <a:spcPts val="0"/>
                        </a:spcAft>
                        <a:tabLst>
                          <a:tab pos="1476375" algn="l"/>
                        </a:tabLst>
                      </a:pPr>
                      <a:r>
                        <a:rPr lang="en-US" sz="1050">
                          <a:effectLst/>
                        </a:rPr>
                        <a:t>Saraceno, Benedetto et al. (2007)</a:t>
                      </a:r>
                      <a:endParaRPr lang="en-US" sz="1000">
                        <a:effectLst/>
                      </a:endParaRPr>
                    </a:p>
                    <a:p>
                      <a:pPr marL="0" marR="0" algn="just">
                        <a:lnSpc>
                          <a:spcPct val="107000"/>
                        </a:lnSpc>
                        <a:spcBef>
                          <a:spcPts val="0"/>
                        </a:spcBef>
                        <a:spcAft>
                          <a:spcPts val="0"/>
                        </a:spcAft>
                        <a:tabLst>
                          <a:tab pos="1476375" algn="l"/>
                        </a:tabLst>
                      </a:pPr>
                      <a:r>
                        <a:rPr lang="en-US" sz="1050">
                          <a:effectLst/>
                        </a:rPr>
                        <a:t>Ali, S. H., &amp; Agyapong, V. (2016).</a:t>
                      </a:r>
                      <a:endParaRPr lang="en-US" sz="1000">
                        <a:effectLst/>
                      </a:endParaRPr>
                    </a:p>
                    <a:p>
                      <a:pPr marL="0" marR="0" algn="just">
                        <a:lnSpc>
                          <a:spcPct val="107000"/>
                        </a:lnSpc>
                        <a:spcBef>
                          <a:spcPts val="0"/>
                        </a:spcBef>
                        <a:spcAft>
                          <a:spcPts val="0"/>
                        </a:spcAft>
                        <a:tabLst>
                          <a:tab pos="1476375" algn="l"/>
                        </a:tabLst>
                      </a:pPr>
                      <a:r>
                        <a:rPr lang="en-US" sz="1050">
                          <a:effectLst/>
                        </a:rPr>
                        <a:t>Jack-Ide, I. O., &amp; Uys, L. (2013).</a:t>
                      </a:r>
                      <a:endParaRPr lang="en-US" sz="1000">
                        <a:effectLst/>
                      </a:endParaRPr>
                    </a:p>
                    <a:p>
                      <a:pPr marL="0" marR="0" algn="just">
                        <a:lnSpc>
                          <a:spcPct val="107000"/>
                        </a:lnSpc>
                        <a:spcBef>
                          <a:spcPts val="0"/>
                        </a:spcBef>
                        <a:spcAft>
                          <a:spcPts val="0"/>
                        </a:spcAft>
                        <a:tabLst>
                          <a:tab pos="1476375" algn="l"/>
                        </a:tabLst>
                      </a:pPr>
                      <a:r>
                        <a:rPr lang="en-US" sz="1050">
                          <a:effectLst/>
                        </a:rPr>
                        <a:t>Ventevogel, Peter et al.(2015)</a:t>
                      </a:r>
                      <a:endParaRPr lang="en-US" sz="1000">
                        <a:effectLst/>
                      </a:endParaRPr>
                    </a:p>
                    <a:p>
                      <a:pPr marL="0" marR="0" algn="just">
                        <a:lnSpc>
                          <a:spcPct val="107000"/>
                        </a:lnSpc>
                        <a:spcBef>
                          <a:spcPts val="0"/>
                        </a:spcBef>
                        <a:spcAft>
                          <a:spcPts val="0"/>
                        </a:spcAft>
                        <a:tabLst>
                          <a:tab pos="1476375" algn="l"/>
                        </a:tabLst>
                      </a:pPr>
                      <a:r>
                        <a:rPr lang="en-US" sz="1050">
                          <a:effectLst/>
                        </a:rPr>
                        <a:t>Kiima, David, and Rachel Jenkins. (2010).</a:t>
                      </a:r>
                      <a:endParaRPr lang="en-US" sz="1000">
                        <a:effectLst/>
                      </a:endParaRPr>
                    </a:p>
                    <a:p>
                      <a:pPr marL="0" marR="0" algn="just">
                        <a:lnSpc>
                          <a:spcPct val="107000"/>
                        </a:lnSpc>
                        <a:spcBef>
                          <a:spcPts val="0"/>
                        </a:spcBef>
                        <a:spcAft>
                          <a:spcPts val="0"/>
                        </a:spcAft>
                        <a:tabLst>
                          <a:tab pos="1476375" algn="l"/>
                        </a:tabLst>
                      </a:pPr>
                      <a:r>
                        <a:rPr lang="en-US" sz="105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Annual Mental health budget</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Improving Total health Expenditure (THE).</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Collaboration with DP’s.</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Co-financing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1935429528"/>
                  </a:ext>
                </a:extLst>
              </a:tr>
              <a:tr h="1420367">
                <a:tc>
                  <a:txBody>
                    <a:bodyPr/>
                    <a:lstStyle/>
                    <a:p>
                      <a:pPr marL="0" marR="0" algn="just">
                        <a:lnSpc>
                          <a:spcPct val="107000"/>
                        </a:lnSpc>
                        <a:spcBef>
                          <a:spcPts val="0"/>
                        </a:spcBef>
                        <a:spcAft>
                          <a:spcPts val="0"/>
                        </a:spcAft>
                        <a:tabLst>
                          <a:tab pos="1476375" algn="l"/>
                        </a:tabLst>
                      </a:pPr>
                      <a:r>
                        <a:rPr lang="en-US" sz="900">
                          <a:effectLst/>
                        </a:rPr>
                        <a:t>3</a:t>
                      </a:r>
                      <a:endParaRPr lang="en-US" sz="800">
                        <a:effectLst/>
                      </a:endParaRPr>
                    </a:p>
                    <a:p>
                      <a:pPr marL="0" marR="0" algn="just">
                        <a:lnSpc>
                          <a:spcPct val="107000"/>
                        </a:lnSpc>
                        <a:spcBef>
                          <a:spcPts val="0"/>
                        </a:spcBef>
                        <a:spcAft>
                          <a:spcPts val="0"/>
                        </a:spcAft>
                        <a:tabLst>
                          <a:tab pos="1476375" algn="l"/>
                        </a:tabLst>
                      </a:pPr>
                      <a:r>
                        <a:rPr lang="en-US" sz="9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a:effectLst/>
                        </a:rPr>
                        <a:t>Health System </a:t>
                      </a:r>
                      <a:endParaRPr lang="en-US" sz="1000">
                        <a:effectLst/>
                      </a:endParaRPr>
                    </a:p>
                    <a:p>
                      <a:pPr marL="0" marR="0" algn="just">
                        <a:lnSpc>
                          <a:spcPct val="107000"/>
                        </a:lnSpc>
                        <a:spcBef>
                          <a:spcPts val="0"/>
                        </a:spcBef>
                        <a:spcAft>
                          <a:spcPts val="0"/>
                        </a:spcAft>
                        <a:tabLst>
                          <a:tab pos="1476375" algn="l"/>
                        </a:tabLst>
                      </a:pPr>
                      <a:r>
                        <a:rPr lang="en-US" sz="1050">
                          <a:effectLst/>
                        </a:rPr>
                        <a:t>WHO(2007), Wang, Philip S et al.</a:t>
                      </a:r>
                      <a:endParaRPr lang="en-US" sz="1000">
                        <a:effectLst/>
                      </a:endParaRPr>
                    </a:p>
                    <a:p>
                      <a:pPr marL="0" marR="0" algn="just">
                        <a:lnSpc>
                          <a:spcPct val="107000"/>
                        </a:lnSpc>
                        <a:spcBef>
                          <a:spcPts val="0"/>
                        </a:spcBef>
                        <a:spcAft>
                          <a:spcPts val="0"/>
                        </a:spcAft>
                        <a:tabLst>
                          <a:tab pos="1476375" algn="l"/>
                        </a:tabLst>
                      </a:pPr>
                      <a:r>
                        <a:rPr lang="en-US" sz="1050">
                          <a:effectLst/>
                        </a:rPr>
                        <a:t>Faregh, Neda et al.(2019)</a:t>
                      </a:r>
                      <a:endParaRPr lang="en-US" sz="1000">
                        <a:effectLst/>
                      </a:endParaRPr>
                    </a:p>
                    <a:p>
                      <a:pPr marL="0" marR="0" algn="just">
                        <a:lnSpc>
                          <a:spcPct val="107000"/>
                        </a:lnSpc>
                        <a:spcBef>
                          <a:spcPts val="0"/>
                        </a:spcBef>
                        <a:spcAft>
                          <a:spcPts val="0"/>
                        </a:spcAft>
                        <a:tabLst>
                          <a:tab pos="1476375" algn="l"/>
                        </a:tabLst>
                      </a:pPr>
                      <a:r>
                        <a:rPr lang="en-US" sz="1050">
                          <a:effectLst/>
                        </a:rPr>
                        <a:t>Acharya, Bibhav et al. (2016)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dirty="0">
                          <a:effectLst/>
                        </a:rPr>
                        <a:t>Enabling UHC mandate by strengthening PHC services into health care system.</a:t>
                      </a:r>
                      <a:endParaRPr lang="en-US" sz="10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dirty="0">
                          <a:effectLst/>
                        </a:rPr>
                        <a:t>Intensify community outreach activities.</a:t>
                      </a:r>
                      <a:endParaRPr lang="en-US" sz="10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dirty="0">
                          <a:effectLst/>
                        </a:rPr>
                        <a:t>Integration of MHPSS services into health system.</a:t>
                      </a:r>
                      <a:endParaRPr lang="en-US" sz="10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dirty="0">
                          <a:effectLst/>
                        </a:rPr>
                        <a:t>Digital health platform</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2947443042"/>
                  </a:ext>
                </a:extLst>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150370633"/>
              </p:ext>
            </p:extLst>
          </p:nvPr>
        </p:nvGraphicFramePr>
        <p:xfrm>
          <a:off x="5881686" y="1647826"/>
          <a:ext cx="6310313" cy="4971285"/>
        </p:xfrm>
        <a:graphic>
          <a:graphicData uri="http://schemas.openxmlformats.org/drawingml/2006/table">
            <a:tbl>
              <a:tblPr firstRow="1" firstCol="1" bandRow="1">
                <a:tableStyleId>{5C22544A-7EE6-4342-B048-85BDC9FD1C3A}</a:tableStyleId>
              </a:tblPr>
              <a:tblGrid>
                <a:gridCol w="205213">
                  <a:extLst>
                    <a:ext uri="{9D8B030D-6E8A-4147-A177-3AD203B41FA5}">
                      <a16:colId xmlns:a16="http://schemas.microsoft.com/office/drawing/2014/main" val="932071940"/>
                    </a:ext>
                  </a:extLst>
                </a:gridCol>
                <a:gridCol w="3026898">
                  <a:extLst>
                    <a:ext uri="{9D8B030D-6E8A-4147-A177-3AD203B41FA5}">
                      <a16:colId xmlns:a16="http://schemas.microsoft.com/office/drawing/2014/main" val="2300874487"/>
                    </a:ext>
                  </a:extLst>
                </a:gridCol>
                <a:gridCol w="3078202">
                  <a:extLst>
                    <a:ext uri="{9D8B030D-6E8A-4147-A177-3AD203B41FA5}">
                      <a16:colId xmlns:a16="http://schemas.microsoft.com/office/drawing/2014/main" val="2982571432"/>
                    </a:ext>
                  </a:extLst>
                </a:gridCol>
              </a:tblGrid>
              <a:tr h="1895338">
                <a:tc>
                  <a:txBody>
                    <a:bodyPr/>
                    <a:lstStyle/>
                    <a:p>
                      <a:pPr marL="0" marR="0" algn="just">
                        <a:lnSpc>
                          <a:spcPct val="107000"/>
                        </a:lnSpc>
                        <a:spcBef>
                          <a:spcPts val="0"/>
                        </a:spcBef>
                        <a:spcAft>
                          <a:spcPts val="0"/>
                        </a:spcAft>
                        <a:tabLst>
                          <a:tab pos="1476375" algn="l"/>
                        </a:tabLst>
                      </a:pPr>
                      <a:r>
                        <a:rPr lang="en-US" sz="1050">
                          <a:effectLst/>
                        </a:rPr>
                        <a:t>4</a:t>
                      </a:r>
                      <a:endParaRPr lang="en-US" sz="1000">
                        <a:effectLst/>
                      </a:endParaRPr>
                    </a:p>
                    <a:p>
                      <a:pPr marL="0" marR="0" algn="just">
                        <a:lnSpc>
                          <a:spcPct val="107000"/>
                        </a:lnSpc>
                        <a:spcBef>
                          <a:spcPts val="0"/>
                        </a:spcBef>
                        <a:spcAft>
                          <a:spcPts val="0"/>
                        </a:spcAft>
                        <a:tabLst>
                          <a:tab pos="1476375" algn="l"/>
                        </a:tabLst>
                      </a:pPr>
                      <a:r>
                        <a:rPr lang="en-US" sz="105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dirty="0">
                          <a:effectLst/>
                        </a:rPr>
                        <a:t>Cultural </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Faregh</a:t>
                      </a:r>
                      <a:r>
                        <a:rPr lang="en-US" sz="1050" dirty="0">
                          <a:effectLst/>
                        </a:rPr>
                        <a:t>, </a:t>
                      </a:r>
                      <a:r>
                        <a:rPr lang="en-US" sz="1050" dirty="0" err="1">
                          <a:effectLst/>
                        </a:rPr>
                        <a:t>Neda</a:t>
                      </a:r>
                      <a:r>
                        <a:rPr lang="en-US" sz="1050" dirty="0">
                          <a:effectLst/>
                        </a:rPr>
                        <a:t> et al.(2019)</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Saraceno</a:t>
                      </a:r>
                      <a:r>
                        <a:rPr lang="en-US" sz="1050" dirty="0">
                          <a:effectLst/>
                        </a:rPr>
                        <a:t>, Benedetto et al. (2007)</a:t>
                      </a:r>
                      <a:endParaRPr lang="en-US" sz="1000" dirty="0">
                        <a:effectLst/>
                      </a:endParaRPr>
                    </a:p>
                    <a:p>
                      <a:pPr marL="0" marR="0" algn="just">
                        <a:lnSpc>
                          <a:spcPct val="107000"/>
                        </a:lnSpc>
                        <a:spcBef>
                          <a:spcPts val="0"/>
                        </a:spcBef>
                        <a:spcAft>
                          <a:spcPts val="0"/>
                        </a:spcAft>
                        <a:tabLst>
                          <a:tab pos="1476375" algn="l"/>
                        </a:tabLst>
                      </a:pPr>
                      <a:r>
                        <a:rPr lang="en-US" sz="1050" dirty="0">
                          <a:effectLst/>
                        </a:rPr>
                        <a:t>Ali, S. H., &amp; Agyapong, V. (2016).</a:t>
                      </a:r>
                      <a:endParaRPr lang="en-US" sz="1000" dirty="0">
                        <a:effectLst/>
                      </a:endParaRPr>
                    </a:p>
                    <a:p>
                      <a:pPr marL="0" marR="0" algn="just">
                        <a:lnSpc>
                          <a:spcPct val="107000"/>
                        </a:lnSpc>
                        <a:spcBef>
                          <a:spcPts val="0"/>
                        </a:spcBef>
                        <a:spcAft>
                          <a:spcPts val="0"/>
                        </a:spcAft>
                        <a:tabLst>
                          <a:tab pos="1476375" algn="l"/>
                        </a:tabLst>
                      </a:pPr>
                      <a:r>
                        <a:rPr lang="en-US" sz="1050" dirty="0">
                          <a:effectLst/>
                        </a:rPr>
                        <a:t>Jack-Ide, I. O., &amp; </a:t>
                      </a:r>
                      <a:r>
                        <a:rPr lang="en-US" sz="1050" dirty="0" err="1">
                          <a:effectLst/>
                        </a:rPr>
                        <a:t>Uys</a:t>
                      </a:r>
                      <a:r>
                        <a:rPr lang="en-US" sz="1050" dirty="0">
                          <a:effectLst/>
                        </a:rPr>
                        <a:t>, L. (2013).</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Ventevogel</a:t>
                      </a:r>
                      <a:r>
                        <a:rPr lang="en-US" sz="1050" dirty="0">
                          <a:effectLst/>
                        </a:rPr>
                        <a:t>, Peter et al.(2015)</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Kiima</a:t>
                      </a:r>
                      <a:r>
                        <a:rPr lang="en-US" sz="1050" dirty="0">
                          <a:effectLst/>
                        </a:rPr>
                        <a:t>, David, and Rachel Jenkins. (2010).</a:t>
                      </a:r>
                      <a:endParaRPr lang="en-US" sz="1000" dirty="0">
                        <a:effectLst/>
                      </a:endParaRPr>
                    </a:p>
                    <a:p>
                      <a:pPr marL="0" marR="0" algn="just">
                        <a:lnSpc>
                          <a:spcPct val="107000"/>
                        </a:lnSpc>
                        <a:spcBef>
                          <a:spcPts val="0"/>
                        </a:spcBef>
                        <a:spcAft>
                          <a:spcPts val="0"/>
                        </a:spcAft>
                        <a:tabLst>
                          <a:tab pos="1476375" algn="l"/>
                        </a:tabLst>
                      </a:pPr>
                      <a:r>
                        <a:rPr lang="en-US" sz="105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Addressing cultural context.</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Intensify Community based interventions to debunk misinformation.</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Pre bunking and inoculation policy making by SBCC.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19067093"/>
                  </a:ext>
                </a:extLst>
              </a:tr>
              <a:tr h="2133580">
                <a:tc>
                  <a:txBody>
                    <a:bodyPr/>
                    <a:lstStyle/>
                    <a:p>
                      <a:pPr marL="0" marR="0" algn="just">
                        <a:lnSpc>
                          <a:spcPct val="107000"/>
                        </a:lnSpc>
                        <a:spcBef>
                          <a:spcPts val="0"/>
                        </a:spcBef>
                        <a:spcAft>
                          <a:spcPts val="0"/>
                        </a:spcAft>
                        <a:tabLst>
                          <a:tab pos="1476375" algn="l"/>
                        </a:tabLst>
                      </a:pPr>
                      <a:r>
                        <a:rPr lang="en-US" sz="1050">
                          <a:effectLst/>
                        </a:rPr>
                        <a:t>5</a:t>
                      </a:r>
                      <a:endParaRPr lang="en-US" sz="1000">
                        <a:effectLst/>
                      </a:endParaRPr>
                    </a:p>
                    <a:p>
                      <a:pPr marL="0" marR="0" algn="just">
                        <a:lnSpc>
                          <a:spcPct val="107000"/>
                        </a:lnSpc>
                        <a:spcBef>
                          <a:spcPts val="0"/>
                        </a:spcBef>
                        <a:spcAft>
                          <a:spcPts val="0"/>
                        </a:spcAft>
                        <a:tabLst>
                          <a:tab pos="1476375" algn="l"/>
                        </a:tabLst>
                      </a:pPr>
                      <a:r>
                        <a:rPr lang="en-US" sz="105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dirty="0">
                          <a:effectLst/>
                        </a:rPr>
                        <a:t>Programmatic </a:t>
                      </a:r>
                      <a:endParaRPr lang="en-US" sz="1000" dirty="0">
                        <a:effectLst/>
                      </a:endParaRPr>
                    </a:p>
                    <a:p>
                      <a:pPr marL="0" marR="0" algn="just">
                        <a:lnSpc>
                          <a:spcPct val="107000"/>
                        </a:lnSpc>
                        <a:spcBef>
                          <a:spcPts val="0"/>
                        </a:spcBef>
                        <a:spcAft>
                          <a:spcPts val="0"/>
                        </a:spcAft>
                        <a:tabLst>
                          <a:tab pos="1476375" algn="l"/>
                        </a:tabLst>
                      </a:pPr>
                      <a:r>
                        <a:rPr lang="en-US" sz="1050" dirty="0">
                          <a:effectLst/>
                        </a:rPr>
                        <a:t>WHO(2007), Wang, Philip S et al.</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Saraceno</a:t>
                      </a:r>
                      <a:r>
                        <a:rPr lang="en-US" sz="1050" dirty="0">
                          <a:effectLst/>
                        </a:rPr>
                        <a:t>, Benedetto et al. (2007)</a:t>
                      </a:r>
                      <a:endParaRPr lang="en-US" sz="1000" dirty="0">
                        <a:effectLst/>
                      </a:endParaRPr>
                    </a:p>
                    <a:p>
                      <a:pPr marL="0" marR="0" algn="just">
                        <a:lnSpc>
                          <a:spcPct val="107000"/>
                        </a:lnSpc>
                        <a:spcBef>
                          <a:spcPts val="0"/>
                        </a:spcBef>
                        <a:spcAft>
                          <a:spcPts val="0"/>
                        </a:spcAft>
                        <a:tabLst>
                          <a:tab pos="1476375" algn="l"/>
                        </a:tabLst>
                      </a:pPr>
                      <a:r>
                        <a:rPr lang="en-US" sz="1050" dirty="0">
                          <a:effectLst/>
                        </a:rPr>
                        <a:t>Ali, S. H., &amp; Agyapong, V. (2016).</a:t>
                      </a:r>
                      <a:endParaRPr lang="en-US" sz="1000" dirty="0">
                        <a:effectLst/>
                      </a:endParaRPr>
                    </a:p>
                    <a:p>
                      <a:pPr marL="0" marR="0" algn="just">
                        <a:lnSpc>
                          <a:spcPct val="107000"/>
                        </a:lnSpc>
                        <a:spcBef>
                          <a:spcPts val="0"/>
                        </a:spcBef>
                        <a:spcAft>
                          <a:spcPts val="0"/>
                        </a:spcAft>
                        <a:tabLst>
                          <a:tab pos="1476375" algn="l"/>
                        </a:tabLst>
                      </a:pPr>
                      <a:r>
                        <a:rPr lang="en-US" sz="1050" dirty="0">
                          <a:effectLst/>
                        </a:rPr>
                        <a:t>Jack-Ide, I. O., &amp; </a:t>
                      </a:r>
                      <a:r>
                        <a:rPr lang="en-US" sz="1050" dirty="0" err="1">
                          <a:effectLst/>
                        </a:rPr>
                        <a:t>Uys</a:t>
                      </a:r>
                      <a:r>
                        <a:rPr lang="en-US" sz="1050" dirty="0">
                          <a:effectLst/>
                        </a:rPr>
                        <a:t>, L. (2013).</a:t>
                      </a:r>
                      <a:endParaRPr lang="en-US" sz="1000" dirty="0">
                        <a:effectLst/>
                      </a:endParaRPr>
                    </a:p>
                    <a:p>
                      <a:pPr marL="0" marR="0" algn="just">
                        <a:lnSpc>
                          <a:spcPct val="107000"/>
                        </a:lnSpc>
                        <a:spcBef>
                          <a:spcPts val="0"/>
                        </a:spcBef>
                        <a:spcAft>
                          <a:spcPts val="0"/>
                        </a:spcAft>
                        <a:tabLst>
                          <a:tab pos="1476375" algn="l"/>
                        </a:tabLst>
                      </a:pPr>
                      <a:r>
                        <a:rPr lang="en-US" sz="1050" dirty="0">
                          <a:effectLst/>
                        </a:rPr>
                        <a:t> </a:t>
                      </a:r>
                      <a:endParaRPr lang="en-US" sz="1000" dirty="0">
                        <a:effectLst/>
                      </a:endParaRPr>
                    </a:p>
                    <a:p>
                      <a:pPr marL="0" marR="0" algn="just">
                        <a:lnSpc>
                          <a:spcPct val="107000"/>
                        </a:lnSpc>
                        <a:spcBef>
                          <a:spcPts val="0"/>
                        </a:spcBef>
                        <a:spcAft>
                          <a:spcPts val="0"/>
                        </a:spcAft>
                        <a:tabLst>
                          <a:tab pos="1476375" algn="l"/>
                        </a:tabLst>
                      </a:pPr>
                      <a:r>
                        <a:rPr lang="en-US" sz="105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Peer supervision</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Adapt training tools properly</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Adequate time in training conduction.</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Planned supervision</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Adequate training pre requisite.</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Adequate training to non-medical staff.</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Proper trainee choosing.</a:t>
                      </a:r>
                      <a:endParaRPr lang="en-US" sz="100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a:effectLst/>
                        </a:rPr>
                        <a:t>Proper TNA conduction.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2151655190"/>
                  </a:ext>
                </a:extLst>
              </a:tr>
              <a:tr h="942367">
                <a:tc>
                  <a:txBody>
                    <a:bodyPr/>
                    <a:lstStyle/>
                    <a:p>
                      <a:pPr marL="0" marR="0" algn="just">
                        <a:lnSpc>
                          <a:spcPct val="107000"/>
                        </a:lnSpc>
                        <a:spcBef>
                          <a:spcPts val="0"/>
                        </a:spcBef>
                        <a:spcAft>
                          <a:spcPts val="0"/>
                        </a:spcAft>
                        <a:tabLst>
                          <a:tab pos="1476375" algn="l"/>
                        </a:tabLst>
                      </a:pPr>
                      <a:r>
                        <a:rPr lang="en-US" sz="105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0" marR="0" algn="just">
                        <a:lnSpc>
                          <a:spcPct val="107000"/>
                        </a:lnSpc>
                        <a:spcBef>
                          <a:spcPts val="0"/>
                        </a:spcBef>
                        <a:spcAft>
                          <a:spcPts val="0"/>
                        </a:spcAft>
                        <a:tabLst>
                          <a:tab pos="1476375" algn="l"/>
                        </a:tabLst>
                      </a:pPr>
                      <a:r>
                        <a:rPr lang="en-US" sz="1050" dirty="0">
                          <a:effectLst/>
                        </a:rPr>
                        <a:t>Political </a:t>
                      </a:r>
                      <a:endParaRPr lang="en-US" sz="1000" dirty="0">
                        <a:effectLst/>
                      </a:endParaRPr>
                    </a:p>
                    <a:p>
                      <a:pPr marL="0" marR="0" algn="just">
                        <a:lnSpc>
                          <a:spcPct val="107000"/>
                        </a:lnSpc>
                        <a:spcBef>
                          <a:spcPts val="0"/>
                        </a:spcBef>
                        <a:spcAft>
                          <a:spcPts val="0"/>
                        </a:spcAft>
                        <a:tabLst>
                          <a:tab pos="1476375" algn="l"/>
                        </a:tabLst>
                      </a:pPr>
                      <a:r>
                        <a:rPr lang="en-US" sz="1050" dirty="0">
                          <a:effectLst/>
                        </a:rPr>
                        <a:t>WHO(2007), Wang, Philip S et al.</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Ventevogel</a:t>
                      </a:r>
                      <a:r>
                        <a:rPr lang="en-US" sz="1050" dirty="0">
                          <a:effectLst/>
                        </a:rPr>
                        <a:t>, Peter et al.(2015)</a:t>
                      </a:r>
                      <a:endParaRPr lang="en-US" sz="1000" dirty="0">
                        <a:effectLst/>
                      </a:endParaRPr>
                    </a:p>
                    <a:p>
                      <a:pPr marL="0" marR="0" algn="just">
                        <a:lnSpc>
                          <a:spcPct val="107000"/>
                        </a:lnSpc>
                        <a:spcBef>
                          <a:spcPts val="0"/>
                        </a:spcBef>
                        <a:spcAft>
                          <a:spcPts val="0"/>
                        </a:spcAft>
                        <a:tabLst>
                          <a:tab pos="1476375" algn="l"/>
                        </a:tabLst>
                      </a:pPr>
                      <a:r>
                        <a:rPr lang="en-US" sz="1050" dirty="0" err="1">
                          <a:effectLst/>
                        </a:rPr>
                        <a:t>Kiima</a:t>
                      </a:r>
                      <a:r>
                        <a:rPr lang="en-US" sz="1050" dirty="0">
                          <a:effectLst/>
                        </a:rPr>
                        <a:t>, David, and Rachel Jenkins. (2010).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tc>
                  <a:txBody>
                    <a:bodyPr/>
                    <a:lstStyle/>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dirty="0">
                          <a:effectLst/>
                        </a:rPr>
                        <a:t>Engage policy makers.</a:t>
                      </a:r>
                      <a:endParaRPr lang="en-US" sz="1000" dirty="0">
                        <a:effectLst/>
                      </a:endParaRPr>
                    </a:p>
                    <a:p>
                      <a:pPr marL="342900" marR="0" lvl="0" indent="-342900" algn="just">
                        <a:lnSpc>
                          <a:spcPct val="107000"/>
                        </a:lnSpc>
                        <a:spcBef>
                          <a:spcPts val="0"/>
                        </a:spcBef>
                        <a:spcAft>
                          <a:spcPts val="0"/>
                        </a:spcAft>
                        <a:buFont typeface="Calibri" panose="020F0502020204030204" pitchFamily="34" charset="0"/>
                        <a:buChar char="-"/>
                        <a:tabLst>
                          <a:tab pos="1476375" algn="l"/>
                        </a:tabLst>
                      </a:pPr>
                      <a:r>
                        <a:rPr lang="en-US" sz="1050" dirty="0">
                          <a:effectLst/>
                        </a:rPr>
                        <a:t>Advocacy for joint response plan.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2" marR="50552" marT="0" marB="0"/>
                </a:tc>
                <a:extLst>
                  <a:ext uri="{0D108BD9-81ED-4DB2-BD59-A6C34878D82A}">
                    <a16:rowId xmlns:a16="http://schemas.microsoft.com/office/drawing/2014/main" val="2190091561"/>
                  </a:ext>
                </a:extLst>
              </a:tr>
            </a:tbl>
          </a:graphicData>
        </a:graphic>
      </p:graphicFrame>
    </p:spTree>
    <p:extLst>
      <p:ext uri="{BB962C8B-B14F-4D97-AF65-F5344CB8AC3E}">
        <p14:creationId xmlns:p14="http://schemas.microsoft.com/office/powerpoint/2010/main" val="3745115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47826"/>
          </a:xfrm>
          <a:ln w="57150">
            <a:solidFill>
              <a:srgbClr val="92D050"/>
            </a:solidFill>
          </a:ln>
        </p:spPr>
        <p:txBody>
          <a:bodyPr/>
          <a:lstStyle/>
          <a:p>
            <a:pPr algn="ctr"/>
            <a:r>
              <a:rPr lang="en-US" b="1" dirty="0" smtClean="0"/>
              <a:t>Conclusion </a:t>
            </a:r>
            <a:endParaRPr lang="en-US" b="1" dirty="0"/>
          </a:p>
        </p:txBody>
      </p:sp>
      <p:sp>
        <p:nvSpPr>
          <p:cNvPr id="3" name="Content Placeholder 2"/>
          <p:cNvSpPr>
            <a:spLocks noGrp="1"/>
          </p:cNvSpPr>
          <p:nvPr>
            <p:ph idx="1"/>
          </p:nvPr>
        </p:nvSpPr>
        <p:spPr>
          <a:xfrm>
            <a:off x="0" y="1733550"/>
            <a:ext cx="12192000" cy="5124450"/>
          </a:xfrm>
          <a:ln w="57150">
            <a:solidFill>
              <a:srgbClr val="92D050"/>
            </a:solidFill>
          </a:ln>
        </p:spPr>
        <p:txBody>
          <a:bodyPr/>
          <a:lstStyle/>
          <a:p>
            <a:r>
              <a:rPr lang="en-US" dirty="0"/>
              <a:t>This overview demonstrated the challenges of the </a:t>
            </a:r>
            <a:r>
              <a:rPr lang="en-US" dirty="0" err="1"/>
              <a:t>mhGAP</a:t>
            </a:r>
            <a:r>
              <a:rPr lang="en-US" dirty="0"/>
              <a:t> implementation from </a:t>
            </a:r>
            <a:r>
              <a:rPr lang="en-US" b="1" dirty="0"/>
              <a:t>Health care provider </a:t>
            </a:r>
            <a:r>
              <a:rPr lang="en-US" dirty="0"/>
              <a:t>side is- </a:t>
            </a:r>
            <a:r>
              <a:rPr lang="en-US" u="sng" dirty="0"/>
              <a:t>lack of practice</a:t>
            </a:r>
            <a:r>
              <a:rPr lang="en-US" dirty="0"/>
              <a:t>, </a:t>
            </a:r>
            <a:r>
              <a:rPr lang="en-US" u="sng" dirty="0"/>
              <a:t>inadequate learning</a:t>
            </a:r>
            <a:r>
              <a:rPr lang="en-US" dirty="0"/>
              <a:t>, </a:t>
            </a:r>
            <a:r>
              <a:rPr lang="en-US" u="sng" dirty="0"/>
              <a:t>accountability</a:t>
            </a:r>
            <a:r>
              <a:rPr lang="en-US" dirty="0"/>
              <a:t>, </a:t>
            </a:r>
            <a:r>
              <a:rPr lang="en-US" u="sng" dirty="0"/>
              <a:t>low confidence</a:t>
            </a:r>
            <a:r>
              <a:rPr lang="en-US" dirty="0"/>
              <a:t>, </a:t>
            </a:r>
            <a:r>
              <a:rPr lang="en-US" u="sng" dirty="0"/>
              <a:t>non-suitability of trainee</a:t>
            </a:r>
            <a:r>
              <a:rPr lang="en-US" dirty="0"/>
              <a:t>, </a:t>
            </a:r>
            <a:r>
              <a:rPr lang="en-US" u="sng" dirty="0"/>
              <a:t>multi task and rotation of practitioners</a:t>
            </a:r>
            <a:r>
              <a:rPr lang="en-US" dirty="0"/>
              <a:t>, </a:t>
            </a:r>
            <a:r>
              <a:rPr lang="en-US" u="sng" dirty="0"/>
              <a:t>staff retention </a:t>
            </a:r>
            <a:r>
              <a:rPr lang="en-US" dirty="0"/>
              <a:t>and turn over etc. On the other side of </a:t>
            </a:r>
            <a:r>
              <a:rPr lang="en-US" b="1" dirty="0"/>
              <a:t>patient/ beneficiary factors </a:t>
            </a:r>
            <a:r>
              <a:rPr lang="en-US" dirty="0"/>
              <a:t>creating setbacks are </a:t>
            </a:r>
            <a:r>
              <a:rPr lang="en-US" u="sng" dirty="0"/>
              <a:t>Patient mistrust</a:t>
            </a:r>
            <a:r>
              <a:rPr lang="en-US" dirty="0"/>
              <a:t>, </a:t>
            </a:r>
            <a:r>
              <a:rPr lang="en-US" u="sng" dirty="0"/>
              <a:t>lack of community mobilization</a:t>
            </a:r>
            <a:r>
              <a:rPr lang="en-US" dirty="0"/>
              <a:t>, </a:t>
            </a:r>
            <a:r>
              <a:rPr lang="en-US" u="sng" dirty="0"/>
              <a:t>patient  reluctance </a:t>
            </a:r>
            <a:r>
              <a:rPr lang="en-US" dirty="0"/>
              <a:t>along with </a:t>
            </a:r>
            <a:r>
              <a:rPr lang="en-US" b="1" dirty="0"/>
              <a:t>core gap </a:t>
            </a:r>
            <a:r>
              <a:rPr lang="en-US" dirty="0"/>
              <a:t>in lack of medicine, improper referral pathway etc. in relation to mental health disorders. </a:t>
            </a:r>
          </a:p>
        </p:txBody>
      </p:sp>
    </p:spTree>
    <p:extLst>
      <p:ext uri="{BB962C8B-B14F-4D97-AF65-F5344CB8AC3E}">
        <p14:creationId xmlns:p14="http://schemas.microsoft.com/office/powerpoint/2010/main" val="3069206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7"/>
          </a:xfrm>
          <a:ln w="57150">
            <a:solidFill>
              <a:srgbClr val="92D050"/>
            </a:solidFill>
          </a:ln>
        </p:spPr>
        <p:txBody>
          <a:bodyPr>
            <a:normAutofit/>
          </a:bodyPr>
          <a:lstStyle/>
          <a:p>
            <a:pPr algn="ctr"/>
            <a:r>
              <a:rPr lang="en-US" sz="5400" b="1" dirty="0" smtClean="0"/>
              <a:t>Recommendation</a:t>
            </a:r>
            <a:endParaRPr lang="en-US" sz="5400" b="1" dirty="0"/>
          </a:p>
        </p:txBody>
      </p:sp>
      <p:sp>
        <p:nvSpPr>
          <p:cNvPr id="3" name="Content Placeholder 2"/>
          <p:cNvSpPr>
            <a:spLocks noGrp="1"/>
          </p:cNvSpPr>
          <p:nvPr>
            <p:ph idx="1"/>
          </p:nvPr>
        </p:nvSpPr>
        <p:spPr>
          <a:xfrm>
            <a:off x="0" y="1733550"/>
            <a:ext cx="12192000" cy="5124449"/>
          </a:xfrm>
          <a:ln w="57150">
            <a:solidFill>
              <a:srgbClr val="92D050"/>
            </a:solidFill>
          </a:ln>
        </p:spPr>
        <p:txBody>
          <a:bodyPr>
            <a:normAutofit/>
          </a:bodyPr>
          <a:lstStyle/>
          <a:p>
            <a:r>
              <a:rPr lang="en-US" sz="3200" dirty="0"/>
              <a:t>The overview recommended Health financing/ co financing, cultural context consideration, Proper service integration into PHC services, adapting updated training tools properly, peer supervision, planned supportive supervision, engaging policy makers, Intensification of community outreach activities to optimize the success of </a:t>
            </a:r>
            <a:r>
              <a:rPr lang="en-US" sz="3200" dirty="0" err="1"/>
              <a:t>mhGAP</a:t>
            </a:r>
            <a:r>
              <a:rPr lang="en-US" sz="3200" dirty="0"/>
              <a:t> implementation by preventing and mitigating challenges.</a:t>
            </a:r>
          </a:p>
        </p:txBody>
      </p:sp>
    </p:spTree>
    <p:extLst>
      <p:ext uri="{BB962C8B-B14F-4D97-AF65-F5344CB8AC3E}">
        <p14:creationId xmlns:p14="http://schemas.microsoft.com/office/powerpoint/2010/main" val="48606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lstStyle/>
          <a:p>
            <a:pPr algn="ctr"/>
            <a:r>
              <a:rPr lang="en-US" dirty="0" smtClean="0"/>
              <a:t> </a:t>
            </a:r>
            <a:r>
              <a:rPr lang="en-US" sz="5400" b="1" dirty="0" smtClean="0"/>
              <a:t>Contents </a:t>
            </a:r>
            <a:endParaRPr lang="en-US" sz="5400" b="1" dirty="0"/>
          </a:p>
        </p:txBody>
      </p:sp>
      <p:sp>
        <p:nvSpPr>
          <p:cNvPr id="3" name="Content Placeholder 2"/>
          <p:cNvSpPr>
            <a:spLocks noGrp="1"/>
          </p:cNvSpPr>
          <p:nvPr>
            <p:ph idx="1"/>
          </p:nvPr>
        </p:nvSpPr>
        <p:spPr>
          <a:xfrm>
            <a:off x="0" y="1690688"/>
            <a:ext cx="12192000" cy="5167312"/>
          </a:xfrm>
          <a:ln w="57150">
            <a:solidFill>
              <a:srgbClr val="92D050"/>
            </a:solidFill>
          </a:ln>
        </p:spPr>
        <p:txBody>
          <a:bodyPr/>
          <a:lstStyle/>
          <a:p>
            <a:pPr>
              <a:buFont typeface="Wingdings" panose="05000000000000000000" pitchFamily="2" charset="2"/>
              <a:buChar char="Ø"/>
            </a:pPr>
            <a:r>
              <a:rPr lang="en-US" sz="3600" dirty="0" smtClean="0"/>
              <a:t>Introduction/ Background</a:t>
            </a:r>
          </a:p>
          <a:p>
            <a:pPr>
              <a:buFont typeface="Wingdings" panose="05000000000000000000" pitchFamily="2" charset="2"/>
              <a:buChar char="Ø"/>
            </a:pPr>
            <a:r>
              <a:rPr lang="en-US" sz="3600" dirty="0" smtClean="0"/>
              <a:t>Justification of the review.</a:t>
            </a:r>
          </a:p>
          <a:p>
            <a:pPr>
              <a:buFont typeface="Wingdings" panose="05000000000000000000" pitchFamily="2" charset="2"/>
              <a:buChar char="Ø"/>
            </a:pPr>
            <a:r>
              <a:rPr lang="en-US" sz="3600" dirty="0" smtClean="0"/>
              <a:t>Research question.</a:t>
            </a:r>
          </a:p>
          <a:p>
            <a:pPr>
              <a:buFont typeface="Wingdings" panose="05000000000000000000" pitchFamily="2" charset="2"/>
              <a:buChar char="Ø"/>
            </a:pPr>
            <a:r>
              <a:rPr lang="en-US" sz="3600" dirty="0" smtClean="0"/>
              <a:t>Objective</a:t>
            </a:r>
          </a:p>
          <a:p>
            <a:pPr>
              <a:buFont typeface="Wingdings" panose="05000000000000000000" pitchFamily="2" charset="2"/>
              <a:buChar char="Ø"/>
            </a:pPr>
            <a:r>
              <a:rPr lang="en-US" sz="3600" dirty="0" smtClean="0"/>
              <a:t>Methodology</a:t>
            </a:r>
          </a:p>
          <a:p>
            <a:pPr>
              <a:buFont typeface="Wingdings" panose="05000000000000000000" pitchFamily="2" charset="2"/>
              <a:buChar char="Ø"/>
            </a:pPr>
            <a:r>
              <a:rPr lang="en-US" sz="3600" dirty="0" smtClean="0"/>
              <a:t>Result</a:t>
            </a:r>
          </a:p>
          <a:p>
            <a:pPr>
              <a:buFont typeface="Wingdings" panose="05000000000000000000" pitchFamily="2" charset="2"/>
              <a:buChar char="Ø"/>
            </a:pPr>
            <a:r>
              <a:rPr lang="en-US" sz="3600" dirty="0" smtClean="0"/>
              <a:t>Conclusion</a:t>
            </a:r>
          </a:p>
          <a:p>
            <a:pPr>
              <a:buFont typeface="Wingdings" panose="05000000000000000000" pitchFamily="2" charset="2"/>
              <a:buChar char="Ø"/>
            </a:pPr>
            <a:r>
              <a:rPr lang="en-US" sz="3600" dirty="0" smtClean="0"/>
              <a:t>Recommendation</a:t>
            </a:r>
          </a:p>
          <a:p>
            <a:pPr>
              <a:buFont typeface="Wingdings" panose="05000000000000000000" pitchFamily="2" charset="2"/>
              <a:buChar char="Ø"/>
            </a:pPr>
            <a:endParaRPr lang="en-US" dirty="0"/>
          </a:p>
        </p:txBody>
      </p:sp>
      <p:sp>
        <p:nvSpPr>
          <p:cNvPr id="6" name="AutoShape 6" descr="Mental Health and Substance Use"/>
          <p:cNvSpPr>
            <a:spLocks noChangeAspect="1" noChangeArrowheads="1"/>
          </p:cNvSpPr>
          <p:nvPr/>
        </p:nvSpPr>
        <p:spPr bwMode="auto">
          <a:xfrm>
            <a:off x="6463609" y="3495295"/>
            <a:ext cx="2415347" cy="24153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48595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A63CB7-19FF-4407-B615-ED8B858E5B78}"/>
              </a:ext>
            </a:extLst>
          </p:cNvPr>
          <p:cNvSpPr>
            <a:spLocks noGrp="1"/>
          </p:cNvSpPr>
          <p:nvPr>
            <p:ph type="title"/>
          </p:nvPr>
        </p:nvSpPr>
        <p:spPr>
          <a:xfrm>
            <a:off x="1198563" y="274638"/>
            <a:ext cx="10383837" cy="711200"/>
          </a:xfrm>
        </p:spPr>
        <p:txBody>
          <a:bodyPr/>
          <a:lstStyle/>
          <a:p>
            <a:pPr fontAlgn="auto">
              <a:spcAft>
                <a:spcPts val="0"/>
              </a:spcAft>
              <a:defRPr/>
            </a:pPr>
            <a:r>
              <a:rPr lang="en-IN" dirty="0">
                <a:solidFill>
                  <a:schemeClr val="accent1"/>
                </a:solidFill>
              </a:rPr>
              <a:t>Questions &amp; </a:t>
            </a:r>
            <a:r>
              <a:rPr lang="en-IN" b="0" dirty="0">
                <a:solidFill>
                  <a:schemeClr val="accent1"/>
                </a:solidFill>
                <a:latin typeface="Segoe UI Light" panose="020B0502040204020203" pitchFamily="34" charset="0"/>
                <a:cs typeface="Segoe UI Light" panose="020B0502040204020203" pitchFamily="34" charset="0"/>
              </a:rPr>
              <a:t>Answers</a:t>
            </a:r>
            <a:endParaRPr lang="en-IN" dirty="0">
              <a:solidFill>
                <a:schemeClr val="tx1">
                  <a:lumMod val="75000"/>
                  <a:lumOff val="25000"/>
                </a:schemeClr>
              </a:solidFill>
            </a:endParaRPr>
          </a:p>
        </p:txBody>
      </p:sp>
      <p:sp>
        <p:nvSpPr>
          <p:cNvPr id="41" name="Freeform 5">
            <a:extLst>
              <a:ext uri="{FF2B5EF4-FFF2-40B4-BE49-F238E27FC236}">
                <a16:creationId xmlns:a16="http://schemas.microsoft.com/office/drawing/2014/main" id="{44EDD68C-28EE-4974-9F3B-8CCB83A85DED}"/>
              </a:ext>
            </a:extLst>
          </p:cNvPr>
          <p:cNvSpPr>
            <a:spLocks/>
          </p:cNvSpPr>
          <p:nvPr/>
        </p:nvSpPr>
        <p:spPr bwMode="auto">
          <a:xfrm>
            <a:off x="4254500" y="1504950"/>
            <a:ext cx="2451100" cy="2446338"/>
          </a:xfrm>
          <a:custGeom>
            <a:avLst/>
            <a:gdLst>
              <a:gd name="T0" fmla="*/ 236 w 1747"/>
              <a:gd name="T1" fmla="*/ 1357 h 1749"/>
              <a:gd name="T2" fmla="*/ 503 w 1747"/>
              <a:gd name="T3" fmla="*/ 236 h 1749"/>
              <a:gd name="T4" fmla="*/ 1624 w 1747"/>
              <a:gd name="T5" fmla="*/ 503 h 1749"/>
              <a:gd name="T6" fmla="*/ 1745 w 1747"/>
              <a:gd name="T7" fmla="*/ 941 h 1749"/>
              <a:gd name="T8" fmla="*/ 908 w 1747"/>
              <a:gd name="T9" fmla="*/ 1744 h 1749"/>
              <a:gd name="T10" fmla="*/ 156 w 1747"/>
              <a:gd name="T11" fmla="*/ 1744 h 1749"/>
              <a:gd name="T12" fmla="*/ 235 w 1747"/>
              <a:gd name="T13" fmla="*/ 1610 h 1749"/>
              <a:gd name="T14" fmla="*/ 236 w 1747"/>
              <a:gd name="T15" fmla="*/ 1357 h 17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7" h="1749">
                <a:moveTo>
                  <a:pt x="236" y="1357"/>
                </a:moveTo>
                <a:cubicBezTo>
                  <a:pt x="0" y="974"/>
                  <a:pt x="119" y="472"/>
                  <a:pt x="503" y="236"/>
                </a:cubicBezTo>
                <a:cubicBezTo>
                  <a:pt x="886" y="0"/>
                  <a:pt x="1388" y="119"/>
                  <a:pt x="1624" y="503"/>
                </a:cubicBezTo>
                <a:cubicBezTo>
                  <a:pt x="1705" y="634"/>
                  <a:pt x="1747" y="787"/>
                  <a:pt x="1745" y="941"/>
                </a:cubicBezTo>
                <a:cubicBezTo>
                  <a:pt x="1730" y="1392"/>
                  <a:pt x="1359" y="1749"/>
                  <a:pt x="908" y="1744"/>
                </a:cubicBezTo>
                <a:cubicBezTo>
                  <a:pt x="156" y="1744"/>
                  <a:pt x="156" y="1744"/>
                  <a:pt x="156" y="1744"/>
                </a:cubicBezTo>
                <a:cubicBezTo>
                  <a:pt x="235" y="1610"/>
                  <a:pt x="235" y="1610"/>
                  <a:pt x="235" y="1610"/>
                </a:cubicBezTo>
                <a:cubicBezTo>
                  <a:pt x="282" y="1532"/>
                  <a:pt x="282" y="1435"/>
                  <a:pt x="236" y="1357"/>
                </a:cubicBezTo>
                <a:close/>
              </a:path>
            </a:pathLst>
          </a:custGeom>
          <a:solidFill>
            <a:schemeClr val="bg1"/>
          </a:solidFill>
          <a:ln w="9525">
            <a:noFill/>
            <a:round/>
            <a:headEnd/>
            <a:tailEnd/>
          </a:ln>
          <a:effectLst>
            <a:outerShdw blurRad="571500" dist="444500" dir="8100000" algn="tr" rotWithShape="0">
              <a:prstClr val="black">
                <a:alpha val="20000"/>
              </a:prstClr>
            </a:outerShdw>
          </a:effectLst>
        </p:spPr>
        <p:txBody>
          <a:bodyPr/>
          <a:lstStyle/>
          <a:p>
            <a:pPr>
              <a:defRPr/>
            </a:pPr>
            <a:endParaRPr lang="en-IN"/>
          </a:p>
        </p:txBody>
      </p:sp>
      <p:sp>
        <p:nvSpPr>
          <p:cNvPr id="42" name="Freeform 6">
            <a:extLst>
              <a:ext uri="{FF2B5EF4-FFF2-40B4-BE49-F238E27FC236}">
                <a16:creationId xmlns:a16="http://schemas.microsoft.com/office/drawing/2014/main" id="{8063FB36-D4DD-4730-B3F4-E9BE4C94E90F}"/>
              </a:ext>
            </a:extLst>
          </p:cNvPr>
          <p:cNvSpPr>
            <a:spLocks/>
          </p:cNvSpPr>
          <p:nvPr/>
        </p:nvSpPr>
        <p:spPr bwMode="auto">
          <a:xfrm>
            <a:off x="5408613" y="2652713"/>
            <a:ext cx="2433637" cy="2273300"/>
          </a:xfrm>
          <a:custGeom>
            <a:avLst/>
            <a:gdLst>
              <a:gd name="T0" fmla="*/ 1499 w 1735"/>
              <a:gd name="T1" fmla="*/ 1235 h 1624"/>
              <a:gd name="T2" fmla="*/ 1232 w 1735"/>
              <a:gd name="T3" fmla="*/ 114 h 1624"/>
              <a:gd name="T4" fmla="*/ 914 w 1735"/>
              <a:gd name="T5" fmla="*/ 0 h 1624"/>
              <a:gd name="T6" fmla="*/ 922 w 1735"/>
              <a:gd name="T7" fmla="*/ 120 h 1624"/>
              <a:gd name="T8" fmla="*/ 85 w 1735"/>
              <a:gd name="T9" fmla="*/ 923 h 1624"/>
              <a:gd name="T10" fmla="*/ 0 w 1735"/>
              <a:gd name="T11" fmla="*/ 923 h 1624"/>
              <a:gd name="T12" fmla="*/ 827 w 1735"/>
              <a:gd name="T13" fmla="*/ 1622 h 1624"/>
              <a:gd name="T14" fmla="*/ 1580 w 1735"/>
              <a:gd name="T15" fmla="*/ 1622 h 1624"/>
              <a:gd name="T16" fmla="*/ 1500 w 1735"/>
              <a:gd name="T17" fmla="*/ 1487 h 1624"/>
              <a:gd name="T18" fmla="*/ 1499 w 1735"/>
              <a:gd name="T19" fmla="*/ 1235 h 1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5" h="1624">
                <a:moveTo>
                  <a:pt x="1499" y="1235"/>
                </a:moveTo>
                <a:cubicBezTo>
                  <a:pt x="1735" y="851"/>
                  <a:pt x="1615" y="349"/>
                  <a:pt x="1232" y="114"/>
                </a:cubicBezTo>
                <a:cubicBezTo>
                  <a:pt x="1135" y="54"/>
                  <a:pt x="1027" y="15"/>
                  <a:pt x="914" y="0"/>
                </a:cubicBezTo>
                <a:cubicBezTo>
                  <a:pt x="919" y="40"/>
                  <a:pt x="922" y="80"/>
                  <a:pt x="922" y="120"/>
                </a:cubicBezTo>
                <a:cubicBezTo>
                  <a:pt x="907" y="571"/>
                  <a:pt x="535" y="928"/>
                  <a:pt x="85" y="923"/>
                </a:cubicBezTo>
                <a:cubicBezTo>
                  <a:pt x="0" y="923"/>
                  <a:pt x="0" y="923"/>
                  <a:pt x="0" y="923"/>
                </a:cubicBezTo>
                <a:cubicBezTo>
                  <a:pt x="66" y="1328"/>
                  <a:pt x="417" y="1624"/>
                  <a:pt x="827" y="1622"/>
                </a:cubicBezTo>
                <a:cubicBezTo>
                  <a:pt x="1580" y="1622"/>
                  <a:pt x="1580" y="1622"/>
                  <a:pt x="1580" y="1622"/>
                </a:cubicBezTo>
                <a:cubicBezTo>
                  <a:pt x="1500" y="1487"/>
                  <a:pt x="1500" y="1487"/>
                  <a:pt x="1500" y="1487"/>
                </a:cubicBezTo>
                <a:cubicBezTo>
                  <a:pt x="1453" y="1410"/>
                  <a:pt x="1453" y="1313"/>
                  <a:pt x="1499" y="1235"/>
                </a:cubicBezTo>
                <a:close/>
              </a:path>
            </a:pathLst>
          </a:custGeom>
          <a:solidFill>
            <a:schemeClr val="bg1"/>
          </a:solidFill>
          <a:ln w="9525">
            <a:noFill/>
            <a:round/>
            <a:headEnd/>
            <a:tailEnd/>
          </a:ln>
          <a:effectLst>
            <a:outerShdw blurRad="571500" dist="444500" dir="8100000" algn="tr" rotWithShape="0">
              <a:prstClr val="black">
                <a:alpha val="20000"/>
              </a:prstClr>
            </a:outerShdw>
          </a:effectLst>
        </p:spPr>
        <p:txBody>
          <a:bodyPr/>
          <a:lstStyle/>
          <a:p>
            <a:pPr>
              <a:defRPr/>
            </a:pPr>
            <a:endParaRPr lang="en-IN"/>
          </a:p>
        </p:txBody>
      </p:sp>
      <p:sp>
        <p:nvSpPr>
          <p:cNvPr id="34821" name="Freeform 7"/>
          <p:cNvSpPr>
            <a:spLocks noEditPoints="1"/>
          </p:cNvSpPr>
          <p:nvPr/>
        </p:nvSpPr>
        <p:spPr bwMode="auto">
          <a:xfrm>
            <a:off x="4281488" y="1552575"/>
            <a:ext cx="3656012" cy="3451225"/>
          </a:xfrm>
          <a:custGeom>
            <a:avLst/>
            <a:gdLst>
              <a:gd name="T0" fmla="*/ 3301353 w 2606"/>
              <a:gd name="T1" fmla="*/ 3139810 h 2466"/>
              <a:gd name="T2" fmla="*/ 3301353 w 2606"/>
              <a:gd name="T3" fmla="*/ 2869764 h 2466"/>
              <a:gd name="T4" fmla="*/ 2900083 w 2606"/>
              <a:gd name="T5" fmla="*/ 1189322 h 2466"/>
              <a:gd name="T6" fmla="*/ 2484784 w 2606"/>
              <a:gd name="T7" fmla="*/ 1029813 h 2466"/>
              <a:gd name="T8" fmla="*/ 2119993 w 2606"/>
              <a:gd name="T9" fmla="*/ 360994 h 2466"/>
              <a:gd name="T10" fmla="*/ 1178554 w 2606"/>
              <a:gd name="T11" fmla="*/ 29383 h 2466"/>
              <a:gd name="T12" fmla="*/ 53316 w 2606"/>
              <a:gd name="T13" fmla="*/ 1343234 h 2466"/>
              <a:gd name="T14" fmla="*/ 234308 w 2606"/>
              <a:gd name="T15" fmla="*/ 1891722 h 2466"/>
              <a:gd name="T16" fmla="*/ 234308 w 2606"/>
              <a:gd name="T17" fmla="*/ 2160368 h 2466"/>
              <a:gd name="T18" fmla="*/ 120661 w 2606"/>
              <a:gd name="T19" fmla="*/ 2350660 h 2466"/>
              <a:gd name="T20" fmla="*/ 148722 w 2606"/>
              <a:gd name="T21" fmla="*/ 2461197 h 2466"/>
              <a:gd name="T22" fmla="*/ 190813 w 2606"/>
              <a:gd name="T23" fmla="*/ 2472391 h 2466"/>
              <a:gd name="T24" fmla="*/ 1059295 w 2606"/>
              <a:gd name="T25" fmla="*/ 2472391 h 2466"/>
              <a:gd name="T26" fmla="*/ 2284149 w 2606"/>
              <a:gd name="T27" fmla="*/ 3450433 h 2466"/>
              <a:gd name="T28" fmla="*/ 3343444 w 2606"/>
              <a:gd name="T29" fmla="*/ 3450433 h 2466"/>
              <a:gd name="T30" fmla="*/ 3424820 w 2606"/>
              <a:gd name="T31" fmla="*/ 3369279 h 2466"/>
              <a:gd name="T32" fmla="*/ 3413596 w 2606"/>
              <a:gd name="T33" fmla="*/ 3327303 h 2466"/>
              <a:gd name="T34" fmla="*/ 3301353 w 2606"/>
              <a:gd name="T35" fmla="*/ 3139810 h 2466"/>
              <a:gd name="T36" fmla="*/ 332520 w 2606"/>
              <a:gd name="T37" fmla="*/ 2310083 h 2466"/>
              <a:gd name="T38" fmla="*/ 371806 w 2606"/>
              <a:gd name="T39" fmla="*/ 2244321 h 2466"/>
              <a:gd name="T40" fmla="*/ 371806 w 2606"/>
              <a:gd name="T41" fmla="*/ 1806370 h 2466"/>
              <a:gd name="T42" fmla="*/ 719759 w 2606"/>
              <a:gd name="T43" fmla="*/ 349801 h 2466"/>
              <a:gd name="T44" fmla="*/ 2180324 w 2606"/>
              <a:gd name="T45" fmla="*/ 696803 h 2466"/>
              <a:gd name="T46" fmla="*/ 2338868 w 2606"/>
              <a:gd name="T47" fmla="*/ 1266278 h 2466"/>
              <a:gd name="T48" fmla="*/ 1245899 w 2606"/>
              <a:gd name="T49" fmla="*/ 2310083 h 2466"/>
              <a:gd name="T50" fmla="*/ 332520 w 2606"/>
              <a:gd name="T51" fmla="*/ 2310083 h 2466"/>
              <a:gd name="T52" fmla="*/ 2286955 w 2606"/>
              <a:gd name="T53" fmla="*/ 3288126 h 2466"/>
              <a:gd name="T54" fmla="*/ 1226257 w 2606"/>
              <a:gd name="T55" fmla="*/ 2472391 h 2466"/>
              <a:gd name="T56" fmla="*/ 1245899 w 2606"/>
              <a:gd name="T57" fmla="*/ 2472391 h 2466"/>
              <a:gd name="T58" fmla="*/ 2501620 w 2606"/>
              <a:gd name="T59" fmla="*/ 1269077 h 2466"/>
              <a:gd name="T60" fmla="*/ 2501620 w 2606"/>
              <a:gd name="T61" fmla="*/ 1197717 h 2466"/>
              <a:gd name="T62" fmla="*/ 3292935 w 2606"/>
              <a:gd name="T63" fmla="*/ 2470991 h 2466"/>
              <a:gd name="T64" fmla="*/ 3162452 w 2606"/>
              <a:gd name="T65" fmla="*/ 2784413 h 2466"/>
              <a:gd name="T66" fmla="*/ 3162452 w 2606"/>
              <a:gd name="T67" fmla="*/ 3220964 h 2466"/>
              <a:gd name="T68" fmla="*/ 3201737 w 2606"/>
              <a:gd name="T69" fmla="*/ 3288126 h 2466"/>
              <a:gd name="T70" fmla="*/ 2286955 w 2606"/>
              <a:gd name="T71" fmla="*/ 3288126 h 24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606" h="2466">
                <a:moveTo>
                  <a:pt x="2353" y="2244"/>
                </a:moveTo>
                <a:cubicBezTo>
                  <a:pt x="2318" y="2185"/>
                  <a:pt x="2318" y="2111"/>
                  <a:pt x="2353" y="2051"/>
                </a:cubicBezTo>
                <a:cubicBezTo>
                  <a:pt x="2606" y="1641"/>
                  <a:pt x="2478" y="1103"/>
                  <a:pt x="2067" y="850"/>
                </a:cubicBezTo>
                <a:cubicBezTo>
                  <a:pt x="1976" y="794"/>
                  <a:pt x="1876" y="756"/>
                  <a:pt x="1771" y="736"/>
                </a:cubicBezTo>
                <a:cubicBezTo>
                  <a:pt x="1738" y="553"/>
                  <a:pt x="1646" y="385"/>
                  <a:pt x="1511" y="258"/>
                </a:cubicBezTo>
                <a:cubicBezTo>
                  <a:pt x="1331" y="87"/>
                  <a:pt x="1087" y="0"/>
                  <a:pt x="840" y="21"/>
                </a:cubicBezTo>
                <a:cubicBezTo>
                  <a:pt x="359" y="59"/>
                  <a:pt x="0" y="479"/>
                  <a:pt x="38" y="960"/>
                </a:cubicBezTo>
                <a:cubicBezTo>
                  <a:pt x="49" y="1099"/>
                  <a:pt x="93" y="1234"/>
                  <a:pt x="167" y="1352"/>
                </a:cubicBezTo>
                <a:cubicBezTo>
                  <a:pt x="202" y="1411"/>
                  <a:pt x="202" y="1485"/>
                  <a:pt x="167" y="1544"/>
                </a:cubicBezTo>
                <a:cubicBezTo>
                  <a:pt x="86" y="1680"/>
                  <a:pt x="86" y="1680"/>
                  <a:pt x="86" y="1680"/>
                </a:cubicBezTo>
                <a:cubicBezTo>
                  <a:pt x="69" y="1707"/>
                  <a:pt x="78" y="1743"/>
                  <a:pt x="106" y="1759"/>
                </a:cubicBezTo>
                <a:cubicBezTo>
                  <a:pt x="115" y="1765"/>
                  <a:pt x="125" y="1767"/>
                  <a:pt x="136" y="1767"/>
                </a:cubicBezTo>
                <a:cubicBezTo>
                  <a:pt x="755" y="1767"/>
                  <a:pt x="755" y="1767"/>
                  <a:pt x="755" y="1767"/>
                </a:cubicBezTo>
                <a:cubicBezTo>
                  <a:pt x="846" y="2176"/>
                  <a:pt x="1209" y="2466"/>
                  <a:pt x="1628" y="2466"/>
                </a:cubicBezTo>
                <a:cubicBezTo>
                  <a:pt x="2383" y="2466"/>
                  <a:pt x="2383" y="2466"/>
                  <a:pt x="2383" y="2466"/>
                </a:cubicBezTo>
                <a:cubicBezTo>
                  <a:pt x="2415" y="2466"/>
                  <a:pt x="2441" y="2440"/>
                  <a:pt x="2441" y="2408"/>
                </a:cubicBezTo>
                <a:cubicBezTo>
                  <a:pt x="2441" y="2397"/>
                  <a:pt x="2438" y="2387"/>
                  <a:pt x="2433" y="2378"/>
                </a:cubicBezTo>
                <a:lnTo>
                  <a:pt x="2353" y="2244"/>
                </a:lnTo>
                <a:close/>
                <a:moveTo>
                  <a:pt x="237" y="1651"/>
                </a:moveTo>
                <a:cubicBezTo>
                  <a:pt x="265" y="1604"/>
                  <a:pt x="265" y="1604"/>
                  <a:pt x="265" y="1604"/>
                </a:cubicBezTo>
                <a:cubicBezTo>
                  <a:pt x="324" y="1508"/>
                  <a:pt x="324" y="1387"/>
                  <a:pt x="265" y="1291"/>
                </a:cubicBezTo>
                <a:cubicBezTo>
                  <a:pt x="46" y="935"/>
                  <a:pt x="157" y="469"/>
                  <a:pt x="513" y="250"/>
                </a:cubicBezTo>
                <a:cubicBezTo>
                  <a:pt x="869" y="31"/>
                  <a:pt x="1335" y="142"/>
                  <a:pt x="1554" y="498"/>
                </a:cubicBezTo>
                <a:cubicBezTo>
                  <a:pt x="1630" y="620"/>
                  <a:pt x="1669" y="762"/>
                  <a:pt x="1667" y="905"/>
                </a:cubicBezTo>
                <a:cubicBezTo>
                  <a:pt x="1653" y="1324"/>
                  <a:pt x="1307" y="1655"/>
                  <a:pt x="888" y="1651"/>
                </a:cubicBezTo>
                <a:lnTo>
                  <a:pt x="237" y="1651"/>
                </a:lnTo>
                <a:close/>
                <a:moveTo>
                  <a:pt x="1630" y="2350"/>
                </a:moveTo>
                <a:cubicBezTo>
                  <a:pt x="1275" y="2352"/>
                  <a:pt x="963" y="2112"/>
                  <a:pt x="874" y="1767"/>
                </a:cubicBezTo>
                <a:cubicBezTo>
                  <a:pt x="888" y="1767"/>
                  <a:pt x="888" y="1767"/>
                  <a:pt x="888" y="1767"/>
                </a:cubicBezTo>
                <a:cubicBezTo>
                  <a:pt x="1370" y="1771"/>
                  <a:pt x="1768" y="1389"/>
                  <a:pt x="1783" y="907"/>
                </a:cubicBezTo>
                <a:cubicBezTo>
                  <a:pt x="1783" y="890"/>
                  <a:pt x="1783" y="873"/>
                  <a:pt x="1783" y="856"/>
                </a:cubicBezTo>
                <a:cubicBezTo>
                  <a:pt x="2190" y="952"/>
                  <a:pt x="2442" y="1359"/>
                  <a:pt x="2347" y="1766"/>
                </a:cubicBezTo>
                <a:cubicBezTo>
                  <a:pt x="2328" y="1845"/>
                  <a:pt x="2297" y="1921"/>
                  <a:pt x="2254" y="1990"/>
                </a:cubicBezTo>
                <a:cubicBezTo>
                  <a:pt x="2196" y="2086"/>
                  <a:pt x="2196" y="2206"/>
                  <a:pt x="2254" y="2302"/>
                </a:cubicBezTo>
                <a:cubicBezTo>
                  <a:pt x="2282" y="2350"/>
                  <a:pt x="2282" y="2350"/>
                  <a:pt x="2282" y="2350"/>
                </a:cubicBezTo>
                <a:cubicBezTo>
                  <a:pt x="1630" y="2350"/>
                  <a:pt x="1630" y="2350"/>
                  <a:pt x="1630" y="235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2" name="Freeform 8"/>
          <p:cNvSpPr>
            <a:spLocks/>
          </p:cNvSpPr>
          <p:nvPr/>
        </p:nvSpPr>
        <p:spPr bwMode="auto">
          <a:xfrm>
            <a:off x="5124450" y="2274888"/>
            <a:ext cx="760413" cy="735012"/>
          </a:xfrm>
          <a:custGeom>
            <a:avLst/>
            <a:gdLst>
              <a:gd name="T0" fmla="*/ 523329 w 542"/>
              <a:gd name="T1" fmla="*/ 332842 h 526"/>
              <a:gd name="T2" fmla="*/ 523329 w 542"/>
              <a:gd name="T3" fmla="*/ 332842 h 526"/>
              <a:gd name="T4" fmla="*/ 249739 w 542"/>
              <a:gd name="T5" fmla="*/ 474090 h 526"/>
              <a:gd name="T6" fmla="*/ 242724 w 542"/>
              <a:gd name="T7" fmla="*/ 482481 h 526"/>
              <a:gd name="T8" fmla="*/ 277799 w 542"/>
              <a:gd name="T9" fmla="*/ 735609 h 526"/>
              <a:gd name="T10" fmla="*/ 441954 w 542"/>
              <a:gd name="T11" fmla="*/ 735609 h 526"/>
              <a:gd name="T12" fmla="*/ 458790 w 542"/>
              <a:gd name="T13" fmla="*/ 639113 h 526"/>
              <a:gd name="T14" fmla="*/ 760441 w 542"/>
              <a:gd name="T15" fmla="*/ 330045 h 526"/>
              <a:gd name="T16" fmla="*/ 760441 w 542"/>
              <a:gd name="T17" fmla="*/ 330045 h 526"/>
              <a:gd name="T18" fmla="*/ 381624 w 542"/>
              <a:gd name="T19" fmla="*/ 4195 h 526"/>
              <a:gd name="T20" fmla="*/ 0 w 542"/>
              <a:gd name="T21" fmla="*/ 172015 h 526"/>
              <a:gd name="T22" fmla="*/ 143109 w 542"/>
              <a:gd name="T23" fmla="*/ 330045 h 526"/>
              <a:gd name="T24" fmla="*/ 377414 w 542"/>
              <a:gd name="T25" fmla="*/ 222361 h 526"/>
              <a:gd name="T26" fmla="*/ 523329 w 542"/>
              <a:gd name="T27" fmla="*/ 332842 h 5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42" h="526">
                <a:moveTo>
                  <a:pt x="373" y="238"/>
                </a:moveTo>
                <a:cubicBezTo>
                  <a:pt x="373" y="238"/>
                  <a:pt x="373" y="238"/>
                  <a:pt x="373" y="238"/>
                </a:cubicBezTo>
                <a:cubicBezTo>
                  <a:pt x="373" y="296"/>
                  <a:pt x="319" y="333"/>
                  <a:pt x="178" y="339"/>
                </a:cubicBezTo>
                <a:cubicBezTo>
                  <a:pt x="173" y="345"/>
                  <a:pt x="173" y="345"/>
                  <a:pt x="173" y="345"/>
                </a:cubicBezTo>
                <a:cubicBezTo>
                  <a:pt x="198" y="526"/>
                  <a:pt x="198" y="526"/>
                  <a:pt x="198" y="526"/>
                </a:cubicBezTo>
                <a:cubicBezTo>
                  <a:pt x="315" y="526"/>
                  <a:pt x="315" y="526"/>
                  <a:pt x="315" y="526"/>
                </a:cubicBezTo>
                <a:cubicBezTo>
                  <a:pt x="327" y="457"/>
                  <a:pt x="327" y="457"/>
                  <a:pt x="327" y="457"/>
                </a:cubicBezTo>
                <a:cubicBezTo>
                  <a:pt x="446" y="436"/>
                  <a:pt x="542" y="378"/>
                  <a:pt x="542" y="236"/>
                </a:cubicBezTo>
                <a:cubicBezTo>
                  <a:pt x="542" y="236"/>
                  <a:pt x="542" y="236"/>
                  <a:pt x="542" y="236"/>
                </a:cubicBezTo>
                <a:cubicBezTo>
                  <a:pt x="542" y="88"/>
                  <a:pt x="433" y="3"/>
                  <a:pt x="272" y="3"/>
                </a:cubicBezTo>
                <a:cubicBezTo>
                  <a:pt x="168" y="0"/>
                  <a:pt x="68" y="44"/>
                  <a:pt x="0" y="123"/>
                </a:cubicBezTo>
                <a:cubicBezTo>
                  <a:pt x="102" y="236"/>
                  <a:pt x="102" y="236"/>
                  <a:pt x="102" y="236"/>
                </a:cubicBezTo>
                <a:cubicBezTo>
                  <a:pt x="145" y="188"/>
                  <a:pt x="205" y="160"/>
                  <a:pt x="269" y="159"/>
                </a:cubicBezTo>
                <a:cubicBezTo>
                  <a:pt x="336" y="159"/>
                  <a:pt x="373" y="188"/>
                  <a:pt x="373" y="23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3" name="Rectangle 9"/>
          <p:cNvSpPr>
            <a:spLocks noChangeArrowheads="1"/>
          </p:cNvSpPr>
          <p:nvPr/>
        </p:nvSpPr>
        <p:spPr bwMode="auto">
          <a:xfrm>
            <a:off x="5353050" y="3133725"/>
            <a:ext cx="252413" cy="2492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IN" altLang="en-US"/>
          </a:p>
        </p:txBody>
      </p:sp>
      <p:sp>
        <p:nvSpPr>
          <p:cNvPr id="2" name="Rectangle 1"/>
          <p:cNvSpPr/>
          <p:nvPr/>
        </p:nvSpPr>
        <p:spPr>
          <a:xfrm>
            <a:off x="3167270" y="5190582"/>
            <a:ext cx="6096000" cy="1126462"/>
          </a:xfrm>
          <a:prstGeom prst="rect">
            <a:avLst/>
          </a:prstGeom>
        </p:spPr>
        <p:txBody>
          <a:bodyPr>
            <a:spAutoFit/>
          </a:bodyPr>
          <a:lstStyle/>
          <a:p>
            <a:pPr algn="ctr">
              <a:lnSpc>
                <a:spcPct val="80000"/>
              </a:lnSpc>
            </a:pPr>
            <a:r>
              <a:rPr lang="en-IN" altLang="en-US" sz="2800" dirty="0" smtClean="0">
                <a:solidFill>
                  <a:schemeClr val="accent1"/>
                </a:solidFill>
                <a:latin typeface="Segoe UI Black" panose="020B0A02040204020203" pitchFamily="34" charset="0"/>
                <a:ea typeface="Segoe UI Black" panose="020B0A02040204020203" pitchFamily="34" charset="0"/>
                <a:cs typeface="Segoe UI Black" panose="020B0A02040204020203" pitchFamily="34" charset="0"/>
              </a:rPr>
              <a:t>Thank You for comments and suggestions</a:t>
            </a:r>
            <a:r>
              <a:rPr lang="en-IN" altLang="en-US" sz="2800" dirty="0" smtClean="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a:t>
            </a:r>
            <a:endParaRPr lang="en-IN" altLang="en-US" sz="28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endParaRPr>
          </a:p>
          <a:p>
            <a:pPr algn="ctr">
              <a:lnSpc>
                <a:spcPct val="80000"/>
              </a:lnSpc>
            </a:pPr>
            <a:endParaRPr lang="en-IN" altLang="en-US" sz="28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408045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ln w="57150">
            <a:solidFill>
              <a:srgbClr val="92D050"/>
            </a:solidFill>
          </a:ln>
        </p:spPr>
        <p:txBody>
          <a:bodyPr>
            <a:normAutofit/>
          </a:bodyPr>
          <a:lstStyle/>
          <a:p>
            <a:pPr algn="ctr"/>
            <a:r>
              <a:rPr lang="en-US" sz="5400" b="1" dirty="0" smtClean="0"/>
              <a:t>Introduction</a:t>
            </a:r>
            <a:endParaRPr lang="en-US" sz="5400" b="1" dirty="0"/>
          </a:p>
        </p:txBody>
      </p:sp>
      <p:sp>
        <p:nvSpPr>
          <p:cNvPr id="3" name="Content Placeholder 2"/>
          <p:cNvSpPr>
            <a:spLocks noGrp="1"/>
          </p:cNvSpPr>
          <p:nvPr>
            <p:ph idx="1"/>
          </p:nvPr>
        </p:nvSpPr>
        <p:spPr>
          <a:xfrm>
            <a:off x="0" y="1690688"/>
            <a:ext cx="12192000" cy="5167312"/>
          </a:xfrm>
          <a:ln w="57150">
            <a:solidFill>
              <a:srgbClr val="92D050"/>
            </a:solidFill>
          </a:ln>
        </p:spPr>
        <p:txBody>
          <a:bodyPr>
            <a:normAutofit/>
          </a:bodyPr>
          <a:lstStyle/>
          <a:p>
            <a:pPr>
              <a:buFont typeface="Wingdings" panose="05000000000000000000" pitchFamily="2" charset="2"/>
              <a:buChar char="Ø"/>
            </a:pPr>
            <a:r>
              <a:rPr lang="en-US" dirty="0"/>
              <a:t>Mental health issues are the leading causes of disability globally, accounting for 37% of all healthy life years lost due to disease</a:t>
            </a:r>
            <a:r>
              <a:rPr lang="en-US" dirty="0" smtClean="0"/>
              <a:t>.</a:t>
            </a:r>
            <a:r>
              <a:rPr lang="en-US" dirty="0"/>
              <a:t> Mental health illness constitutes a huge portion of Treatment gap as a result MNS disorder represent a substantial proportion Global Burden of Disease. Which is much worse in LMIC </a:t>
            </a:r>
            <a:r>
              <a:rPr lang="en-US" dirty="0" smtClean="0"/>
              <a:t> </a:t>
            </a:r>
          </a:p>
          <a:p>
            <a:pPr>
              <a:buFont typeface="Wingdings" panose="05000000000000000000" pitchFamily="2" charset="2"/>
              <a:buChar char="Ø"/>
            </a:pPr>
            <a:r>
              <a:rPr lang="en-US" dirty="0"/>
              <a:t>“TREATMENT GAP” which is accounted for 13% of the global burden of </a:t>
            </a:r>
            <a:r>
              <a:rPr lang="en-US" dirty="0" smtClean="0"/>
              <a:t>disease, as </a:t>
            </a:r>
            <a:r>
              <a:rPr lang="en-US" dirty="0"/>
              <a:t>per WHO statement between 75-90% of people with MNS condition do not receive treatment or remain untreated. </a:t>
            </a:r>
            <a:endParaRPr lang="en-US" dirty="0" smtClean="0"/>
          </a:p>
          <a:p>
            <a:pPr>
              <a:buFont typeface="Wingdings" panose="05000000000000000000" pitchFamily="2" charset="2"/>
              <a:buChar char="Ø"/>
            </a:pPr>
            <a:r>
              <a:rPr lang="en-US" dirty="0"/>
              <a:t>In an response to address the priority World Health Organization (WHO) developed tools, </a:t>
            </a:r>
            <a:r>
              <a:rPr lang="en-US" dirty="0" err="1"/>
              <a:t>mhGAP</a:t>
            </a:r>
            <a:r>
              <a:rPr lang="en-US" dirty="0"/>
              <a:t> intervention guidelines (</a:t>
            </a:r>
            <a:r>
              <a:rPr lang="en-US" dirty="0" err="1"/>
              <a:t>mhGAP</a:t>
            </a:r>
            <a:r>
              <a:rPr lang="en-US" dirty="0"/>
              <a:t>- IG) guidelines and strategies for trainings and implementation for different health care </a:t>
            </a:r>
            <a:r>
              <a:rPr lang="en-US" dirty="0" smtClean="0"/>
              <a:t>staff.</a:t>
            </a:r>
          </a:p>
          <a:p>
            <a:pPr>
              <a:buFont typeface="Wingdings" panose="05000000000000000000" pitchFamily="2" charset="2"/>
              <a:buChar char="Ø"/>
            </a:pPr>
            <a:r>
              <a:rPr lang="en-US" dirty="0"/>
              <a:t>The </a:t>
            </a:r>
            <a:r>
              <a:rPr lang="en-US" dirty="0" err="1"/>
              <a:t>mhGAP</a:t>
            </a:r>
            <a:r>
              <a:rPr lang="en-US" dirty="0"/>
              <a:t> implementation in humanitarian emergencies demands Good partnership along with many other guiding principle </a:t>
            </a:r>
          </a:p>
        </p:txBody>
      </p:sp>
    </p:spTree>
    <p:extLst>
      <p:ext uri="{BB962C8B-B14F-4D97-AF65-F5344CB8AC3E}">
        <p14:creationId xmlns:p14="http://schemas.microsoft.com/office/powerpoint/2010/main" val="3526575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a:ln w="57150">
            <a:solidFill>
              <a:srgbClr val="92D050"/>
            </a:solidFill>
          </a:ln>
        </p:spPr>
        <p:txBody>
          <a:bodyPr>
            <a:normAutofit/>
          </a:bodyPr>
          <a:lstStyle/>
          <a:p>
            <a:pPr algn="ctr"/>
            <a:r>
              <a:rPr lang="en-US" sz="5400" b="1" dirty="0" smtClean="0"/>
              <a:t>Justification</a:t>
            </a:r>
            <a:endParaRPr lang="en-US" sz="5400" b="1" dirty="0"/>
          </a:p>
        </p:txBody>
      </p:sp>
      <p:sp>
        <p:nvSpPr>
          <p:cNvPr id="3" name="Content Placeholder 2"/>
          <p:cNvSpPr>
            <a:spLocks noGrp="1"/>
          </p:cNvSpPr>
          <p:nvPr>
            <p:ph idx="1"/>
          </p:nvPr>
        </p:nvSpPr>
        <p:spPr>
          <a:xfrm>
            <a:off x="0" y="1690688"/>
            <a:ext cx="12192000" cy="5167312"/>
          </a:xfrm>
          <a:ln w="57150">
            <a:solidFill>
              <a:srgbClr val="92D050"/>
            </a:solidFill>
          </a:ln>
        </p:spPr>
        <p:txBody>
          <a:bodyPr>
            <a:normAutofit/>
          </a:bodyPr>
          <a:lstStyle/>
          <a:p>
            <a:pPr>
              <a:buFont typeface="Wingdings" panose="05000000000000000000" pitchFamily="2" charset="2"/>
              <a:buChar char="Ø"/>
            </a:pPr>
            <a:r>
              <a:rPr lang="en-US" sz="3200" dirty="0"/>
              <a:t>S</a:t>
            </a:r>
            <a:r>
              <a:rPr lang="en-US" sz="3200" dirty="0" smtClean="0"/>
              <a:t>ubstantial </a:t>
            </a:r>
            <a:r>
              <a:rPr lang="en-US" sz="3200" dirty="0"/>
              <a:t>efforts are underway to enhance access to mental health </a:t>
            </a:r>
            <a:r>
              <a:rPr lang="en-US" sz="3200" dirty="0" smtClean="0"/>
              <a:t>care, but the “TREATMNET GAP” is high specially in LMIC.</a:t>
            </a:r>
          </a:p>
          <a:p>
            <a:pPr>
              <a:buFont typeface="Wingdings" panose="05000000000000000000" pitchFamily="2" charset="2"/>
              <a:buChar char="Ø"/>
            </a:pPr>
            <a:r>
              <a:rPr lang="en-US" sz="3200" dirty="0" smtClean="0"/>
              <a:t>Low uptake of intervention of the </a:t>
            </a:r>
            <a:r>
              <a:rPr lang="en-US" sz="3200" dirty="0" err="1" smtClean="0"/>
              <a:t>mhGAP</a:t>
            </a:r>
            <a:r>
              <a:rPr lang="en-US" sz="3200" dirty="0" smtClean="0"/>
              <a:t>.</a:t>
            </a:r>
            <a:endParaRPr lang="en-US" sz="3200" dirty="0"/>
          </a:p>
        </p:txBody>
      </p:sp>
    </p:spTree>
    <p:extLst>
      <p:ext uri="{BB962C8B-B14F-4D97-AF65-F5344CB8AC3E}">
        <p14:creationId xmlns:p14="http://schemas.microsoft.com/office/powerpoint/2010/main" val="717213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normAutofit/>
          </a:bodyPr>
          <a:lstStyle/>
          <a:p>
            <a:pPr algn="ctr"/>
            <a:r>
              <a:rPr lang="en-US" sz="5400" b="1" dirty="0" smtClean="0"/>
              <a:t>Research Question</a:t>
            </a:r>
            <a:endParaRPr lang="en-US" sz="5400" b="1" dirty="0"/>
          </a:p>
        </p:txBody>
      </p:sp>
      <p:sp>
        <p:nvSpPr>
          <p:cNvPr id="3" name="Content Placeholder 2"/>
          <p:cNvSpPr>
            <a:spLocks noGrp="1"/>
          </p:cNvSpPr>
          <p:nvPr>
            <p:ph idx="1"/>
          </p:nvPr>
        </p:nvSpPr>
        <p:spPr>
          <a:xfrm>
            <a:off x="0" y="1690688"/>
            <a:ext cx="12192000" cy="5167312"/>
          </a:xfrm>
          <a:ln w="57150">
            <a:solidFill>
              <a:srgbClr val="92D050"/>
            </a:solidFill>
          </a:ln>
        </p:spPr>
        <p:txBody>
          <a:bodyPr/>
          <a:lstStyle/>
          <a:p>
            <a:r>
              <a:rPr lang="en-US" dirty="0" smtClean="0"/>
              <a:t>Why </a:t>
            </a:r>
            <a:r>
              <a:rPr lang="en-US" dirty="0" err="1" smtClean="0"/>
              <a:t>mhGAP</a:t>
            </a:r>
            <a:r>
              <a:rPr lang="en-US" dirty="0" smtClean="0"/>
              <a:t> implementation is rationality? </a:t>
            </a:r>
          </a:p>
          <a:p>
            <a:r>
              <a:rPr lang="en-US" dirty="0" smtClean="0"/>
              <a:t>What is </a:t>
            </a:r>
            <a:r>
              <a:rPr lang="en-US" dirty="0" err="1" smtClean="0"/>
              <a:t>mhGAP</a:t>
            </a:r>
            <a:r>
              <a:rPr lang="en-US" dirty="0" smtClean="0"/>
              <a:t> implementation setback?</a:t>
            </a:r>
            <a:endParaRPr lang="en-US" dirty="0"/>
          </a:p>
        </p:txBody>
      </p:sp>
      <p:pic>
        <p:nvPicPr>
          <p:cNvPr id="3074" name="Picture 2" descr="Mental Health and Substance 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2643" y="3216092"/>
            <a:ext cx="3856383" cy="2426307"/>
          </a:xfrm>
          <a:prstGeom prst="rect">
            <a:avLst/>
          </a:prstGeom>
          <a:noFill/>
          <a:effectLst>
            <a:glow rad="228600">
              <a:schemeClr val="accent6">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68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normAutofit/>
          </a:bodyPr>
          <a:lstStyle/>
          <a:p>
            <a:pPr algn="ctr"/>
            <a:r>
              <a:rPr lang="en-US" sz="5400" b="1" dirty="0" smtClean="0"/>
              <a:t>Objective</a:t>
            </a:r>
            <a:endParaRPr lang="en-US" sz="5400" b="1" dirty="0"/>
          </a:p>
        </p:txBody>
      </p:sp>
      <p:sp>
        <p:nvSpPr>
          <p:cNvPr id="3" name="Content Placeholder 2"/>
          <p:cNvSpPr>
            <a:spLocks noGrp="1"/>
          </p:cNvSpPr>
          <p:nvPr>
            <p:ph idx="1"/>
          </p:nvPr>
        </p:nvSpPr>
        <p:spPr>
          <a:xfrm>
            <a:off x="0" y="1733550"/>
            <a:ext cx="12192000" cy="5124450"/>
          </a:xfrm>
          <a:ln w="57150">
            <a:solidFill>
              <a:srgbClr val="92D050"/>
            </a:solidFill>
          </a:ln>
        </p:spPr>
        <p:txBody>
          <a:bodyPr>
            <a:normAutofit/>
          </a:bodyPr>
          <a:lstStyle/>
          <a:p>
            <a:pPr>
              <a:buFont typeface="Wingdings" panose="05000000000000000000" pitchFamily="2" charset="2"/>
              <a:buChar char="Ø"/>
            </a:pPr>
            <a:r>
              <a:rPr lang="en-US" sz="3600" dirty="0" smtClean="0"/>
              <a:t>To identify the reason of low uptake in implementation.</a:t>
            </a:r>
          </a:p>
          <a:p>
            <a:pPr>
              <a:buFont typeface="Wingdings" panose="05000000000000000000" pitchFamily="2" charset="2"/>
              <a:buChar char="Ø"/>
            </a:pPr>
            <a:r>
              <a:rPr lang="en-US" sz="3600" dirty="0" smtClean="0"/>
              <a:t>To identify challenges, barrier.</a:t>
            </a:r>
            <a:endParaRPr lang="en-US" sz="3600" dirty="0"/>
          </a:p>
        </p:txBody>
      </p:sp>
    </p:spTree>
    <p:extLst>
      <p:ext uri="{BB962C8B-B14F-4D97-AF65-F5344CB8AC3E}">
        <p14:creationId xmlns:p14="http://schemas.microsoft.com/office/powerpoint/2010/main" val="4105160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normAutofit/>
          </a:bodyPr>
          <a:lstStyle/>
          <a:p>
            <a:pPr algn="ctr"/>
            <a:r>
              <a:rPr lang="en-US" sz="5400" b="1" dirty="0" smtClean="0"/>
              <a:t>Methodology</a:t>
            </a:r>
            <a:endParaRPr lang="en-US" sz="5400" b="1" dirty="0"/>
          </a:p>
        </p:txBody>
      </p:sp>
      <p:sp>
        <p:nvSpPr>
          <p:cNvPr id="3" name="Content Placeholder 2"/>
          <p:cNvSpPr>
            <a:spLocks noGrp="1"/>
          </p:cNvSpPr>
          <p:nvPr>
            <p:ph idx="1"/>
          </p:nvPr>
        </p:nvSpPr>
        <p:spPr>
          <a:xfrm>
            <a:off x="0" y="1647826"/>
            <a:ext cx="12192000" cy="5210174"/>
          </a:xfrm>
          <a:ln w="57150">
            <a:solidFill>
              <a:srgbClr val="92D050"/>
            </a:solidFill>
          </a:ln>
        </p:spPr>
        <p:txBody>
          <a:bodyPr>
            <a:normAutofit/>
          </a:bodyPr>
          <a:lstStyle/>
          <a:p>
            <a:r>
              <a:rPr lang="en-US" sz="3200" b="1" dirty="0" smtClean="0"/>
              <a:t>Search strategies</a:t>
            </a:r>
            <a:r>
              <a:rPr lang="en-US" sz="3200" dirty="0" smtClean="0"/>
              <a:t>- </a:t>
            </a:r>
            <a:r>
              <a:rPr lang="en-US" sz="3200" dirty="0"/>
              <a:t>I</a:t>
            </a:r>
            <a:r>
              <a:rPr lang="en-US" sz="3200" dirty="0" smtClean="0"/>
              <a:t>nformation </a:t>
            </a:r>
            <a:r>
              <a:rPr lang="en-US" sz="3200" dirty="0"/>
              <a:t>are collected from existing published literature of LMIC’s in various databases. PRISMA guideline followed for this narrative review. We aimed to identify recurrent and cross cutting issues</a:t>
            </a:r>
            <a:r>
              <a:rPr lang="en-US" sz="3200" dirty="0" smtClean="0"/>
              <a:t>.</a:t>
            </a:r>
            <a:endParaRPr lang="en-US" sz="3200" dirty="0"/>
          </a:p>
          <a:p>
            <a:r>
              <a:rPr lang="en-US" sz="3200" dirty="0"/>
              <a:t>Journal in PubMed/ Medline, Scopus, Google Scholar searched . There was no time limit and  </a:t>
            </a:r>
            <a:r>
              <a:rPr lang="en-US" sz="3200" dirty="0" err="1"/>
              <a:t>mhGAP</a:t>
            </a:r>
            <a:r>
              <a:rPr lang="en-US" sz="3200" dirty="0"/>
              <a:t> implementation in other countries even articles published based on Humanitarian emergencies also included. Studies written in another language is excluded from the search</a:t>
            </a:r>
            <a:r>
              <a:rPr lang="en-US" sz="3200" dirty="0" smtClean="0"/>
              <a:t>.</a:t>
            </a:r>
          </a:p>
          <a:p>
            <a:r>
              <a:rPr lang="en-US" sz="3200" dirty="0"/>
              <a:t>The search word consists of Key Word “</a:t>
            </a:r>
            <a:r>
              <a:rPr lang="en-US" sz="3200" dirty="0" err="1"/>
              <a:t>mhGAP</a:t>
            </a:r>
            <a:r>
              <a:rPr lang="en-US" sz="3200" dirty="0"/>
              <a:t> implementation challenges, MNS disorder in LMIC, </a:t>
            </a:r>
            <a:r>
              <a:rPr lang="en-US" sz="3200" dirty="0" err="1"/>
              <a:t>mhGAP</a:t>
            </a:r>
            <a:r>
              <a:rPr lang="en-US" sz="3200" dirty="0"/>
              <a:t> Integration in Primary Health Care etc.</a:t>
            </a:r>
          </a:p>
          <a:p>
            <a:endParaRPr lang="en-US" sz="3200" dirty="0" smtClean="0"/>
          </a:p>
          <a:p>
            <a:endParaRPr lang="en-US" dirty="0"/>
          </a:p>
        </p:txBody>
      </p:sp>
    </p:spTree>
    <p:extLst>
      <p:ext uri="{BB962C8B-B14F-4D97-AF65-F5344CB8AC3E}">
        <p14:creationId xmlns:p14="http://schemas.microsoft.com/office/powerpoint/2010/main" val="1452470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7"/>
          </a:xfrm>
          <a:ln w="57150">
            <a:solidFill>
              <a:srgbClr val="92D050"/>
            </a:solidFill>
          </a:ln>
        </p:spPr>
        <p:txBody>
          <a:bodyPr>
            <a:normAutofit/>
          </a:bodyPr>
          <a:lstStyle/>
          <a:p>
            <a:pPr algn="ctr"/>
            <a:r>
              <a:rPr lang="en-US" sz="5400" b="1" dirty="0" smtClean="0"/>
              <a:t>Methodology</a:t>
            </a:r>
            <a:endParaRPr lang="en-US" sz="5400" dirty="0"/>
          </a:p>
        </p:txBody>
      </p:sp>
      <p:sp>
        <p:nvSpPr>
          <p:cNvPr id="3" name="Content Placeholder 2"/>
          <p:cNvSpPr>
            <a:spLocks noGrp="1"/>
          </p:cNvSpPr>
          <p:nvPr>
            <p:ph idx="1"/>
          </p:nvPr>
        </p:nvSpPr>
        <p:spPr>
          <a:xfrm>
            <a:off x="0" y="1647827"/>
            <a:ext cx="12192000" cy="5210173"/>
          </a:xfrm>
          <a:ln w="57150">
            <a:solidFill>
              <a:srgbClr val="92D050"/>
            </a:solidFill>
          </a:ln>
        </p:spPr>
        <p:txBody>
          <a:bodyPr/>
          <a:lstStyle/>
          <a:p>
            <a:r>
              <a:rPr lang="en-US" sz="3200" b="1" dirty="0"/>
              <a:t>Study Selection and Data </a:t>
            </a:r>
            <a:r>
              <a:rPr lang="en-US" sz="3200" b="1" dirty="0" smtClean="0"/>
              <a:t>Extraction- </a:t>
            </a:r>
            <a:r>
              <a:rPr lang="en-US" sz="3200" dirty="0"/>
              <a:t>The articles were selected  and screened following PRISMA flowchart. Following steps carried out to decide the studies- 1) Searching the databases mentioned using same search strategy. 2) Duplicating and merge search results are discarded manually. 3) Remove titles and abstracts irrelevant to study. 5) Shortlisting the articles as per selection criteria mentioned. 6) Final decision on study inclusion make and proceeded for data collection</a:t>
            </a:r>
            <a:r>
              <a:rPr lang="en-US" sz="3200" dirty="0" smtClean="0"/>
              <a:t>.</a:t>
            </a:r>
          </a:p>
          <a:p>
            <a:r>
              <a:rPr lang="en-US" sz="3200" dirty="0"/>
              <a:t>Extracted information included are Year, location and settings study conducted, The quality of the study selected as per WHO </a:t>
            </a:r>
            <a:r>
              <a:rPr lang="en-US" sz="3200" dirty="0" err="1"/>
              <a:t>mhGAP</a:t>
            </a:r>
            <a:r>
              <a:rPr lang="en-US" sz="3200" dirty="0"/>
              <a:t> guideline and field experience of the Master trainer of </a:t>
            </a:r>
            <a:r>
              <a:rPr lang="en-US" sz="3200" dirty="0" err="1"/>
              <a:t>mhGAP</a:t>
            </a:r>
            <a:r>
              <a:rPr lang="en-US" sz="3200" dirty="0"/>
              <a:t>.</a:t>
            </a:r>
          </a:p>
          <a:p>
            <a:endParaRPr lang="en-US" dirty="0"/>
          </a:p>
        </p:txBody>
      </p:sp>
    </p:spTree>
    <p:extLst>
      <p:ext uri="{BB962C8B-B14F-4D97-AF65-F5344CB8AC3E}">
        <p14:creationId xmlns:p14="http://schemas.microsoft.com/office/powerpoint/2010/main" val="3028829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7825"/>
          </a:xfrm>
          <a:ln w="57150">
            <a:solidFill>
              <a:srgbClr val="92D050"/>
            </a:solidFill>
          </a:ln>
        </p:spPr>
        <p:txBody>
          <a:bodyPr>
            <a:normAutofit/>
          </a:bodyPr>
          <a:lstStyle/>
          <a:p>
            <a:pPr algn="ctr"/>
            <a:r>
              <a:rPr lang="en-US" sz="5400" b="1" dirty="0" smtClean="0"/>
              <a:t>Methodology</a:t>
            </a:r>
            <a:endParaRPr lang="en-US" sz="5400" dirty="0"/>
          </a:p>
        </p:txBody>
      </p:sp>
      <p:sp>
        <p:nvSpPr>
          <p:cNvPr id="3" name="Content Placeholder 2"/>
          <p:cNvSpPr>
            <a:spLocks noGrp="1"/>
          </p:cNvSpPr>
          <p:nvPr>
            <p:ph idx="1"/>
          </p:nvPr>
        </p:nvSpPr>
        <p:spPr>
          <a:xfrm>
            <a:off x="0" y="1647825"/>
            <a:ext cx="12192000" cy="5210175"/>
          </a:xfrm>
          <a:ln w="57150">
            <a:solidFill>
              <a:srgbClr val="92D050"/>
            </a:solidFill>
          </a:ln>
        </p:spPr>
        <p:txBody>
          <a:bodyPr>
            <a:normAutofit/>
          </a:bodyPr>
          <a:lstStyle/>
          <a:p>
            <a:r>
              <a:rPr lang="en-US" sz="3200" b="1" dirty="0"/>
              <a:t>Data </a:t>
            </a:r>
            <a:r>
              <a:rPr lang="en-US" sz="3200" b="1" dirty="0" smtClean="0"/>
              <a:t>Analysis</a:t>
            </a:r>
            <a:r>
              <a:rPr lang="en-US" sz="3200" dirty="0" smtClean="0"/>
              <a:t>- Data </a:t>
            </a:r>
            <a:r>
              <a:rPr lang="en-US" sz="3200" dirty="0"/>
              <a:t>is collected form 20 published </a:t>
            </a:r>
            <a:r>
              <a:rPr lang="en-US" sz="3200" dirty="0" smtClean="0"/>
              <a:t>articles, aggregated </a:t>
            </a:r>
            <a:r>
              <a:rPr lang="en-US" sz="3200" dirty="0"/>
              <a:t>in a Excel sheet, then set thematically and  triangulated. Later data organized in a Table as per thematic analysis of qualitative data</a:t>
            </a:r>
            <a:r>
              <a:rPr lang="en-US" sz="3200" dirty="0" smtClean="0"/>
              <a:t>.</a:t>
            </a:r>
          </a:p>
          <a:p>
            <a:r>
              <a:rPr lang="en-US" sz="3200" dirty="0" smtClean="0"/>
              <a:t>Exclusion criteria- </a:t>
            </a:r>
            <a:r>
              <a:rPr lang="en-US" sz="3200" dirty="0"/>
              <a:t>Studies written in another </a:t>
            </a:r>
            <a:r>
              <a:rPr lang="en-US" sz="3200" dirty="0" smtClean="0"/>
              <a:t>language. </a:t>
            </a:r>
            <a:endParaRPr lang="en-US" sz="3200" dirty="0"/>
          </a:p>
        </p:txBody>
      </p:sp>
    </p:spTree>
    <p:extLst>
      <p:ext uri="{BB962C8B-B14F-4D97-AF65-F5344CB8AC3E}">
        <p14:creationId xmlns:p14="http://schemas.microsoft.com/office/powerpoint/2010/main" val="1002646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2582</Words>
  <Application>Microsoft Office PowerPoint</Application>
  <PresentationFormat>Widescreen</PresentationFormat>
  <Paragraphs>365</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Segoe UI Black</vt:lpstr>
      <vt:lpstr>Segoe UI Light</vt:lpstr>
      <vt:lpstr>Times New Roman</vt:lpstr>
      <vt:lpstr>Wingdings</vt:lpstr>
      <vt:lpstr>Office Theme</vt:lpstr>
      <vt:lpstr>A review on Mental health Gap Action Program (mhGAP) implementation- Challenges and recommendations. </vt:lpstr>
      <vt:lpstr> Contents </vt:lpstr>
      <vt:lpstr>Introduction</vt:lpstr>
      <vt:lpstr>Justification</vt:lpstr>
      <vt:lpstr>Research Question</vt:lpstr>
      <vt:lpstr>Objective</vt:lpstr>
      <vt:lpstr>Methodology</vt:lpstr>
      <vt:lpstr>Methodology</vt:lpstr>
      <vt:lpstr>Methodology</vt:lpstr>
      <vt:lpstr>PowerPoint Presentation</vt:lpstr>
      <vt:lpstr>PowerPoint Presentation</vt:lpstr>
      <vt:lpstr>Result</vt:lpstr>
      <vt:lpstr>Result</vt:lpstr>
      <vt:lpstr>Result- Findings of barriers and challenges</vt:lpstr>
      <vt:lpstr>Results- Findings of barrier and challenges</vt:lpstr>
      <vt:lpstr>Results</vt:lpstr>
      <vt:lpstr>Results</vt:lpstr>
      <vt:lpstr>Conclusion </vt:lpstr>
      <vt:lpstr>Recommendation</vt:lpstr>
      <vt:lpstr>Questions &amp;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on Mental health Gap Action Program (mhGAP) implementation- Challenges and recommendations.</dc:title>
  <dc:creator>Dr Kamrul Islam</dc:creator>
  <cp:lastModifiedBy>Dr Kamrul Islam</cp:lastModifiedBy>
  <cp:revision>46</cp:revision>
  <dcterms:created xsi:type="dcterms:W3CDTF">2022-05-13T05:01:52Z</dcterms:created>
  <dcterms:modified xsi:type="dcterms:W3CDTF">2022-05-13T07:32:36Z</dcterms:modified>
</cp:coreProperties>
</file>