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3" r:id="rId3"/>
    <p:sldId id="262" r:id="rId4"/>
    <p:sldId id="264" r:id="rId5"/>
    <p:sldId id="265" r:id="rId6"/>
    <p:sldId id="261" r:id="rId7"/>
    <p:sldId id="269" r:id="rId8"/>
    <p:sldId id="272" r:id="rId9"/>
    <p:sldId id="271" r:id="rId10"/>
    <p:sldId id="273" r:id="rId11"/>
    <p:sldId id="270" r:id="rId12"/>
    <p:sldId id="274" r:id="rId13"/>
    <p:sldId id="266" r:id="rId14"/>
    <p:sldId id="257" r:id="rId15"/>
    <p:sldId id="258" r:id="rId16"/>
    <p:sldId id="259" r:id="rId17"/>
    <p:sldId id="275" r:id="rId18"/>
    <p:sldId id="277" r:id="rId19"/>
    <p:sldId id="278" r:id="rId20"/>
    <p:sldId id="276" r:id="rId21"/>
    <p:sldId id="280" r:id="rId22"/>
    <p:sldId id="282" r:id="rId23"/>
    <p:sldId id="281" r:id="rId24"/>
    <p:sldId id="285" r:id="rId25"/>
    <p:sldId id="28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3600"/>
          </a:pPr>
          <a:endParaRPr lang="en-US"/>
        </a:p>
      </c:txPr>
    </c:title>
    <c:autoTitleDeleted val="0"/>
    <c:view3D>
      <c:rotX val="30"/>
      <c:rotY val="120"/>
      <c:rAngAx val="0"/>
      <c:perspective val="30"/>
    </c:view3D>
    <c:floor>
      <c:thickness val="0"/>
    </c:floor>
    <c:sideWall>
      <c:thickness val="0"/>
    </c:sideWall>
    <c:backWall>
      <c:thickness val="0"/>
    </c:backWall>
    <c:plotArea>
      <c:layout/>
      <c:pie3DChart>
        <c:varyColors val="1"/>
        <c:ser>
          <c:idx val="0"/>
          <c:order val="0"/>
          <c:tx>
            <c:strRef>
              <c:f>Sheet1!$B$1</c:f>
              <c:strCache>
                <c:ptCount val="1"/>
                <c:pt idx="0">
                  <c:v>Stunting</c:v>
                </c:pt>
              </c:strCache>
            </c:strRef>
          </c:tx>
          <c:spPr>
            <a:solidFill>
              <a:srgbClr val="00B0F0"/>
            </a:solidFill>
          </c:spPr>
          <c:explosion val="5"/>
          <c:dPt>
            <c:idx val="0"/>
            <c:bubble3D val="0"/>
          </c:dPt>
          <c:dPt>
            <c:idx val="1"/>
            <c:bubble3D val="0"/>
            <c:spPr>
              <a:solidFill>
                <a:srgbClr val="FFC000"/>
              </a:solidFill>
            </c:spPr>
          </c:dPt>
          <c:dLbls>
            <c:dLbl>
              <c:idx val="0"/>
              <c:layout/>
              <c:tx>
                <c:rich>
                  <a:bodyPr/>
                  <a:lstStyle/>
                  <a:p>
                    <a:r>
                      <a:rPr lang="en-US" sz="2400"/>
                      <a:t>68.6%</a:t>
                    </a:r>
                    <a:endParaRPr lang="en-US"/>
                  </a:p>
                </c:rich>
              </c:tx>
              <c:showLegendKey val="0"/>
              <c:showVal val="1"/>
              <c:showCatName val="0"/>
              <c:showSerName val="0"/>
              <c:showPercent val="0"/>
              <c:showBubbleSize val="0"/>
            </c:dLbl>
            <c:dLbl>
              <c:idx val="1"/>
              <c:layout/>
              <c:tx>
                <c:rich>
                  <a:bodyPr/>
                  <a:lstStyle/>
                  <a:p>
                    <a:r>
                      <a:rPr lang="en-US" sz="2400"/>
                      <a:t>31.4%</a:t>
                    </a:r>
                    <a:endParaRPr lang="en-US"/>
                  </a:p>
                </c:rich>
              </c:tx>
              <c:showLegendKey val="0"/>
              <c:showVal val="1"/>
              <c:showCatName val="0"/>
              <c:showSerName val="0"/>
              <c:showPercent val="0"/>
              <c:showBubbleSize val="0"/>
            </c:dLbl>
            <c:txPr>
              <a:bodyPr/>
              <a:lstStyle/>
              <a:p>
                <a:pPr>
                  <a:defRPr sz="2400" b="1"/>
                </a:pPr>
                <a:endParaRPr lang="en-US"/>
              </a:p>
            </c:txPr>
            <c:showLegendKey val="0"/>
            <c:showVal val="1"/>
            <c:showCatName val="0"/>
            <c:showSerName val="0"/>
            <c:showPercent val="0"/>
            <c:showBubbleSize val="0"/>
            <c:showLeaderLines val="1"/>
          </c:dLbls>
          <c:cat>
            <c:strRef>
              <c:f>Sheet1!$A$2:$A$5</c:f>
              <c:strCache>
                <c:ptCount val="2"/>
                <c:pt idx="0">
                  <c:v>No</c:v>
                </c:pt>
                <c:pt idx="1">
                  <c:v>Yes</c:v>
                </c:pt>
              </c:strCache>
            </c:strRef>
          </c:cat>
          <c:val>
            <c:numRef>
              <c:f>Sheet1!$B$2:$B$5</c:f>
              <c:numCache>
                <c:formatCode>0.00%</c:formatCode>
                <c:ptCount val="4"/>
                <c:pt idx="0">
                  <c:v>0.68600000000000005</c:v>
                </c:pt>
                <c:pt idx="1">
                  <c:v>0.314</c:v>
                </c:pt>
              </c:numCache>
            </c:numRef>
          </c:val>
        </c:ser>
        <c:dLbls>
          <c:showLegendKey val="0"/>
          <c:showVal val="0"/>
          <c:showCatName val="0"/>
          <c:showSerName val="0"/>
          <c:showPercent val="0"/>
          <c:showBubbleSize val="0"/>
          <c:showLeaderLines val="1"/>
        </c:dLbls>
      </c:pie3DChart>
    </c:plotArea>
    <c:legend>
      <c:legendPos val="r"/>
      <c:legendEntry>
        <c:idx val="2"/>
        <c:delete val="1"/>
      </c:legendEntry>
      <c:legendEntry>
        <c:idx val="3"/>
        <c:delete val="1"/>
      </c:legendEntry>
      <c:layout/>
      <c:overlay val="0"/>
      <c:txPr>
        <a:bodyPr/>
        <a:lstStyle/>
        <a:p>
          <a:pPr>
            <a:defRPr sz="2400" b="1"/>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Series 1</c:v>
                </c:pt>
              </c:strCache>
            </c:strRef>
          </c:tx>
          <c:spPr>
            <a:solidFill>
              <a:schemeClr val="accent3">
                <a:lumMod val="75000"/>
              </a:schemeClr>
            </a:solidFill>
          </c:spPr>
          <c:invertIfNegative val="0"/>
          <c:dLbls>
            <c:dLbl>
              <c:idx val="0"/>
              <c:layout/>
              <c:tx>
                <c:rich>
                  <a:bodyPr/>
                  <a:lstStyle/>
                  <a:p>
                    <a:r>
                      <a:rPr lang="en-US" sz="2000"/>
                      <a:t>7.2%</a:t>
                    </a:r>
                    <a:endParaRPr lang="en-US"/>
                  </a:p>
                </c:rich>
              </c:tx>
              <c:showLegendKey val="0"/>
              <c:showVal val="1"/>
              <c:showCatName val="0"/>
              <c:showSerName val="0"/>
              <c:showPercent val="0"/>
              <c:showBubbleSize val="0"/>
            </c:dLbl>
            <c:dLbl>
              <c:idx val="2"/>
              <c:layout/>
              <c:tx>
                <c:rich>
                  <a:bodyPr/>
                  <a:lstStyle/>
                  <a:p>
                    <a:r>
                      <a:rPr lang="en-US" sz="2000"/>
                      <a:t>47.2%</a:t>
                    </a:r>
                    <a:endParaRPr lang="en-US"/>
                  </a:p>
                </c:rich>
              </c:tx>
              <c:showLegendKey val="0"/>
              <c:showVal val="1"/>
              <c:showCatName val="0"/>
              <c:showSerName val="0"/>
              <c:showPercent val="0"/>
              <c:showBubbleSize val="0"/>
            </c:dLbl>
            <c:dLbl>
              <c:idx val="3"/>
              <c:layout/>
              <c:tx>
                <c:rich>
                  <a:bodyPr/>
                  <a:lstStyle/>
                  <a:p>
                    <a:r>
                      <a:rPr lang="en-US" sz="2000"/>
                      <a:t>16.6%</a:t>
                    </a:r>
                    <a:endParaRPr lang="en-US"/>
                  </a:p>
                </c:rich>
              </c:tx>
              <c:showLegendKey val="0"/>
              <c:showVal val="1"/>
              <c:showCatName val="0"/>
              <c:showSerName val="0"/>
              <c:showPercent val="0"/>
              <c:showBubbleSize val="0"/>
            </c:dLbl>
            <c:txPr>
              <a:bodyPr/>
              <a:lstStyle/>
              <a:p>
                <a:pPr>
                  <a:defRPr sz="2000" b="1"/>
                </a:pPr>
                <a:endParaRPr lang="en-US"/>
              </a:p>
            </c:txPr>
            <c:showLegendKey val="0"/>
            <c:showVal val="1"/>
            <c:showCatName val="0"/>
            <c:showSerName val="0"/>
            <c:showPercent val="0"/>
            <c:showBubbleSize val="0"/>
            <c:showLeaderLines val="0"/>
          </c:dLbls>
          <c:cat>
            <c:strRef>
              <c:f>Sheet1!$A$2:$A$5</c:f>
              <c:strCache>
                <c:ptCount val="4"/>
                <c:pt idx="0">
                  <c:v>No Education</c:v>
                </c:pt>
                <c:pt idx="1">
                  <c:v>Primary</c:v>
                </c:pt>
                <c:pt idx="2">
                  <c:v>Secondary</c:v>
                </c:pt>
                <c:pt idx="3">
                  <c:v>Higher</c:v>
                </c:pt>
              </c:strCache>
            </c:strRef>
          </c:cat>
          <c:val>
            <c:numRef>
              <c:f>Sheet1!$B$2:$B$5</c:f>
              <c:numCache>
                <c:formatCode>0%</c:formatCode>
                <c:ptCount val="4"/>
                <c:pt idx="0" formatCode="0.00%">
                  <c:v>7.1999999999999995E-2</c:v>
                </c:pt>
                <c:pt idx="1">
                  <c:v>0.28999999999999998</c:v>
                </c:pt>
                <c:pt idx="2" formatCode="0.00%">
                  <c:v>0.47199999999999998</c:v>
                </c:pt>
                <c:pt idx="3" formatCode="0.00%">
                  <c:v>0.16600000000000001</c:v>
                </c:pt>
              </c:numCache>
            </c:numRef>
          </c:val>
        </c:ser>
        <c:ser>
          <c:idx val="1"/>
          <c:order val="1"/>
          <c:tx>
            <c:strRef>
              <c:f>Sheet1!$C$1</c:f>
              <c:strCache>
                <c:ptCount val="1"/>
                <c:pt idx="0">
                  <c:v>Column1</c:v>
                </c:pt>
              </c:strCache>
            </c:strRef>
          </c:tx>
          <c:invertIfNegative val="0"/>
          <c:cat>
            <c:strRef>
              <c:f>Sheet1!$A$2:$A$5</c:f>
              <c:strCache>
                <c:ptCount val="4"/>
                <c:pt idx="0">
                  <c:v>No Education</c:v>
                </c:pt>
                <c:pt idx="1">
                  <c:v>Primary</c:v>
                </c:pt>
                <c:pt idx="2">
                  <c:v>Secondary</c:v>
                </c:pt>
                <c:pt idx="3">
                  <c:v>Higher</c:v>
                </c:pt>
              </c:strCache>
            </c:strRef>
          </c:cat>
          <c:val>
            <c:numRef>
              <c:f>Sheet1!$C$2:$C$5</c:f>
              <c:numCache>
                <c:formatCode>General</c:formatCode>
                <c:ptCount val="4"/>
              </c:numCache>
            </c:numRef>
          </c:val>
        </c:ser>
        <c:ser>
          <c:idx val="2"/>
          <c:order val="2"/>
          <c:tx>
            <c:strRef>
              <c:f>Sheet1!$D$1</c:f>
              <c:strCache>
                <c:ptCount val="1"/>
                <c:pt idx="0">
                  <c:v>Column2</c:v>
                </c:pt>
              </c:strCache>
            </c:strRef>
          </c:tx>
          <c:invertIfNegative val="0"/>
          <c:cat>
            <c:strRef>
              <c:f>Sheet1!$A$2:$A$5</c:f>
              <c:strCache>
                <c:ptCount val="4"/>
                <c:pt idx="0">
                  <c:v>No Education</c:v>
                </c:pt>
                <c:pt idx="1">
                  <c:v>Primary</c:v>
                </c:pt>
                <c:pt idx="2">
                  <c:v>Secondary</c:v>
                </c:pt>
                <c:pt idx="3">
                  <c:v>Higher</c:v>
                </c:pt>
              </c:strCache>
            </c:strRef>
          </c:cat>
          <c:val>
            <c:numRef>
              <c:f>Sheet1!$D$2:$D$5</c:f>
              <c:numCache>
                <c:formatCode>General</c:formatCode>
                <c:ptCount val="4"/>
              </c:numCache>
            </c:numRef>
          </c:val>
        </c:ser>
        <c:dLbls>
          <c:showLegendKey val="0"/>
          <c:showVal val="0"/>
          <c:showCatName val="0"/>
          <c:showSerName val="0"/>
          <c:showPercent val="0"/>
          <c:showBubbleSize val="0"/>
        </c:dLbls>
        <c:gapWidth val="60"/>
        <c:gapDepth val="370"/>
        <c:shape val="box"/>
        <c:axId val="32551296"/>
        <c:axId val="32552832"/>
        <c:axId val="0"/>
      </c:bar3DChart>
      <c:catAx>
        <c:axId val="32551296"/>
        <c:scaling>
          <c:orientation val="minMax"/>
        </c:scaling>
        <c:delete val="0"/>
        <c:axPos val="b"/>
        <c:majorTickMark val="out"/>
        <c:minorTickMark val="none"/>
        <c:tickLblPos val="nextTo"/>
        <c:txPr>
          <a:bodyPr/>
          <a:lstStyle/>
          <a:p>
            <a:pPr>
              <a:defRPr sz="1600" b="1"/>
            </a:pPr>
            <a:endParaRPr lang="en-US"/>
          </a:p>
        </c:txPr>
        <c:crossAx val="32552832"/>
        <c:crosses val="autoZero"/>
        <c:auto val="1"/>
        <c:lblAlgn val="ctr"/>
        <c:lblOffset val="100"/>
        <c:noMultiLvlLbl val="0"/>
      </c:catAx>
      <c:valAx>
        <c:axId val="32552832"/>
        <c:scaling>
          <c:orientation val="minMax"/>
        </c:scaling>
        <c:delete val="0"/>
        <c:axPos val="l"/>
        <c:majorGridlines/>
        <c:numFmt formatCode="0.00%" sourceLinked="1"/>
        <c:majorTickMark val="out"/>
        <c:minorTickMark val="none"/>
        <c:tickLblPos val="nextTo"/>
        <c:crossAx val="32551296"/>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400"/>
          </a:pPr>
          <a:endParaRPr lang="en-US"/>
        </a:p>
      </c:txPr>
    </c:title>
    <c:autoTitleDeleted val="0"/>
    <c:view3D>
      <c:rotX val="35"/>
      <c:rotY val="140"/>
      <c:rAngAx val="0"/>
      <c:perspective val="30"/>
    </c:view3D>
    <c:floor>
      <c:thickness val="0"/>
    </c:floor>
    <c:sideWall>
      <c:thickness val="0"/>
    </c:sideWall>
    <c:backWall>
      <c:thickness val="0"/>
    </c:backWall>
    <c:plotArea>
      <c:layout>
        <c:manualLayout>
          <c:layoutTarget val="inner"/>
          <c:xMode val="edge"/>
          <c:yMode val="edge"/>
          <c:x val="0.20076298887809249"/>
          <c:y val="0.16791749758434243"/>
          <c:w val="0.58516647705506297"/>
          <c:h val="0.566799099525092"/>
        </c:manualLayout>
      </c:layout>
      <c:pie3DChart>
        <c:varyColors val="1"/>
        <c:ser>
          <c:idx val="0"/>
          <c:order val="0"/>
          <c:tx>
            <c:strRef>
              <c:f>Sheet1!$B$1</c:f>
              <c:strCache>
                <c:ptCount val="1"/>
                <c:pt idx="0">
                  <c:v>Sex of Child</c:v>
                </c:pt>
              </c:strCache>
            </c:strRef>
          </c:tx>
          <c:dPt>
            <c:idx val="0"/>
            <c:bubble3D val="0"/>
            <c:spPr>
              <a:solidFill>
                <a:srgbClr val="0070C0"/>
              </a:solidFill>
            </c:spPr>
          </c:dPt>
          <c:dPt>
            <c:idx val="1"/>
            <c:bubble3D val="0"/>
            <c:spPr>
              <a:solidFill>
                <a:schemeClr val="accent3">
                  <a:lumMod val="75000"/>
                </a:schemeClr>
              </a:solidFill>
            </c:spPr>
          </c:dPt>
          <c:dLbls>
            <c:dLbl>
              <c:idx val="0"/>
              <c:layout/>
              <c:tx>
                <c:rich>
                  <a:bodyPr/>
                  <a:lstStyle/>
                  <a:p>
                    <a:r>
                      <a:rPr lang="en-US" sz="2400"/>
                      <a:t>52.2%</a:t>
                    </a:r>
                    <a:endParaRPr lang="en-US"/>
                  </a:p>
                </c:rich>
              </c:tx>
              <c:showLegendKey val="0"/>
              <c:showVal val="1"/>
              <c:showCatName val="0"/>
              <c:showSerName val="0"/>
              <c:showPercent val="0"/>
              <c:showBubbleSize val="0"/>
            </c:dLbl>
            <c:dLbl>
              <c:idx val="1"/>
              <c:layout/>
              <c:tx>
                <c:rich>
                  <a:bodyPr/>
                  <a:lstStyle/>
                  <a:p>
                    <a:r>
                      <a:rPr lang="en-US" sz="2400"/>
                      <a:t>47.8%</a:t>
                    </a:r>
                    <a:endParaRPr lang="en-US"/>
                  </a:p>
                </c:rich>
              </c:tx>
              <c:showLegendKey val="0"/>
              <c:showVal val="1"/>
              <c:showCatName val="0"/>
              <c:showSerName val="0"/>
              <c:showPercent val="0"/>
              <c:showBubbleSize val="0"/>
            </c:dLbl>
            <c:txPr>
              <a:bodyPr/>
              <a:lstStyle/>
              <a:p>
                <a:pPr>
                  <a:defRPr sz="2400" b="1"/>
                </a:pPr>
                <a:endParaRPr lang="en-US"/>
              </a:p>
            </c:txPr>
            <c:showLegendKey val="0"/>
            <c:showVal val="1"/>
            <c:showCatName val="0"/>
            <c:showSerName val="0"/>
            <c:showPercent val="0"/>
            <c:showBubbleSize val="0"/>
            <c:showLeaderLines val="1"/>
          </c:dLbls>
          <c:cat>
            <c:strRef>
              <c:f>Sheet1!$A$2:$A$5</c:f>
              <c:strCache>
                <c:ptCount val="2"/>
                <c:pt idx="0">
                  <c:v>Male</c:v>
                </c:pt>
                <c:pt idx="1">
                  <c:v>Female</c:v>
                </c:pt>
              </c:strCache>
            </c:strRef>
          </c:cat>
          <c:val>
            <c:numRef>
              <c:f>Sheet1!$B$2:$B$5</c:f>
              <c:numCache>
                <c:formatCode>0.00%</c:formatCode>
                <c:ptCount val="4"/>
                <c:pt idx="0">
                  <c:v>0.52200000000000002</c:v>
                </c:pt>
                <c:pt idx="1">
                  <c:v>0.47799999999999998</c:v>
                </c:pt>
              </c:numCache>
            </c:numRef>
          </c:val>
        </c:ser>
        <c:dLbls>
          <c:showLegendKey val="0"/>
          <c:showVal val="0"/>
          <c:showCatName val="0"/>
          <c:showSerName val="0"/>
          <c:showPercent val="0"/>
          <c:showBubbleSize val="0"/>
          <c:showLeaderLines val="1"/>
        </c:dLbls>
      </c:pie3DChart>
    </c:plotArea>
    <c:legend>
      <c:legendPos val="b"/>
      <c:legendEntry>
        <c:idx val="2"/>
        <c:delete val="1"/>
      </c:legendEntry>
      <c:legendEntry>
        <c:idx val="3"/>
        <c:delete val="1"/>
      </c:legendEntry>
      <c:layout>
        <c:manualLayout>
          <c:xMode val="edge"/>
          <c:yMode val="edge"/>
          <c:x val="0.22655351147600683"/>
          <c:y val="0.78632635019839225"/>
          <c:w val="0.42557674564196279"/>
          <c:h val="8.9772723767930884E-2"/>
        </c:manualLayout>
      </c:layout>
      <c:overlay val="0"/>
      <c:txPr>
        <a:bodyPr/>
        <a:lstStyle/>
        <a:p>
          <a:pPr>
            <a:defRPr sz="2400" b="1"/>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xPr>
        <a:bodyPr/>
        <a:lstStyle/>
        <a:p>
          <a:pPr>
            <a:defRPr sz="2400"/>
          </a:pPr>
          <a:endParaRPr lang="en-US"/>
        </a:p>
      </c:txPr>
    </c:title>
    <c:autoTitleDeleted val="0"/>
    <c:view3D>
      <c:rotX val="30"/>
      <c:rotY val="130"/>
      <c:rAngAx val="0"/>
      <c:perspective val="30"/>
    </c:view3D>
    <c:floor>
      <c:thickness val="0"/>
    </c:floor>
    <c:sideWall>
      <c:thickness val="0"/>
    </c:sideWall>
    <c:backWall>
      <c:thickness val="0"/>
    </c:backWall>
    <c:plotArea>
      <c:layout>
        <c:manualLayout>
          <c:layoutTarget val="inner"/>
          <c:xMode val="edge"/>
          <c:yMode val="edge"/>
          <c:x val="7.8445282275378447E-2"/>
          <c:y val="0.23640701475023709"/>
          <c:w val="0.62681752620482223"/>
          <c:h val="0.59240030921417186"/>
        </c:manualLayout>
      </c:layout>
      <c:pie3DChart>
        <c:varyColors val="1"/>
        <c:ser>
          <c:idx val="0"/>
          <c:order val="0"/>
          <c:tx>
            <c:strRef>
              <c:f>Sheet1!$B$1</c:f>
              <c:strCache>
                <c:ptCount val="1"/>
                <c:pt idx="0">
                  <c:v>Types of Place of Residence</c:v>
                </c:pt>
              </c:strCache>
            </c:strRef>
          </c:tx>
          <c:explosion val="16"/>
          <c:dPt>
            <c:idx val="0"/>
            <c:bubble3D val="0"/>
            <c:spPr>
              <a:solidFill>
                <a:srgbClr val="00B050"/>
              </a:solidFill>
            </c:spPr>
          </c:dPt>
          <c:dPt>
            <c:idx val="1"/>
            <c:bubble3D val="0"/>
            <c:explosion val="3"/>
            <c:spPr>
              <a:solidFill>
                <a:schemeClr val="accent2">
                  <a:lumMod val="75000"/>
                </a:schemeClr>
              </a:solidFill>
            </c:spPr>
          </c:dPt>
          <c:dLbls>
            <c:dLbl>
              <c:idx val="0"/>
              <c:layout/>
              <c:tx>
                <c:rich>
                  <a:bodyPr/>
                  <a:lstStyle/>
                  <a:p>
                    <a:r>
                      <a:rPr lang="en-US" sz="2000"/>
                      <a:t>65.9%</a:t>
                    </a:r>
                    <a:endParaRPr lang="en-US"/>
                  </a:p>
                </c:rich>
              </c:tx>
              <c:showLegendKey val="0"/>
              <c:showVal val="1"/>
              <c:showCatName val="0"/>
              <c:showSerName val="0"/>
              <c:showPercent val="0"/>
              <c:showBubbleSize val="0"/>
            </c:dLbl>
            <c:dLbl>
              <c:idx val="1"/>
              <c:layout/>
              <c:tx>
                <c:rich>
                  <a:bodyPr/>
                  <a:lstStyle/>
                  <a:p>
                    <a:r>
                      <a:rPr lang="en-US" sz="2000"/>
                      <a:t>34.1%</a:t>
                    </a:r>
                    <a:endParaRPr lang="en-US"/>
                  </a:p>
                </c:rich>
              </c:tx>
              <c:showLegendKey val="0"/>
              <c:showVal val="1"/>
              <c:showCatName val="0"/>
              <c:showSerName val="0"/>
              <c:showPercent val="0"/>
              <c:showBubbleSize val="0"/>
            </c:dLbl>
            <c:txPr>
              <a:bodyPr/>
              <a:lstStyle/>
              <a:p>
                <a:pPr>
                  <a:defRPr sz="2000" b="1"/>
                </a:pPr>
                <a:endParaRPr lang="en-US"/>
              </a:p>
            </c:txPr>
            <c:showLegendKey val="0"/>
            <c:showVal val="1"/>
            <c:showCatName val="0"/>
            <c:showSerName val="0"/>
            <c:showPercent val="0"/>
            <c:showBubbleSize val="0"/>
            <c:showLeaderLines val="1"/>
          </c:dLbls>
          <c:cat>
            <c:strRef>
              <c:f>Sheet1!$A$2:$A$5</c:f>
              <c:strCache>
                <c:ptCount val="2"/>
                <c:pt idx="0">
                  <c:v>Rural</c:v>
                </c:pt>
                <c:pt idx="1">
                  <c:v>Urban</c:v>
                </c:pt>
              </c:strCache>
            </c:strRef>
          </c:cat>
          <c:val>
            <c:numRef>
              <c:f>Sheet1!$B$2:$B$5</c:f>
              <c:numCache>
                <c:formatCode>0.00%</c:formatCode>
                <c:ptCount val="4"/>
                <c:pt idx="0">
                  <c:v>0.65900000000000003</c:v>
                </c:pt>
                <c:pt idx="1">
                  <c:v>0.34100000000000003</c:v>
                </c:pt>
              </c:numCache>
            </c:numRef>
          </c:val>
        </c:ser>
        <c:dLbls>
          <c:showLegendKey val="0"/>
          <c:showVal val="0"/>
          <c:showCatName val="0"/>
          <c:showSerName val="0"/>
          <c:showPercent val="0"/>
          <c:showBubbleSize val="0"/>
          <c:showLeaderLines val="1"/>
        </c:dLbls>
      </c:pie3DChart>
    </c:plotArea>
    <c:legend>
      <c:legendPos val="r"/>
      <c:legendEntry>
        <c:idx val="2"/>
        <c:delete val="1"/>
      </c:legendEntry>
      <c:legendEntry>
        <c:idx val="3"/>
        <c:delete val="1"/>
      </c:legendEntry>
      <c:layout/>
      <c:overlay val="0"/>
      <c:txPr>
        <a:bodyPr/>
        <a:lstStyle/>
        <a:p>
          <a:pPr>
            <a:defRPr sz="1800" b="1"/>
          </a:pPr>
          <a:endParaRPr lang="en-US"/>
        </a:p>
      </c:txPr>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D3D142E-2B2E-41B0-B5F4-4F8D1F18CB9D}"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44192-7D31-4FBE-BD73-B3042BA6A30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D142E-2B2E-41B0-B5F4-4F8D1F18CB9D}"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44192-7D31-4FBE-BD73-B3042BA6A3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D142E-2B2E-41B0-B5F4-4F8D1F18CB9D}"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44192-7D31-4FBE-BD73-B3042BA6A3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3D142E-2B2E-41B0-B5F4-4F8D1F18CB9D}"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44192-7D31-4FBE-BD73-B3042BA6A3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3D142E-2B2E-41B0-B5F4-4F8D1F18CB9D}" type="datetimeFigureOut">
              <a:rPr lang="en-US" smtClean="0"/>
              <a:t>5/18/2022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C44192-7D31-4FBE-BD73-B3042BA6A30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3D142E-2B2E-41B0-B5F4-4F8D1F18CB9D}"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44192-7D31-4FBE-BD73-B3042BA6A3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3D142E-2B2E-41B0-B5F4-4F8D1F18CB9D}" type="datetimeFigureOut">
              <a:rPr lang="en-US" smtClean="0"/>
              <a:t>5/18/2022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C44192-7D31-4FBE-BD73-B3042BA6A3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3D142E-2B2E-41B0-B5F4-4F8D1F18CB9D}" type="datetimeFigureOut">
              <a:rPr lang="en-US" smtClean="0"/>
              <a:t>5/18/2022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C44192-7D31-4FBE-BD73-B3042BA6A3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3D142E-2B2E-41B0-B5F4-4F8D1F18CB9D}" type="datetimeFigureOut">
              <a:rPr lang="en-US" smtClean="0"/>
              <a:t>5/18/2022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C44192-7D31-4FBE-BD73-B3042BA6A3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3D142E-2B2E-41B0-B5F4-4F8D1F18CB9D}" type="datetimeFigureOut">
              <a:rPr lang="en-US" smtClean="0"/>
              <a:t>5/18/2022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C44192-7D31-4FBE-BD73-B3042BA6A30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4D3D142E-2B2E-41B0-B5F4-4F8D1F18CB9D}" type="datetimeFigureOut">
              <a:rPr lang="en-US" smtClean="0"/>
              <a:t>5/18/2022</a:t>
            </a:fld>
            <a:endParaRPr lang="en-US"/>
          </a:p>
        </p:txBody>
      </p:sp>
      <p:sp>
        <p:nvSpPr>
          <p:cNvPr id="9" name="Slide Number Placeholder 8"/>
          <p:cNvSpPr>
            <a:spLocks noGrp="1"/>
          </p:cNvSpPr>
          <p:nvPr>
            <p:ph type="sldNum" sz="quarter" idx="11"/>
          </p:nvPr>
        </p:nvSpPr>
        <p:spPr/>
        <p:txBody>
          <a:bodyPr/>
          <a:lstStyle/>
          <a:p>
            <a:fld id="{19C44192-7D31-4FBE-BD73-B3042BA6A30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19C44192-7D31-4FBE-BD73-B3042BA6A30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D3D142E-2B2E-41B0-B5F4-4F8D1F18CB9D}" type="datetimeFigureOut">
              <a:rPr lang="en-US" smtClean="0"/>
              <a:t>5/18/2022</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doi.org/10.1016/j.heliyon.2020.e04849" TargetMode="Externa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1026" name="Picture 2" descr="C:\Users\INTEL\Desktop\88822b_7248b33b40864abc91cab7a7674e7f1a_mv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0"/>
            <a:ext cx="8382000" cy="53173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05800" y="5867400"/>
            <a:ext cx="838200" cy="423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00" y="5715000"/>
            <a:ext cx="685800" cy="364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30341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txBox="1">
            <a:spLocks/>
          </p:cNvSpPr>
          <p:nvPr/>
        </p:nvSpPr>
        <p:spPr>
          <a:xfrm>
            <a:off x="2667000" y="76200"/>
            <a:ext cx="32766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a:t>
            </a:r>
            <a:endParaRPr lang="en-US" sz="3000" b="1" dirty="0">
              <a:solidFill>
                <a:schemeClr val="tx1"/>
              </a:solidFill>
              <a:latin typeface="Times New Roman" pitchFamily="18" charset="0"/>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921" y="685800"/>
            <a:ext cx="6728757" cy="5867400"/>
          </a:xfrm>
          <a:prstGeom prst="rect">
            <a:avLst/>
          </a:prstGeom>
        </p:spPr>
      </p:pic>
      <p:sp>
        <p:nvSpPr>
          <p:cNvPr id="2" name="TextBox 1"/>
          <p:cNvSpPr txBox="1"/>
          <p:nvPr/>
        </p:nvSpPr>
        <p:spPr>
          <a:xfrm>
            <a:off x="2514600" y="2667000"/>
            <a:ext cx="764953" cy="369332"/>
          </a:xfrm>
          <a:prstGeom prst="rect">
            <a:avLst/>
          </a:prstGeom>
          <a:noFill/>
        </p:spPr>
        <p:txBody>
          <a:bodyPr wrap="none" rtlCol="0">
            <a:spAutoFit/>
          </a:bodyPr>
          <a:lstStyle/>
          <a:p>
            <a:r>
              <a:rPr lang="en-US" b="1" dirty="0" smtClean="0">
                <a:solidFill>
                  <a:srgbClr val="002060"/>
                </a:solidFill>
              </a:rPr>
              <a:t>10.3%</a:t>
            </a:r>
            <a:endParaRPr lang="en-US" b="1" dirty="0">
              <a:solidFill>
                <a:srgbClr val="002060"/>
              </a:solidFill>
            </a:endParaRPr>
          </a:p>
        </p:txBody>
      </p:sp>
      <p:sp>
        <p:nvSpPr>
          <p:cNvPr id="6" name="TextBox 5"/>
          <p:cNvSpPr txBox="1"/>
          <p:nvPr/>
        </p:nvSpPr>
        <p:spPr>
          <a:xfrm>
            <a:off x="2743200" y="1676400"/>
            <a:ext cx="758541" cy="369332"/>
          </a:xfrm>
          <a:prstGeom prst="rect">
            <a:avLst/>
          </a:prstGeom>
          <a:noFill/>
        </p:spPr>
        <p:txBody>
          <a:bodyPr wrap="none" rtlCol="0">
            <a:spAutoFit/>
          </a:bodyPr>
          <a:lstStyle/>
          <a:p>
            <a:r>
              <a:rPr lang="en-US" b="1" dirty="0" smtClean="0">
                <a:solidFill>
                  <a:srgbClr val="002060"/>
                </a:solidFill>
              </a:rPr>
              <a:t>11.4%</a:t>
            </a:r>
            <a:endParaRPr lang="en-US" b="1" dirty="0">
              <a:solidFill>
                <a:srgbClr val="002060"/>
              </a:solidFill>
            </a:endParaRPr>
          </a:p>
        </p:txBody>
      </p:sp>
      <p:sp>
        <p:nvSpPr>
          <p:cNvPr id="7" name="TextBox 6"/>
          <p:cNvSpPr txBox="1"/>
          <p:nvPr/>
        </p:nvSpPr>
        <p:spPr>
          <a:xfrm>
            <a:off x="3654647" y="3440668"/>
            <a:ext cx="764953" cy="369332"/>
          </a:xfrm>
          <a:prstGeom prst="rect">
            <a:avLst/>
          </a:prstGeom>
          <a:noFill/>
        </p:spPr>
        <p:txBody>
          <a:bodyPr wrap="none" rtlCol="0">
            <a:spAutoFit/>
          </a:bodyPr>
          <a:lstStyle/>
          <a:p>
            <a:r>
              <a:rPr lang="en-US" b="1" dirty="0" smtClean="0">
                <a:solidFill>
                  <a:srgbClr val="002060"/>
                </a:solidFill>
              </a:rPr>
              <a:t>14.2%</a:t>
            </a:r>
            <a:endParaRPr lang="en-US" b="1" dirty="0">
              <a:solidFill>
                <a:srgbClr val="002060"/>
              </a:solidFill>
            </a:endParaRPr>
          </a:p>
        </p:txBody>
      </p:sp>
      <p:sp>
        <p:nvSpPr>
          <p:cNvPr id="8" name="TextBox 7"/>
          <p:cNvSpPr txBox="1"/>
          <p:nvPr/>
        </p:nvSpPr>
        <p:spPr>
          <a:xfrm>
            <a:off x="5254847" y="4343400"/>
            <a:ext cx="764953" cy="369332"/>
          </a:xfrm>
          <a:prstGeom prst="rect">
            <a:avLst/>
          </a:prstGeom>
          <a:noFill/>
        </p:spPr>
        <p:txBody>
          <a:bodyPr wrap="none" rtlCol="0">
            <a:spAutoFit/>
          </a:bodyPr>
          <a:lstStyle/>
          <a:p>
            <a:r>
              <a:rPr lang="en-US" b="1" dirty="0" smtClean="0">
                <a:solidFill>
                  <a:srgbClr val="002060"/>
                </a:solidFill>
              </a:rPr>
              <a:t>16.2%</a:t>
            </a:r>
            <a:endParaRPr lang="en-US" b="1" dirty="0">
              <a:solidFill>
                <a:srgbClr val="002060"/>
              </a:solidFill>
            </a:endParaRPr>
          </a:p>
        </p:txBody>
      </p:sp>
      <p:sp>
        <p:nvSpPr>
          <p:cNvPr id="9" name="TextBox 8"/>
          <p:cNvSpPr txBox="1"/>
          <p:nvPr/>
        </p:nvSpPr>
        <p:spPr>
          <a:xfrm>
            <a:off x="3654647" y="4267200"/>
            <a:ext cx="764953" cy="369332"/>
          </a:xfrm>
          <a:prstGeom prst="rect">
            <a:avLst/>
          </a:prstGeom>
          <a:noFill/>
        </p:spPr>
        <p:txBody>
          <a:bodyPr wrap="none" rtlCol="0">
            <a:spAutoFit/>
          </a:bodyPr>
          <a:lstStyle/>
          <a:p>
            <a:r>
              <a:rPr lang="en-US" b="1" dirty="0" smtClean="0">
                <a:solidFill>
                  <a:srgbClr val="002060"/>
                </a:solidFill>
              </a:rPr>
              <a:t>10.5%</a:t>
            </a:r>
            <a:endParaRPr lang="en-US" b="1" dirty="0">
              <a:solidFill>
                <a:srgbClr val="002060"/>
              </a:solidFill>
            </a:endParaRPr>
          </a:p>
        </p:txBody>
      </p:sp>
      <p:sp>
        <p:nvSpPr>
          <p:cNvPr id="11" name="TextBox 10"/>
          <p:cNvSpPr txBox="1"/>
          <p:nvPr/>
        </p:nvSpPr>
        <p:spPr>
          <a:xfrm>
            <a:off x="2816447" y="4202668"/>
            <a:ext cx="764953" cy="369332"/>
          </a:xfrm>
          <a:prstGeom prst="rect">
            <a:avLst/>
          </a:prstGeom>
          <a:noFill/>
        </p:spPr>
        <p:txBody>
          <a:bodyPr wrap="none" rtlCol="0">
            <a:spAutoFit/>
          </a:bodyPr>
          <a:lstStyle/>
          <a:p>
            <a:r>
              <a:rPr lang="en-US" b="1" dirty="0" smtClean="0">
                <a:solidFill>
                  <a:srgbClr val="002060"/>
                </a:solidFill>
              </a:rPr>
              <a:t>10.5%</a:t>
            </a:r>
            <a:endParaRPr lang="en-US" b="1" dirty="0">
              <a:solidFill>
                <a:srgbClr val="002060"/>
              </a:solidFill>
            </a:endParaRPr>
          </a:p>
        </p:txBody>
      </p:sp>
      <p:sp>
        <p:nvSpPr>
          <p:cNvPr id="12" name="TextBox 11"/>
          <p:cNvSpPr txBox="1"/>
          <p:nvPr/>
        </p:nvSpPr>
        <p:spPr>
          <a:xfrm>
            <a:off x="3810000" y="2450068"/>
            <a:ext cx="764953" cy="369332"/>
          </a:xfrm>
          <a:prstGeom prst="rect">
            <a:avLst/>
          </a:prstGeom>
          <a:noFill/>
        </p:spPr>
        <p:txBody>
          <a:bodyPr wrap="none" rtlCol="0">
            <a:spAutoFit/>
          </a:bodyPr>
          <a:lstStyle/>
          <a:p>
            <a:r>
              <a:rPr lang="en-US" b="1" dirty="0" smtClean="0">
                <a:solidFill>
                  <a:srgbClr val="002060"/>
                </a:solidFill>
              </a:rPr>
              <a:t>11.9%</a:t>
            </a:r>
            <a:endParaRPr lang="en-US" b="1" dirty="0">
              <a:solidFill>
                <a:srgbClr val="002060"/>
              </a:solidFill>
            </a:endParaRPr>
          </a:p>
        </p:txBody>
      </p:sp>
      <p:sp>
        <p:nvSpPr>
          <p:cNvPr id="13" name="TextBox 12"/>
          <p:cNvSpPr txBox="1"/>
          <p:nvPr/>
        </p:nvSpPr>
        <p:spPr>
          <a:xfrm>
            <a:off x="5026247" y="2590800"/>
            <a:ext cx="764953" cy="369332"/>
          </a:xfrm>
          <a:prstGeom prst="rect">
            <a:avLst/>
          </a:prstGeom>
          <a:noFill/>
        </p:spPr>
        <p:txBody>
          <a:bodyPr wrap="none" rtlCol="0">
            <a:spAutoFit/>
          </a:bodyPr>
          <a:lstStyle/>
          <a:p>
            <a:r>
              <a:rPr lang="en-US" b="1" dirty="0" smtClean="0">
                <a:solidFill>
                  <a:srgbClr val="002060"/>
                </a:solidFill>
              </a:rPr>
              <a:t>14.8%</a:t>
            </a:r>
            <a:endParaRPr lang="en-US" b="1" dirty="0">
              <a:solidFill>
                <a:srgbClr val="002060"/>
              </a:solidFill>
            </a:endParaRPr>
          </a:p>
        </p:txBody>
      </p:sp>
    </p:spTree>
    <p:extLst>
      <p:ext uri="{BB962C8B-B14F-4D97-AF65-F5344CB8AC3E}">
        <p14:creationId xmlns:p14="http://schemas.microsoft.com/office/powerpoint/2010/main" val="3862355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txBox="1">
            <a:spLocks/>
          </p:cNvSpPr>
          <p:nvPr/>
        </p:nvSpPr>
        <p:spPr>
          <a:xfrm>
            <a:off x="2667000" y="76200"/>
            <a:ext cx="32766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a:t>
            </a:r>
            <a:endParaRPr lang="en-US" sz="3000" b="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650358395"/>
                  </p:ext>
                </p:extLst>
              </p:nvPr>
            </p:nvGraphicFramePr>
            <p:xfrm>
              <a:off x="0" y="849136"/>
              <a:ext cx="9220200" cy="6050604"/>
            </p:xfrm>
            <a:graphic>
              <a:graphicData uri="http://schemas.openxmlformats.org/drawingml/2006/table">
                <a:tbl>
                  <a:tblPr firstRow="1" firstCol="1" bandRow="1">
                    <a:tableStyleId>{5C22544A-7EE6-4342-B048-85BDC9FD1C3A}</a:tableStyleId>
                  </a:tblPr>
                  <a:tblGrid>
                    <a:gridCol w="4366761"/>
                    <a:gridCol w="2229836"/>
                    <a:gridCol w="2623603"/>
                  </a:tblGrid>
                  <a:tr h="522464">
                    <a:tc>
                      <a:txBody>
                        <a:bodyPr/>
                        <a:lstStyle/>
                        <a:p>
                          <a:pPr marL="0" marR="0" algn="ctr">
                            <a:lnSpc>
                              <a:spcPct val="115000"/>
                            </a:lnSpc>
                            <a:spcBef>
                              <a:spcPts val="0"/>
                            </a:spcBef>
                            <a:spcAft>
                              <a:spcPts val="0"/>
                            </a:spcAft>
                          </a:pPr>
                          <a:r>
                            <a:rPr lang="en-US" sz="2300" b="1" dirty="0">
                              <a:effectLst/>
                            </a:rPr>
                            <a:t>Variables</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300" b="1">
                                    <a:effectLst/>
                                    <a:latin typeface="Cambria Math"/>
                                  </a:rPr>
                                  <m:t>𝐅𝐫𝐞𝐪𝐮𝐞𝐧𝐜𝐲</m:t>
                                </m:r>
                              </m:oMath>
                            </m:oMathPara>
                          </a14:m>
                          <a:endParaRPr lang="en-US" sz="23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a:effectLst/>
                            </a:rPr>
                            <a:t>Percentage (%)</a:t>
                          </a:r>
                        </a:p>
                        <a:p>
                          <a:pPr marL="0" marR="0" algn="ctr">
                            <a:lnSpc>
                              <a:spcPct val="115000"/>
                            </a:lnSpc>
                            <a:spcBef>
                              <a:spcPts val="0"/>
                            </a:spcBef>
                            <a:spcAft>
                              <a:spcPts val="0"/>
                            </a:spcAft>
                          </a:pPr>
                          <a:r>
                            <a:rPr lang="en-US" sz="2300" b="1">
                              <a:effectLst/>
                            </a:rPr>
                            <a:t> </a:t>
                          </a:r>
                          <a:endParaRPr lang="en-US" sz="2300" b="1">
                            <a:effectLst/>
                            <a:latin typeface="Calibri"/>
                            <a:ea typeface="Calibri"/>
                            <a:cs typeface="Times New Roman"/>
                          </a:endParaRPr>
                        </a:p>
                      </a:txBody>
                      <a:tcPr marL="68580" marR="68580" marT="0" marB="0"/>
                    </a:tc>
                  </a:tr>
                  <a:tr h="1202173">
                    <a:tc>
                      <a:txBody>
                        <a:bodyPr/>
                        <a:lstStyle/>
                        <a:p>
                          <a:pPr marL="0" marR="0">
                            <a:lnSpc>
                              <a:spcPct val="115000"/>
                            </a:lnSpc>
                            <a:spcBef>
                              <a:spcPts val="0"/>
                            </a:spcBef>
                            <a:spcAft>
                              <a:spcPts val="0"/>
                            </a:spcAft>
                          </a:pPr>
                          <a:r>
                            <a:rPr lang="en-US" sz="2300" b="1" dirty="0">
                              <a:solidFill>
                                <a:srgbClr val="002060"/>
                              </a:solidFill>
                              <a:effectLst/>
                            </a:rPr>
                            <a:t>Age of </a:t>
                          </a:r>
                          <a:r>
                            <a:rPr lang="en-US" sz="2300" b="1" dirty="0" smtClean="0">
                              <a:solidFill>
                                <a:srgbClr val="002060"/>
                              </a:solidFill>
                              <a:effectLst/>
                            </a:rPr>
                            <a:t>Mother</a:t>
                          </a:r>
                          <a:r>
                            <a:rPr lang="en-US" sz="2300" b="1" baseline="0" dirty="0" smtClean="0">
                              <a:solidFill>
                                <a:srgbClr val="002060"/>
                              </a:solidFill>
                              <a:effectLst/>
                            </a:rPr>
                            <a:t>      </a:t>
                          </a:r>
                          <a:r>
                            <a:rPr lang="en-US" sz="2300" b="1" dirty="0" smtClean="0">
                              <a:effectLst/>
                            </a:rPr>
                            <a:t>Below </a:t>
                          </a:r>
                          <a:r>
                            <a:rPr lang="en-US" sz="2300" b="1" dirty="0">
                              <a:effectLst/>
                            </a:rPr>
                            <a:t>25</a:t>
                          </a:r>
                        </a:p>
                        <a:p>
                          <a:pPr marL="0" marR="0">
                            <a:lnSpc>
                              <a:spcPct val="115000"/>
                            </a:lnSpc>
                            <a:spcBef>
                              <a:spcPts val="0"/>
                            </a:spcBef>
                            <a:spcAft>
                              <a:spcPts val="0"/>
                            </a:spcAft>
                          </a:pPr>
                          <a:r>
                            <a:rPr lang="en-US" sz="2300" b="1" dirty="0">
                              <a:effectLst/>
                            </a:rPr>
                            <a:t>           </a:t>
                          </a:r>
                          <a:r>
                            <a:rPr lang="en-US" sz="2300" b="1" dirty="0" smtClean="0">
                              <a:effectLst/>
                            </a:rPr>
                            <a:t>                      25-34</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Above </a:t>
                          </a:r>
                          <a:r>
                            <a:rPr lang="en-US" sz="2300" b="1" dirty="0">
                              <a:effectLst/>
                            </a:rPr>
                            <a:t>35</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r>
                            <a:rPr lang="en-US" sz="2300" b="1" dirty="0" smtClean="0">
                              <a:effectLst/>
                            </a:rPr>
                            <a:t>4240</a:t>
                          </a:r>
                          <a:endParaRPr lang="en-US" sz="2300" b="1" dirty="0">
                            <a:effectLst/>
                          </a:endParaRPr>
                        </a:p>
                        <a:p>
                          <a:pPr marL="0" marR="0" algn="ctr">
                            <a:lnSpc>
                              <a:spcPct val="115000"/>
                            </a:lnSpc>
                            <a:spcBef>
                              <a:spcPts val="0"/>
                            </a:spcBef>
                            <a:spcAft>
                              <a:spcPts val="0"/>
                            </a:spcAft>
                          </a:pPr>
                          <a:r>
                            <a:rPr lang="en-US" sz="2300" b="1" dirty="0">
                              <a:effectLst/>
                            </a:rPr>
                            <a:t>3034</a:t>
                          </a:r>
                        </a:p>
                        <a:p>
                          <a:pPr marL="0" marR="0" algn="ctr">
                            <a:lnSpc>
                              <a:spcPct val="115000"/>
                            </a:lnSpc>
                            <a:spcBef>
                              <a:spcPts val="0"/>
                            </a:spcBef>
                            <a:spcAft>
                              <a:spcPts val="0"/>
                            </a:spcAft>
                          </a:pPr>
                          <a:r>
                            <a:rPr lang="en-US" sz="2300" b="1" dirty="0">
                              <a:effectLst/>
                            </a:rPr>
                            <a:t>628</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r>
                            <a:rPr lang="en-US" sz="2300" b="1" dirty="0" smtClean="0">
                              <a:effectLst/>
                            </a:rPr>
                            <a:t>53.7</a:t>
                          </a:r>
                          <a:endParaRPr lang="en-US" sz="2300" b="1" dirty="0">
                            <a:effectLst/>
                          </a:endParaRPr>
                        </a:p>
                        <a:p>
                          <a:pPr marL="0" marR="0" algn="ctr">
                            <a:lnSpc>
                              <a:spcPct val="115000"/>
                            </a:lnSpc>
                            <a:spcBef>
                              <a:spcPts val="0"/>
                            </a:spcBef>
                            <a:spcAft>
                              <a:spcPts val="0"/>
                            </a:spcAft>
                          </a:pPr>
                          <a:r>
                            <a:rPr lang="en-US" sz="2300" b="1" dirty="0">
                              <a:effectLst/>
                            </a:rPr>
                            <a:t>38.4</a:t>
                          </a:r>
                        </a:p>
                        <a:p>
                          <a:pPr marL="0" marR="0" algn="ctr">
                            <a:lnSpc>
                              <a:spcPct val="115000"/>
                            </a:lnSpc>
                            <a:spcBef>
                              <a:spcPts val="0"/>
                            </a:spcBef>
                            <a:spcAft>
                              <a:spcPts val="0"/>
                            </a:spcAft>
                          </a:pPr>
                          <a:r>
                            <a:rPr lang="en-US" sz="2300" b="1" dirty="0">
                              <a:effectLst/>
                            </a:rPr>
                            <a:t>7.9</a:t>
                          </a:r>
                          <a:endParaRPr lang="en-US" sz="2300" b="1" dirty="0">
                            <a:effectLst/>
                            <a:latin typeface="Calibri"/>
                            <a:ea typeface="Calibri"/>
                            <a:cs typeface="Times New Roman"/>
                          </a:endParaRPr>
                        </a:p>
                      </a:txBody>
                      <a:tcPr marL="68580" marR="68580" marT="0" marB="0"/>
                    </a:tc>
                  </a:tr>
                  <a:tr h="2019624">
                    <a:tc>
                      <a:txBody>
                        <a:bodyPr/>
                        <a:lstStyle/>
                        <a:p>
                          <a:pPr marL="0" marR="0">
                            <a:lnSpc>
                              <a:spcPct val="115000"/>
                            </a:lnSpc>
                            <a:spcBef>
                              <a:spcPts val="0"/>
                            </a:spcBef>
                            <a:spcAft>
                              <a:spcPts val="0"/>
                            </a:spcAft>
                          </a:pPr>
                          <a:r>
                            <a:rPr lang="en-US" sz="2300" b="1" dirty="0">
                              <a:solidFill>
                                <a:srgbClr val="002060"/>
                              </a:solidFill>
                              <a:effectLst/>
                            </a:rPr>
                            <a:t>Wealth </a:t>
                          </a:r>
                          <a:r>
                            <a:rPr lang="en-US" sz="2300" b="1" dirty="0" smtClean="0">
                              <a:solidFill>
                                <a:srgbClr val="002060"/>
                              </a:solidFill>
                              <a:effectLst/>
                            </a:rPr>
                            <a:t>Index</a:t>
                          </a:r>
                          <a:r>
                            <a:rPr lang="en-US" sz="2300" b="1" baseline="0" dirty="0" smtClean="0">
                              <a:solidFill>
                                <a:srgbClr val="002060"/>
                              </a:solidFill>
                              <a:effectLst/>
                            </a:rPr>
                            <a:t>          </a:t>
                          </a:r>
                          <a:r>
                            <a:rPr lang="en-US" sz="2300" b="1" dirty="0" smtClean="0">
                              <a:effectLst/>
                            </a:rPr>
                            <a:t>Poorest</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Poorer</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Middle</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Richer</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Richest</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r>
                            <a:rPr lang="en-US" sz="2300" b="1" dirty="0" smtClean="0">
                              <a:effectLst/>
                            </a:rPr>
                            <a:t>1767</a:t>
                          </a:r>
                          <a:endParaRPr lang="en-US" sz="2300" b="1" dirty="0">
                            <a:effectLst/>
                          </a:endParaRPr>
                        </a:p>
                        <a:p>
                          <a:pPr marL="0" marR="0" algn="ctr">
                            <a:lnSpc>
                              <a:spcPct val="115000"/>
                            </a:lnSpc>
                            <a:spcBef>
                              <a:spcPts val="0"/>
                            </a:spcBef>
                            <a:spcAft>
                              <a:spcPts val="0"/>
                            </a:spcAft>
                          </a:pPr>
                          <a:r>
                            <a:rPr lang="en-US" sz="2300" b="1" dirty="0">
                              <a:effectLst/>
                            </a:rPr>
                            <a:t>1597</a:t>
                          </a:r>
                        </a:p>
                        <a:p>
                          <a:pPr marL="0" marR="0" algn="ctr">
                            <a:lnSpc>
                              <a:spcPct val="115000"/>
                            </a:lnSpc>
                            <a:spcBef>
                              <a:spcPts val="0"/>
                            </a:spcBef>
                            <a:spcAft>
                              <a:spcPts val="0"/>
                            </a:spcAft>
                          </a:pPr>
                          <a:r>
                            <a:rPr lang="en-US" sz="2300" b="1" dirty="0">
                              <a:effectLst/>
                            </a:rPr>
                            <a:t>1430</a:t>
                          </a:r>
                        </a:p>
                        <a:p>
                          <a:pPr marL="0" marR="0" algn="ctr">
                            <a:lnSpc>
                              <a:spcPct val="115000"/>
                            </a:lnSpc>
                            <a:spcBef>
                              <a:spcPts val="0"/>
                            </a:spcBef>
                            <a:spcAft>
                              <a:spcPts val="0"/>
                            </a:spcAft>
                          </a:pPr>
                          <a:r>
                            <a:rPr lang="en-US" sz="2300" b="1" dirty="0">
                              <a:effectLst/>
                            </a:rPr>
                            <a:t>1565</a:t>
                          </a:r>
                        </a:p>
                        <a:p>
                          <a:pPr marL="0" marR="0" algn="ctr">
                            <a:lnSpc>
                              <a:spcPct val="115000"/>
                            </a:lnSpc>
                            <a:spcBef>
                              <a:spcPts val="0"/>
                            </a:spcBef>
                            <a:spcAft>
                              <a:spcPts val="0"/>
                            </a:spcAft>
                          </a:pPr>
                          <a:r>
                            <a:rPr lang="en-US" sz="2300" b="1" dirty="0">
                              <a:effectLst/>
                            </a:rPr>
                            <a:t>1543</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r>
                            <a:rPr lang="en-US" sz="2300" b="1" dirty="0" smtClean="0">
                              <a:effectLst/>
                            </a:rPr>
                            <a:t>22.4</a:t>
                          </a:r>
                          <a:endParaRPr lang="en-US" sz="2300" b="1" dirty="0">
                            <a:effectLst/>
                          </a:endParaRPr>
                        </a:p>
                        <a:p>
                          <a:pPr marL="0" marR="0" algn="ctr">
                            <a:lnSpc>
                              <a:spcPct val="115000"/>
                            </a:lnSpc>
                            <a:spcBef>
                              <a:spcPts val="0"/>
                            </a:spcBef>
                            <a:spcAft>
                              <a:spcPts val="0"/>
                            </a:spcAft>
                          </a:pPr>
                          <a:r>
                            <a:rPr lang="en-US" sz="2300" b="1" dirty="0">
                              <a:effectLst/>
                            </a:rPr>
                            <a:t>20.2</a:t>
                          </a:r>
                        </a:p>
                        <a:p>
                          <a:pPr marL="0" marR="0" algn="ctr">
                            <a:lnSpc>
                              <a:spcPct val="115000"/>
                            </a:lnSpc>
                            <a:spcBef>
                              <a:spcPts val="0"/>
                            </a:spcBef>
                            <a:spcAft>
                              <a:spcPts val="0"/>
                            </a:spcAft>
                          </a:pPr>
                          <a:r>
                            <a:rPr lang="en-US" sz="2300" b="1" dirty="0">
                              <a:effectLst/>
                            </a:rPr>
                            <a:t>18.1</a:t>
                          </a:r>
                        </a:p>
                        <a:p>
                          <a:pPr marL="0" marR="0" algn="ctr">
                            <a:lnSpc>
                              <a:spcPct val="115000"/>
                            </a:lnSpc>
                            <a:spcBef>
                              <a:spcPts val="0"/>
                            </a:spcBef>
                            <a:spcAft>
                              <a:spcPts val="0"/>
                            </a:spcAft>
                          </a:pPr>
                          <a:r>
                            <a:rPr lang="en-US" sz="2300" b="1" dirty="0">
                              <a:effectLst/>
                            </a:rPr>
                            <a:t>19.8</a:t>
                          </a:r>
                        </a:p>
                        <a:p>
                          <a:pPr marL="0" marR="0" algn="ctr">
                            <a:lnSpc>
                              <a:spcPct val="115000"/>
                            </a:lnSpc>
                            <a:spcBef>
                              <a:spcPts val="0"/>
                            </a:spcBef>
                            <a:spcAft>
                              <a:spcPts val="0"/>
                            </a:spcAft>
                          </a:pPr>
                          <a:r>
                            <a:rPr lang="en-US" sz="2300" b="1" dirty="0" smtClean="0">
                              <a:effectLst/>
                            </a:rPr>
                            <a:t>19.5</a:t>
                          </a:r>
                          <a:r>
                            <a:rPr lang="en-US" sz="2300" b="1" dirty="0">
                              <a:effectLst/>
                            </a:rPr>
                            <a:t> </a:t>
                          </a:r>
                          <a:endParaRPr lang="en-US" sz="2300" b="1" dirty="0">
                            <a:effectLst/>
                            <a:latin typeface="Calibri"/>
                            <a:ea typeface="Calibri"/>
                            <a:cs typeface="Times New Roman"/>
                          </a:endParaRPr>
                        </a:p>
                      </a:txBody>
                      <a:tcPr marL="68580" marR="68580" marT="0" marB="0"/>
                    </a:tc>
                  </a:tr>
                  <a:tr h="802383">
                    <a:tc>
                      <a:txBody>
                        <a:bodyPr/>
                        <a:lstStyle/>
                        <a:p>
                          <a:pPr marL="0" marR="0">
                            <a:lnSpc>
                              <a:spcPct val="115000"/>
                            </a:lnSpc>
                            <a:spcBef>
                              <a:spcPts val="0"/>
                            </a:spcBef>
                            <a:spcAft>
                              <a:spcPts val="0"/>
                            </a:spcAft>
                          </a:pPr>
                          <a:r>
                            <a:rPr lang="en-US" sz="2300" b="1" dirty="0" smtClean="0">
                              <a:solidFill>
                                <a:srgbClr val="002060"/>
                              </a:solidFill>
                              <a:effectLst/>
                            </a:rPr>
                            <a:t>Religio</a:t>
                          </a:r>
                          <a:r>
                            <a:rPr lang="en-US" sz="2300" b="1" baseline="0" dirty="0" smtClean="0">
                              <a:solidFill>
                                <a:srgbClr val="002060"/>
                              </a:solidFill>
                              <a:effectLst/>
                            </a:rPr>
                            <a:t>n </a:t>
                          </a:r>
                          <a:r>
                            <a:rPr lang="en-US" sz="2300" b="1" baseline="0" dirty="0" smtClean="0">
                              <a:effectLst/>
                            </a:rPr>
                            <a:t>                  </a:t>
                          </a:r>
                          <a:r>
                            <a:rPr lang="en-US" sz="2300" b="1" dirty="0" smtClean="0">
                              <a:effectLst/>
                            </a:rPr>
                            <a:t>Muslim</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Others</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r>
                            <a:rPr lang="en-US" sz="2300" b="1" dirty="0" smtClean="0">
                              <a:effectLst/>
                            </a:rPr>
                            <a:t>7226</a:t>
                          </a:r>
                          <a:endParaRPr lang="en-US" sz="2300" b="1" dirty="0">
                            <a:effectLst/>
                          </a:endParaRPr>
                        </a:p>
                        <a:p>
                          <a:pPr marL="0" marR="0" algn="ctr">
                            <a:lnSpc>
                              <a:spcPct val="115000"/>
                            </a:lnSpc>
                            <a:spcBef>
                              <a:spcPts val="0"/>
                            </a:spcBef>
                            <a:spcAft>
                              <a:spcPts val="0"/>
                            </a:spcAft>
                          </a:pPr>
                          <a:r>
                            <a:rPr lang="en-US" sz="2300" b="1" dirty="0">
                              <a:effectLst/>
                            </a:rPr>
                            <a:t>676</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r>
                            <a:rPr lang="en-US" sz="2300" b="1" dirty="0" smtClean="0">
                              <a:effectLst/>
                            </a:rPr>
                            <a:t>91.4</a:t>
                          </a:r>
                          <a:endParaRPr lang="en-US" sz="2300" b="1" dirty="0">
                            <a:effectLst/>
                          </a:endParaRPr>
                        </a:p>
                        <a:p>
                          <a:pPr marL="0" marR="0" algn="ctr">
                            <a:lnSpc>
                              <a:spcPct val="115000"/>
                            </a:lnSpc>
                            <a:spcBef>
                              <a:spcPts val="0"/>
                            </a:spcBef>
                            <a:spcAft>
                              <a:spcPts val="0"/>
                            </a:spcAft>
                          </a:pPr>
                          <a:r>
                            <a:rPr lang="en-US" sz="2300" b="1" dirty="0">
                              <a:effectLst/>
                            </a:rPr>
                            <a:t>8.6</a:t>
                          </a:r>
                          <a:endParaRPr lang="en-US" sz="2300" b="1" dirty="0">
                            <a:effectLst/>
                            <a:latin typeface="Calibri"/>
                            <a:ea typeface="Calibri"/>
                            <a:cs typeface="Times New Roman"/>
                          </a:endParaRPr>
                        </a:p>
                      </a:txBody>
                      <a:tcPr marL="68580" marR="68580" marT="0" marB="0"/>
                    </a:tc>
                  </a:tr>
                  <a:tr h="1202173">
                    <a:tc>
                      <a:txBody>
                        <a:bodyPr/>
                        <a:lstStyle/>
                        <a:p>
                          <a:pPr marL="0" marR="0">
                            <a:lnSpc>
                              <a:spcPct val="115000"/>
                            </a:lnSpc>
                            <a:spcBef>
                              <a:spcPts val="0"/>
                            </a:spcBef>
                            <a:spcAft>
                              <a:spcPts val="0"/>
                            </a:spcAft>
                          </a:pPr>
                          <a:r>
                            <a:rPr lang="en-US" sz="2300" b="1" dirty="0">
                              <a:solidFill>
                                <a:srgbClr val="002060"/>
                              </a:solidFill>
                              <a:effectLst/>
                            </a:rPr>
                            <a:t>Delivery by </a:t>
                          </a:r>
                          <a:r>
                            <a:rPr lang="en-US" sz="2300" b="1" dirty="0" smtClean="0">
                              <a:solidFill>
                                <a:srgbClr val="002060"/>
                              </a:solidFill>
                              <a:effectLst/>
                            </a:rPr>
                            <a:t>Caesarean</a:t>
                          </a:r>
                        </a:p>
                        <a:p>
                          <a:pPr marL="0" marR="0">
                            <a:lnSpc>
                              <a:spcPct val="115000"/>
                            </a:lnSpc>
                            <a:spcBef>
                              <a:spcPts val="0"/>
                            </a:spcBef>
                            <a:spcAft>
                              <a:spcPts val="0"/>
                            </a:spcAft>
                          </a:pPr>
                          <a:r>
                            <a:rPr lang="en-US" sz="2300" b="1" dirty="0" smtClean="0">
                              <a:solidFill>
                                <a:srgbClr val="002060"/>
                              </a:solidFill>
                              <a:effectLst/>
                            </a:rPr>
                            <a:t> </a:t>
                          </a:r>
                          <a:r>
                            <a:rPr lang="en-US" sz="2300" b="1" dirty="0">
                              <a:solidFill>
                                <a:srgbClr val="002060"/>
                              </a:solidFill>
                              <a:effectLst/>
                            </a:rPr>
                            <a:t>Section </a:t>
                          </a:r>
                          <a:r>
                            <a:rPr lang="en-US" sz="2300" b="1" dirty="0">
                              <a:effectLst/>
                            </a:rPr>
                            <a:t>           </a:t>
                          </a:r>
                          <a:r>
                            <a:rPr lang="en-US" sz="2300" b="1" baseline="0" dirty="0" smtClean="0">
                              <a:effectLst/>
                            </a:rPr>
                            <a:t>           </a:t>
                          </a:r>
                          <a:r>
                            <a:rPr lang="en-US" sz="2300" b="1" dirty="0" smtClean="0">
                              <a:effectLst/>
                            </a:rPr>
                            <a:t>No</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a:t>
                          </a:r>
                          <a:r>
                            <a:rPr lang="en-US" sz="2300" b="1" baseline="0" dirty="0" smtClean="0">
                              <a:effectLst/>
                            </a:rPr>
                            <a:t> </a:t>
                          </a:r>
                          <a:r>
                            <a:rPr lang="en-US" sz="2300" b="1" dirty="0" smtClean="0">
                              <a:effectLst/>
                            </a:rPr>
                            <a:t> Yes</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p>
                        <a:p>
                          <a:pPr marL="0" marR="0" algn="ctr">
                            <a:lnSpc>
                              <a:spcPct val="115000"/>
                            </a:lnSpc>
                            <a:spcBef>
                              <a:spcPts val="0"/>
                            </a:spcBef>
                            <a:spcAft>
                              <a:spcPts val="0"/>
                            </a:spcAft>
                          </a:pPr>
                          <a:r>
                            <a:rPr lang="en-US" sz="2300" b="1" dirty="0">
                              <a:effectLst/>
                            </a:rPr>
                            <a:t>3260</a:t>
                          </a:r>
                        </a:p>
                        <a:p>
                          <a:pPr marL="0" marR="0" algn="ctr">
                            <a:lnSpc>
                              <a:spcPct val="115000"/>
                            </a:lnSpc>
                            <a:spcBef>
                              <a:spcPts val="0"/>
                            </a:spcBef>
                            <a:spcAft>
                              <a:spcPts val="0"/>
                            </a:spcAft>
                          </a:pPr>
                          <a:r>
                            <a:rPr lang="en-US" sz="2300" b="1" dirty="0">
                              <a:effectLst/>
                            </a:rPr>
                            <a:t>1619</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p>
                        <a:p>
                          <a:pPr marL="0" marR="0" algn="ctr">
                            <a:lnSpc>
                              <a:spcPct val="115000"/>
                            </a:lnSpc>
                            <a:spcBef>
                              <a:spcPts val="0"/>
                            </a:spcBef>
                            <a:spcAft>
                              <a:spcPts val="0"/>
                            </a:spcAft>
                          </a:pPr>
                          <a:r>
                            <a:rPr lang="en-US" sz="2300" b="1" dirty="0">
                              <a:effectLst/>
                            </a:rPr>
                            <a:t>66.8</a:t>
                          </a:r>
                        </a:p>
                        <a:p>
                          <a:pPr marL="0" marR="0" algn="ctr">
                            <a:lnSpc>
                              <a:spcPct val="115000"/>
                            </a:lnSpc>
                            <a:spcBef>
                              <a:spcPts val="0"/>
                            </a:spcBef>
                            <a:spcAft>
                              <a:spcPts val="0"/>
                            </a:spcAft>
                          </a:pPr>
                          <a:r>
                            <a:rPr lang="en-US" sz="2300" b="1" dirty="0">
                              <a:effectLst/>
                            </a:rPr>
                            <a:t>33.2</a:t>
                          </a:r>
                          <a:endParaRPr lang="en-US" sz="2300" b="1" dirty="0">
                            <a:effectLst/>
                            <a:latin typeface="Calibri"/>
                            <a:ea typeface="Calibri"/>
                            <a:cs typeface="Times New Roman"/>
                          </a:endParaRPr>
                        </a:p>
                      </a:txBody>
                      <a:tcPr marL="68580" marR="68580" marT="0" marB="0"/>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650358395"/>
                  </p:ext>
                </p:extLst>
              </p:nvPr>
            </p:nvGraphicFramePr>
            <p:xfrm>
              <a:off x="0" y="849136"/>
              <a:ext cx="9220200" cy="6026919"/>
            </p:xfrm>
            <a:graphic>
              <a:graphicData uri="http://schemas.openxmlformats.org/drawingml/2006/table">
                <a:tbl>
                  <a:tblPr firstRow="1" firstCol="1" bandRow="1">
                    <a:tableStyleId>{5C22544A-7EE6-4342-B048-85BDC9FD1C3A}</a:tableStyleId>
                  </a:tblPr>
                  <a:tblGrid>
                    <a:gridCol w="4366761"/>
                    <a:gridCol w="2229836"/>
                    <a:gridCol w="2623603"/>
                  </a:tblGrid>
                  <a:tr h="782511">
                    <a:tc>
                      <a:txBody>
                        <a:bodyPr/>
                        <a:lstStyle/>
                        <a:p>
                          <a:pPr marL="0" marR="0" algn="ctr">
                            <a:lnSpc>
                              <a:spcPct val="115000"/>
                            </a:lnSpc>
                            <a:spcBef>
                              <a:spcPts val="0"/>
                            </a:spcBef>
                            <a:spcAft>
                              <a:spcPts val="0"/>
                            </a:spcAft>
                          </a:pPr>
                          <a:r>
                            <a:rPr lang="en-US" sz="2300" b="1" dirty="0">
                              <a:effectLst/>
                            </a:rPr>
                            <a:t>Variables</a:t>
                          </a:r>
                          <a:endParaRPr lang="en-US" sz="2300" b="1" dirty="0">
                            <a:effectLst/>
                            <a:latin typeface="Calibri"/>
                            <a:ea typeface="Calibri"/>
                            <a:cs typeface="Times New Roman"/>
                          </a:endParaRPr>
                        </a:p>
                      </a:txBody>
                      <a:tcPr marL="68580" marR="68580" marT="0" marB="0"/>
                    </a:tc>
                    <a:tc>
                      <a:txBody>
                        <a:bodyPr/>
                        <a:lstStyle/>
                        <a:p>
                          <a:endParaRPr lang="en-US"/>
                        </a:p>
                      </a:txBody>
                      <a:tcPr marL="68580" marR="68580" marT="0" marB="0">
                        <a:blipFill rotWithShape="1">
                          <a:blip r:embed="rId2"/>
                          <a:stretch>
                            <a:fillRect l="-196438" t="-7031" r="-118082" b="-692969"/>
                          </a:stretch>
                        </a:blipFill>
                      </a:tcPr>
                    </a:tc>
                    <a:tc>
                      <a:txBody>
                        <a:bodyPr/>
                        <a:lstStyle/>
                        <a:p>
                          <a:pPr marL="0" marR="0" algn="ctr">
                            <a:lnSpc>
                              <a:spcPct val="115000"/>
                            </a:lnSpc>
                            <a:spcBef>
                              <a:spcPts val="0"/>
                            </a:spcBef>
                            <a:spcAft>
                              <a:spcPts val="0"/>
                            </a:spcAft>
                          </a:pPr>
                          <a:r>
                            <a:rPr lang="en-US" sz="2300" b="1">
                              <a:effectLst/>
                            </a:rPr>
                            <a:t>Percentage (%)</a:t>
                          </a:r>
                        </a:p>
                        <a:p>
                          <a:pPr marL="0" marR="0" algn="ctr">
                            <a:lnSpc>
                              <a:spcPct val="115000"/>
                            </a:lnSpc>
                            <a:spcBef>
                              <a:spcPts val="0"/>
                            </a:spcBef>
                            <a:spcAft>
                              <a:spcPts val="0"/>
                            </a:spcAft>
                          </a:pPr>
                          <a:r>
                            <a:rPr lang="en-US" sz="2300" b="1">
                              <a:effectLst/>
                            </a:rPr>
                            <a:t> </a:t>
                          </a:r>
                          <a:endParaRPr lang="en-US" sz="2300" b="1">
                            <a:effectLst/>
                            <a:latin typeface="Calibri"/>
                            <a:ea typeface="Calibri"/>
                            <a:cs typeface="Times New Roman"/>
                          </a:endParaRPr>
                        </a:p>
                      </a:txBody>
                      <a:tcPr marL="68580" marR="68580" marT="0" marB="0"/>
                    </a:tc>
                  </a:tr>
                  <a:tr h="1209294">
                    <a:tc>
                      <a:txBody>
                        <a:bodyPr/>
                        <a:lstStyle/>
                        <a:p>
                          <a:pPr marL="0" marR="0">
                            <a:lnSpc>
                              <a:spcPct val="115000"/>
                            </a:lnSpc>
                            <a:spcBef>
                              <a:spcPts val="0"/>
                            </a:spcBef>
                            <a:spcAft>
                              <a:spcPts val="0"/>
                            </a:spcAft>
                          </a:pPr>
                          <a:r>
                            <a:rPr lang="en-US" sz="2300" b="1" dirty="0">
                              <a:solidFill>
                                <a:srgbClr val="002060"/>
                              </a:solidFill>
                              <a:effectLst/>
                            </a:rPr>
                            <a:t>Age of </a:t>
                          </a:r>
                          <a:r>
                            <a:rPr lang="en-US" sz="2300" b="1" dirty="0" smtClean="0">
                              <a:solidFill>
                                <a:srgbClr val="002060"/>
                              </a:solidFill>
                              <a:effectLst/>
                            </a:rPr>
                            <a:t>Mother</a:t>
                          </a:r>
                          <a:r>
                            <a:rPr lang="en-US" sz="2300" b="1" baseline="0" dirty="0" smtClean="0">
                              <a:solidFill>
                                <a:srgbClr val="002060"/>
                              </a:solidFill>
                              <a:effectLst/>
                            </a:rPr>
                            <a:t>      </a:t>
                          </a:r>
                          <a:r>
                            <a:rPr lang="en-US" sz="2300" b="1" dirty="0" smtClean="0">
                              <a:effectLst/>
                            </a:rPr>
                            <a:t>Below </a:t>
                          </a:r>
                          <a:r>
                            <a:rPr lang="en-US" sz="2300" b="1" dirty="0">
                              <a:effectLst/>
                            </a:rPr>
                            <a:t>25</a:t>
                          </a:r>
                        </a:p>
                        <a:p>
                          <a:pPr marL="0" marR="0">
                            <a:lnSpc>
                              <a:spcPct val="115000"/>
                            </a:lnSpc>
                            <a:spcBef>
                              <a:spcPts val="0"/>
                            </a:spcBef>
                            <a:spcAft>
                              <a:spcPts val="0"/>
                            </a:spcAft>
                          </a:pPr>
                          <a:r>
                            <a:rPr lang="en-US" sz="2300" b="1" dirty="0">
                              <a:effectLst/>
                            </a:rPr>
                            <a:t>           </a:t>
                          </a:r>
                          <a:r>
                            <a:rPr lang="en-US" sz="2300" b="1" dirty="0" smtClean="0">
                              <a:effectLst/>
                            </a:rPr>
                            <a:t>                      25-34</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Above </a:t>
                          </a:r>
                          <a:r>
                            <a:rPr lang="en-US" sz="2300" b="1" dirty="0">
                              <a:effectLst/>
                            </a:rPr>
                            <a:t>35</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r>
                            <a:rPr lang="en-US" sz="2300" b="1" dirty="0" smtClean="0">
                              <a:effectLst/>
                            </a:rPr>
                            <a:t>4240</a:t>
                          </a:r>
                          <a:endParaRPr lang="en-US" sz="2300" b="1" dirty="0">
                            <a:effectLst/>
                          </a:endParaRPr>
                        </a:p>
                        <a:p>
                          <a:pPr marL="0" marR="0" algn="ctr">
                            <a:lnSpc>
                              <a:spcPct val="115000"/>
                            </a:lnSpc>
                            <a:spcBef>
                              <a:spcPts val="0"/>
                            </a:spcBef>
                            <a:spcAft>
                              <a:spcPts val="0"/>
                            </a:spcAft>
                          </a:pPr>
                          <a:r>
                            <a:rPr lang="en-US" sz="2300" b="1" dirty="0">
                              <a:effectLst/>
                            </a:rPr>
                            <a:t>3034</a:t>
                          </a:r>
                        </a:p>
                        <a:p>
                          <a:pPr marL="0" marR="0" algn="ctr">
                            <a:lnSpc>
                              <a:spcPct val="115000"/>
                            </a:lnSpc>
                            <a:spcBef>
                              <a:spcPts val="0"/>
                            </a:spcBef>
                            <a:spcAft>
                              <a:spcPts val="0"/>
                            </a:spcAft>
                          </a:pPr>
                          <a:r>
                            <a:rPr lang="en-US" sz="2300" b="1" dirty="0">
                              <a:effectLst/>
                            </a:rPr>
                            <a:t>628</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r>
                            <a:rPr lang="en-US" sz="2300" b="1" dirty="0" smtClean="0">
                              <a:effectLst/>
                            </a:rPr>
                            <a:t>53.7</a:t>
                          </a:r>
                          <a:endParaRPr lang="en-US" sz="2300" b="1" dirty="0">
                            <a:effectLst/>
                          </a:endParaRPr>
                        </a:p>
                        <a:p>
                          <a:pPr marL="0" marR="0" algn="ctr">
                            <a:lnSpc>
                              <a:spcPct val="115000"/>
                            </a:lnSpc>
                            <a:spcBef>
                              <a:spcPts val="0"/>
                            </a:spcBef>
                            <a:spcAft>
                              <a:spcPts val="0"/>
                            </a:spcAft>
                          </a:pPr>
                          <a:r>
                            <a:rPr lang="en-US" sz="2300" b="1" dirty="0">
                              <a:effectLst/>
                            </a:rPr>
                            <a:t>38.4</a:t>
                          </a:r>
                        </a:p>
                        <a:p>
                          <a:pPr marL="0" marR="0" algn="ctr">
                            <a:lnSpc>
                              <a:spcPct val="115000"/>
                            </a:lnSpc>
                            <a:spcBef>
                              <a:spcPts val="0"/>
                            </a:spcBef>
                            <a:spcAft>
                              <a:spcPts val="0"/>
                            </a:spcAft>
                          </a:pPr>
                          <a:r>
                            <a:rPr lang="en-US" sz="2300" b="1" dirty="0">
                              <a:effectLst/>
                            </a:rPr>
                            <a:t>7.9</a:t>
                          </a:r>
                          <a:endParaRPr lang="en-US" sz="2300" b="1" dirty="0">
                            <a:effectLst/>
                            <a:latin typeface="Calibri"/>
                            <a:ea typeface="Calibri"/>
                            <a:cs typeface="Times New Roman"/>
                          </a:endParaRPr>
                        </a:p>
                      </a:txBody>
                      <a:tcPr marL="68580" marR="68580" marT="0" marB="0"/>
                    </a:tc>
                  </a:tr>
                  <a:tr h="2019624">
                    <a:tc>
                      <a:txBody>
                        <a:bodyPr/>
                        <a:lstStyle/>
                        <a:p>
                          <a:pPr marL="0" marR="0">
                            <a:lnSpc>
                              <a:spcPct val="115000"/>
                            </a:lnSpc>
                            <a:spcBef>
                              <a:spcPts val="0"/>
                            </a:spcBef>
                            <a:spcAft>
                              <a:spcPts val="0"/>
                            </a:spcAft>
                          </a:pPr>
                          <a:r>
                            <a:rPr lang="en-US" sz="2300" b="1" dirty="0">
                              <a:solidFill>
                                <a:srgbClr val="002060"/>
                              </a:solidFill>
                              <a:effectLst/>
                            </a:rPr>
                            <a:t>Wealth </a:t>
                          </a:r>
                          <a:r>
                            <a:rPr lang="en-US" sz="2300" b="1" dirty="0" smtClean="0">
                              <a:solidFill>
                                <a:srgbClr val="002060"/>
                              </a:solidFill>
                              <a:effectLst/>
                            </a:rPr>
                            <a:t>Index</a:t>
                          </a:r>
                          <a:r>
                            <a:rPr lang="en-US" sz="2300" b="1" baseline="0" dirty="0" smtClean="0">
                              <a:solidFill>
                                <a:srgbClr val="002060"/>
                              </a:solidFill>
                              <a:effectLst/>
                            </a:rPr>
                            <a:t>          </a:t>
                          </a:r>
                          <a:r>
                            <a:rPr lang="en-US" sz="2300" b="1" dirty="0" smtClean="0">
                              <a:effectLst/>
                            </a:rPr>
                            <a:t>Poorest</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Poorer</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Middle</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Richer</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Richest</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r>
                            <a:rPr lang="en-US" sz="2300" b="1" dirty="0" smtClean="0">
                              <a:effectLst/>
                            </a:rPr>
                            <a:t>1767</a:t>
                          </a:r>
                          <a:endParaRPr lang="en-US" sz="2300" b="1" dirty="0">
                            <a:effectLst/>
                          </a:endParaRPr>
                        </a:p>
                        <a:p>
                          <a:pPr marL="0" marR="0" algn="ctr">
                            <a:lnSpc>
                              <a:spcPct val="115000"/>
                            </a:lnSpc>
                            <a:spcBef>
                              <a:spcPts val="0"/>
                            </a:spcBef>
                            <a:spcAft>
                              <a:spcPts val="0"/>
                            </a:spcAft>
                          </a:pPr>
                          <a:r>
                            <a:rPr lang="en-US" sz="2300" b="1" dirty="0">
                              <a:effectLst/>
                            </a:rPr>
                            <a:t>1597</a:t>
                          </a:r>
                        </a:p>
                        <a:p>
                          <a:pPr marL="0" marR="0" algn="ctr">
                            <a:lnSpc>
                              <a:spcPct val="115000"/>
                            </a:lnSpc>
                            <a:spcBef>
                              <a:spcPts val="0"/>
                            </a:spcBef>
                            <a:spcAft>
                              <a:spcPts val="0"/>
                            </a:spcAft>
                          </a:pPr>
                          <a:r>
                            <a:rPr lang="en-US" sz="2300" b="1" dirty="0">
                              <a:effectLst/>
                            </a:rPr>
                            <a:t>1430</a:t>
                          </a:r>
                        </a:p>
                        <a:p>
                          <a:pPr marL="0" marR="0" algn="ctr">
                            <a:lnSpc>
                              <a:spcPct val="115000"/>
                            </a:lnSpc>
                            <a:spcBef>
                              <a:spcPts val="0"/>
                            </a:spcBef>
                            <a:spcAft>
                              <a:spcPts val="0"/>
                            </a:spcAft>
                          </a:pPr>
                          <a:r>
                            <a:rPr lang="en-US" sz="2300" b="1" dirty="0">
                              <a:effectLst/>
                            </a:rPr>
                            <a:t>1565</a:t>
                          </a:r>
                        </a:p>
                        <a:p>
                          <a:pPr marL="0" marR="0" algn="ctr">
                            <a:lnSpc>
                              <a:spcPct val="115000"/>
                            </a:lnSpc>
                            <a:spcBef>
                              <a:spcPts val="0"/>
                            </a:spcBef>
                            <a:spcAft>
                              <a:spcPts val="0"/>
                            </a:spcAft>
                          </a:pPr>
                          <a:r>
                            <a:rPr lang="en-US" sz="2300" b="1" dirty="0">
                              <a:effectLst/>
                            </a:rPr>
                            <a:t>1543</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r>
                            <a:rPr lang="en-US" sz="2300" b="1" dirty="0" smtClean="0">
                              <a:effectLst/>
                            </a:rPr>
                            <a:t>22.4</a:t>
                          </a:r>
                          <a:endParaRPr lang="en-US" sz="2300" b="1" dirty="0">
                            <a:effectLst/>
                          </a:endParaRPr>
                        </a:p>
                        <a:p>
                          <a:pPr marL="0" marR="0" algn="ctr">
                            <a:lnSpc>
                              <a:spcPct val="115000"/>
                            </a:lnSpc>
                            <a:spcBef>
                              <a:spcPts val="0"/>
                            </a:spcBef>
                            <a:spcAft>
                              <a:spcPts val="0"/>
                            </a:spcAft>
                          </a:pPr>
                          <a:r>
                            <a:rPr lang="en-US" sz="2300" b="1" dirty="0">
                              <a:effectLst/>
                            </a:rPr>
                            <a:t>20.2</a:t>
                          </a:r>
                        </a:p>
                        <a:p>
                          <a:pPr marL="0" marR="0" algn="ctr">
                            <a:lnSpc>
                              <a:spcPct val="115000"/>
                            </a:lnSpc>
                            <a:spcBef>
                              <a:spcPts val="0"/>
                            </a:spcBef>
                            <a:spcAft>
                              <a:spcPts val="0"/>
                            </a:spcAft>
                          </a:pPr>
                          <a:r>
                            <a:rPr lang="en-US" sz="2300" b="1" dirty="0">
                              <a:effectLst/>
                            </a:rPr>
                            <a:t>18.1</a:t>
                          </a:r>
                        </a:p>
                        <a:p>
                          <a:pPr marL="0" marR="0" algn="ctr">
                            <a:lnSpc>
                              <a:spcPct val="115000"/>
                            </a:lnSpc>
                            <a:spcBef>
                              <a:spcPts val="0"/>
                            </a:spcBef>
                            <a:spcAft>
                              <a:spcPts val="0"/>
                            </a:spcAft>
                          </a:pPr>
                          <a:r>
                            <a:rPr lang="en-US" sz="2300" b="1" dirty="0">
                              <a:effectLst/>
                            </a:rPr>
                            <a:t>19.8</a:t>
                          </a:r>
                        </a:p>
                        <a:p>
                          <a:pPr marL="0" marR="0" algn="ctr">
                            <a:lnSpc>
                              <a:spcPct val="115000"/>
                            </a:lnSpc>
                            <a:spcBef>
                              <a:spcPts val="0"/>
                            </a:spcBef>
                            <a:spcAft>
                              <a:spcPts val="0"/>
                            </a:spcAft>
                          </a:pPr>
                          <a:r>
                            <a:rPr lang="en-US" sz="2300" b="1" dirty="0" smtClean="0">
                              <a:effectLst/>
                            </a:rPr>
                            <a:t>19.5</a:t>
                          </a:r>
                          <a:r>
                            <a:rPr lang="en-US" sz="2300" b="1" dirty="0">
                              <a:effectLst/>
                            </a:rPr>
                            <a:t> </a:t>
                          </a:r>
                          <a:endParaRPr lang="en-US" sz="2300" b="1" dirty="0">
                            <a:effectLst/>
                            <a:latin typeface="Calibri"/>
                            <a:ea typeface="Calibri"/>
                            <a:cs typeface="Times New Roman"/>
                          </a:endParaRPr>
                        </a:p>
                      </a:txBody>
                      <a:tcPr marL="68580" marR="68580" marT="0" marB="0"/>
                    </a:tc>
                  </a:tr>
                  <a:tr h="806196">
                    <a:tc>
                      <a:txBody>
                        <a:bodyPr/>
                        <a:lstStyle/>
                        <a:p>
                          <a:pPr marL="0" marR="0">
                            <a:lnSpc>
                              <a:spcPct val="115000"/>
                            </a:lnSpc>
                            <a:spcBef>
                              <a:spcPts val="0"/>
                            </a:spcBef>
                            <a:spcAft>
                              <a:spcPts val="0"/>
                            </a:spcAft>
                          </a:pPr>
                          <a:r>
                            <a:rPr lang="en-US" sz="2300" b="1" dirty="0" smtClean="0">
                              <a:solidFill>
                                <a:srgbClr val="002060"/>
                              </a:solidFill>
                              <a:effectLst/>
                            </a:rPr>
                            <a:t>Religio</a:t>
                          </a:r>
                          <a:r>
                            <a:rPr lang="en-US" sz="2300" b="1" baseline="0" dirty="0" smtClean="0">
                              <a:solidFill>
                                <a:srgbClr val="002060"/>
                              </a:solidFill>
                              <a:effectLst/>
                            </a:rPr>
                            <a:t>n </a:t>
                          </a:r>
                          <a:r>
                            <a:rPr lang="en-US" sz="2300" b="1" baseline="0" dirty="0" smtClean="0">
                              <a:effectLst/>
                            </a:rPr>
                            <a:t>                  </a:t>
                          </a:r>
                          <a:r>
                            <a:rPr lang="en-US" sz="2300" b="1" dirty="0" smtClean="0">
                              <a:effectLst/>
                            </a:rPr>
                            <a:t>Muslim</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Others</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r>
                            <a:rPr lang="en-US" sz="2300" b="1" dirty="0" smtClean="0">
                              <a:effectLst/>
                            </a:rPr>
                            <a:t>7226</a:t>
                          </a:r>
                          <a:endParaRPr lang="en-US" sz="2300" b="1" dirty="0">
                            <a:effectLst/>
                          </a:endParaRPr>
                        </a:p>
                        <a:p>
                          <a:pPr marL="0" marR="0" algn="ctr">
                            <a:lnSpc>
                              <a:spcPct val="115000"/>
                            </a:lnSpc>
                            <a:spcBef>
                              <a:spcPts val="0"/>
                            </a:spcBef>
                            <a:spcAft>
                              <a:spcPts val="0"/>
                            </a:spcAft>
                          </a:pPr>
                          <a:r>
                            <a:rPr lang="en-US" sz="2300" b="1" dirty="0">
                              <a:effectLst/>
                            </a:rPr>
                            <a:t>676</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r>
                            <a:rPr lang="en-US" sz="2300" b="1" dirty="0" smtClean="0">
                              <a:effectLst/>
                            </a:rPr>
                            <a:t>91.4</a:t>
                          </a:r>
                          <a:endParaRPr lang="en-US" sz="2300" b="1" dirty="0">
                            <a:effectLst/>
                          </a:endParaRPr>
                        </a:p>
                        <a:p>
                          <a:pPr marL="0" marR="0" algn="ctr">
                            <a:lnSpc>
                              <a:spcPct val="115000"/>
                            </a:lnSpc>
                            <a:spcBef>
                              <a:spcPts val="0"/>
                            </a:spcBef>
                            <a:spcAft>
                              <a:spcPts val="0"/>
                            </a:spcAft>
                          </a:pPr>
                          <a:r>
                            <a:rPr lang="en-US" sz="2300" b="1" dirty="0">
                              <a:effectLst/>
                            </a:rPr>
                            <a:t>8.6</a:t>
                          </a:r>
                          <a:endParaRPr lang="en-US" sz="2300" b="1" dirty="0">
                            <a:effectLst/>
                            <a:latin typeface="Calibri"/>
                            <a:ea typeface="Calibri"/>
                            <a:cs typeface="Times New Roman"/>
                          </a:endParaRPr>
                        </a:p>
                      </a:txBody>
                      <a:tcPr marL="68580" marR="68580" marT="0" marB="0"/>
                    </a:tc>
                  </a:tr>
                  <a:tr h="1209294">
                    <a:tc>
                      <a:txBody>
                        <a:bodyPr/>
                        <a:lstStyle/>
                        <a:p>
                          <a:pPr marL="0" marR="0">
                            <a:lnSpc>
                              <a:spcPct val="115000"/>
                            </a:lnSpc>
                            <a:spcBef>
                              <a:spcPts val="0"/>
                            </a:spcBef>
                            <a:spcAft>
                              <a:spcPts val="0"/>
                            </a:spcAft>
                          </a:pPr>
                          <a:r>
                            <a:rPr lang="en-US" sz="2300" b="1" dirty="0">
                              <a:solidFill>
                                <a:srgbClr val="002060"/>
                              </a:solidFill>
                              <a:effectLst/>
                            </a:rPr>
                            <a:t>Delivery by </a:t>
                          </a:r>
                          <a:r>
                            <a:rPr lang="en-US" sz="2300" b="1" dirty="0" smtClean="0">
                              <a:solidFill>
                                <a:srgbClr val="002060"/>
                              </a:solidFill>
                              <a:effectLst/>
                            </a:rPr>
                            <a:t>Caesarean</a:t>
                          </a:r>
                        </a:p>
                        <a:p>
                          <a:pPr marL="0" marR="0">
                            <a:lnSpc>
                              <a:spcPct val="115000"/>
                            </a:lnSpc>
                            <a:spcBef>
                              <a:spcPts val="0"/>
                            </a:spcBef>
                            <a:spcAft>
                              <a:spcPts val="0"/>
                            </a:spcAft>
                          </a:pPr>
                          <a:r>
                            <a:rPr lang="en-US" sz="2300" b="1" dirty="0" smtClean="0">
                              <a:solidFill>
                                <a:srgbClr val="002060"/>
                              </a:solidFill>
                              <a:effectLst/>
                            </a:rPr>
                            <a:t> </a:t>
                          </a:r>
                          <a:r>
                            <a:rPr lang="en-US" sz="2300" b="1" dirty="0">
                              <a:solidFill>
                                <a:srgbClr val="002060"/>
                              </a:solidFill>
                              <a:effectLst/>
                            </a:rPr>
                            <a:t>Section </a:t>
                          </a:r>
                          <a:r>
                            <a:rPr lang="en-US" sz="2300" b="1" dirty="0">
                              <a:effectLst/>
                            </a:rPr>
                            <a:t>           </a:t>
                          </a:r>
                          <a:r>
                            <a:rPr lang="en-US" sz="2300" b="1" baseline="0" dirty="0" smtClean="0">
                              <a:effectLst/>
                            </a:rPr>
                            <a:t>           </a:t>
                          </a:r>
                          <a:r>
                            <a:rPr lang="en-US" sz="2300" b="1" dirty="0" smtClean="0">
                              <a:effectLst/>
                            </a:rPr>
                            <a:t>No</a:t>
                          </a:r>
                          <a:endParaRPr lang="en-US" sz="2300" b="1" dirty="0">
                            <a:effectLst/>
                          </a:endParaRPr>
                        </a:p>
                        <a:p>
                          <a:pPr marL="0" marR="0">
                            <a:lnSpc>
                              <a:spcPct val="115000"/>
                            </a:lnSpc>
                            <a:spcBef>
                              <a:spcPts val="0"/>
                            </a:spcBef>
                            <a:spcAft>
                              <a:spcPts val="0"/>
                            </a:spcAft>
                          </a:pPr>
                          <a:r>
                            <a:rPr lang="en-US" sz="2300" b="1" dirty="0">
                              <a:effectLst/>
                            </a:rPr>
                            <a:t>          </a:t>
                          </a:r>
                          <a:r>
                            <a:rPr lang="en-US" sz="2300" b="1" dirty="0" smtClean="0">
                              <a:effectLst/>
                            </a:rPr>
                            <a:t>                        </a:t>
                          </a:r>
                          <a:r>
                            <a:rPr lang="en-US" sz="2300" b="1" baseline="0" dirty="0" smtClean="0">
                              <a:effectLst/>
                            </a:rPr>
                            <a:t> </a:t>
                          </a:r>
                          <a:r>
                            <a:rPr lang="en-US" sz="2300" b="1" dirty="0" smtClean="0">
                              <a:effectLst/>
                            </a:rPr>
                            <a:t> Yes</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p>
                        <a:p>
                          <a:pPr marL="0" marR="0" algn="ctr">
                            <a:lnSpc>
                              <a:spcPct val="115000"/>
                            </a:lnSpc>
                            <a:spcBef>
                              <a:spcPts val="0"/>
                            </a:spcBef>
                            <a:spcAft>
                              <a:spcPts val="0"/>
                            </a:spcAft>
                          </a:pPr>
                          <a:r>
                            <a:rPr lang="en-US" sz="2300" b="1" dirty="0">
                              <a:effectLst/>
                            </a:rPr>
                            <a:t>3260</a:t>
                          </a:r>
                        </a:p>
                        <a:p>
                          <a:pPr marL="0" marR="0" algn="ctr">
                            <a:lnSpc>
                              <a:spcPct val="115000"/>
                            </a:lnSpc>
                            <a:spcBef>
                              <a:spcPts val="0"/>
                            </a:spcBef>
                            <a:spcAft>
                              <a:spcPts val="0"/>
                            </a:spcAft>
                          </a:pPr>
                          <a:r>
                            <a:rPr lang="en-US" sz="2300" b="1" dirty="0">
                              <a:effectLst/>
                            </a:rPr>
                            <a:t>1619</a:t>
                          </a:r>
                          <a:endParaRPr lang="en-US" sz="23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300" b="1" dirty="0">
                              <a:effectLst/>
                            </a:rPr>
                            <a:t> </a:t>
                          </a:r>
                        </a:p>
                        <a:p>
                          <a:pPr marL="0" marR="0" algn="ctr">
                            <a:lnSpc>
                              <a:spcPct val="115000"/>
                            </a:lnSpc>
                            <a:spcBef>
                              <a:spcPts val="0"/>
                            </a:spcBef>
                            <a:spcAft>
                              <a:spcPts val="0"/>
                            </a:spcAft>
                          </a:pPr>
                          <a:r>
                            <a:rPr lang="en-US" sz="2300" b="1" dirty="0">
                              <a:effectLst/>
                            </a:rPr>
                            <a:t>66.8</a:t>
                          </a:r>
                        </a:p>
                        <a:p>
                          <a:pPr marL="0" marR="0" algn="ctr">
                            <a:lnSpc>
                              <a:spcPct val="115000"/>
                            </a:lnSpc>
                            <a:spcBef>
                              <a:spcPts val="0"/>
                            </a:spcBef>
                            <a:spcAft>
                              <a:spcPts val="0"/>
                            </a:spcAft>
                          </a:pPr>
                          <a:r>
                            <a:rPr lang="en-US" sz="2300" b="1" dirty="0">
                              <a:effectLst/>
                            </a:rPr>
                            <a:t>33.2</a:t>
                          </a:r>
                          <a:endParaRPr lang="en-US" sz="2300" b="1" dirty="0">
                            <a:effectLst/>
                            <a:latin typeface="Calibri"/>
                            <a:ea typeface="Calibri"/>
                            <a:cs typeface="Times New Roman"/>
                          </a:endParaRPr>
                        </a:p>
                      </a:txBody>
                      <a:tcPr marL="68580" marR="68580" marT="0" marB="0"/>
                    </a:tc>
                  </a:tr>
                </a:tbl>
              </a:graphicData>
            </a:graphic>
          </p:graphicFrame>
        </mc:Fallback>
      </mc:AlternateContent>
    </p:spTree>
    <p:extLst>
      <p:ext uri="{BB962C8B-B14F-4D97-AF65-F5344CB8AC3E}">
        <p14:creationId xmlns:p14="http://schemas.microsoft.com/office/powerpoint/2010/main" val="42446299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txBox="1">
            <a:spLocks/>
          </p:cNvSpPr>
          <p:nvPr/>
        </p:nvSpPr>
        <p:spPr>
          <a:xfrm>
            <a:off x="2667000" y="76200"/>
            <a:ext cx="32766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a:t>
            </a:r>
            <a:endParaRPr lang="en-US" sz="3000" b="1" dirty="0">
              <a:solidFill>
                <a:schemeClr val="tx1"/>
              </a:solidFill>
              <a:latin typeface="Times New Roman" pitchFamily="18" charset="0"/>
              <a:cs typeface="Times New Roman" pitchFamily="18" charset="0"/>
            </a:endParaRP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1628412736"/>
                  </p:ext>
                </p:extLst>
              </p:nvPr>
            </p:nvGraphicFramePr>
            <p:xfrm>
              <a:off x="0" y="871728"/>
              <a:ext cx="9143999" cy="5986272"/>
            </p:xfrm>
            <a:graphic>
              <a:graphicData uri="http://schemas.openxmlformats.org/drawingml/2006/table">
                <a:tbl>
                  <a:tblPr firstRow="1" firstCol="1" bandRow="1">
                    <a:tableStyleId>{5C22544A-7EE6-4342-B048-85BDC9FD1C3A}</a:tableStyleId>
                  </a:tblPr>
                  <a:tblGrid>
                    <a:gridCol w="4495800"/>
                    <a:gridCol w="2057399"/>
                    <a:gridCol w="2590800"/>
                  </a:tblGrid>
                  <a:tr h="576072">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Variables</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14:m>
                            <m:oMathPara xmlns:m="http://schemas.openxmlformats.org/officeDocument/2006/math">
                              <m:oMathParaPr>
                                <m:jc m:val="centerGroup"/>
                              </m:oMathParaPr>
                              <m:oMath xmlns:m="http://schemas.openxmlformats.org/officeDocument/2006/math">
                                <m:r>
                                  <a:rPr lang="en-US" sz="2400" b="1">
                                    <a:effectLst/>
                                    <a:latin typeface="Cambria Math"/>
                                  </a:rPr>
                                  <m:t>𝐅𝐫𝐞𝐪𝐮𝐞𝐧𝐜𝐲</m:t>
                                </m:r>
                              </m:oMath>
                            </m:oMathPara>
                          </a14:m>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Percentage (%)</a:t>
                          </a:r>
                          <a:endParaRPr lang="en-US" sz="2000" b="1">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a:effectLst/>
                              <a:latin typeface="Times New Roman" pitchFamily="18" charset="0"/>
                              <a:cs typeface="Times New Roman" pitchFamily="18" charset="0"/>
                            </a:rPr>
                            <a:t> </a:t>
                          </a:r>
                          <a:endParaRPr lang="en-US" sz="2000" b="1">
                            <a:effectLst/>
                            <a:latin typeface="Times New Roman" pitchFamily="18" charset="0"/>
                            <a:ea typeface="Calibri"/>
                            <a:cs typeface="Times New Roman" pitchFamily="18" charset="0"/>
                          </a:endParaRPr>
                        </a:p>
                      </a:txBody>
                      <a:tcPr marL="68580" marR="68580" marT="0" marB="0"/>
                    </a:tc>
                  </a:tr>
                  <a:tr h="1203960">
                    <a:tc>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Mothers Working Status</a:t>
                          </a:r>
                          <a:endParaRPr lang="en-US" sz="2000" b="1" dirty="0">
                            <a:solidFill>
                              <a:srgbClr val="002060"/>
                            </a:solidFill>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No</a:t>
                          </a:r>
                          <a:endParaRPr lang="en-US" sz="2000" b="1" dirty="0">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Yes</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4519</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3380</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57.2</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42.8</a:t>
                          </a:r>
                          <a:endParaRPr lang="en-US" sz="2000" b="1" dirty="0">
                            <a:effectLst/>
                            <a:latin typeface="Times New Roman" pitchFamily="18" charset="0"/>
                            <a:ea typeface="Calibri"/>
                            <a:cs typeface="Times New Roman" pitchFamily="18" charset="0"/>
                          </a:endParaRPr>
                        </a:p>
                      </a:txBody>
                      <a:tcPr marL="68580" marR="68580" marT="0" marB="0"/>
                    </a:tc>
                  </a:tr>
                  <a:tr h="1203960">
                    <a:tc>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Sex of Household Head</a:t>
                          </a:r>
                          <a:endParaRPr lang="en-US" sz="2000" b="1" dirty="0">
                            <a:solidFill>
                              <a:srgbClr val="002060"/>
                            </a:solidFill>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Male</a:t>
                          </a:r>
                          <a:endParaRPr lang="en-US" sz="2000" b="1" dirty="0">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Female</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6920</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982</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87.6</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12.4</a:t>
                          </a:r>
                          <a:endParaRPr lang="en-US" sz="2000" b="1" dirty="0">
                            <a:effectLst/>
                            <a:latin typeface="Times New Roman" pitchFamily="18" charset="0"/>
                            <a:ea typeface="Calibri"/>
                            <a:cs typeface="Times New Roman" pitchFamily="18" charset="0"/>
                          </a:endParaRPr>
                        </a:p>
                      </a:txBody>
                      <a:tcPr marL="68580" marR="68580" marT="0" marB="0"/>
                    </a:tc>
                  </a:tr>
                  <a:tr h="1359408">
                    <a:tc>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Gave Child Fortified Baby Food             </a:t>
                          </a:r>
                          <a:endParaRPr lang="en-US" sz="2000" b="1" dirty="0">
                            <a:solidFill>
                              <a:srgbClr val="002060"/>
                            </a:solidFill>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No</a:t>
                          </a:r>
                          <a:endParaRPr lang="en-US" sz="2000" b="1" dirty="0">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Yes</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 </a:t>
                          </a:r>
                          <a:endParaRPr lang="en-US" sz="2000" b="1">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a:effectLst/>
                              <a:latin typeface="Times New Roman" pitchFamily="18" charset="0"/>
                              <a:cs typeface="Times New Roman" pitchFamily="18" charset="0"/>
                            </a:rPr>
                            <a:t>3807</a:t>
                          </a:r>
                          <a:endParaRPr lang="en-US" sz="2000" b="1">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a:effectLst/>
                              <a:latin typeface="Times New Roman" pitchFamily="18" charset="0"/>
                              <a:cs typeface="Times New Roman" pitchFamily="18" charset="0"/>
                            </a:rPr>
                            <a:t>203</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94.9</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5.1</a:t>
                          </a:r>
                          <a:endParaRPr lang="en-US" sz="2000" b="1" dirty="0">
                            <a:effectLst/>
                            <a:latin typeface="Times New Roman" pitchFamily="18" charset="0"/>
                            <a:ea typeface="Calibri"/>
                            <a:cs typeface="Times New Roman" pitchFamily="18" charset="0"/>
                          </a:endParaRPr>
                        </a:p>
                      </a:txBody>
                      <a:tcPr marL="68580" marR="68580" marT="0" marB="0"/>
                    </a:tc>
                  </a:tr>
                  <a:tr h="1203960">
                    <a:tc>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Breastfeeding  </a:t>
                          </a: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No</a:t>
                          </a:r>
                          <a:endParaRPr lang="en-US" sz="2000" b="1" dirty="0">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Yes</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109</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4884</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2.2</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97.8</a:t>
                          </a:r>
                          <a:endParaRPr lang="en-US" sz="2000" b="1" dirty="0">
                            <a:effectLst/>
                            <a:latin typeface="Times New Roman" pitchFamily="18" charset="0"/>
                            <a:ea typeface="Calibri"/>
                            <a:cs typeface="Times New Roman" pitchFamily="18" charset="0"/>
                          </a:endParaRPr>
                        </a:p>
                      </a:txBody>
                      <a:tcPr marL="68580" marR="68580" marT="0" marB="0"/>
                    </a:tc>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1628412736"/>
                  </p:ext>
                </p:extLst>
              </p:nvPr>
            </p:nvGraphicFramePr>
            <p:xfrm>
              <a:off x="0" y="871728"/>
              <a:ext cx="9143999" cy="5952554"/>
            </p:xfrm>
            <a:graphic>
              <a:graphicData uri="http://schemas.openxmlformats.org/drawingml/2006/table">
                <a:tbl>
                  <a:tblPr firstRow="1" firstCol="1" bandRow="1">
                    <a:tableStyleId>{5C22544A-7EE6-4342-B048-85BDC9FD1C3A}</a:tableStyleId>
                  </a:tblPr>
                  <a:tblGrid>
                    <a:gridCol w="4495800"/>
                    <a:gridCol w="2057399"/>
                    <a:gridCol w="2590800"/>
                  </a:tblGrid>
                  <a:tr h="807530">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Variables</a:t>
                          </a:r>
                          <a:endParaRPr lang="en-US" sz="2000" b="1" dirty="0">
                            <a:effectLst/>
                            <a:latin typeface="Times New Roman" pitchFamily="18" charset="0"/>
                            <a:ea typeface="Calibri"/>
                            <a:cs typeface="Times New Roman" pitchFamily="18" charset="0"/>
                          </a:endParaRPr>
                        </a:p>
                      </a:txBody>
                      <a:tcPr marL="68580" marR="68580" marT="0" marB="0"/>
                    </a:tc>
                    <a:tc>
                      <a:txBody>
                        <a:bodyPr/>
                        <a:lstStyle/>
                        <a:p>
                          <a:endParaRPr lang="en-US"/>
                        </a:p>
                      </a:txBody>
                      <a:tcPr marL="68580" marR="68580" marT="0" marB="0">
                        <a:blipFill rotWithShape="1">
                          <a:blip r:embed="rId2"/>
                          <a:stretch>
                            <a:fillRect l="-218991" t="-8333" r="-126113" b="-659091"/>
                          </a:stretch>
                        </a:blipFill>
                      </a:tcPr>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Percentage (%)</a:t>
                          </a:r>
                          <a:endParaRPr lang="en-US" sz="2000" b="1">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a:effectLst/>
                              <a:latin typeface="Times New Roman" pitchFamily="18" charset="0"/>
                              <a:cs typeface="Times New Roman" pitchFamily="18" charset="0"/>
                            </a:rPr>
                            <a:t> </a:t>
                          </a:r>
                          <a:endParaRPr lang="en-US" sz="2000" b="1">
                            <a:effectLst/>
                            <a:latin typeface="Times New Roman" pitchFamily="18" charset="0"/>
                            <a:ea typeface="Calibri"/>
                            <a:cs typeface="Times New Roman" pitchFamily="18" charset="0"/>
                          </a:endParaRPr>
                        </a:p>
                      </a:txBody>
                      <a:tcPr marL="68580" marR="68580" marT="0" marB="0"/>
                    </a:tc>
                  </a:tr>
                  <a:tr h="1261872">
                    <a:tc>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Mothers Working Status</a:t>
                          </a:r>
                          <a:endParaRPr lang="en-US" sz="2000" b="1" dirty="0">
                            <a:solidFill>
                              <a:srgbClr val="002060"/>
                            </a:solidFill>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No</a:t>
                          </a:r>
                          <a:endParaRPr lang="en-US" sz="2000" b="1" dirty="0">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Yes</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4519</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3380</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57.2</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42.8</a:t>
                          </a:r>
                          <a:endParaRPr lang="en-US" sz="2000" b="1" dirty="0">
                            <a:effectLst/>
                            <a:latin typeface="Times New Roman" pitchFamily="18" charset="0"/>
                            <a:ea typeface="Calibri"/>
                            <a:cs typeface="Times New Roman" pitchFamily="18" charset="0"/>
                          </a:endParaRPr>
                        </a:p>
                      </a:txBody>
                      <a:tcPr marL="68580" marR="68580" marT="0" marB="0"/>
                    </a:tc>
                  </a:tr>
                  <a:tr h="1261872">
                    <a:tc>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Sex of Household Head</a:t>
                          </a:r>
                          <a:endParaRPr lang="en-US" sz="2000" b="1" dirty="0">
                            <a:solidFill>
                              <a:srgbClr val="002060"/>
                            </a:solidFill>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Male</a:t>
                          </a:r>
                          <a:endParaRPr lang="en-US" sz="2000" b="1" dirty="0">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Female</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6920</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982</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87.6</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12.4</a:t>
                          </a:r>
                          <a:endParaRPr lang="en-US" sz="2000" b="1" dirty="0">
                            <a:effectLst/>
                            <a:latin typeface="Times New Roman" pitchFamily="18" charset="0"/>
                            <a:ea typeface="Calibri"/>
                            <a:cs typeface="Times New Roman" pitchFamily="18" charset="0"/>
                          </a:endParaRPr>
                        </a:p>
                      </a:txBody>
                      <a:tcPr marL="68580" marR="68580" marT="0" marB="0"/>
                    </a:tc>
                  </a:tr>
                  <a:tr h="1359408">
                    <a:tc>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Gave Child Fortified Baby Food             </a:t>
                          </a:r>
                          <a:endParaRPr lang="en-US" sz="2000" b="1" dirty="0">
                            <a:solidFill>
                              <a:srgbClr val="002060"/>
                            </a:solidFill>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No</a:t>
                          </a:r>
                          <a:endParaRPr lang="en-US" sz="2000" b="1" dirty="0">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Yes</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 </a:t>
                          </a:r>
                          <a:endParaRPr lang="en-US" sz="2000" b="1">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a:effectLst/>
                              <a:latin typeface="Times New Roman" pitchFamily="18" charset="0"/>
                              <a:cs typeface="Times New Roman" pitchFamily="18" charset="0"/>
                            </a:rPr>
                            <a:t>3807</a:t>
                          </a:r>
                          <a:endParaRPr lang="en-US" sz="2000" b="1">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a:effectLst/>
                              <a:latin typeface="Times New Roman" pitchFamily="18" charset="0"/>
                              <a:cs typeface="Times New Roman" pitchFamily="18" charset="0"/>
                            </a:rPr>
                            <a:t>203</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94.9</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5.1</a:t>
                          </a:r>
                          <a:endParaRPr lang="en-US" sz="2000" b="1" dirty="0">
                            <a:effectLst/>
                            <a:latin typeface="Times New Roman" pitchFamily="18" charset="0"/>
                            <a:ea typeface="Calibri"/>
                            <a:cs typeface="Times New Roman" pitchFamily="18" charset="0"/>
                          </a:endParaRPr>
                        </a:p>
                      </a:txBody>
                      <a:tcPr marL="68580" marR="68580" marT="0" marB="0"/>
                    </a:tc>
                  </a:tr>
                  <a:tr h="1261872">
                    <a:tc>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Breastfeeding  </a:t>
                          </a: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No</a:t>
                          </a:r>
                          <a:endParaRPr lang="en-US" sz="2000" b="1" dirty="0">
                            <a:effectLst/>
                            <a:latin typeface="Times New Roman" pitchFamily="18" charset="0"/>
                            <a:cs typeface="Times New Roman" pitchFamily="18" charset="0"/>
                          </a:endParaRPr>
                        </a:p>
                        <a:p>
                          <a:pPr marL="0" marR="0">
                            <a:lnSpc>
                              <a:spcPct val="115000"/>
                            </a:lnSpc>
                            <a:spcBef>
                              <a:spcPts val="0"/>
                            </a:spcBef>
                            <a:spcAft>
                              <a:spcPts val="0"/>
                            </a:spcAft>
                          </a:pPr>
                          <a:r>
                            <a:rPr lang="en-US" sz="2400" b="1" dirty="0">
                              <a:effectLst/>
                              <a:latin typeface="Times New Roman" pitchFamily="18" charset="0"/>
                              <a:cs typeface="Times New Roman" pitchFamily="18" charset="0"/>
                            </a:rPr>
                            <a:t>             Yes</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109</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4884</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 </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2.2</a:t>
                          </a:r>
                          <a:endParaRPr lang="en-US" sz="2000" b="1" dirty="0">
                            <a:effectLst/>
                            <a:latin typeface="Times New Roman" pitchFamily="18" charset="0"/>
                            <a:cs typeface="Times New Roman" pitchFamily="18" charset="0"/>
                          </a:endParaRPr>
                        </a:p>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97.8</a:t>
                          </a:r>
                          <a:endParaRPr lang="en-US" sz="2000" b="1" dirty="0">
                            <a:effectLst/>
                            <a:latin typeface="Times New Roman" pitchFamily="18" charset="0"/>
                            <a:ea typeface="Calibri"/>
                            <a:cs typeface="Times New Roman" pitchFamily="18" charset="0"/>
                          </a:endParaRPr>
                        </a:p>
                      </a:txBody>
                      <a:tcPr marL="68580" marR="68580" marT="0" marB="0"/>
                    </a:tc>
                  </a:tr>
                </a:tbl>
              </a:graphicData>
            </a:graphic>
          </p:graphicFrame>
        </mc:Fallback>
      </mc:AlternateContent>
    </p:spTree>
    <p:extLst>
      <p:ext uri="{BB962C8B-B14F-4D97-AF65-F5344CB8AC3E}">
        <p14:creationId xmlns:p14="http://schemas.microsoft.com/office/powerpoint/2010/main" val="10679438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40372231"/>
              </p:ext>
            </p:extLst>
          </p:nvPr>
        </p:nvGraphicFramePr>
        <p:xfrm>
          <a:off x="0" y="1082186"/>
          <a:ext cx="9144000" cy="5775814"/>
        </p:xfrm>
        <a:graphic>
          <a:graphicData uri="http://schemas.openxmlformats.org/drawingml/2006/table">
            <a:tbl>
              <a:tblPr firstRow="1" firstCol="1" bandRow="1">
                <a:tableStyleId>{5C22544A-7EE6-4342-B048-85BDC9FD1C3A}</a:tableStyleId>
              </a:tblPr>
              <a:tblGrid>
                <a:gridCol w="4536558"/>
                <a:gridCol w="1710069"/>
                <a:gridCol w="1198133"/>
                <a:gridCol w="1699240"/>
              </a:tblGrid>
              <a:tr h="525074">
                <a:tc rowSpan="2">
                  <a:txBody>
                    <a:bodyPr/>
                    <a:lstStyle/>
                    <a:p>
                      <a:pPr marL="0" marR="0" algn="ctr">
                        <a:lnSpc>
                          <a:spcPct val="115000"/>
                        </a:lnSpc>
                        <a:spcBef>
                          <a:spcPts val="0"/>
                        </a:spcBef>
                        <a:spcAft>
                          <a:spcPts val="0"/>
                        </a:spcAft>
                      </a:pPr>
                      <a:r>
                        <a:rPr lang="en-US" sz="2400" b="1" dirty="0">
                          <a:effectLst/>
                        </a:rPr>
                        <a:t>Variables</a:t>
                      </a:r>
                      <a:endParaRPr lang="en-US" sz="2400" b="1"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400" b="1" dirty="0">
                          <a:effectLst/>
                        </a:rPr>
                        <a:t>Stunting</a:t>
                      </a:r>
                      <a:endParaRPr lang="en-US" sz="2400" b="1" dirty="0">
                        <a:effectLst/>
                        <a:latin typeface="Calibri"/>
                        <a:ea typeface="Calibri"/>
                        <a:cs typeface="Times New Roman"/>
                      </a:endParaRPr>
                    </a:p>
                  </a:txBody>
                  <a:tcPr marL="68580" marR="68580" marT="0" marB="0"/>
                </a:tc>
                <a:tc hMerge="1">
                  <a:txBody>
                    <a:bodyPr/>
                    <a:lstStyle/>
                    <a:p>
                      <a:endParaRPr lang="en-US"/>
                    </a:p>
                  </a:txBody>
                  <a:tcPr/>
                </a:tc>
                <a:tc rowSpan="2">
                  <a:txBody>
                    <a:bodyPr/>
                    <a:lstStyle/>
                    <a:p>
                      <a:pPr marL="0" marR="0" algn="ctr">
                        <a:lnSpc>
                          <a:spcPct val="115000"/>
                        </a:lnSpc>
                        <a:spcBef>
                          <a:spcPts val="0"/>
                        </a:spcBef>
                        <a:spcAft>
                          <a:spcPts val="0"/>
                        </a:spcAft>
                      </a:pPr>
                      <a:r>
                        <a:rPr lang="en-US" sz="2400" b="1">
                          <a:effectLst/>
                        </a:rPr>
                        <a:t>P Value</a:t>
                      </a:r>
                      <a:endParaRPr lang="en-US" sz="2400" b="1">
                        <a:effectLst/>
                        <a:latin typeface="Calibri"/>
                        <a:ea typeface="Calibri"/>
                        <a:cs typeface="Times New Roman"/>
                      </a:endParaRPr>
                    </a:p>
                  </a:txBody>
                  <a:tcPr marL="68580" marR="68580" marT="0" marB="0"/>
                </a:tc>
              </a:tr>
              <a:tr h="525074">
                <a:tc vMerge="1">
                  <a:txBody>
                    <a:bodyPr/>
                    <a:lstStyle/>
                    <a:p>
                      <a:endParaRPr lang="en-US"/>
                    </a:p>
                  </a:txBody>
                  <a:tcPr/>
                </a:tc>
                <a:tc>
                  <a:txBody>
                    <a:bodyPr/>
                    <a:lstStyle/>
                    <a:p>
                      <a:pPr marL="0" marR="0" algn="ctr">
                        <a:lnSpc>
                          <a:spcPct val="115000"/>
                        </a:lnSpc>
                        <a:spcBef>
                          <a:spcPts val="0"/>
                        </a:spcBef>
                        <a:spcAft>
                          <a:spcPts val="0"/>
                        </a:spcAft>
                      </a:pPr>
                      <a:r>
                        <a:rPr lang="en-US" sz="2400" b="1" dirty="0">
                          <a:effectLst/>
                        </a:rPr>
                        <a:t>No (%)</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Yes (%)</a:t>
                      </a:r>
                      <a:endParaRPr lang="en-US" sz="2400" b="1" dirty="0">
                        <a:effectLst/>
                        <a:latin typeface="Calibri"/>
                        <a:ea typeface="Calibri"/>
                        <a:cs typeface="Times New Roman"/>
                      </a:endParaRPr>
                    </a:p>
                  </a:txBody>
                  <a:tcPr marL="68580" marR="68580" marT="0" marB="0"/>
                </a:tc>
                <a:tc vMerge="1">
                  <a:txBody>
                    <a:bodyPr/>
                    <a:lstStyle/>
                    <a:p>
                      <a:endParaRPr lang="en-US"/>
                    </a:p>
                  </a:txBody>
                  <a:tcPr/>
                </a:tc>
              </a:tr>
              <a:tr h="525074">
                <a:tc gridSpan="4">
                  <a:txBody>
                    <a:bodyPr/>
                    <a:lstStyle/>
                    <a:p>
                      <a:pPr marL="0" marR="0">
                        <a:lnSpc>
                          <a:spcPct val="115000"/>
                        </a:lnSpc>
                        <a:spcBef>
                          <a:spcPts val="0"/>
                        </a:spcBef>
                        <a:spcAft>
                          <a:spcPts val="0"/>
                        </a:spcAft>
                      </a:pPr>
                      <a:r>
                        <a:rPr lang="en-US" sz="2400" b="1" dirty="0">
                          <a:solidFill>
                            <a:srgbClr val="002060"/>
                          </a:solidFill>
                          <a:effectLst/>
                        </a:rPr>
                        <a:t>Age of Mother</a:t>
                      </a:r>
                      <a:endParaRPr lang="en-US" sz="2400" b="1" dirty="0">
                        <a:solidFill>
                          <a:srgbClr val="00206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25074">
                <a:tc>
                  <a:txBody>
                    <a:bodyPr/>
                    <a:lstStyle/>
                    <a:p>
                      <a:pPr marL="0" marR="0">
                        <a:lnSpc>
                          <a:spcPct val="115000"/>
                        </a:lnSpc>
                        <a:spcBef>
                          <a:spcPts val="0"/>
                        </a:spcBef>
                        <a:spcAft>
                          <a:spcPts val="0"/>
                        </a:spcAft>
                      </a:pPr>
                      <a:r>
                        <a:rPr lang="en-US" sz="2400" b="1" dirty="0">
                          <a:effectLst/>
                        </a:rPr>
                        <a:t>                   Below 25</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68.5</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31.5</a:t>
                      </a:r>
                      <a:endParaRPr lang="en-US" sz="2400" b="1">
                        <a:effectLst/>
                        <a:latin typeface="Calibri"/>
                        <a:ea typeface="Calibri"/>
                        <a:cs typeface="Times New Roman"/>
                      </a:endParaRPr>
                    </a:p>
                  </a:txBody>
                  <a:tcPr marL="68580" marR="68580" marT="0" marB="0"/>
                </a:tc>
                <a:tc rowSpan="3">
                  <a:txBody>
                    <a:bodyPr/>
                    <a:lstStyle/>
                    <a:p>
                      <a:pPr marL="0" marR="0" algn="ctr">
                        <a:lnSpc>
                          <a:spcPct val="115000"/>
                        </a:lnSpc>
                        <a:spcBef>
                          <a:spcPts val="0"/>
                        </a:spcBef>
                        <a:spcAft>
                          <a:spcPts val="0"/>
                        </a:spcAft>
                      </a:pPr>
                      <a:r>
                        <a:rPr lang="en-US" sz="2400" b="1" dirty="0">
                          <a:effectLst/>
                        </a:rPr>
                        <a:t>0.762</a:t>
                      </a:r>
                      <a:endParaRPr lang="en-US" sz="2400" b="1" dirty="0">
                        <a:effectLst/>
                        <a:latin typeface="Calibri"/>
                        <a:ea typeface="Calibri"/>
                        <a:cs typeface="Times New Roman"/>
                      </a:endParaRPr>
                    </a:p>
                  </a:txBody>
                  <a:tcPr marL="68580" marR="68580" marT="0" marB="0"/>
                </a:tc>
              </a:tr>
              <a:tr h="525074">
                <a:tc>
                  <a:txBody>
                    <a:bodyPr/>
                    <a:lstStyle/>
                    <a:p>
                      <a:pPr marL="0" marR="0">
                        <a:lnSpc>
                          <a:spcPct val="115000"/>
                        </a:lnSpc>
                        <a:spcBef>
                          <a:spcPts val="0"/>
                        </a:spcBef>
                        <a:spcAft>
                          <a:spcPts val="0"/>
                        </a:spcAft>
                      </a:pPr>
                      <a:r>
                        <a:rPr lang="en-US" sz="2400" b="1">
                          <a:effectLst/>
                        </a:rPr>
                        <a:t>                   25-34</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68.9</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31.1</a:t>
                      </a:r>
                      <a:endParaRPr lang="en-US" sz="2400" b="1" dirty="0">
                        <a:effectLst/>
                        <a:latin typeface="Calibri"/>
                        <a:ea typeface="Calibri"/>
                        <a:cs typeface="Times New Roman"/>
                      </a:endParaRPr>
                    </a:p>
                  </a:txBody>
                  <a:tcPr marL="68580" marR="68580" marT="0" marB="0"/>
                </a:tc>
                <a:tc vMerge="1">
                  <a:txBody>
                    <a:bodyPr/>
                    <a:lstStyle/>
                    <a:p>
                      <a:endParaRPr lang="en-US"/>
                    </a:p>
                  </a:txBody>
                  <a:tcPr/>
                </a:tc>
              </a:tr>
              <a:tr h="525074">
                <a:tc>
                  <a:txBody>
                    <a:bodyPr/>
                    <a:lstStyle/>
                    <a:p>
                      <a:pPr marL="0" marR="0">
                        <a:lnSpc>
                          <a:spcPct val="115000"/>
                        </a:lnSpc>
                        <a:spcBef>
                          <a:spcPts val="0"/>
                        </a:spcBef>
                        <a:spcAft>
                          <a:spcPts val="0"/>
                        </a:spcAft>
                      </a:pPr>
                      <a:r>
                        <a:rPr lang="en-US" sz="2400" b="1">
                          <a:effectLst/>
                        </a:rPr>
                        <a:t>                   Above 35</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67.4</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32.6</a:t>
                      </a:r>
                      <a:endParaRPr lang="en-US" sz="2400" b="1" dirty="0">
                        <a:effectLst/>
                        <a:latin typeface="Calibri"/>
                        <a:ea typeface="Calibri"/>
                        <a:cs typeface="Times New Roman"/>
                      </a:endParaRPr>
                    </a:p>
                  </a:txBody>
                  <a:tcPr marL="68580" marR="68580" marT="0" marB="0"/>
                </a:tc>
                <a:tc vMerge="1">
                  <a:txBody>
                    <a:bodyPr/>
                    <a:lstStyle/>
                    <a:p>
                      <a:endParaRPr lang="en-US"/>
                    </a:p>
                  </a:txBody>
                  <a:tcPr/>
                </a:tc>
              </a:tr>
              <a:tr h="525074">
                <a:tc gridSpan="4">
                  <a:txBody>
                    <a:bodyPr/>
                    <a:lstStyle/>
                    <a:p>
                      <a:pPr marL="0" marR="0">
                        <a:lnSpc>
                          <a:spcPct val="115000"/>
                        </a:lnSpc>
                        <a:spcBef>
                          <a:spcPts val="0"/>
                        </a:spcBef>
                        <a:spcAft>
                          <a:spcPts val="0"/>
                        </a:spcAft>
                      </a:pPr>
                      <a:r>
                        <a:rPr lang="en-US" sz="2400" b="1" dirty="0">
                          <a:solidFill>
                            <a:srgbClr val="002060"/>
                          </a:solidFill>
                          <a:effectLst/>
                        </a:rPr>
                        <a:t>Education of Mother</a:t>
                      </a:r>
                      <a:endParaRPr lang="en-US" sz="2400" b="1" dirty="0">
                        <a:solidFill>
                          <a:srgbClr val="00206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25074">
                <a:tc>
                  <a:txBody>
                    <a:bodyPr/>
                    <a:lstStyle/>
                    <a:p>
                      <a:pPr marL="0" marR="0">
                        <a:lnSpc>
                          <a:spcPct val="115000"/>
                        </a:lnSpc>
                        <a:spcBef>
                          <a:spcPts val="0"/>
                        </a:spcBef>
                        <a:spcAft>
                          <a:spcPts val="0"/>
                        </a:spcAft>
                      </a:pPr>
                      <a:r>
                        <a:rPr lang="en-US" sz="2400" b="1">
                          <a:effectLst/>
                        </a:rPr>
                        <a:t>                 No Education</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55.1</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44.9</a:t>
                      </a:r>
                      <a:endParaRPr lang="en-US" sz="2400" b="1" dirty="0">
                        <a:effectLst/>
                        <a:latin typeface="Calibri"/>
                        <a:ea typeface="Calibri"/>
                        <a:cs typeface="Times New Roman"/>
                      </a:endParaRPr>
                    </a:p>
                  </a:txBody>
                  <a:tcPr marL="68580" marR="68580" marT="0" marB="0"/>
                </a:tc>
                <a:tc rowSpan="4">
                  <a:txBody>
                    <a:bodyPr/>
                    <a:lstStyle/>
                    <a:p>
                      <a:pPr marL="0" marR="0" algn="ctr">
                        <a:lnSpc>
                          <a:spcPct val="115000"/>
                        </a:lnSpc>
                        <a:spcBef>
                          <a:spcPts val="0"/>
                        </a:spcBef>
                        <a:spcAft>
                          <a:spcPts val="0"/>
                        </a:spcAft>
                      </a:pPr>
                      <a:r>
                        <a:rPr lang="en-US" sz="2400" b="1" dirty="0">
                          <a:effectLst/>
                        </a:rPr>
                        <a:t>0.000</a:t>
                      </a:r>
                      <a:endParaRPr lang="en-US" sz="2400" b="1" dirty="0">
                        <a:effectLst/>
                        <a:latin typeface="Calibri"/>
                        <a:ea typeface="Calibri"/>
                        <a:cs typeface="Times New Roman"/>
                      </a:endParaRPr>
                    </a:p>
                  </a:txBody>
                  <a:tcPr marL="68580" marR="68580" marT="0" marB="0"/>
                </a:tc>
              </a:tr>
              <a:tr h="525074">
                <a:tc>
                  <a:txBody>
                    <a:bodyPr/>
                    <a:lstStyle/>
                    <a:p>
                      <a:pPr marL="0" marR="0">
                        <a:lnSpc>
                          <a:spcPct val="115000"/>
                        </a:lnSpc>
                        <a:spcBef>
                          <a:spcPts val="0"/>
                        </a:spcBef>
                        <a:spcAft>
                          <a:spcPts val="0"/>
                        </a:spcAft>
                      </a:pPr>
                      <a:r>
                        <a:rPr lang="en-US" sz="2400" b="1">
                          <a:effectLst/>
                        </a:rPr>
                        <a:t>                 Primary</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60.6</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39.5</a:t>
                      </a:r>
                      <a:endParaRPr lang="en-US" sz="2400" b="1" dirty="0">
                        <a:effectLst/>
                        <a:latin typeface="Calibri"/>
                        <a:ea typeface="Calibri"/>
                        <a:cs typeface="Times New Roman"/>
                      </a:endParaRPr>
                    </a:p>
                  </a:txBody>
                  <a:tcPr marL="68580" marR="68580" marT="0" marB="0"/>
                </a:tc>
                <a:tc vMerge="1">
                  <a:txBody>
                    <a:bodyPr/>
                    <a:lstStyle/>
                    <a:p>
                      <a:endParaRPr lang="en-US"/>
                    </a:p>
                  </a:txBody>
                  <a:tcPr/>
                </a:tc>
              </a:tr>
              <a:tr h="525074">
                <a:tc>
                  <a:txBody>
                    <a:bodyPr/>
                    <a:lstStyle/>
                    <a:p>
                      <a:pPr marL="0" marR="0">
                        <a:lnSpc>
                          <a:spcPct val="115000"/>
                        </a:lnSpc>
                        <a:spcBef>
                          <a:spcPts val="0"/>
                        </a:spcBef>
                        <a:spcAft>
                          <a:spcPts val="0"/>
                        </a:spcAft>
                      </a:pPr>
                      <a:r>
                        <a:rPr lang="en-US" sz="2400" b="1">
                          <a:effectLst/>
                        </a:rPr>
                        <a:t>                 Secondary</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69.8</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30.2</a:t>
                      </a:r>
                      <a:endParaRPr lang="en-US" sz="2400" b="1" dirty="0">
                        <a:effectLst/>
                        <a:latin typeface="Calibri"/>
                        <a:ea typeface="Calibri"/>
                        <a:cs typeface="Times New Roman"/>
                      </a:endParaRPr>
                    </a:p>
                  </a:txBody>
                  <a:tcPr marL="68580" marR="68580" marT="0" marB="0"/>
                </a:tc>
                <a:tc vMerge="1">
                  <a:txBody>
                    <a:bodyPr/>
                    <a:lstStyle/>
                    <a:p>
                      <a:endParaRPr lang="en-US"/>
                    </a:p>
                  </a:txBody>
                  <a:tcPr/>
                </a:tc>
              </a:tr>
              <a:tr h="525074">
                <a:tc>
                  <a:txBody>
                    <a:bodyPr/>
                    <a:lstStyle/>
                    <a:p>
                      <a:pPr marL="0" marR="0">
                        <a:lnSpc>
                          <a:spcPct val="115000"/>
                        </a:lnSpc>
                        <a:spcBef>
                          <a:spcPts val="0"/>
                        </a:spcBef>
                        <a:spcAft>
                          <a:spcPts val="0"/>
                        </a:spcAft>
                      </a:pPr>
                      <a:r>
                        <a:rPr lang="en-US" sz="2400" b="1">
                          <a:effectLst/>
                        </a:rPr>
                        <a:t>                 Higher</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84.7</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15.3</a:t>
                      </a:r>
                      <a:endParaRPr lang="en-US" sz="2400" b="1" dirty="0">
                        <a:effectLst/>
                        <a:latin typeface="Calibri"/>
                        <a:ea typeface="Calibri"/>
                        <a:cs typeface="Times New Roman"/>
                      </a:endParaRPr>
                    </a:p>
                  </a:txBody>
                  <a:tcPr marL="68580" marR="68580" marT="0" marB="0"/>
                </a:tc>
                <a:tc vMerge="1">
                  <a:txBody>
                    <a:bodyPr/>
                    <a:lstStyle/>
                    <a:p>
                      <a:endParaRPr lang="en-US"/>
                    </a:p>
                  </a:txBody>
                  <a:tcPr/>
                </a:tc>
              </a:tr>
            </a:tbl>
          </a:graphicData>
        </a:graphic>
      </p:graphicFrame>
      <p:sp>
        <p:nvSpPr>
          <p:cNvPr id="9" name="Rectangle 8"/>
          <p:cNvSpPr/>
          <p:nvPr/>
        </p:nvSpPr>
        <p:spPr>
          <a:xfrm>
            <a:off x="152400" y="635913"/>
            <a:ext cx="8458200" cy="446276"/>
          </a:xfrm>
          <a:prstGeom prst="rect">
            <a:avLst/>
          </a:prstGeom>
        </p:spPr>
        <p:txBody>
          <a:bodyPr wrap="square">
            <a:spAutoFit/>
          </a:bodyPr>
          <a:lstStyle/>
          <a:p>
            <a:r>
              <a:rPr lang="en-US" sz="2300" b="1" dirty="0" smtClean="0"/>
              <a:t>Table: </a:t>
            </a:r>
            <a:r>
              <a:rPr lang="en-US" sz="2300" b="1" dirty="0"/>
              <a:t>Distribution of stunting by potential </a:t>
            </a:r>
            <a:r>
              <a:rPr lang="en-US" sz="2300" b="1" dirty="0" smtClean="0"/>
              <a:t>factors ( Chi square test)</a:t>
            </a:r>
            <a:endParaRPr lang="en-US" sz="2300" dirty="0">
              <a:effectLst/>
            </a:endParaRPr>
          </a:p>
        </p:txBody>
      </p:sp>
      <p:sp>
        <p:nvSpPr>
          <p:cNvPr id="10" name="Subtitle 1"/>
          <p:cNvSpPr txBox="1">
            <a:spLocks/>
          </p:cNvSpPr>
          <p:nvPr/>
        </p:nvSpPr>
        <p:spPr>
          <a:xfrm>
            <a:off x="2667000" y="76200"/>
            <a:ext cx="32766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a:t>
            </a:r>
            <a:endParaRPr lang="en-US" sz="3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820523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726358830"/>
              </p:ext>
            </p:extLst>
          </p:nvPr>
        </p:nvGraphicFramePr>
        <p:xfrm>
          <a:off x="0" y="914400"/>
          <a:ext cx="9144000" cy="5958840"/>
        </p:xfrm>
        <a:graphic>
          <a:graphicData uri="http://schemas.openxmlformats.org/drawingml/2006/table">
            <a:tbl>
              <a:tblPr firstRow="1" firstCol="1" bandRow="1">
                <a:tableStyleId>{5C22544A-7EE6-4342-B048-85BDC9FD1C3A}</a:tableStyleId>
              </a:tblPr>
              <a:tblGrid>
                <a:gridCol w="4423144"/>
                <a:gridCol w="1667318"/>
                <a:gridCol w="1168179"/>
                <a:gridCol w="1885359"/>
              </a:tblGrid>
              <a:tr h="345141">
                <a:tc rowSpan="2">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Variables</a:t>
                      </a:r>
                      <a:endParaRPr lang="en-US" sz="2000" b="1" dirty="0">
                        <a:effectLst/>
                        <a:latin typeface="Times New Roman" pitchFamily="18" charset="0"/>
                        <a:ea typeface="Calibri"/>
                        <a:cs typeface="Times New Roman" pitchFamily="18" charset="0"/>
                      </a:endParaRPr>
                    </a:p>
                  </a:txBody>
                  <a:tcPr marL="68580" marR="68580" marT="0" marB="0"/>
                </a:tc>
                <a:tc gridSpan="2">
                  <a:txBody>
                    <a:bodyPr/>
                    <a:lstStyle/>
                    <a:p>
                      <a:pPr marL="0" marR="0" algn="ctr">
                        <a:lnSpc>
                          <a:spcPct val="115000"/>
                        </a:lnSpc>
                        <a:spcBef>
                          <a:spcPts val="0"/>
                        </a:spcBef>
                        <a:spcAft>
                          <a:spcPts val="0"/>
                        </a:spcAft>
                      </a:pPr>
                      <a:r>
                        <a:rPr lang="en-US" sz="2000" b="1">
                          <a:effectLst/>
                          <a:latin typeface="Times New Roman" pitchFamily="18" charset="0"/>
                          <a:cs typeface="Times New Roman" pitchFamily="18" charset="0"/>
                        </a:rPr>
                        <a:t>Stunting</a:t>
                      </a:r>
                      <a:endParaRPr lang="en-US" sz="2000" b="1">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rowSpan="2">
                  <a:txBody>
                    <a:bodyPr/>
                    <a:lstStyle/>
                    <a:p>
                      <a:pPr marL="0" marR="0" algn="ctr">
                        <a:lnSpc>
                          <a:spcPct val="115000"/>
                        </a:lnSpc>
                        <a:spcBef>
                          <a:spcPts val="0"/>
                        </a:spcBef>
                        <a:spcAft>
                          <a:spcPts val="0"/>
                        </a:spcAft>
                      </a:pPr>
                      <a:r>
                        <a:rPr lang="en-US" sz="2000" b="1">
                          <a:effectLst/>
                          <a:latin typeface="Times New Roman" pitchFamily="18" charset="0"/>
                          <a:cs typeface="Times New Roman" pitchFamily="18" charset="0"/>
                        </a:rPr>
                        <a:t>P Value</a:t>
                      </a:r>
                      <a:endParaRPr lang="en-US" sz="2000" b="1">
                        <a:effectLst/>
                        <a:latin typeface="Times New Roman" pitchFamily="18" charset="0"/>
                        <a:ea typeface="Calibri"/>
                        <a:cs typeface="Times New Roman" pitchFamily="18" charset="0"/>
                      </a:endParaRPr>
                    </a:p>
                  </a:txBody>
                  <a:tcPr marL="68580" marR="68580" marT="0" marB="0"/>
                </a:tc>
              </a:tr>
              <a:tr h="345141">
                <a:tc vMerge="1">
                  <a:txBody>
                    <a:bodyPr/>
                    <a:lstStyle/>
                    <a:p>
                      <a:endParaRPr lang="en-US"/>
                    </a:p>
                  </a:txBody>
                  <a:tcPr/>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No (%)</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a:effectLst/>
                          <a:latin typeface="Times New Roman" pitchFamily="18" charset="0"/>
                          <a:cs typeface="Times New Roman" pitchFamily="18" charset="0"/>
                        </a:rPr>
                        <a:t>Yes (%)</a:t>
                      </a:r>
                      <a:endParaRPr lang="en-US" sz="2000" b="1">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345141">
                <a:tc gridSpan="4">
                  <a:txBody>
                    <a:bodyPr/>
                    <a:lstStyle/>
                    <a:p>
                      <a:pPr marL="0" marR="0">
                        <a:lnSpc>
                          <a:spcPct val="115000"/>
                        </a:lnSpc>
                        <a:spcBef>
                          <a:spcPts val="0"/>
                        </a:spcBef>
                        <a:spcAft>
                          <a:spcPts val="0"/>
                        </a:spcAft>
                      </a:pPr>
                      <a:r>
                        <a:rPr lang="en-US" sz="2000" b="1" dirty="0">
                          <a:solidFill>
                            <a:srgbClr val="002060"/>
                          </a:solidFill>
                          <a:effectLst/>
                          <a:latin typeface="Times New Roman" pitchFamily="18" charset="0"/>
                          <a:cs typeface="Times New Roman" pitchFamily="18" charset="0"/>
                        </a:rPr>
                        <a:t>Sex of Child</a:t>
                      </a:r>
                      <a:endParaRPr lang="en-US" sz="2000" b="1" dirty="0">
                        <a:solidFill>
                          <a:srgbClr val="002060"/>
                        </a:solidFill>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45141">
                <a:tc>
                  <a:txBody>
                    <a:bodyPr/>
                    <a:lstStyle/>
                    <a:p>
                      <a:pPr marL="0" marR="0">
                        <a:lnSpc>
                          <a:spcPct val="115000"/>
                        </a:lnSpc>
                        <a:spcBef>
                          <a:spcPts val="0"/>
                        </a:spcBef>
                        <a:spcAft>
                          <a:spcPts val="0"/>
                        </a:spcAft>
                      </a:pPr>
                      <a:r>
                        <a:rPr lang="en-US" sz="2000" b="1" dirty="0">
                          <a:effectLst/>
                          <a:latin typeface="Times New Roman" pitchFamily="18" charset="0"/>
                          <a:cs typeface="Times New Roman" pitchFamily="18" charset="0"/>
                        </a:rPr>
                        <a:t>                 Male </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68.5</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a:effectLst/>
                          <a:latin typeface="Times New Roman" pitchFamily="18" charset="0"/>
                          <a:cs typeface="Times New Roman" pitchFamily="18" charset="0"/>
                        </a:rPr>
                        <a:t>31.5</a:t>
                      </a:r>
                      <a:endParaRPr lang="en-US" sz="2000" b="1">
                        <a:effectLst/>
                        <a:latin typeface="Times New Roman" pitchFamily="18" charset="0"/>
                        <a:ea typeface="Calibri"/>
                        <a:cs typeface="Times New Roman" pitchFamily="18" charset="0"/>
                      </a:endParaRPr>
                    </a:p>
                  </a:txBody>
                  <a:tcPr marL="68580" marR="68580" marT="0" marB="0"/>
                </a:tc>
                <a:tc rowSpan="2">
                  <a:txBody>
                    <a:bodyPr/>
                    <a:lstStyle/>
                    <a:p>
                      <a:pPr marL="0" marR="0" algn="ctr">
                        <a:lnSpc>
                          <a:spcPct val="115000"/>
                        </a:lnSpc>
                        <a:spcBef>
                          <a:spcPts val="0"/>
                        </a:spcBef>
                        <a:spcAft>
                          <a:spcPts val="0"/>
                        </a:spcAft>
                      </a:pPr>
                      <a:r>
                        <a:rPr lang="en-US" sz="2000" b="1">
                          <a:effectLst/>
                          <a:latin typeface="Times New Roman" pitchFamily="18" charset="0"/>
                          <a:cs typeface="Times New Roman" pitchFamily="18" charset="0"/>
                        </a:rPr>
                        <a:t>0.846</a:t>
                      </a:r>
                      <a:endParaRPr lang="en-US" sz="2000" b="1">
                        <a:effectLst/>
                        <a:latin typeface="Times New Roman" pitchFamily="18" charset="0"/>
                        <a:ea typeface="Calibri"/>
                        <a:cs typeface="Times New Roman" pitchFamily="18" charset="0"/>
                      </a:endParaRPr>
                    </a:p>
                  </a:txBody>
                  <a:tcPr marL="68580" marR="68580" marT="0" marB="0"/>
                </a:tc>
              </a:tr>
              <a:tr h="345141">
                <a:tc>
                  <a:txBody>
                    <a:bodyPr/>
                    <a:lstStyle/>
                    <a:p>
                      <a:pPr marL="0" marR="0">
                        <a:lnSpc>
                          <a:spcPct val="115000"/>
                        </a:lnSpc>
                        <a:spcBef>
                          <a:spcPts val="0"/>
                        </a:spcBef>
                        <a:spcAft>
                          <a:spcPts val="0"/>
                        </a:spcAft>
                      </a:pPr>
                      <a:r>
                        <a:rPr lang="en-US" sz="2000" b="1" dirty="0">
                          <a:effectLst/>
                          <a:latin typeface="Times New Roman" pitchFamily="18" charset="0"/>
                          <a:cs typeface="Times New Roman" pitchFamily="18" charset="0"/>
                        </a:rPr>
                        <a:t>                 Female</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68.7</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a:effectLst/>
                          <a:latin typeface="Times New Roman" pitchFamily="18" charset="0"/>
                          <a:cs typeface="Times New Roman" pitchFamily="18" charset="0"/>
                        </a:rPr>
                        <a:t>31.3</a:t>
                      </a:r>
                      <a:endParaRPr lang="en-US" sz="2000" b="1">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345141">
                <a:tc gridSpan="4">
                  <a:txBody>
                    <a:bodyPr/>
                    <a:lstStyle/>
                    <a:p>
                      <a:pPr marL="0" marR="0">
                        <a:lnSpc>
                          <a:spcPct val="115000"/>
                        </a:lnSpc>
                        <a:spcBef>
                          <a:spcPts val="0"/>
                        </a:spcBef>
                        <a:spcAft>
                          <a:spcPts val="0"/>
                        </a:spcAft>
                      </a:pPr>
                      <a:r>
                        <a:rPr lang="en-US" sz="2000" b="1" dirty="0">
                          <a:solidFill>
                            <a:srgbClr val="002060"/>
                          </a:solidFill>
                          <a:effectLst/>
                          <a:latin typeface="Times New Roman" pitchFamily="18" charset="0"/>
                          <a:cs typeface="Times New Roman" pitchFamily="18" charset="0"/>
                        </a:rPr>
                        <a:t>Types of place of residence</a:t>
                      </a:r>
                      <a:endParaRPr lang="en-US" sz="2000" b="1" dirty="0">
                        <a:solidFill>
                          <a:srgbClr val="002060"/>
                        </a:solidFill>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45141">
                <a:tc>
                  <a:txBody>
                    <a:bodyPr/>
                    <a:lstStyle/>
                    <a:p>
                      <a:pPr marL="0" marR="0">
                        <a:lnSpc>
                          <a:spcPct val="115000"/>
                        </a:lnSpc>
                        <a:spcBef>
                          <a:spcPts val="0"/>
                        </a:spcBef>
                        <a:spcAft>
                          <a:spcPts val="0"/>
                        </a:spcAft>
                      </a:pPr>
                      <a:r>
                        <a:rPr lang="en-US" sz="2000" b="1" dirty="0">
                          <a:effectLst/>
                          <a:latin typeface="Times New Roman" pitchFamily="18" charset="0"/>
                          <a:cs typeface="Times New Roman" pitchFamily="18" charset="0"/>
                        </a:rPr>
                        <a:t>                Urban</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73.3</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26.7</a:t>
                      </a:r>
                      <a:endParaRPr lang="en-US" sz="2000" b="1" dirty="0">
                        <a:effectLst/>
                        <a:latin typeface="Times New Roman" pitchFamily="18" charset="0"/>
                        <a:ea typeface="Calibri"/>
                        <a:cs typeface="Times New Roman" pitchFamily="18" charset="0"/>
                      </a:endParaRPr>
                    </a:p>
                  </a:txBody>
                  <a:tcPr marL="68580" marR="68580" marT="0" marB="0"/>
                </a:tc>
                <a:tc rowSpan="2">
                  <a:txBody>
                    <a:bodyPr/>
                    <a:lstStyle/>
                    <a:p>
                      <a:pPr marL="0" marR="0" algn="ctr">
                        <a:lnSpc>
                          <a:spcPct val="115000"/>
                        </a:lnSpc>
                        <a:spcBef>
                          <a:spcPts val="0"/>
                        </a:spcBef>
                        <a:spcAft>
                          <a:spcPts val="0"/>
                        </a:spcAft>
                      </a:pPr>
                      <a:r>
                        <a:rPr lang="en-US" sz="2000" b="1">
                          <a:effectLst/>
                          <a:latin typeface="Times New Roman" pitchFamily="18" charset="0"/>
                          <a:cs typeface="Times New Roman" pitchFamily="18" charset="0"/>
                        </a:rPr>
                        <a:t>0.000</a:t>
                      </a:r>
                      <a:endParaRPr lang="en-US" sz="2000" b="1">
                        <a:effectLst/>
                        <a:latin typeface="Times New Roman" pitchFamily="18" charset="0"/>
                        <a:ea typeface="Calibri"/>
                        <a:cs typeface="Times New Roman" pitchFamily="18" charset="0"/>
                      </a:endParaRPr>
                    </a:p>
                  </a:txBody>
                  <a:tcPr marL="68580" marR="68580" marT="0" marB="0"/>
                </a:tc>
              </a:tr>
              <a:tr h="345141">
                <a:tc>
                  <a:txBody>
                    <a:bodyPr/>
                    <a:lstStyle/>
                    <a:p>
                      <a:pPr marL="0" marR="0">
                        <a:lnSpc>
                          <a:spcPct val="115000"/>
                        </a:lnSpc>
                        <a:spcBef>
                          <a:spcPts val="0"/>
                        </a:spcBef>
                        <a:spcAft>
                          <a:spcPts val="0"/>
                        </a:spcAft>
                      </a:pPr>
                      <a:r>
                        <a:rPr lang="en-US" sz="2000" b="1">
                          <a:effectLst/>
                          <a:latin typeface="Times New Roman" pitchFamily="18" charset="0"/>
                          <a:cs typeface="Times New Roman" pitchFamily="18" charset="0"/>
                        </a:rPr>
                        <a:t>                Rural</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66.1</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33.9</a:t>
                      </a:r>
                      <a:endParaRPr lang="en-US" sz="20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345141">
                <a:tc gridSpan="4">
                  <a:txBody>
                    <a:bodyPr/>
                    <a:lstStyle/>
                    <a:p>
                      <a:pPr marL="0" marR="0">
                        <a:lnSpc>
                          <a:spcPct val="115000"/>
                        </a:lnSpc>
                        <a:spcBef>
                          <a:spcPts val="0"/>
                        </a:spcBef>
                        <a:spcAft>
                          <a:spcPts val="0"/>
                        </a:spcAft>
                      </a:pPr>
                      <a:r>
                        <a:rPr lang="en-US" sz="2000" b="1" dirty="0">
                          <a:solidFill>
                            <a:srgbClr val="002060"/>
                          </a:solidFill>
                          <a:effectLst/>
                          <a:latin typeface="Times New Roman" pitchFamily="18" charset="0"/>
                          <a:cs typeface="Times New Roman" pitchFamily="18" charset="0"/>
                        </a:rPr>
                        <a:t>Division</a:t>
                      </a:r>
                      <a:endParaRPr lang="en-US" sz="2000" b="1" dirty="0">
                        <a:solidFill>
                          <a:srgbClr val="002060"/>
                        </a:solidFill>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345141">
                <a:tc>
                  <a:txBody>
                    <a:bodyPr/>
                    <a:lstStyle/>
                    <a:p>
                      <a:pPr marL="0" marR="0">
                        <a:lnSpc>
                          <a:spcPct val="115000"/>
                        </a:lnSpc>
                        <a:spcBef>
                          <a:spcPts val="0"/>
                        </a:spcBef>
                        <a:spcAft>
                          <a:spcPts val="0"/>
                        </a:spcAft>
                      </a:pPr>
                      <a:r>
                        <a:rPr lang="en-US" sz="2000" b="1">
                          <a:effectLst/>
                          <a:latin typeface="Times New Roman" pitchFamily="18" charset="0"/>
                          <a:cs typeface="Times New Roman" pitchFamily="18" charset="0"/>
                        </a:rPr>
                        <a:t>                Barisal</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68.6</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31.4</a:t>
                      </a:r>
                      <a:endParaRPr lang="en-US" sz="2000" b="1" dirty="0">
                        <a:effectLst/>
                        <a:latin typeface="Times New Roman" pitchFamily="18" charset="0"/>
                        <a:ea typeface="Calibri"/>
                        <a:cs typeface="Times New Roman" pitchFamily="18" charset="0"/>
                      </a:endParaRPr>
                    </a:p>
                  </a:txBody>
                  <a:tcPr marL="68580" marR="68580" marT="0" marB="0"/>
                </a:tc>
                <a:tc rowSpan="8">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0.000</a:t>
                      </a:r>
                      <a:endParaRPr lang="en-US" sz="2000" b="1" dirty="0">
                        <a:effectLst/>
                        <a:latin typeface="Times New Roman" pitchFamily="18" charset="0"/>
                        <a:ea typeface="Calibri"/>
                        <a:cs typeface="Times New Roman" pitchFamily="18" charset="0"/>
                      </a:endParaRPr>
                    </a:p>
                  </a:txBody>
                  <a:tcPr marL="68580" marR="68580" marT="0" marB="0"/>
                </a:tc>
              </a:tr>
              <a:tr h="345141">
                <a:tc>
                  <a:txBody>
                    <a:bodyPr/>
                    <a:lstStyle/>
                    <a:p>
                      <a:pPr marL="0" marR="0">
                        <a:lnSpc>
                          <a:spcPct val="115000"/>
                        </a:lnSpc>
                        <a:spcBef>
                          <a:spcPts val="0"/>
                        </a:spcBef>
                        <a:spcAft>
                          <a:spcPts val="0"/>
                        </a:spcAft>
                      </a:pPr>
                      <a:r>
                        <a:rPr lang="en-US" sz="2000" b="1">
                          <a:effectLst/>
                          <a:latin typeface="Times New Roman" pitchFamily="18" charset="0"/>
                          <a:cs typeface="Times New Roman" pitchFamily="18" charset="0"/>
                        </a:rPr>
                        <a:t>                Chittagong</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68.1</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31.9</a:t>
                      </a:r>
                      <a:endParaRPr lang="en-US" sz="20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345141">
                <a:tc>
                  <a:txBody>
                    <a:bodyPr/>
                    <a:lstStyle/>
                    <a:p>
                      <a:pPr marL="0" marR="0">
                        <a:lnSpc>
                          <a:spcPct val="115000"/>
                        </a:lnSpc>
                        <a:spcBef>
                          <a:spcPts val="0"/>
                        </a:spcBef>
                        <a:spcAft>
                          <a:spcPts val="0"/>
                        </a:spcAft>
                      </a:pPr>
                      <a:r>
                        <a:rPr lang="en-US" sz="2000" b="1">
                          <a:effectLst/>
                          <a:latin typeface="Times New Roman" pitchFamily="18" charset="0"/>
                          <a:cs typeface="Times New Roman" pitchFamily="18" charset="0"/>
                        </a:rPr>
                        <a:t>                Dhaka</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74.8</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25.2</a:t>
                      </a:r>
                      <a:endParaRPr lang="en-US" sz="20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345141">
                <a:tc>
                  <a:txBody>
                    <a:bodyPr/>
                    <a:lstStyle/>
                    <a:p>
                      <a:pPr marL="0" marR="0">
                        <a:lnSpc>
                          <a:spcPct val="115000"/>
                        </a:lnSpc>
                        <a:spcBef>
                          <a:spcPts val="0"/>
                        </a:spcBef>
                        <a:spcAft>
                          <a:spcPts val="0"/>
                        </a:spcAft>
                      </a:pPr>
                      <a:r>
                        <a:rPr lang="en-US" sz="2000" b="1">
                          <a:effectLst/>
                          <a:latin typeface="Times New Roman" pitchFamily="18" charset="0"/>
                          <a:cs typeface="Times New Roman" pitchFamily="18" charset="0"/>
                        </a:rPr>
                        <a:t>                Khulna</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74.8</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25.2</a:t>
                      </a:r>
                      <a:endParaRPr lang="en-US" sz="20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345141">
                <a:tc>
                  <a:txBody>
                    <a:bodyPr/>
                    <a:lstStyle/>
                    <a:p>
                      <a:pPr marL="0" marR="0">
                        <a:lnSpc>
                          <a:spcPct val="115000"/>
                        </a:lnSpc>
                        <a:spcBef>
                          <a:spcPts val="0"/>
                        </a:spcBef>
                        <a:spcAft>
                          <a:spcPts val="0"/>
                        </a:spcAft>
                      </a:pPr>
                      <a:r>
                        <a:rPr lang="en-US" sz="2000" b="1">
                          <a:effectLst/>
                          <a:latin typeface="Times New Roman" pitchFamily="18" charset="0"/>
                          <a:cs typeface="Times New Roman" pitchFamily="18" charset="0"/>
                        </a:rPr>
                        <a:t>                Mymensingh</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64.7</a:t>
                      </a:r>
                      <a:endParaRPr lang="en-US" sz="20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35.3</a:t>
                      </a:r>
                      <a:endParaRPr lang="en-US" sz="20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345141">
                <a:tc>
                  <a:txBody>
                    <a:bodyPr/>
                    <a:lstStyle/>
                    <a:p>
                      <a:pPr marL="0" marR="0">
                        <a:lnSpc>
                          <a:spcPct val="115000"/>
                        </a:lnSpc>
                        <a:spcBef>
                          <a:spcPts val="0"/>
                        </a:spcBef>
                        <a:spcAft>
                          <a:spcPts val="0"/>
                        </a:spcAft>
                      </a:pPr>
                      <a:r>
                        <a:rPr lang="en-US" sz="2000" b="1">
                          <a:effectLst/>
                          <a:latin typeface="Times New Roman" pitchFamily="18" charset="0"/>
                          <a:cs typeface="Times New Roman" pitchFamily="18" charset="0"/>
                        </a:rPr>
                        <a:t>                Rajshahi</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a:effectLst/>
                          <a:latin typeface="Times New Roman" pitchFamily="18" charset="0"/>
                          <a:cs typeface="Times New Roman" pitchFamily="18" charset="0"/>
                        </a:rPr>
                        <a:t>70.7</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29.3</a:t>
                      </a:r>
                      <a:endParaRPr lang="en-US" sz="20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345141">
                <a:tc>
                  <a:txBody>
                    <a:bodyPr/>
                    <a:lstStyle/>
                    <a:p>
                      <a:pPr marL="0" marR="0">
                        <a:lnSpc>
                          <a:spcPct val="115000"/>
                        </a:lnSpc>
                        <a:spcBef>
                          <a:spcPts val="0"/>
                        </a:spcBef>
                        <a:spcAft>
                          <a:spcPts val="0"/>
                        </a:spcAft>
                      </a:pPr>
                      <a:r>
                        <a:rPr lang="en-US" sz="2000" b="1">
                          <a:effectLst/>
                          <a:latin typeface="Times New Roman" pitchFamily="18" charset="0"/>
                          <a:cs typeface="Times New Roman" pitchFamily="18" charset="0"/>
                        </a:rPr>
                        <a:t>                Rangpur</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a:effectLst/>
                          <a:latin typeface="Times New Roman" pitchFamily="18" charset="0"/>
                          <a:cs typeface="Times New Roman" pitchFamily="18" charset="0"/>
                        </a:rPr>
                        <a:t>70.4</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29.6</a:t>
                      </a:r>
                      <a:endParaRPr lang="en-US" sz="20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345141">
                <a:tc>
                  <a:txBody>
                    <a:bodyPr/>
                    <a:lstStyle/>
                    <a:p>
                      <a:pPr marL="0" marR="0">
                        <a:lnSpc>
                          <a:spcPct val="115000"/>
                        </a:lnSpc>
                        <a:spcBef>
                          <a:spcPts val="0"/>
                        </a:spcBef>
                        <a:spcAft>
                          <a:spcPts val="0"/>
                        </a:spcAft>
                      </a:pPr>
                      <a:r>
                        <a:rPr lang="en-US" sz="2000" b="1">
                          <a:effectLst/>
                          <a:latin typeface="Times New Roman" pitchFamily="18" charset="0"/>
                          <a:cs typeface="Times New Roman" pitchFamily="18" charset="0"/>
                        </a:rPr>
                        <a:t>                Sylhet</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a:effectLst/>
                          <a:latin typeface="Times New Roman" pitchFamily="18" charset="0"/>
                          <a:cs typeface="Times New Roman" pitchFamily="18" charset="0"/>
                        </a:rPr>
                        <a:t>58.7</a:t>
                      </a:r>
                      <a:endParaRPr lang="en-US" sz="20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000" b="1" dirty="0">
                          <a:effectLst/>
                          <a:latin typeface="Times New Roman" pitchFamily="18" charset="0"/>
                          <a:cs typeface="Times New Roman" pitchFamily="18" charset="0"/>
                        </a:rPr>
                        <a:t>41.3</a:t>
                      </a:r>
                      <a:endParaRPr lang="en-US" sz="20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bl>
          </a:graphicData>
        </a:graphic>
      </p:graphicFrame>
      <p:sp>
        <p:nvSpPr>
          <p:cNvPr id="7" name="Subtitle 1"/>
          <p:cNvSpPr txBox="1">
            <a:spLocks/>
          </p:cNvSpPr>
          <p:nvPr/>
        </p:nvSpPr>
        <p:spPr>
          <a:xfrm>
            <a:off x="2743200" y="152400"/>
            <a:ext cx="3581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 CONT….</a:t>
            </a:r>
            <a:endParaRPr lang="en-US" sz="3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7399417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27113709"/>
              </p:ext>
            </p:extLst>
          </p:nvPr>
        </p:nvGraphicFramePr>
        <p:xfrm>
          <a:off x="0" y="969264"/>
          <a:ext cx="9144000" cy="5888736"/>
        </p:xfrm>
        <a:graphic>
          <a:graphicData uri="http://schemas.openxmlformats.org/drawingml/2006/table">
            <a:tbl>
              <a:tblPr firstRow="1" firstCol="1" bandRow="1">
                <a:tableStyleId>{5C22544A-7EE6-4342-B048-85BDC9FD1C3A}</a:tableStyleId>
              </a:tblPr>
              <a:tblGrid>
                <a:gridCol w="4700038"/>
                <a:gridCol w="1579940"/>
                <a:gridCol w="1452284"/>
                <a:gridCol w="1411738"/>
              </a:tblGrid>
              <a:tr h="408214">
                <a:tc rowSpan="2">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Variables</a:t>
                      </a:r>
                      <a:endParaRPr lang="en-US" sz="2400" b="1" dirty="0">
                        <a:effectLst/>
                        <a:latin typeface="Times New Roman" pitchFamily="18" charset="0"/>
                        <a:ea typeface="Calibri"/>
                        <a:cs typeface="Times New Roman" pitchFamily="18" charset="0"/>
                      </a:endParaRPr>
                    </a:p>
                  </a:txBody>
                  <a:tcPr marL="68580" marR="68580" marT="0" marB="0"/>
                </a:tc>
                <a:tc gridSpan="2">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Stunting</a:t>
                      </a:r>
                      <a:endParaRPr lang="en-US" sz="2400" b="1">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rowSpan="2">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P Value</a:t>
                      </a:r>
                      <a:endParaRPr lang="en-US" sz="2400" b="1">
                        <a:effectLst/>
                        <a:latin typeface="Times New Roman" pitchFamily="18" charset="0"/>
                        <a:ea typeface="Calibri"/>
                        <a:cs typeface="Times New Roman" pitchFamily="18" charset="0"/>
                      </a:endParaRPr>
                    </a:p>
                  </a:txBody>
                  <a:tcPr marL="68580" marR="68580" marT="0" marB="0"/>
                </a:tc>
              </a:tr>
              <a:tr h="408214">
                <a:tc vMerge="1">
                  <a:txBody>
                    <a:bodyPr/>
                    <a:lstStyle/>
                    <a:p>
                      <a:endParaRPr lang="en-US"/>
                    </a:p>
                  </a:txBody>
                  <a:tcPr/>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No (%)</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Yes (%)</a:t>
                      </a:r>
                      <a:endParaRPr lang="en-US" sz="24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408214">
                <a:tc gridSpan="4">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Wealth Index</a:t>
                      </a:r>
                      <a:endParaRPr lang="en-US" sz="2400" b="1" dirty="0">
                        <a:solidFill>
                          <a:srgbClr val="002060"/>
                        </a:solidFill>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08214">
                <a:tc>
                  <a:txBody>
                    <a:bodyPr/>
                    <a:lstStyle/>
                    <a:p>
                      <a:pPr marL="0" marR="0">
                        <a:lnSpc>
                          <a:spcPct val="115000"/>
                        </a:lnSpc>
                        <a:spcBef>
                          <a:spcPts val="0"/>
                        </a:spcBef>
                        <a:spcAft>
                          <a:spcPts val="0"/>
                        </a:spcAft>
                      </a:pPr>
                      <a:r>
                        <a:rPr lang="en-US" sz="2400" b="1" dirty="0">
                          <a:effectLst/>
                          <a:latin typeface="Times New Roman" pitchFamily="18" charset="0"/>
                          <a:cs typeface="Times New Roman" pitchFamily="18" charset="0"/>
                        </a:rPr>
                        <a:t>                Poorest</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59.2</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40.8</a:t>
                      </a:r>
                      <a:endParaRPr lang="en-US" sz="2400" b="1">
                        <a:effectLst/>
                        <a:latin typeface="Times New Roman" pitchFamily="18" charset="0"/>
                        <a:ea typeface="Calibri"/>
                        <a:cs typeface="Times New Roman" pitchFamily="18" charset="0"/>
                      </a:endParaRPr>
                    </a:p>
                  </a:txBody>
                  <a:tcPr marL="68580" marR="68580" marT="0" marB="0"/>
                </a:tc>
                <a:tc rowSpan="5">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0.000</a:t>
                      </a:r>
                      <a:endParaRPr lang="en-US" sz="2400" b="1" dirty="0">
                        <a:effectLst/>
                        <a:latin typeface="Times New Roman" pitchFamily="18" charset="0"/>
                        <a:ea typeface="Calibri"/>
                        <a:cs typeface="Times New Roman" pitchFamily="18" charset="0"/>
                      </a:endParaRPr>
                    </a:p>
                  </a:txBody>
                  <a:tcPr marL="68580" marR="68580" marT="0" marB="0"/>
                </a:tc>
              </a:tr>
              <a:tr h="408214">
                <a:tc>
                  <a:txBody>
                    <a:bodyPr/>
                    <a:lstStyle/>
                    <a:p>
                      <a:pPr marL="0" marR="0">
                        <a:lnSpc>
                          <a:spcPct val="115000"/>
                        </a:lnSpc>
                        <a:spcBef>
                          <a:spcPts val="0"/>
                        </a:spcBef>
                        <a:spcAft>
                          <a:spcPts val="0"/>
                        </a:spcAft>
                      </a:pPr>
                      <a:r>
                        <a:rPr lang="en-US" sz="2400" b="1" dirty="0">
                          <a:effectLst/>
                          <a:latin typeface="Times New Roman" pitchFamily="18" charset="0"/>
                          <a:cs typeface="Times New Roman" pitchFamily="18" charset="0"/>
                        </a:rPr>
                        <a:t>                Poorer</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61.2</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38.8</a:t>
                      </a:r>
                      <a:endParaRPr lang="en-US" sz="24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408214">
                <a:tc>
                  <a:txBody>
                    <a:bodyPr/>
                    <a:lstStyle/>
                    <a:p>
                      <a:pPr marL="0" marR="0">
                        <a:lnSpc>
                          <a:spcPct val="115000"/>
                        </a:lnSpc>
                        <a:spcBef>
                          <a:spcPts val="0"/>
                        </a:spcBef>
                        <a:spcAft>
                          <a:spcPts val="0"/>
                        </a:spcAft>
                      </a:pPr>
                      <a:r>
                        <a:rPr lang="en-US" sz="2400" b="1" dirty="0">
                          <a:effectLst/>
                          <a:latin typeface="Times New Roman" pitchFamily="18" charset="0"/>
                          <a:cs typeface="Times New Roman" pitchFamily="18" charset="0"/>
                        </a:rPr>
                        <a:t>                Middle</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69.2</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30.8</a:t>
                      </a:r>
                      <a:endParaRPr lang="en-US" sz="24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408214">
                <a:tc>
                  <a:txBody>
                    <a:bodyPr/>
                    <a:lstStyle/>
                    <a:p>
                      <a:pPr marL="0" marR="0">
                        <a:lnSpc>
                          <a:spcPct val="115000"/>
                        </a:lnSpc>
                        <a:spcBef>
                          <a:spcPts val="0"/>
                        </a:spcBef>
                        <a:spcAft>
                          <a:spcPts val="0"/>
                        </a:spcAft>
                      </a:pPr>
                      <a:r>
                        <a:rPr lang="en-US" sz="2400" b="1" dirty="0">
                          <a:effectLst/>
                          <a:latin typeface="Times New Roman" pitchFamily="18" charset="0"/>
                          <a:cs typeface="Times New Roman" pitchFamily="18" charset="0"/>
                        </a:rPr>
                        <a:t>                Richer</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72.3</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27.7</a:t>
                      </a:r>
                      <a:endParaRPr lang="en-US" sz="24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408214">
                <a:tc>
                  <a:txBody>
                    <a:bodyPr/>
                    <a:lstStyle/>
                    <a:p>
                      <a:pPr marL="0" marR="0">
                        <a:lnSpc>
                          <a:spcPct val="115000"/>
                        </a:lnSpc>
                        <a:spcBef>
                          <a:spcPts val="0"/>
                        </a:spcBef>
                        <a:spcAft>
                          <a:spcPts val="0"/>
                        </a:spcAft>
                      </a:pPr>
                      <a:r>
                        <a:rPr lang="en-US" sz="2400" b="1" dirty="0">
                          <a:effectLst/>
                          <a:latin typeface="Times New Roman" pitchFamily="18" charset="0"/>
                          <a:cs typeface="Times New Roman" pitchFamily="18" charset="0"/>
                        </a:rPr>
                        <a:t>                Richest</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82.6</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17.4</a:t>
                      </a:r>
                      <a:endParaRPr lang="en-US" sz="24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408214">
                <a:tc gridSpan="4">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Religion</a:t>
                      </a:r>
                      <a:endParaRPr lang="en-US" sz="2400" b="1" dirty="0">
                        <a:solidFill>
                          <a:srgbClr val="002060"/>
                        </a:solidFill>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08214">
                <a:tc>
                  <a:txBody>
                    <a:bodyPr/>
                    <a:lstStyle/>
                    <a:p>
                      <a:pPr marL="0" marR="0">
                        <a:lnSpc>
                          <a:spcPct val="115000"/>
                        </a:lnSpc>
                        <a:spcBef>
                          <a:spcPts val="0"/>
                        </a:spcBef>
                        <a:spcAft>
                          <a:spcPts val="0"/>
                        </a:spcAft>
                      </a:pPr>
                      <a:r>
                        <a:rPr lang="en-US" sz="2400" b="1" dirty="0">
                          <a:effectLst/>
                          <a:latin typeface="Times New Roman" pitchFamily="18" charset="0"/>
                          <a:cs typeface="Times New Roman" pitchFamily="18" charset="0"/>
                        </a:rPr>
                        <a:t>                Muslim</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68.5</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31.5</a:t>
                      </a:r>
                      <a:endParaRPr lang="en-US" sz="2400" b="1" dirty="0">
                        <a:effectLst/>
                        <a:latin typeface="Times New Roman" pitchFamily="18" charset="0"/>
                        <a:ea typeface="Calibri"/>
                        <a:cs typeface="Times New Roman" pitchFamily="18" charset="0"/>
                      </a:endParaRPr>
                    </a:p>
                  </a:txBody>
                  <a:tcPr marL="68580" marR="68580" marT="0" marB="0"/>
                </a:tc>
                <a:tc rowSpan="2">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0.729</a:t>
                      </a:r>
                      <a:endParaRPr lang="en-US" sz="2400" b="1" dirty="0">
                        <a:effectLst/>
                        <a:latin typeface="Times New Roman" pitchFamily="18" charset="0"/>
                        <a:ea typeface="Calibri"/>
                        <a:cs typeface="Times New Roman" pitchFamily="18" charset="0"/>
                      </a:endParaRPr>
                    </a:p>
                  </a:txBody>
                  <a:tcPr marL="68580" marR="68580" marT="0" marB="0"/>
                </a:tc>
              </a:tr>
              <a:tr h="408214">
                <a:tc>
                  <a:txBody>
                    <a:bodyPr/>
                    <a:lstStyle/>
                    <a:p>
                      <a:pPr marL="0" marR="0">
                        <a:lnSpc>
                          <a:spcPct val="115000"/>
                        </a:lnSpc>
                        <a:spcBef>
                          <a:spcPts val="0"/>
                        </a:spcBef>
                        <a:spcAft>
                          <a:spcPts val="0"/>
                        </a:spcAft>
                      </a:pPr>
                      <a:r>
                        <a:rPr lang="en-US" sz="2400" b="1" dirty="0">
                          <a:effectLst/>
                          <a:latin typeface="Times New Roman" pitchFamily="18" charset="0"/>
                          <a:cs typeface="Times New Roman" pitchFamily="18" charset="0"/>
                        </a:rPr>
                        <a:t>                Others</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69.2</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30.8</a:t>
                      </a:r>
                      <a:endParaRPr lang="en-US" sz="24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408214">
                <a:tc gridSpan="4">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Delivery by Caesarean Section            </a:t>
                      </a:r>
                      <a:endParaRPr lang="en-US" sz="2400" b="1" dirty="0">
                        <a:solidFill>
                          <a:srgbClr val="002060"/>
                        </a:solidFill>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08214">
                <a:tc>
                  <a:txBody>
                    <a:bodyPr/>
                    <a:lstStyle/>
                    <a:p>
                      <a:pPr marL="0" marR="0">
                        <a:lnSpc>
                          <a:spcPct val="115000"/>
                        </a:lnSpc>
                        <a:spcBef>
                          <a:spcPts val="0"/>
                        </a:spcBef>
                        <a:spcAft>
                          <a:spcPts val="0"/>
                        </a:spcAft>
                      </a:pPr>
                      <a:r>
                        <a:rPr lang="en-US" sz="2400" b="1" dirty="0">
                          <a:effectLst/>
                          <a:latin typeface="Times New Roman" pitchFamily="18" charset="0"/>
                          <a:cs typeface="Times New Roman" pitchFamily="18" charset="0"/>
                        </a:rPr>
                        <a:t>                No</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64.5</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35.5</a:t>
                      </a:r>
                      <a:endParaRPr lang="en-US" sz="2400" b="1">
                        <a:effectLst/>
                        <a:latin typeface="Times New Roman" pitchFamily="18" charset="0"/>
                        <a:ea typeface="Calibri"/>
                        <a:cs typeface="Times New Roman" pitchFamily="18" charset="0"/>
                      </a:endParaRPr>
                    </a:p>
                  </a:txBody>
                  <a:tcPr marL="68580" marR="68580" marT="0" marB="0"/>
                </a:tc>
                <a:tc rowSpan="2">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0.000</a:t>
                      </a:r>
                      <a:endParaRPr lang="en-US" sz="2400" b="1" dirty="0">
                        <a:effectLst/>
                        <a:latin typeface="Times New Roman" pitchFamily="18" charset="0"/>
                        <a:ea typeface="Calibri"/>
                        <a:cs typeface="Times New Roman" pitchFamily="18" charset="0"/>
                      </a:endParaRPr>
                    </a:p>
                  </a:txBody>
                  <a:tcPr marL="68580" marR="68580" marT="0" marB="0"/>
                </a:tc>
              </a:tr>
              <a:tr h="408214">
                <a:tc>
                  <a:txBody>
                    <a:bodyPr/>
                    <a:lstStyle/>
                    <a:p>
                      <a:pPr marL="0" marR="0">
                        <a:lnSpc>
                          <a:spcPct val="115000"/>
                        </a:lnSpc>
                        <a:spcBef>
                          <a:spcPts val="0"/>
                        </a:spcBef>
                        <a:spcAft>
                          <a:spcPts val="0"/>
                        </a:spcAft>
                      </a:pPr>
                      <a:r>
                        <a:rPr lang="en-US" sz="2400" b="1" dirty="0">
                          <a:effectLst/>
                          <a:latin typeface="Times New Roman" pitchFamily="18" charset="0"/>
                          <a:cs typeface="Times New Roman" pitchFamily="18" charset="0"/>
                        </a:rPr>
                        <a:t>                Yes</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77.0</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23.0</a:t>
                      </a:r>
                      <a:endParaRPr lang="en-US" sz="24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bl>
          </a:graphicData>
        </a:graphic>
      </p:graphicFrame>
      <p:sp>
        <p:nvSpPr>
          <p:cNvPr id="6" name="Subtitle 1"/>
          <p:cNvSpPr txBox="1">
            <a:spLocks/>
          </p:cNvSpPr>
          <p:nvPr/>
        </p:nvSpPr>
        <p:spPr>
          <a:xfrm>
            <a:off x="2743200" y="228600"/>
            <a:ext cx="3581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 CONT….</a:t>
            </a:r>
            <a:endParaRPr lang="en-US" sz="3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442525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813782108"/>
              </p:ext>
            </p:extLst>
          </p:nvPr>
        </p:nvGraphicFramePr>
        <p:xfrm>
          <a:off x="0" y="838196"/>
          <a:ext cx="9144000" cy="6019804"/>
        </p:xfrm>
        <a:graphic>
          <a:graphicData uri="http://schemas.openxmlformats.org/drawingml/2006/table">
            <a:tbl>
              <a:tblPr firstRow="1" firstCol="1" bandRow="1">
                <a:tableStyleId>{5C22544A-7EE6-4342-B048-85BDC9FD1C3A}</a:tableStyleId>
              </a:tblPr>
              <a:tblGrid>
                <a:gridCol w="4655941"/>
                <a:gridCol w="1755071"/>
                <a:gridCol w="1229662"/>
                <a:gridCol w="1503326"/>
              </a:tblGrid>
              <a:tr h="429986">
                <a:tc rowSpan="2">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Variables</a:t>
                      </a:r>
                      <a:endParaRPr lang="en-US" sz="2400" b="1" dirty="0">
                        <a:effectLst/>
                        <a:latin typeface="Times New Roman" pitchFamily="18" charset="0"/>
                        <a:ea typeface="Calibri"/>
                        <a:cs typeface="Times New Roman" pitchFamily="18" charset="0"/>
                      </a:endParaRPr>
                    </a:p>
                  </a:txBody>
                  <a:tcPr marL="68580" marR="68580" marT="0" marB="0"/>
                </a:tc>
                <a:tc gridSpan="2">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Stunting</a:t>
                      </a:r>
                      <a:endParaRPr lang="en-US" sz="2400" b="1">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rowSpan="2">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P Value</a:t>
                      </a:r>
                      <a:endParaRPr lang="en-US" sz="2400" b="1">
                        <a:effectLst/>
                        <a:latin typeface="Times New Roman" pitchFamily="18" charset="0"/>
                        <a:ea typeface="Calibri"/>
                        <a:cs typeface="Times New Roman" pitchFamily="18" charset="0"/>
                      </a:endParaRPr>
                    </a:p>
                  </a:txBody>
                  <a:tcPr marL="68580" marR="68580" marT="0" marB="0"/>
                </a:tc>
              </a:tr>
              <a:tr h="429986">
                <a:tc vMerge="1">
                  <a:txBody>
                    <a:bodyPr/>
                    <a:lstStyle/>
                    <a:p>
                      <a:endParaRPr lang="en-US"/>
                    </a:p>
                  </a:txBody>
                  <a:tcPr/>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No (%)</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Yes (%)</a:t>
                      </a:r>
                      <a:endParaRPr lang="en-US" sz="2400" b="1">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429986">
                <a:tc gridSpan="4">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Mothers Working Status</a:t>
                      </a:r>
                      <a:endParaRPr lang="en-US" sz="2400" b="1" dirty="0">
                        <a:solidFill>
                          <a:srgbClr val="002060"/>
                        </a:solidFill>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29986">
                <a:tc>
                  <a:txBody>
                    <a:bodyPr/>
                    <a:lstStyle/>
                    <a:p>
                      <a:pPr marL="0" marR="0">
                        <a:lnSpc>
                          <a:spcPct val="115000"/>
                        </a:lnSpc>
                        <a:spcBef>
                          <a:spcPts val="0"/>
                        </a:spcBef>
                        <a:spcAft>
                          <a:spcPts val="0"/>
                        </a:spcAft>
                      </a:pPr>
                      <a:r>
                        <a:rPr lang="en-US" sz="2400" b="1" dirty="0">
                          <a:effectLst/>
                          <a:latin typeface="Times New Roman" pitchFamily="18" charset="0"/>
                          <a:cs typeface="Times New Roman" pitchFamily="18" charset="0"/>
                        </a:rPr>
                        <a:t>                No</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70.8</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29.2</a:t>
                      </a:r>
                      <a:endParaRPr lang="en-US" sz="2400" b="1" dirty="0">
                        <a:effectLst/>
                        <a:latin typeface="Times New Roman" pitchFamily="18" charset="0"/>
                        <a:ea typeface="Calibri"/>
                        <a:cs typeface="Times New Roman" pitchFamily="18" charset="0"/>
                      </a:endParaRPr>
                    </a:p>
                  </a:txBody>
                  <a:tcPr marL="68580" marR="68580" marT="0" marB="0"/>
                </a:tc>
                <a:tc rowSpan="2">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0.000</a:t>
                      </a:r>
                      <a:endParaRPr lang="en-US" sz="2400" b="1">
                        <a:effectLst/>
                        <a:latin typeface="Times New Roman" pitchFamily="18" charset="0"/>
                        <a:ea typeface="Calibri"/>
                        <a:cs typeface="Times New Roman" pitchFamily="18" charset="0"/>
                      </a:endParaRPr>
                    </a:p>
                  </a:txBody>
                  <a:tcPr marL="68580" marR="68580" marT="0" marB="0"/>
                </a:tc>
              </a:tr>
              <a:tr h="429986">
                <a:tc>
                  <a:txBody>
                    <a:bodyPr/>
                    <a:lstStyle/>
                    <a:p>
                      <a:pPr marL="0" marR="0">
                        <a:lnSpc>
                          <a:spcPct val="115000"/>
                        </a:lnSpc>
                        <a:spcBef>
                          <a:spcPts val="0"/>
                        </a:spcBef>
                        <a:spcAft>
                          <a:spcPts val="0"/>
                        </a:spcAft>
                      </a:pPr>
                      <a:r>
                        <a:rPr lang="en-US" sz="2400" b="1" dirty="0">
                          <a:effectLst/>
                          <a:latin typeface="Times New Roman" pitchFamily="18" charset="0"/>
                          <a:cs typeface="Times New Roman" pitchFamily="18" charset="0"/>
                        </a:rPr>
                        <a:t>                Yes</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65.6</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34.4</a:t>
                      </a:r>
                      <a:endParaRPr lang="en-US" sz="24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429986">
                <a:tc gridSpan="4">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Sex of Household Head</a:t>
                      </a:r>
                      <a:endParaRPr lang="en-US" sz="2400" b="1" dirty="0">
                        <a:solidFill>
                          <a:srgbClr val="002060"/>
                        </a:solidFill>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29986">
                <a:tc>
                  <a:txBody>
                    <a:bodyPr/>
                    <a:lstStyle/>
                    <a:p>
                      <a:pPr marL="0" marR="0">
                        <a:lnSpc>
                          <a:spcPct val="115000"/>
                        </a:lnSpc>
                        <a:spcBef>
                          <a:spcPts val="0"/>
                        </a:spcBef>
                        <a:spcAft>
                          <a:spcPts val="0"/>
                        </a:spcAft>
                      </a:pPr>
                      <a:r>
                        <a:rPr lang="en-US" sz="2400" b="1">
                          <a:effectLst/>
                          <a:latin typeface="Times New Roman" pitchFamily="18" charset="0"/>
                          <a:cs typeface="Times New Roman" pitchFamily="18" charset="0"/>
                        </a:rPr>
                        <a:t>                 Male</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68.2</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31.8</a:t>
                      </a:r>
                      <a:endParaRPr lang="en-US" sz="2400" b="1" dirty="0">
                        <a:effectLst/>
                        <a:latin typeface="Times New Roman" pitchFamily="18" charset="0"/>
                        <a:ea typeface="Calibri"/>
                        <a:cs typeface="Times New Roman" pitchFamily="18" charset="0"/>
                      </a:endParaRPr>
                    </a:p>
                  </a:txBody>
                  <a:tcPr marL="68580" marR="68580" marT="0" marB="0"/>
                </a:tc>
                <a:tc rowSpan="2">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0.084</a:t>
                      </a:r>
                      <a:endParaRPr lang="en-US" sz="2400" b="1" dirty="0">
                        <a:effectLst/>
                        <a:latin typeface="Times New Roman" pitchFamily="18" charset="0"/>
                        <a:ea typeface="Calibri"/>
                        <a:cs typeface="Times New Roman" pitchFamily="18" charset="0"/>
                      </a:endParaRPr>
                    </a:p>
                  </a:txBody>
                  <a:tcPr marL="68580" marR="68580" marT="0" marB="0"/>
                </a:tc>
              </a:tr>
              <a:tr h="429986">
                <a:tc>
                  <a:txBody>
                    <a:bodyPr/>
                    <a:lstStyle/>
                    <a:p>
                      <a:pPr marL="0" marR="0">
                        <a:lnSpc>
                          <a:spcPct val="115000"/>
                        </a:lnSpc>
                        <a:spcBef>
                          <a:spcPts val="0"/>
                        </a:spcBef>
                        <a:spcAft>
                          <a:spcPts val="0"/>
                        </a:spcAft>
                      </a:pPr>
                      <a:r>
                        <a:rPr lang="en-US" sz="2400" b="1">
                          <a:effectLst/>
                          <a:latin typeface="Times New Roman" pitchFamily="18" charset="0"/>
                          <a:cs typeface="Times New Roman" pitchFamily="18" charset="0"/>
                        </a:rPr>
                        <a:t>                 Female</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71.0</a:t>
                      </a:r>
                      <a:endParaRPr lang="en-US" sz="2400" b="1" dirty="0">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29.0</a:t>
                      </a:r>
                      <a:endParaRPr lang="en-US" sz="24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429986">
                <a:tc gridSpan="4">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Gave Child Fortified Baby Food</a:t>
                      </a:r>
                      <a:endParaRPr lang="en-US" sz="2400" b="1" dirty="0">
                        <a:solidFill>
                          <a:srgbClr val="002060"/>
                        </a:solidFill>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29986">
                <a:tc>
                  <a:txBody>
                    <a:bodyPr/>
                    <a:lstStyle/>
                    <a:p>
                      <a:pPr marL="0" marR="0">
                        <a:lnSpc>
                          <a:spcPct val="115000"/>
                        </a:lnSpc>
                        <a:spcBef>
                          <a:spcPts val="0"/>
                        </a:spcBef>
                        <a:spcAft>
                          <a:spcPts val="0"/>
                        </a:spcAft>
                      </a:pPr>
                      <a:r>
                        <a:rPr lang="en-US" sz="2400" b="1">
                          <a:effectLst/>
                          <a:latin typeface="Times New Roman" pitchFamily="18" charset="0"/>
                          <a:cs typeface="Times New Roman" pitchFamily="18" charset="0"/>
                        </a:rPr>
                        <a:t>                 No</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70.1</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29.9</a:t>
                      </a:r>
                      <a:endParaRPr lang="en-US" sz="2400" b="1" dirty="0">
                        <a:effectLst/>
                        <a:latin typeface="Times New Roman" pitchFamily="18" charset="0"/>
                        <a:ea typeface="Calibri"/>
                        <a:cs typeface="Times New Roman" pitchFamily="18" charset="0"/>
                      </a:endParaRPr>
                    </a:p>
                  </a:txBody>
                  <a:tcPr marL="68580" marR="68580" marT="0" marB="0"/>
                </a:tc>
                <a:tc rowSpan="2">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0.003</a:t>
                      </a:r>
                      <a:endParaRPr lang="en-US" sz="2400" b="1" dirty="0">
                        <a:effectLst/>
                        <a:latin typeface="Times New Roman" pitchFamily="18" charset="0"/>
                        <a:ea typeface="Calibri"/>
                        <a:cs typeface="Times New Roman" pitchFamily="18" charset="0"/>
                      </a:endParaRPr>
                    </a:p>
                  </a:txBody>
                  <a:tcPr marL="68580" marR="68580" marT="0" marB="0"/>
                </a:tc>
              </a:tr>
              <a:tr h="429986">
                <a:tc>
                  <a:txBody>
                    <a:bodyPr/>
                    <a:lstStyle/>
                    <a:p>
                      <a:pPr marL="0" marR="0">
                        <a:lnSpc>
                          <a:spcPct val="115000"/>
                        </a:lnSpc>
                        <a:spcBef>
                          <a:spcPts val="0"/>
                        </a:spcBef>
                        <a:spcAft>
                          <a:spcPts val="0"/>
                        </a:spcAft>
                      </a:pPr>
                      <a:r>
                        <a:rPr lang="en-US" sz="2400" b="1">
                          <a:effectLst/>
                          <a:latin typeface="Times New Roman" pitchFamily="18" charset="0"/>
                          <a:cs typeface="Times New Roman" pitchFamily="18" charset="0"/>
                        </a:rPr>
                        <a:t>                 Yes</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79.8</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20.2</a:t>
                      </a:r>
                      <a:endParaRPr lang="en-US" sz="24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r h="429986">
                <a:tc gridSpan="4">
                  <a:txBody>
                    <a:bodyPr/>
                    <a:lstStyle/>
                    <a:p>
                      <a:pPr marL="0" marR="0">
                        <a:lnSpc>
                          <a:spcPct val="115000"/>
                        </a:lnSpc>
                        <a:spcBef>
                          <a:spcPts val="0"/>
                        </a:spcBef>
                        <a:spcAft>
                          <a:spcPts val="0"/>
                        </a:spcAft>
                      </a:pPr>
                      <a:r>
                        <a:rPr lang="en-US" sz="2400" b="1" dirty="0">
                          <a:solidFill>
                            <a:srgbClr val="002060"/>
                          </a:solidFill>
                          <a:effectLst/>
                          <a:latin typeface="Times New Roman" pitchFamily="18" charset="0"/>
                          <a:cs typeface="Times New Roman" pitchFamily="18" charset="0"/>
                        </a:rPr>
                        <a:t>Breastfeeding</a:t>
                      </a:r>
                      <a:endParaRPr lang="en-US" sz="2400" b="1" dirty="0">
                        <a:solidFill>
                          <a:srgbClr val="002060"/>
                        </a:solidFill>
                        <a:effectLst/>
                        <a:latin typeface="Times New Roman" pitchFamily="18" charset="0"/>
                        <a:ea typeface="Calibri"/>
                        <a:cs typeface="Times New Roman" pitchFamily="18"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29986">
                <a:tc>
                  <a:txBody>
                    <a:bodyPr/>
                    <a:lstStyle/>
                    <a:p>
                      <a:pPr marL="0" marR="0">
                        <a:lnSpc>
                          <a:spcPct val="115000"/>
                        </a:lnSpc>
                        <a:spcBef>
                          <a:spcPts val="0"/>
                        </a:spcBef>
                        <a:spcAft>
                          <a:spcPts val="0"/>
                        </a:spcAft>
                      </a:pPr>
                      <a:r>
                        <a:rPr lang="en-US" sz="2400" b="1">
                          <a:effectLst/>
                          <a:latin typeface="Times New Roman" pitchFamily="18" charset="0"/>
                          <a:cs typeface="Times New Roman" pitchFamily="18" charset="0"/>
                        </a:rPr>
                        <a:t>                 No</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75.8</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24.2</a:t>
                      </a:r>
                      <a:endParaRPr lang="en-US" sz="2400" b="1">
                        <a:effectLst/>
                        <a:latin typeface="Times New Roman" pitchFamily="18" charset="0"/>
                        <a:ea typeface="Calibri"/>
                        <a:cs typeface="Times New Roman" pitchFamily="18" charset="0"/>
                      </a:endParaRPr>
                    </a:p>
                  </a:txBody>
                  <a:tcPr marL="68580" marR="68580" marT="0" marB="0"/>
                </a:tc>
                <a:tc rowSpan="2">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0.097</a:t>
                      </a:r>
                      <a:endParaRPr lang="en-US" sz="2400" b="1" dirty="0">
                        <a:effectLst/>
                        <a:latin typeface="Times New Roman" pitchFamily="18" charset="0"/>
                        <a:ea typeface="Calibri"/>
                        <a:cs typeface="Times New Roman" pitchFamily="18" charset="0"/>
                      </a:endParaRPr>
                    </a:p>
                  </a:txBody>
                  <a:tcPr marL="68580" marR="68580" marT="0" marB="0"/>
                </a:tc>
              </a:tr>
              <a:tr h="429986">
                <a:tc>
                  <a:txBody>
                    <a:bodyPr/>
                    <a:lstStyle/>
                    <a:p>
                      <a:pPr marL="0" marR="0">
                        <a:lnSpc>
                          <a:spcPct val="115000"/>
                        </a:lnSpc>
                        <a:spcBef>
                          <a:spcPts val="0"/>
                        </a:spcBef>
                        <a:spcAft>
                          <a:spcPts val="0"/>
                        </a:spcAft>
                      </a:pPr>
                      <a:r>
                        <a:rPr lang="en-US" sz="2400" b="1">
                          <a:effectLst/>
                          <a:latin typeface="Times New Roman" pitchFamily="18" charset="0"/>
                          <a:cs typeface="Times New Roman" pitchFamily="18" charset="0"/>
                        </a:rPr>
                        <a:t>                 Yes</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a:effectLst/>
                          <a:latin typeface="Times New Roman" pitchFamily="18" charset="0"/>
                          <a:cs typeface="Times New Roman" pitchFamily="18" charset="0"/>
                        </a:rPr>
                        <a:t>67.7</a:t>
                      </a:r>
                      <a:endParaRPr lang="en-US" sz="2400" b="1">
                        <a:effectLst/>
                        <a:latin typeface="Times New Roman" pitchFamily="18" charset="0"/>
                        <a:ea typeface="Calibri"/>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2400" b="1" dirty="0">
                          <a:effectLst/>
                          <a:latin typeface="Times New Roman" pitchFamily="18" charset="0"/>
                          <a:cs typeface="Times New Roman" pitchFamily="18" charset="0"/>
                        </a:rPr>
                        <a:t>32.3</a:t>
                      </a:r>
                      <a:endParaRPr lang="en-US" sz="2400" b="1" dirty="0">
                        <a:effectLst/>
                        <a:latin typeface="Times New Roman" pitchFamily="18" charset="0"/>
                        <a:ea typeface="Calibri"/>
                        <a:cs typeface="Times New Roman" pitchFamily="18" charset="0"/>
                      </a:endParaRPr>
                    </a:p>
                  </a:txBody>
                  <a:tcPr marL="68580" marR="68580" marT="0" marB="0"/>
                </a:tc>
                <a:tc vMerge="1">
                  <a:txBody>
                    <a:bodyPr/>
                    <a:lstStyle/>
                    <a:p>
                      <a:endParaRPr lang="en-US"/>
                    </a:p>
                  </a:txBody>
                  <a:tcPr/>
                </a:tc>
              </a:tr>
            </a:tbl>
          </a:graphicData>
        </a:graphic>
      </p:graphicFrame>
      <p:sp>
        <p:nvSpPr>
          <p:cNvPr id="5" name="Subtitle 1"/>
          <p:cNvSpPr txBox="1">
            <a:spLocks/>
          </p:cNvSpPr>
          <p:nvPr/>
        </p:nvSpPr>
        <p:spPr>
          <a:xfrm>
            <a:off x="2743200" y="76200"/>
            <a:ext cx="3581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 CONT….</a:t>
            </a:r>
            <a:endParaRPr lang="en-US" sz="3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3719839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2743200" y="76200"/>
            <a:ext cx="3581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 CONT….</a:t>
            </a:r>
            <a:endParaRPr lang="en-US" sz="3000" b="1" dirty="0">
              <a:solidFill>
                <a:schemeClr val="tx1"/>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41020478"/>
              </p:ext>
            </p:extLst>
          </p:nvPr>
        </p:nvGraphicFramePr>
        <p:xfrm>
          <a:off x="1" y="1349502"/>
          <a:ext cx="9143999" cy="5468112"/>
        </p:xfrm>
        <a:graphic>
          <a:graphicData uri="http://schemas.openxmlformats.org/drawingml/2006/table">
            <a:tbl>
              <a:tblPr firstRow="1" firstCol="1" bandRow="1">
                <a:tableStyleId>{5C22544A-7EE6-4342-B048-85BDC9FD1C3A}</a:tableStyleId>
              </a:tblPr>
              <a:tblGrid>
                <a:gridCol w="3047999"/>
                <a:gridCol w="1676400"/>
                <a:gridCol w="1711947"/>
                <a:gridCol w="1265573"/>
                <a:gridCol w="1442080"/>
              </a:tblGrid>
              <a:tr h="426202">
                <a:tc rowSpan="3">
                  <a:txBody>
                    <a:bodyPr/>
                    <a:lstStyle/>
                    <a:p>
                      <a:pPr marL="0" marR="0" algn="l">
                        <a:lnSpc>
                          <a:spcPct val="115000"/>
                        </a:lnSpc>
                        <a:spcBef>
                          <a:spcPts val="0"/>
                        </a:spcBef>
                        <a:spcAft>
                          <a:spcPts val="0"/>
                        </a:spcAft>
                      </a:pPr>
                      <a:r>
                        <a:rPr lang="en-US" sz="2400" b="1" dirty="0">
                          <a:effectLst/>
                          <a:latin typeface="Calibri (ti)"/>
                        </a:rPr>
                        <a:t> </a:t>
                      </a:r>
                      <a:endParaRPr lang="en-US" sz="2800" b="1" dirty="0">
                        <a:effectLst/>
                        <a:latin typeface="Calibri (ti)"/>
                      </a:endParaRPr>
                    </a:p>
                    <a:p>
                      <a:pPr marL="0" marR="0" algn="l">
                        <a:lnSpc>
                          <a:spcPct val="115000"/>
                        </a:lnSpc>
                        <a:spcBef>
                          <a:spcPts val="0"/>
                        </a:spcBef>
                        <a:spcAft>
                          <a:spcPts val="0"/>
                        </a:spcAft>
                      </a:pPr>
                      <a:r>
                        <a:rPr lang="en-US" sz="2400" b="1" dirty="0">
                          <a:solidFill>
                            <a:srgbClr val="002060"/>
                          </a:solidFill>
                          <a:effectLst/>
                          <a:latin typeface="Calibri (ti)"/>
                        </a:rPr>
                        <a:t>Factors</a:t>
                      </a:r>
                      <a:endParaRPr lang="en-US" sz="2800" b="1" dirty="0">
                        <a:solidFill>
                          <a:srgbClr val="002060"/>
                        </a:solidFill>
                        <a:effectLst/>
                        <a:latin typeface="Calibri (ti)"/>
                      </a:endParaRPr>
                    </a:p>
                    <a:p>
                      <a:pPr marL="0" marR="0" algn="l">
                        <a:lnSpc>
                          <a:spcPct val="115000"/>
                        </a:lnSpc>
                        <a:spcBef>
                          <a:spcPts val="0"/>
                        </a:spcBef>
                        <a:spcAft>
                          <a:spcPts val="0"/>
                        </a:spcAft>
                      </a:pPr>
                      <a:r>
                        <a:rPr lang="en-US" sz="2400" b="1" dirty="0">
                          <a:effectLst/>
                          <a:latin typeface="Calibri (ti)"/>
                        </a:rPr>
                        <a:t> </a:t>
                      </a:r>
                      <a:endParaRPr lang="en-US" sz="2800" b="1" dirty="0">
                        <a:effectLst/>
                        <a:latin typeface="Calibri (ti)"/>
                      </a:endParaRPr>
                    </a:p>
                    <a:p>
                      <a:pPr marL="0" marR="0" algn="l">
                        <a:lnSpc>
                          <a:spcPct val="115000"/>
                        </a:lnSpc>
                        <a:spcBef>
                          <a:spcPts val="0"/>
                        </a:spcBef>
                        <a:spcAft>
                          <a:spcPts val="0"/>
                        </a:spcAft>
                      </a:pPr>
                      <a:r>
                        <a:rPr lang="en-US" sz="2400" b="1" dirty="0">
                          <a:effectLst/>
                          <a:latin typeface="Calibri (ti)"/>
                        </a:rPr>
                        <a:t> </a:t>
                      </a:r>
                      <a:endParaRPr lang="en-US" sz="2800" b="1" dirty="0">
                        <a:effectLst/>
                        <a:latin typeface="Calibri (ti)"/>
                        <a:ea typeface="Calibri"/>
                        <a:cs typeface="Times New Roman"/>
                      </a:endParaRPr>
                    </a:p>
                  </a:txBody>
                  <a:tcPr marL="68580" marR="68580" marT="0" marB="0"/>
                </a:tc>
                <a:tc gridSpan="4">
                  <a:txBody>
                    <a:bodyPr/>
                    <a:lstStyle/>
                    <a:p>
                      <a:pPr marL="0" marR="0" algn="ctr">
                        <a:lnSpc>
                          <a:spcPct val="115000"/>
                        </a:lnSpc>
                        <a:spcBef>
                          <a:spcPts val="0"/>
                        </a:spcBef>
                        <a:spcAft>
                          <a:spcPts val="0"/>
                        </a:spcAft>
                        <a:tabLst>
                          <a:tab pos="605790" algn="l"/>
                        </a:tabLst>
                      </a:pPr>
                      <a:r>
                        <a:rPr lang="en-US" sz="2400" dirty="0">
                          <a:solidFill>
                            <a:srgbClr val="002060"/>
                          </a:solidFill>
                          <a:effectLst/>
                          <a:latin typeface="Calibri (ti)"/>
                        </a:rPr>
                        <a:t>Stunting</a:t>
                      </a:r>
                      <a:r>
                        <a:rPr lang="en-US" sz="2400" dirty="0">
                          <a:effectLst/>
                          <a:latin typeface="Calibri (ti)"/>
                        </a:rPr>
                        <a:t> </a:t>
                      </a:r>
                      <a:endParaRPr lang="en-US" sz="2800" dirty="0">
                        <a:effectLst/>
                        <a:latin typeface="Calibri (t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08092">
                <a:tc vMerge="1">
                  <a:txBody>
                    <a:bodyPr/>
                    <a:lstStyle/>
                    <a:p>
                      <a:endParaRPr lang="en-US"/>
                    </a:p>
                  </a:txBody>
                  <a:tcPr/>
                </a:tc>
                <a:tc rowSpan="2">
                  <a:txBody>
                    <a:bodyPr/>
                    <a:lstStyle/>
                    <a:p>
                      <a:pPr marL="0" marR="0" algn="ctr">
                        <a:lnSpc>
                          <a:spcPct val="115000"/>
                        </a:lnSpc>
                        <a:spcBef>
                          <a:spcPts val="0"/>
                        </a:spcBef>
                        <a:spcAft>
                          <a:spcPts val="0"/>
                        </a:spcAft>
                      </a:pPr>
                      <a:r>
                        <a:rPr lang="en-US" sz="2400" b="1" dirty="0">
                          <a:effectLst/>
                          <a:latin typeface="Calibri (ti)"/>
                        </a:rPr>
                        <a:t>Adjusted   OR</a:t>
                      </a:r>
                      <a:endParaRPr lang="en-US" sz="2800" b="1" dirty="0">
                        <a:effectLst/>
                        <a:latin typeface="Calibri (t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400" b="1" dirty="0">
                          <a:effectLst/>
                          <a:latin typeface="Calibri (ti)"/>
                        </a:rPr>
                        <a:t>95% </a:t>
                      </a:r>
                      <a:r>
                        <a:rPr lang="en-US" sz="2400" b="1" dirty="0" smtClean="0">
                          <a:effectLst/>
                          <a:latin typeface="Calibri (ti)"/>
                        </a:rPr>
                        <a:t>CI</a:t>
                      </a:r>
                      <a:r>
                        <a:rPr lang="en-US" sz="2400" b="1" baseline="0" dirty="0" smtClean="0">
                          <a:effectLst/>
                          <a:latin typeface="Calibri (ti)"/>
                        </a:rPr>
                        <a:t> for OR</a:t>
                      </a:r>
                      <a:endParaRPr lang="en-US" sz="2800" b="1" dirty="0">
                        <a:effectLst/>
                        <a:latin typeface="Calibri (ti)"/>
                        <a:ea typeface="Calibri"/>
                        <a:cs typeface="Times New Roman"/>
                      </a:endParaRPr>
                    </a:p>
                  </a:txBody>
                  <a:tcPr marL="68580" marR="68580" marT="0" marB="0"/>
                </a:tc>
                <a:tc hMerge="1">
                  <a:txBody>
                    <a:bodyPr/>
                    <a:lstStyle/>
                    <a:p>
                      <a:endParaRPr lang="en-US"/>
                    </a:p>
                  </a:txBody>
                  <a:tcPr/>
                </a:tc>
                <a:tc rowSpan="2">
                  <a:txBody>
                    <a:bodyPr/>
                    <a:lstStyle/>
                    <a:p>
                      <a:pPr marL="0" marR="0" algn="l">
                        <a:lnSpc>
                          <a:spcPct val="115000"/>
                        </a:lnSpc>
                        <a:spcBef>
                          <a:spcPts val="0"/>
                        </a:spcBef>
                        <a:spcAft>
                          <a:spcPts val="0"/>
                        </a:spcAft>
                      </a:pPr>
                      <a:r>
                        <a:rPr lang="en-US" sz="2400" b="1">
                          <a:effectLst/>
                          <a:latin typeface="Calibri (ti)"/>
                        </a:rPr>
                        <a:t>p value</a:t>
                      </a:r>
                      <a:endParaRPr lang="en-US" sz="2800" b="1">
                        <a:effectLst/>
                        <a:latin typeface="Calibri (ti)"/>
                        <a:ea typeface="Calibri"/>
                        <a:cs typeface="Times New Roman"/>
                      </a:endParaRPr>
                    </a:p>
                  </a:txBody>
                  <a:tcPr marL="68580" marR="68580" marT="0" marB="0"/>
                </a:tc>
              </a:tr>
              <a:tr h="470672">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2400" b="1" dirty="0">
                          <a:effectLst/>
                          <a:latin typeface="Calibri (ti)"/>
                        </a:rPr>
                        <a:t>Lower</a:t>
                      </a:r>
                      <a:endParaRPr lang="en-US" sz="2800" b="1" dirty="0">
                        <a:effectLst/>
                        <a:latin typeface="Calibri (t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effectLst/>
                          <a:latin typeface="Calibri (ti)"/>
                        </a:rPr>
                        <a:t>Upper</a:t>
                      </a:r>
                      <a:endParaRPr lang="en-US" sz="2800" b="1" dirty="0">
                        <a:effectLst/>
                        <a:latin typeface="Calibri (ti)"/>
                        <a:ea typeface="Calibri"/>
                        <a:cs typeface="Times New Roman"/>
                      </a:endParaRPr>
                    </a:p>
                  </a:txBody>
                  <a:tcPr marL="68580" marR="68580" marT="0" marB="0"/>
                </a:tc>
                <a:tc vMerge="1">
                  <a:txBody>
                    <a:bodyPr/>
                    <a:lstStyle/>
                    <a:p>
                      <a:endParaRPr lang="en-US"/>
                    </a:p>
                  </a:txBody>
                  <a:tcPr/>
                </a:tc>
              </a:tr>
              <a:tr h="329371">
                <a:tc>
                  <a:txBody>
                    <a:bodyPr/>
                    <a:lstStyle/>
                    <a:p>
                      <a:pPr marL="0" marR="0" algn="l">
                        <a:lnSpc>
                          <a:spcPct val="115000"/>
                        </a:lnSpc>
                        <a:spcBef>
                          <a:spcPts val="0"/>
                        </a:spcBef>
                        <a:spcAft>
                          <a:spcPts val="0"/>
                        </a:spcAft>
                      </a:pPr>
                      <a:r>
                        <a:rPr lang="en-US" sz="2400" b="1" dirty="0">
                          <a:solidFill>
                            <a:srgbClr val="002060"/>
                          </a:solidFill>
                          <a:effectLst/>
                          <a:latin typeface="Calibri (ti)"/>
                        </a:rPr>
                        <a:t>Age of Mother</a:t>
                      </a:r>
                      <a:endParaRPr lang="en-US" sz="2800" b="1" dirty="0">
                        <a:solidFill>
                          <a:srgbClr val="002060"/>
                        </a:solidFill>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 </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 </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 </a:t>
                      </a:r>
                      <a:endParaRPr lang="en-US" sz="2800" b="1">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 </a:t>
                      </a:r>
                      <a:endParaRPr lang="en-US" sz="2800" b="1">
                        <a:effectLst/>
                        <a:latin typeface="Calibri (ti)"/>
                        <a:ea typeface="Calibri"/>
                        <a:cs typeface="Times New Roman"/>
                      </a:endParaRPr>
                    </a:p>
                  </a:txBody>
                  <a:tcPr marL="68580" marR="68580" marT="0" marB="0"/>
                </a:tc>
              </a:tr>
              <a:tr h="329371">
                <a:tc>
                  <a:txBody>
                    <a:bodyPr/>
                    <a:lstStyle/>
                    <a:p>
                      <a:pPr marL="0" marR="0" algn="l">
                        <a:lnSpc>
                          <a:spcPct val="115000"/>
                        </a:lnSpc>
                        <a:spcBef>
                          <a:spcPts val="0"/>
                        </a:spcBef>
                        <a:spcAft>
                          <a:spcPts val="0"/>
                        </a:spcAft>
                      </a:pPr>
                      <a:r>
                        <a:rPr lang="en-US" sz="2400" b="1" dirty="0">
                          <a:effectLst/>
                          <a:latin typeface="Calibri (ti)"/>
                        </a:rPr>
                        <a:t>          </a:t>
                      </a:r>
                      <a:r>
                        <a:rPr lang="en-US" sz="2400" b="1" baseline="0" dirty="0" smtClean="0">
                          <a:effectLst/>
                          <a:latin typeface="Calibri (ti)"/>
                        </a:rPr>
                        <a:t> </a:t>
                      </a:r>
                      <a:r>
                        <a:rPr lang="en-US" sz="2400" b="1" dirty="0" smtClean="0">
                          <a:effectLst/>
                          <a:latin typeface="Calibri (ti)"/>
                        </a:rPr>
                        <a:t>Below </a:t>
                      </a:r>
                      <a:r>
                        <a:rPr lang="en-US" sz="2400" b="1" dirty="0">
                          <a:effectLst/>
                          <a:latin typeface="Calibri (ti)"/>
                        </a:rPr>
                        <a:t>25</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Ref</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 </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 </a:t>
                      </a:r>
                      <a:endParaRPr lang="en-US" sz="2800" b="1">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 </a:t>
                      </a:r>
                      <a:endParaRPr lang="en-US" sz="2800" b="1">
                        <a:effectLst/>
                        <a:latin typeface="Calibri (ti)"/>
                        <a:ea typeface="Calibri"/>
                        <a:cs typeface="Times New Roman"/>
                      </a:endParaRPr>
                    </a:p>
                  </a:txBody>
                  <a:tcPr marL="68580" marR="68580" marT="0" marB="0"/>
                </a:tc>
              </a:tr>
              <a:tr h="329371">
                <a:tc>
                  <a:txBody>
                    <a:bodyPr/>
                    <a:lstStyle/>
                    <a:p>
                      <a:pPr marL="0" marR="0" algn="l">
                        <a:lnSpc>
                          <a:spcPct val="115000"/>
                        </a:lnSpc>
                        <a:spcBef>
                          <a:spcPts val="0"/>
                        </a:spcBef>
                        <a:spcAft>
                          <a:spcPts val="0"/>
                        </a:spcAft>
                      </a:pPr>
                      <a:r>
                        <a:rPr lang="en-US" sz="2400" b="1" dirty="0">
                          <a:effectLst/>
                          <a:latin typeface="Calibri (ti)"/>
                        </a:rPr>
                        <a:t>           </a:t>
                      </a:r>
                      <a:r>
                        <a:rPr lang="en-US" sz="2400" b="1" dirty="0" smtClean="0">
                          <a:effectLst/>
                          <a:latin typeface="Calibri (ti)"/>
                        </a:rPr>
                        <a:t>25-34</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0.917</a:t>
                      </a:r>
                      <a:endParaRPr lang="en-US" sz="2800" b="1">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0.736</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1.141</a:t>
                      </a:r>
                      <a:endParaRPr lang="en-US" sz="2800" b="1">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0.436</a:t>
                      </a:r>
                      <a:endParaRPr lang="en-US" sz="2800" b="1">
                        <a:effectLst/>
                        <a:latin typeface="Calibri (ti)"/>
                        <a:ea typeface="Calibri"/>
                        <a:cs typeface="Times New Roman"/>
                      </a:endParaRPr>
                    </a:p>
                  </a:txBody>
                  <a:tcPr marL="68580" marR="68580" marT="0" marB="0"/>
                </a:tc>
              </a:tr>
              <a:tr h="329371">
                <a:tc>
                  <a:txBody>
                    <a:bodyPr/>
                    <a:lstStyle/>
                    <a:p>
                      <a:pPr marL="0" marR="0" algn="l">
                        <a:lnSpc>
                          <a:spcPct val="115000"/>
                        </a:lnSpc>
                        <a:spcBef>
                          <a:spcPts val="0"/>
                        </a:spcBef>
                        <a:spcAft>
                          <a:spcPts val="0"/>
                        </a:spcAft>
                      </a:pPr>
                      <a:r>
                        <a:rPr lang="en-US" sz="2400" b="1" dirty="0">
                          <a:effectLst/>
                          <a:latin typeface="Calibri (ti)"/>
                        </a:rPr>
                        <a:t>           </a:t>
                      </a:r>
                      <a:r>
                        <a:rPr lang="en-US" sz="2400" b="1" dirty="0" smtClean="0">
                          <a:effectLst/>
                          <a:latin typeface="Calibri (ti)"/>
                        </a:rPr>
                        <a:t>Above </a:t>
                      </a:r>
                      <a:r>
                        <a:rPr lang="en-US" sz="2400" b="1" dirty="0">
                          <a:effectLst/>
                          <a:latin typeface="Calibri (ti)"/>
                        </a:rPr>
                        <a:t>35</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1.209</a:t>
                      </a:r>
                      <a:endParaRPr lang="en-US" sz="2800" b="1">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0.799</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1.830</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0.369</a:t>
                      </a:r>
                      <a:endParaRPr lang="en-US" sz="2800" b="1">
                        <a:effectLst/>
                        <a:latin typeface="Calibri (ti)"/>
                        <a:ea typeface="Calibri"/>
                        <a:cs typeface="Times New Roman"/>
                      </a:endParaRPr>
                    </a:p>
                  </a:txBody>
                  <a:tcPr marL="68580" marR="68580" marT="0" marB="0"/>
                </a:tc>
              </a:tr>
              <a:tr h="329371">
                <a:tc gridSpan="5">
                  <a:txBody>
                    <a:bodyPr/>
                    <a:lstStyle/>
                    <a:p>
                      <a:pPr marL="0" marR="0" algn="l">
                        <a:lnSpc>
                          <a:spcPct val="115000"/>
                        </a:lnSpc>
                        <a:spcBef>
                          <a:spcPts val="0"/>
                        </a:spcBef>
                        <a:spcAft>
                          <a:spcPts val="0"/>
                        </a:spcAft>
                      </a:pPr>
                      <a:r>
                        <a:rPr lang="en-US" sz="2400" b="1" dirty="0">
                          <a:solidFill>
                            <a:srgbClr val="002060"/>
                          </a:solidFill>
                          <a:effectLst/>
                          <a:latin typeface="Calibri (ti)"/>
                        </a:rPr>
                        <a:t>Education of Mother</a:t>
                      </a:r>
                      <a:endParaRPr lang="en-US" sz="2800" b="1" dirty="0">
                        <a:solidFill>
                          <a:srgbClr val="002060"/>
                        </a:solidFill>
                        <a:effectLst/>
                        <a:latin typeface="Calibri (t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29371">
                <a:tc>
                  <a:txBody>
                    <a:bodyPr/>
                    <a:lstStyle/>
                    <a:p>
                      <a:pPr marL="171450" marR="0" algn="l">
                        <a:lnSpc>
                          <a:spcPct val="115000"/>
                        </a:lnSpc>
                        <a:spcBef>
                          <a:spcPts val="0"/>
                        </a:spcBef>
                        <a:spcAft>
                          <a:spcPts val="0"/>
                        </a:spcAft>
                      </a:pPr>
                      <a:r>
                        <a:rPr lang="en-US" sz="2400" b="1" dirty="0">
                          <a:effectLst/>
                          <a:latin typeface="Calibri (ti)"/>
                        </a:rPr>
                        <a:t>        </a:t>
                      </a:r>
                      <a:r>
                        <a:rPr lang="en-US" sz="2400" b="1" baseline="0" dirty="0" smtClean="0">
                          <a:effectLst/>
                          <a:latin typeface="Calibri (ti)"/>
                        </a:rPr>
                        <a:t> </a:t>
                      </a:r>
                      <a:r>
                        <a:rPr lang="en-US" sz="2400" b="1" dirty="0" smtClean="0">
                          <a:effectLst/>
                          <a:latin typeface="Calibri (ti)"/>
                        </a:rPr>
                        <a:t>No </a:t>
                      </a:r>
                      <a:r>
                        <a:rPr lang="en-US" sz="2400" b="1" dirty="0">
                          <a:effectLst/>
                          <a:latin typeface="Calibri (ti)"/>
                        </a:rPr>
                        <a:t>Education</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Ref </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 </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 </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 </a:t>
                      </a:r>
                      <a:endParaRPr lang="en-US" sz="2800" b="1" dirty="0">
                        <a:effectLst/>
                        <a:latin typeface="Calibri (ti)"/>
                        <a:ea typeface="Calibri"/>
                        <a:cs typeface="Times New Roman"/>
                      </a:endParaRPr>
                    </a:p>
                  </a:txBody>
                  <a:tcPr marL="68580" marR="68580" marT="0" marB="0"/>
                </a:tc>
              </a:tr>
              <a:tr h="329371">
                <a:tc>
                  <a:txBody>
                    <a:bodyPr/>
                    <a:lstStyle/>
                    <a:p>
                      <a:pPr marL="171450" marR="0" algn="l">
                        <a:lnSpc>
                          <a:spcPct val="115000"/>
                        </a:lnSpc>
                        <a:spcBef>
                          <a:spcPts val="0"/>
                        </a:spcBef>
                        <a:spcAft>
                          <a:spcPts val="0"/>
                        </a:spcAft>
                      </a:pPr>
                      <a:r>
                        <a:rPr lang="en-US" sz="2400" b="1" dirty="0">
                          <a:effectLst/>
                          <a:latin typeface="Calibri (ti)"/>
                        </a:rPr>
                        <a:t>         </a:t>
                      </a:r>
                      <a:r>
                        <a:rPr lang="en-US" sz="2400" b="1" dirty="0" smtClean="0">
                          <a:effectLst/>
                          <a:latin typeface="Calibri (ti)"/>
                        </a:rPr>
                        <a:t>Primary</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1.097</a:t>
                      </a:r>
                      <a:endParaRPr lang="en-US" sz="2800" b="1">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0.738</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1.631</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0.648</a:t>
                      </a:r>
                      <a:endParaRPr lang="en-US" sz="2800" b="1" dirty="0">
                        <a:effectLst/>
                        <a:latin typeface="Calibri (ti)"/>
                        <a:ea typeface="Calibri"/>
                        <a:cs typeface="Times New Roman"/>
                      </a:endParaRPr>
                    </a:p>
                  </a:txBody>
                  <a:tcPr marL="68580" marR="68580" marT="0" marB="0"/>
                </a:tc>
              </a:tr>
              <a:tr h="329371">
                <a:tc>
                  <a:txBody>
                    <a:bodyPr/>
                    <a:lstStyle/>
                    <a:p>
                      <a:pPr marL="171450" marR="0" algn="l">
                        <a:lnSpc>
                          <a:spcPct val="115000"/>
                        </a:lnSpc>
                        <a:spcBef>
                          <a:spcPts val="0"/>
                        </a:spcBef>
                        <a:spcAft>
                          <a:spcPts val="0"/>
                        </a:spcAft>
                      </a:pPr>
                      <a:r>
                        <a:rPr lang="en-US" sz="2400" b="1" dirty="0">
                          <a:effectLst/>
                          <a:latin typeface="Calibri (ti)"/>
                        </a:rPr>
                        <a:t>         </a:t>
                      </a:r>
                      <a:r>
                        <a:rPr lang="en-US" sz="2400" b="1" dirty="0" smtClean="0">
                          <a:effectLst/>
                          <a:latin typeface="Calibri (ti)"/>
                        </a:rPr>
                        <a:t>Secondary</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0.910</a:t>
                      </a:r>
                      <a:endParaRPr lang="en-US" sz="2800" b="1">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0.609</a:t>
                      </a:r>
                      <a:endParaRPr lang="en-US" sz="2800" b="1">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1.360</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0.647</a:t>
                      </a:r>
                      <a:endParaRPr lang="en-US" sz="2800" b="1" dirty="0">
                        <a:effectLst/>
                        <a:latin typeface="Calibri (ti)"/>
                        <a:ea typeface="Calibri"/>
                        <a:cs typeface="Times New Roman"/>
                      </a:endParaRPr>
                    </a:p>
                  </a:txBody>
                  <a:tcPr marL="68580" marR="68580" marT="0" marB="0"/>
                </a:tc>
              </a:tr>
              <a:tr h="329371">
                <a:tc>
                  <a:txBody>
                    <a:bodyPr/>
                    <a:lstStyle/>
                    <a:p>
                      <a:pPr marL="171450" marR="0" algn="l">
                        <a:lnSpc>
                          <a:spcPct val="115000"/>
                        </a:lnSpc>
                        <a:spcBef>
                          <a:spcPts val="0"/>
                        </a:spcBef>
                        <a:spcAft>
                          <a:spcPts val="0"/>
                        </a:spcAft>
                      </a:pPr>
                      <a:r>
                        <a:rPr lang="en-US" sz="2400" b="1" dirty="0">
                          <a:effectLst/>
                          <a:latin typeface="Calibri (ti)"/>
                        </a:rPr>
                        <a:t>         </a:t>
                      </a:r>
                      <a:r>
                        <a:rPr lang="en-US" sz="2400" b="1" dirty="0" smtClean="0">
                          <a:effectLst/>
                          <a:latin typeface="Calibri (ti)"/>
                        </a:rPr>
                        <a:t>Higher</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0.778</a:t>
                      </a:r>
                      <a:endParaRPr lang="en-US" sz="2800" b="1">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latin typeface="Calibri (ti)"/>
                        </a:rPr>
                        <a:t>0.482</a:t>
                      </a:r>
                      <a:endParaRPr lang="en-US" sz="2800" b="1">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1.256</a:t>
                      </a:r>
                      <a:endParaRPr lang="en-US" sz="2800" b="1" dirty="0">
                        <a:effectLst/>
                        <a:latin typeface="Calibri (t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latin typeface="Calibri (ti)"/>
                        </a:rPr>
                        <a:t>0.304</a:t>
                      </a:r>
                      <a:endParaRPr lang="en-US" sz="2800" b="1" dirty="0">
                        <a:effectLst/>
                        <a:latin typeface="Calibri (t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1627429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2743200" y="228600"/>
            <a:ext cx="3581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 CONT….</a:t>
            </a:r>
            <a:endParaRPr lang="en-US" sz="3000" b="1" dirty="0">
              <a:solidFill>
                <a:schemeClr val="tx1"/>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54905042"/>
              </p:ext>
            </p:extLst>
          </p:nvPr>
        </p:nvGraphicFramePr>
        <p:xfrm>
          <a:off x="0" y="1464431"/>
          <a:ext cx="9144000" cy="5346198"/>
        </p:xfrm>
        <a:graphic>
          <a:graphicData uri="http://schemas.openxmlformats.org/drawingml/2006/table">
            <a:tbl>
              <a:tblPr firstRow="1" firstCol="1" bandRow="1">
                <a:tableStyleId>{5C22544A-7EE6-4342-B048-85BDC9FD1C3A}</a:tableStyleId>
              </a:tblPr>
              <a:tblGrid>
                <a:gridCol w="3419806"/>
                <a:gridCol w="1470884"/>
                <a:gridCol w="1654745"/>
                <a:gridCol w="1287026"/>
                <a:gridCol w="1311539"/>
              </a:tblGrid>
              <a:tr h="686851">
                <a:tc rowSpan="3">
                  <a:txBody>
                    <a:bodyPr/>
                    <a:lstStyle/>
                    <a:p>
                      <a:pPr marL="0" marR="0" algn="l">
                        <a:lnSpc>
                          <a:spcPct val="115000"/>
                        </a:lnSpc>
                        <a:spcBef>
                          <a:spcPts val="0"/>
                        </a:spcBef>
                        <a:spcAft>
                          <a:spcPts val="0"/>
                        </a:spcAft>
                      </a:pPr>
                      <a:r>
                        <a:rPr lang="en-US" sz="2800" b="1" dirty="0">
                          <a:effectLst/>
                        </a:rPr>
                        <a:t> </a:t>
                      </a:r>
                      <a:endParaRPr lang="en-US" sz="3200" b="1" dirty="0">
                        <a:effectLst/>
                      </a:endParaRPr>
                    </a:p>
                    <a:p>
                      <a:pPr marL="0" marR="0" algn="l">
                        <a:lnSpc>
                          <a:spcPct val="115000"/>
                        </a:lnSpc>
                        <a:spcBef>
                          <a:spcPts val="0"/>
                        </a:spcBef>
                        <a:spcAft>
                          <a:spcPts val="0"/>
                        </a:spcAft>
                      </a:pPr>
                      <a:r>
                        <a:rPr lang="en-US" sz="2800" b="1" dirty="0">
                          <a:effectLst/>
                        </a:rPr>
                        <a:t>Factors</a:t>
                      </a:r>
                      <a:endParaRPr lang="en-US" sz="3200" b="1" dirty="0">
                        <a:effectLst/>
                      </a:endParaRPr>
                    </a:p>
                    <a:p>
                      <a:pPr marL="0" marR="0" algn="l">
                        <a:lnSpc>
                          <a:spcPct val="115000"/>
                        </a:lnSpc>
                        <a:spcBef>
                          <a:spcPts val="0"/>
                        </a:spcBef>
                        <a:spcAft>
                          <a:spcPts val="0"/>
                        </a:spcAft>
                      </a:pPr>
                      <a:r>
                        <a:rPr lang="en-US" sz="2800" b="1" dirty="0">
                          <a:effectLst/>
                        </a:rPr>
                        <a:t> </a:t>
                      </a:r>
                      <a:endParaRPr lang="en-US" sz="3200" b="1" dirty="0">
                        <a:effectLst/>
                      </a:endParaRPr>
                    </a:p>
                    <a:p>
                      <a:pPr marL="0" marR="0" algn="l">
                        <a:lnSpc>
                          <a:spcPct val="115000"/>
                        </a:lnSpc>
                        <a:spcBef>
                          <a:spcPts val="0"/>
                        </a:spcBef>
                        <a:spcAft>
                          <a:spcPts val="0"/>
                        </a:spcAft>
                      </a:pPr>
                      <a:r>
                        <a:rPr lang="en-US" sz="2800" b="1" dirty="0">
                          <a:effectLst/>
                        </a:rPr>
                        <a:t> </a:t>
                      </a:r>
                      <a:endParaRPr lang="en-US" sz="3200" b="1" dirty="0">
                        <a:effectLst/>
                        <a:latin typeface="Calibri"/>
                        <a:ea typeface="Calibri"/>
                        <a:cs typeface="Times New Roman"/>
                      </a:endParaRPr>
                    </a:p>
                  </a:txBody>
                  <a:tcPr marL="68580" marR="68580" marT="0" marB="0"/>
                </a:tc>
                <a:tc gridSpan="4">
                  <a:txBody>
                    <a:bodyPr/>
                    <a:lstStyle/>
                    <a:p>
                      <a:pPr marL="0" marR="0" algn="ctr">
                        <a:lnSpc>
                          <a:spcPct val="115000"/>
                        </a:lnSpc>
                        <a:spcBef>
                          <a:spcPts val="0"/>
                        </a:spcBef>
                        <a:spcAft>
                          <a:spcPts val="0"/>
                        </a:spcAft>
                        <a:tabLst>
                          <a:tab pos="605790" algn="l"/>
                        </a:tabLst>
                      </a:pPr>
                      <a:r>
                        <a:rPr lang="en-US" sz="2800" b="1" dirty="0">
                          <a:effectLst/>
                        </a:rPr>
                        <a:t>Stunting </a:t>
                      </a:r>
                      <a:endParaRPr lang="en-US" sz="3200" b="1"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11137">
                <a:tc vMerge="1">
                  <a:txBody>
                    <a:bodyPr/>
                    <a:lstStyle/>
                    <a:p>
                      <a:endParaRPr lang="en-US"/>
                    </a:p>
                  </a:txBody>
                  <a:tcPr/>
                </a:tc>
                <a:tc rowSpan="2">
                  <a:txBody>
                    <a:bodyPr/>
                    <a:lstStyle/>
                    <a:p>
                      <a:pPr marL="0" marR="0" algn="ctr">
                        <a:lnSpc>
                          <a:spcPct val="115000"/>
                        </a:lnSpc>
                        <a:spcBef>
                          <a:spcPts val="0"/>
                        </a:spcBef>
                        <a:spcAft>
                          <a:spcPts val="0"/>
                        </a:spcAft>
                      </a:pPr>
                      <a:r>
                        <a:rPr lang="en-US" sz="2800" b="1" dirty="0">
                          <a:effectLst/>
                        </a:rPr>
                        <a:t>Adjusted   OR</a:t>
                      </a:r>
                      <a:endParaRPr lang="en-US" sz="3200" b="1"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800" b="1" dirty="0">
                          <a:effectLst/>
                        </a:rPr>
                        <a:t>95% </a:t>
                      </a:r>
                      <a:r>
                        <a:rPr lang="en-US" sz="2800" b="1" dirty="0" smtClean="0">
                          <a:effectLst/>
                        </a:rPr>
                        <a:t>CI for OR</a:t>
                      </a:r>
                      <a:endParaRPr lang="en-US" sz="3200" b="1" dirty="0">
                        <a:effectLst/>
                        <a:latin typeface="Calibri"/>
                        <a:ea typeface="Calibri"/>
                        <a:cs typeface="Times New Roman"/>
                      </a:endParaRPr>
                    </a:p>
                  </a:txBody>
                  <a:tcPr marL="68580" marR="68580" marT="0" marB="0"/>
                </a:tc>
                <a:tc hMerge="1">
                  <a:txBody>
                    <a:bodyPr/>
                    <a:lstStyle/>
                    <a:p>
                      <a:endParaRPr lang="en-US"/>
                    </a:p>
                  </a:txBody>
                  <a:tcPr/>
                </a:tc>
                <a:tc rowSpan="2">
                  <a:txBody>
                    <a:bodyPr/>
                    <a:lstStyle/>
                    <a:p>
                      <a:pPr marL="0" marR="0" algn="l">
                        <a:lnSpc>
                          <a:spcPct val="115000"/>
                        </a:lnSpc>
                        <a:spcBef>
                          <a:spcPts val="0"/>
                        </a:spcBef>
                        <a:spcAft>
                          <a:spcPts val="0"/>
                        </a:spcAft>
                      </a:pPr>
                      <a:r>
                        <a:rPr lang="en-US" sz="2800" b="1">
                          <a:effectLst/>
                        </a:rPr>
                        <a:t>p value</a:t>
                      </a:r>
                      <a:endParaRPr lang="en-US" sz="3200" b="1">
                        <a:effectLst/>
                        <a:latin typeface="Calibri"/>
                        <a:ea typeface="Calibri"/>
                        <a:cs typeface="Times New Roman"/>
                      </a:endParaRPr>
                    </a:p>
                  </a:txBody>
                  <a:tcPr marL="68580" marR="68580" marT="0" marB="0"/>
                </a:tc>
              </a:tr>
              <a:tr h="381000">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2800" b="1" dirty="0">
                          <a:effectLst/>
                        </a:rPr>
                        <a:t>Lower</a:t>
                      </a:r>
                      <a:endParaRPr lang="en-US" sz="3200" b="1"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800" b="1" dirty="0">
                          <a:effectLst/>
                        </a:rPr>
                        <a:t>Upper</a:t>
                      </a:r>
                      <a:endParaRPr lang="en-US" sz="3200" b="1" dirty="0">
                        <a:effectLst/>
                        <a:latin typeface="Calibri"/>
                        <a:ea typeface="Calibri"/>
                        <a:cs typeface="Times New Roman"/>
                      </a:endParaRPr>
                    </a:p>
                  </a:txBody>
                  <a:tcPr marL="68580" marR="68580" marT="0" marB="0"/>
                </a:tc>
                <a:tc vMerge="1">
                  <a:txBody>
                    <a:bodyPr/>
                    <a:lstStyle/>
                    <a:p>
                      <a:endParaRPr lang="en-US"/>
                    </a:p>
                  </a:txBody>
                  <a:tcPr/>
                </a:tc>
              </a:tr>
              <a:tr h="563881">
                <a:tc gridSpan="5">
                  <a:txBody>
                    <a:bodyPr/>
                    <a:lstStyle/>
                    <a:p>
                      <a:pPr marL="0" marR="0" algn="l">
                        <a:lnSpc>
                          <a:spcPct val="115000"/>
                        </a:lnSpc>
                        <a:spcBef>
                          <a:spcPts val="0"/>
                        </a:spcBef>
                        <a:spcAft>
                          <a:spcPts val="0"/>
                        </a:spcAft>
                      </a:pPr>
                      <a:r>
                        <a:rPr lang="en-US" sz="2800" b="1" dirty="0">
                          <a:solidFill>
                            <a:srgbClr val="002060"/>
                          </a:solidFill>
                          <a:effectLst/>
                        </a:rPr>
                        <a:t>Sex of Child</a:t>
                      </a:r>
                      <a:endParaRPr lang="en-US" sz="3200" b="1" dirty="0">
                        <a:solidFill>
                          <a:srgbClr val="00206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63881">
                <a:tc>
                  <a:txBody>
                    <a:bodyPr/>
                    <a:lstStyle/>
                    <a:p>
                      <a:pPr marL="171450" marR="0" algn="l">
                        <a:lnSpc>
                          <a:spcPct val="115000"/>
                        </a:lnSpc>
                        <a:spcBef>
                          <a:spcPts val="0"/>
                        </a:spcBef>
                        <a:spcAft>
                          <a:spcPts val="0"/>
                        </a:spcAft>
                      </a:pPr>
                      <a:r>
                        <a:rPr lang="en-US" sz="2800" b="1">
                          <a:effectLst/>
                        </a:rPr>
                        <a:t>            Male</a:t>
                      </a:r>
                      <a:endParaRPr lang="en-US" sz="32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Ref</a:t>
                      </a:r>
                      <a:endParaRPr lang="en-US" sz="3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 </a:t>
                      </a:r>
                      <a:endParaRPr lang="en-US" sz="3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 </a:t>
                      </a:r>
                      <a:endParaRPr lang="en-US" sz="3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 </a:t>
                      </a:r>
                      <a:endParaRPr lang="en-US" sz="3200" b="1" dirty="0">
                        <a:effectLst/>
                        <a:latin typeface="Calibri"/>
                        <a:ea typeface="Calibri"/>
                        <a:cs typeface="Times New Roman"/>
                      </a:endParaRPr>
                    </a:p>
                  </a:txBody>
                  <a:tcPr marL="68580" marR="68580" marT="0" marB="0"/>
                </a:tc>
              </a:tr>
              <a:tr h="563881">
                <a:tc>
                  <a:txBody>
                    <a:bodyPr/>
                    <a:lstStyle/>
                    <a:p>
                      <a:pPr marL="171450" marR="0" algn="l">
                        <a:lnSpc>
                          <a:spcPct val="115000"/>
                        </a:lnSpc>
                        <a:spcBef>
                          <a:spcPts val="0"/>
                        </a:spcBef>
                        <a:spcAft>
                          <a:spcPts val="0"/>
                        </a:spcAft>
                      </a:pPr>
                      <a:r>
                        <a:rPr lang="en-US" sz="2800" b="1">
                          <a:effectLst/>
                        </a:rPr>
                        <a:t>           Female</a:t>
                      </a:r>
                      <a:endParaRPr lang="en-US" sz="32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0.872</a:t>
                      </a:r>
                      <a:endParaRPr lang="en-US" sz="3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0.715</a:t>
                      </a:r>
                      <a:endParaRPr lang="en-US" sz="3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1.062</a:t>
                      </a:r>
                      <a:endParaRPr lang="en-US" sz="3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0.173</a:t>
                      </a:r>
                      <a:endParaRPr lang="en-US" sz="3200" b="1" dirty="0">
                        <a:effectLst/>
                        <a:latin typeface="Calibri"/>
                        <a:ea typeface="Calibri"/>
                        <a:cs typeface="Times New Roman"/>
                      </a:endParaRPr>
                    </a:p>
                  </a:txBody>
                  <a:tcPr marL="68580" marR="68580" marT="0" marB="0"/>
                </a:tc>
              </a:tr>
              <a:tr h="563881">
                <a:tc gridSpan="5">
                  <a:txBody>
                    <a:bodyPr/>
                    <a:lstStyle/>
                    <a:p>
                      <a:pPr marL="0" marR="0" algn="l">
                        <a:lnSpc>
                          <a:spcPct val="115000"/>
                        </a:lnSpc>
                        <a:spcBef>
                          <a:spcPts val="0"/>
                        </a:spcBef>
                        <a:spcAft>
                          <a:spcPts val="0"/>
                        </a:spcAft>
                      </a:pPr>
                      <a:r>
                        <a:rPr lang="en-US" sz="2800" b="1" dirty="0">
                          <a:solidFill>
                            <a:srgbClr val="002060"/>
                          </a:solidFill>
                          <a:effectLst/>
                        </a:rPr>
                        <a:t>Types of Place of Residence</a:t>
                      </a:r>
                      <a:endParaRPr lang="en-US" sz="3200" b="1" dirty="0">
                        <a:solidFill>
                          <a:srgbClr val="00206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63881">
                <a:tc>
                  <a:txBody>
                    <a:bodyPr/>
                    <a:lstStyle/>
                    <a:p>
                      <a:pPr marL="0" marR="0" indent="342900" algn="l">
                        <a:lnSpc>
                          <a:spcPct val="115000"/>
                        </a:lnSpc>
                        <a:spcBef>
                          <a:spcPts val="0"/>
                        </a:spcBef>
                        <a:spcAft>
                          <a:spcPts val="0"/>
                        </a:spcAft>
                      </a:pPr>
                      <a:r>
                        <a:rPr lang="en-US" sz="2800" b="1">
                          <a:effectLst/>
                        </a:rPr>
                        <a:t>       Rural</a:t>
                      </a:r>
                      <a:endParaRPr lang="en-US" sz="32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effectLst/>
                        </a:rPr>
                        <a:t>Ref</a:t>
                      </a:r>
                      <a:endParaRPr lang="en-US" sz="32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 </a:t>
                      </a:r>
                      <a:endParaRPr lang="en-US" sz="3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 </a:t>
                      </a:r>
                      <a:endParaRPr lang="en-US" sz="3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 </a:t>
                      </a:r>
                      <a:endParaRPr lang="en-US" sz="3200" b="1" dirty="0">
                        <a:effectLst/>
                        <a:latin typeface="Calibri"/>
                        <a:ea typeface="Calibri"/>
                        <a:cs typeface="Times New Roman"/>
                      </a:endParaRPr>
                    </a:p>
                  </a:txBody>
                  <a:tcPr marL="68580" marR="68580" marT="0" marB="0"/>
                </a:tc>
              </a:tr>
              <a:tr h="563881">
                <a:tc>
                  <a:txBody>
                    <a:bodyPr/>
                    <a:lstStyle/>
                    <a:p>
                      <a:pPr marL="0" marR="0" indent="342900" algn="l">
                        <a:lnSpc>
                          <a:spcPct val="115000"/>
                        </a:lnSpc>
                        <a:spcBef>
                          <a:spcPts val="0"/>
                        </a:spcBef>
                        <a:spcAft>
                          <a:spcPts val="0"/>
                        </a:spcAft>
                      </a:pPr>
                      <a:r>
                        <a:rPr lang="en-US" sz="2800" b="1">
                          <a:effectLst/>
                        </a:rPr>
                        <a:t>       Urban</a:t>
                      </a:r>
                      <a:endParaRPr lang="en-US" sz="32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effectLst/>
                        </a:rPr>
                        <a:t>0.909</a:t>
                      </a:r>
                      <a:endParaRPr lang="en-US" sz="32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a:effectLst/>
                        </a:rPr>
                        <a:t>0.718</a:t>
                      </a:r>
                      <a:endParaRPr lang="en-US" sz="32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1.151</a:t>
                      </a:r>
                      <a:endParaRPr lang="en-US" sz="32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800" b="1" dirty="0">
                          <a:effectLst/>
                        </a:rPr>
                        <a:t>0.427</a:t>
                      </a:r>
                      <a:endParaRPr lang="en-US" sz="32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1256208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2743200" y="76200"/>
            <a:ext cx="3581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 CONT….</a:t>
            </a:r>
            <a:endParaRPr lang="en-US" sz="3000" b="1" dirty="0">
              <a:solidFill>
                <a:schemeClr val="tx1"/>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94532782"/>
              </p:ext>
            </p:extLst>
          </p:nvPr>
        </p:nvGraphicFramePr>
        <p:xfrm>
          <a:off x="0" y="685804"/>
          <a:ext cx="9067801" cy="6172192"/>
        </p:xfrm>
        <a:graphic>
          <a:graphicData uri="http://schemas.openxmlformats.org/drawingml/2006/table">
            <a:tbl>
              <a:tblPr firstRow="1" firstCol="1" bandRow="1">
                <a:tableStyleId>{5C22544A-7EE6-4342-B048-85BDC9FD1C3A}</a:tableStyleId>
              </a:tblPr>
              <a:tblGrid>
                <a:gridCol w="3190371"/>
                <a:gridCol w="1510261"/>
                <a:gridCol w="1699043"/>
                <a:gridCol w="1321477"/>
                <a:gridCol w="1346649"/>
              </a:tblGrid>
              <a:tr h="601860">
                <a:tc rowSpan="3">
                  <a:txBody>
                    <a:bodyPr/>
                    <a:lstStyle/>
                    <a:p>
                      <a:pPr marL="0" marR="0" algn="l">
                        <a:lnSpc>
                          <a:spcPct val="115000"/>
                        </a:lnSpc>
                        <a:spcBef>
                          <a:spcPts val="0"/>
                        </a:spcBef>
                        <a:spcAft>
                          <a:spcPts val="0"/>
                        </a:spcAft>
                      </a:pPr>
                      <a:r>
                        <a:rPr lang="en-US" sz="2400" b="1" dirty="0">
                          <a:effectLst/>
                        </a:rPr>
                        <a:t> </a:t>
                      </a:r>
                      <a:endParaRPr lang="en-US" sz="2800" b="1" dirty="0">
                        <a:effectLst/>
                      </a:endParaRPr>
                    </a:p>
                    <a:p>
                      <a:pPr marL="0" marR="0" algn="l">
                        <a:lnSpc>
                          <a:spcPct val="115000"/>
                        </a:lnSpc>
                        <a:spcBef>
                          <a:spcPts val="0"/>
                        </a:spcBef>
                        <a:spcAft>
                          <a:spcPts val="0"/>
                        </a:spcAft>
                      </a:pPr>
                      <a:r>
                        <a:rPr lang="en-US" sz="2400" b="1" dirty="0">
                          <a:effectLst/>
                        </a:rPr>
                        <a:t>Factors</a:t>
                      </a:r>
                      <a:endParaRPr lang="en-US" sz="2800" b="1" dirty="0">
                        <a:effectLst/>
                      </a:endParaRPr>
                    </a:p>
                    <a:p>
                      <a:pPr marL="0" marR="0" algn="l">
                        <a:lnSpc>
                          <a:spcPct val="115000"/>
                        </a:lnSpc>
                        <a:spcBef>
                          <a:spcPts val="0"/>
                        </a:spcBef>
                        <a:spcAft>
                          <a:spcPts val="0"/>
                        </a:spcAft>
                      </a:pPr>
                      <a:r>
                        <a:rPr lang="en-US" sz="2400" b="1" dirty="0">
                          <a:effectLst/>
                        </a:rPr>
                        <a:t> </a:t>
                      </a:r>
                      <a:endParaRPr lang="en-US" sz="2800" b="1" dirty="0">
                        <a:effectLst/>
                      </a:endParaRPr>
                    </a:p>
                    <a:p>
                      <a:pPr marL="0" marR="0" algn="l">
                        <a:lnSpc>
                          <a:spcPct val="115000"/>
                        </a:lnSpc>
                        <a:spcBef>
                          <a:spcPts val="0"/>
                        </a:spcBef>
                        <a:spcAft>
                          <a:spcPts val="0"/>
                        </a:spcAft>
                      </a:pPr>
                      <a:r>
                        <a:rPr lang="en-US" sz="2400" b="1" dirty="0">
                          <a:effectLst/>
                        </a:rPr>
                        <a:t> </a:t>
                      </a:r>
                      <a:endParaRPr lang="en-US" sz="2800" b="1" dirty="0">
                        <a:effectLst/>
                        <a:latin typeface="Calibri"/>
                        <a:ea typeface="Calibri"/>
                        <a:cs typeface="Times New Roman"/>
                      </a:endParaRPr>
                    </a:p>
                  </a:txBody>
                  <a:tcPr marL="68580" marR="68580" marT="0" marB="0"/>
                </a:tc>
                <a:tc gridSpan="4">
                  <a:txBody>
                    <a:bodyPr/>
                    <a:lstStyle/>
                    <a:p>
                      <a:pPr marL="0" marR="0" algn="ctr">
                        <a:lnSpc>
                          <a:spcPct val="115000"/>
                        </a:lnSpc>
                        <a:spcBef>
                          <a:spcPts val="0"/>
                        </a:spcBef>
                        <a:spcAft>
                          <a:spcPts val="0"/>
                        </a:spcAft>
                        <a:tabLst>
                          <a:tab pos="605790" algn="l"/>
                        </a:tabLst>
                      </a:pPr>
                      <a:r>
                        <a:rPr lang="en-US" sz="2400" b="1" dirty="0">
                          <a:effectLst/>
                        </a:rPr>
                        <a:t>Stunting </a:t>
                      </a:r>
                      <a:endParaRPr lang="en-US" sz="2800" b="1"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576286">
                <a:tc vMerge="1">
                  <a:txBody>
                    <a:bodyPr/>
                    <a:lstStyle/>
                    <a:p>
                      <a:endParaRPr lang="en-US"/>
                    </a:p>
                  </a:txBody>
                  <a:tcPr/>
                </a:tc>
                <a:tc rowSpan="2">
                  <a:txBody>
                    <a:bodyPr/>
                    <a:lstStyle/>
                    <a:p>
                      <a:pPr marL="0" marR="0" algn="ctr">
                        <a:lnSpc>
                          <a:spcPct val="115000"/>
                        </a:lnSpc>
                        <a:spcBef>
                          <a:spcPts val="0"/>
                        </a:spcBef>
                        <a:spcAft>
                          <a:spcPts val="0"/>
                        </a:spcAft>
                      </a:pPr>
                      <a:r>
                        <a:rPr lang="en-US" sz="2400" b="1" dirty="0">
                          <a:effectLst/>
                        </a:rPr>
                        <a:t>Adjusted   OR</a:t>
                      </a:r>
                      <a:endParaRPr lang="en-US" sz="2800" b="1" dirty="0">
                        <a:effectLst/>
                        <a:latin typeface="Calibri"/>
                        <a:ea typeface="Calibri"/>
                        <a:cs typeface="Times New Roman"/>
                      </a:endParaRPr>
                    </a:p>
                  </a:txBody>
                  <a:tcPr marL="68580" marR="68580"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800" b="1" dirty="0" smtClean="0">
                          <a:effectLst/>
                        </a:rPr>
                        <a:t>95% CI for OR</a:t>
                      </a:r>
                      <a:endParaRPr lang="en-US" sz="3200" b="1" dirty="0" smtClean="0">
                        <a:effectLst/>
                        <a:latin typeface="+mn-lt"/>
                        <a:ea typeface="Calibri"/>
                        <a:cs typeface="Times New Roman"/>
                      </a:endParaRPr>
                    </a:p>
                  </a:txBody>
                  <a:tcPr marL="68580" marR="68580" marT="0" marB="0"/>
                </a:tc>
                <a:tc hMerge="1">
                  <a:txBody>
                    <a:bodyPr/>
                    <a:lstStyle/>
                    <a:p>
                      <a:endParaRPr lang="en-US"/>
                    </a:p>
                  </a:txBody>
                  <a:tcPr/>
                </a:tc>
                <a:tc rowSpan="2">
                  <a:txBody>
                    <a:bodyPr/>
                    <a:lstStyle/>
                    <a:p>
                      <a:pPr marL="0" marR="0" algn="l">
                        <a:lnSpc>
                          <a:spcPct val="115000"/>
                        </a:lnSpc>
                        <a:spcBef>
                          <a:spcPts val="0"/>
                        </a:spcBef>
                        <a:spcAft>
                          <a:spcPts val="0"/>
                        </a:spcAft>
                      </a:pPr>
                      <a:r>
                        <a:rPr lang="en-US" sz="2400" b="1">
                          <a:effectLst/>
                        </a:rPr>
                        <a:t>p value</a:t>
                      </a:r>
                      <a:endParaRPr lang="en-US" sz="2800" b="1">
                        <a:effectLst/>
                        <a:latin typeface="Calibri"/>
                        <a:ea typeface="Calibri"/>
                        <a:cs typeface="Times New Roman"/>
                      </a:endParaRPr>
                    </a:p>
                  </a:txBody>
                  <a:tcPr marL="68580" marR="68580" marT="0" marB="0"/>
                </a:tc>
              </a:tr>
              <a:tr h="547110">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2400" b="1" dirty="0">
                          <a:effectLst/>
                        </a:rPr>
                        <a:t>Lower</a:t>
                      </a:r>
                      <a:endParaRPr lang="en-US" sz="2800" b="1"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400" b="1" dirty="0">
                          <a:effectLst/>
                        </a:rPr>
                        <a:t>Upper</a:t>
                      </a:r>
                      <a:endParaRPr lang="en-US" sz="2800" b="1" dirty="0">
                        <a:effectLst/>
                        <a:latin typeface="Calibri"/>
                        <a:ea typeface="Calibri"/>
                        <a:cs typeface="Times New Roman"/>
                      </a:endParaRPr>
                    </a:p>
                  </a:txBody>
                  <a:tcPr marL="68580" marR="68580" marT="0" marB="0"/>
                </a:tc>
                <a:tc vMerge="1">
                  <a:txBody>
                    <a:bodyPr/>
                    <a:lstStyle/>
                    <a:p>
                      <a:endParaRPr lang="en-US"/>
                    </a:p>
                  </a:txBody>
                  <a:tcPr/>
                </a:tc>
              </a:tr>
              <a:tr h="494104">
                <a:tc gridSpan="5">
                  <a:txBody>
                    <a:bodyPr/>
                    <a:lstStyle/>
                    <a:p>
                      <a:pPr marL="0" marR="0" algn="l">
                        <a:lnSpc>
                          <a:spcPct val="115000"/>
                        </a:lnSpc>
                        <a:spcBef>
                          <a:spcPts val="0"/>
                        </a:spcBef>
                        <a:spcAft>
                          <a:spcPts val="0"/>
                        </a:spcAft>
                      </a:pPr>
                      <a:r>
                        <a:rPr lang="en-US" sz="2400" b="1" dirty="0">
                          <a:solidFill>
                            <a:srgbClr val="002060"/>
                          </a:solidFill>
                          <a:effectLst/>
                        </a:rPr>
                        <a:t>Division</a:t>
                      </a:r>
                      <a:endParaRPr lang="en-US" sz="2800" b="1" dirty="0">
                        <a:solidFill>
                          <a:srgbClr val="00206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94104">
                <a:tc>
                  <a:txBody>
                    <a:bodyPr/>
                    <a:lstStyle/>
                    <a:p>
                      <a:pPr marL="0" marR="0" algn="l">
                        <a:lnSpc>
                          <a:spcPct val="115000"/>
                        </a:lnSpc>
                        <a:spcBef>
                          <a:spcPts val="0"/>
                        </a:spcBef>
                        <a:spcAft>
                          <a:spcPts val="0"/>
                        </a:spcAft>
                      </a:pPr>
                      <a:r>
                        <a:rPr lang="en-US" sz="2400" b="1">
                          <a:effectLst/>
                        </a:rPr>
                        <a:t>                Barisal</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Ref</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 </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 </a:t>
                      </a:r>
                      <a:endParaRPr lang="en-US" sz="2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 </a:t>
                      </a:r>
                      <a:endParaRPr lang="en-US" sz="2800" b="1">
                        <a:effectLst/>
                        <a:latin typeface="Calibri"/>
                        <a:ea typeface="Calibri"/>
                        <a:cs typeface="Times New Roman"/>
                      </a:endParaRPr>
                    </a:p>
                  </a:txBody>
                  <a:tcPr marL="68580" marR="68580" marT="0" marB="0"/>
                </a:tc>
              </a:tr>
              <a:tr h="494104">
                <a:tc>
                  <a:txBody>
                    <a:bodyPr/>
                    <a:lstStyle/>
                    <a:p>
                      <a:pPr marL="0" marR="0" algn="l">
                        <a:lnSpc>
                          <a:spcPct val="115000"/>
                        </a:lnSpc>
                        <a:spcBef>
                          <a:spcPts val="0"/>
                        </a:spcBef>
                        <a:spcAft>
                          <a:spcPts val="0"/>
                        </a:spcAft>
                      </a:pPr>
                      <a:r>
                        <a:rPr lang="en-US" sz="2400" b="1">
                          <a:effectLst/>
                        </a:rPr>
                        <a:t>                Chittagong</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1.087</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0.736</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1.604</a:t>
                      </a:r>
                      <a:endParaRPr lang="en-US" sz="2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0.675</a:t>
                      </a:r>
                      <a:endParaRPr lang="en-US" sz="2800" b="1">
                        <a:effectLst/>
                        <a:latin typeface="Calibri"/>
                        <a:ea typeface="Calibri"/>
                        <a:cs typeface="Times New Roman"/>
                      </a:endParaRPr>
                    </a:p>
                  </a:txBody>
                  <a:tcPr marL="68580" marR="68580" marT="0" marB="0"/>
                </a:tc>
              </a:tr>
              <a:tr h="494104">
                <a:tc>
                  <a:txBody>
                    <a:bodyPr/>
                    <a:lstStyle/>
                    <a:p>
                      <a:pPr marL="0" marR="0" algn="l">
                        <a:lnSpc>
                          <a:spcPct val="115000"/>
                        </a:lnSpc>
                        <a:spcBef>
                          <a:spcPts val="0"/>
                        </a:spcBef>
                        <a:spcAft>
                          <a:spcPts val="0"/>
                        </a:spcAft>
                      </a:pPr>
                      <a:r>
                        <a:rPr lang="en-US" sz="2400" b="1">
                          <a:effectLst/>
                        </a:rPr>
                        <a:t>                Dhaka</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0.942</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0.618</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1.435</a:t>
                      </a:r>
                      <a:endParaRPr lang="en-US" sz="2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0.780</a:t>
                      </a:r>
                      <a:endParaRPr lang="en-US" sz="2800" b="1">
                        <a:effectLst/>
                        <a:latin typeface="Calibri"/>
                        <a:ea typeface="Calibri"/>
                        <a:cs typeface="Times New Roman"/>
                      </a:endParaRPr>
                    </a:p>
                  </a:txBody>
                  <a:tcPr marL="68580" marR="68580" marT="0" marB="0"/>
                </a:tc>
              </a:tr>
              <a:tr h="494104">
                <a:tc>
                  <a:txBody>
                    <a:bodyPr/>
                    <a:lstStyle/>
                    <a:p>
                      <a:pPr marL="0" marR="0" algn="l">
                        <a:lnSpc>
                          <a:spcPct val="115000"/>
                        </a:lnSpc>
                        <a:spcBef>
                          <a:spcPts val="0"/>
                        </a:spcBef>
                        <a:spcAft>
                          <a:spcPts val="0"/>
                        </a:spcAft>
                      </a:pPr>
                      <a:r>
                        <a:rPr lang="en-US" sz="2400" b="1">
                          <a:effectLst/>
                        </a:rPr>
                        <a:t>                Khulna</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1.228</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0.789</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1.913</a:t>
                      </a:r>
                      <a:endParaRPr lang="en-US" sz="28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0.363</a:t>
                      </a:r>
                      <a:endParaRPr lang="en-US" sz="2800" b="1">
                        <a:effectLst/>
                        <a:latin typeface="Calibri"/>
                        <a:ea typeface="Calibri"/>
                        <a:cs typeface="Times New Roman"/>
                      </a:endParaRPr>
                    </a:p>
                  </a:txBody>
                  <a:tcPr marL="68580" marR="68580" marT="0" marB="0"/>
                </a:tc>
              </a:tr>
              <a:tr h="494104">
                <a:tc>
                  <a:txBody>
                    <a:bodyPr/>
                    <a:lstStyle/>
                    <a:p>
                      <a:pPr marL="0" marR="0" algn="l">
                        <a:lnSpc>
                          <a:spcPct val="115000"/>
                        </a:lnSpc>
                        <a:spcBef>
                          <a:spcPts val="0"/>
                        </a:spcBef>
                        <a:spcAft>
                          <a:spcPts val="0"/>
                        </a:spcAft>
                      </a:pPr>
                      <a:r>
                        <a:rPr lang="en-US" sz="2400" b="1">
                          <a:effectLst/>
                        </a:rPr>
                        <a:t>                Mymensingh</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1.745</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1.174</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2.594</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solidFill>
                            <a:srgbClr val="FF0000"/>
                          </a:solidFill>
                          <a:effectLst/>
                        </a:rPr>
                        <a:t>0.006</a:t>
                      </a:r>
                      <a:endParaRPr lang="en-US" sz="2800" b="1" dirty="0">
                        <a:solidFill>
                          <a:srgbClr val="FF0000"/>
                        </a:solidFill>
                        <a:effectLst/>
                        <a:latin typeface="Calibri"/>
                        <a:ea typeface="Calibri"/>
                        <a:cs typeface="Times New Roman"/>
                      </a:endParaRPr>
                    </a:p>
                  </a:txBody>
                  <a:tcPr marL="68580" marR="68580" marT="0" marB="0"/>
                </a:tc>
              </a:tr>
              <a:tr h="494104">
                <a:tc>
                  <a:txBody>
                    <a:bodyPr/>
                    <a:lstStyle/>
                    <a:p>
                      <a:pPr marL="0" marR="0" algn="l">
                        <a:lnSpc>
                          <a:spcPct val="115000"/>
                        </a:lnSpc>
                        <a:spcBef>
                          <a:spcPts val="0"/>
                        </a:spcBef>
                        <a:spcAft>
                          <a:spcPts val="0"/>
                        </a:spcAft>
                      </a:pPr>
                      <a:r>
                        <a:rPr lang="en-US" sz="2400" b="1">
                          <a:effectLst/>
                        </a:rPr>
                        <a:t>                Rajshahi</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1.006</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0.646</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1.567</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0.979</a:t>
                      </a:r>
                      <a:endParaRPr lang="en-US" sz="2800" b="1" dirty="0">
                        <a:effectLst/>
                        <a:latin typeface="Calibri"/>
                        <a:ea typeface="Calibri"/>
                        <a:cs typeface="Times New Roman"/>
                      </a:endParaRPr>
                    </a:p>
                  </a:txBody>
                  <a:tcPr marL="68580" marR="68580" marT="0" marB="0"/>
                </a:tc>
              </a:tr>
              <a:tr h="494104">
                <a:tc>
                  <a:txBody>
                    <a:bodyPr/>
                    <a:lstStyle/>
                    <a:p>
                      <a:pPr marL="0" marR="0" algn="l">
                        <a:lnSpc>
                          <a:spcPct val="115000"/>
                        </a:lnSpc>
                        <a:spcBef>
                          <a:spcPts val="0"/>
                        </a:spcBef>
                        <a:spcAft>
                          <a:spcPts val="0"/>
                        </a:spcAft>
                      </a:pPr>
                      <a:r>
                        <a:rPr lang="en-US" sz="2400" b="1">
                          <a:effectLst/>
                        </a:rPr>
                        <a:t>                Rangpur</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1.311</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0.865</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1.985</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0.202</a:t>
                      </a:r>
                      <a:endParaRPr lang="en-US" sz="2800" b="1" dirty="0">
                        <a:effectLst/>
                        <a:latin typeface="Calibri"/>
                        <a:ea typeface="Calibri"/>
                        <a:cs typeface="Times New Roman"/>
                      </a:endParaRPr>
                    </a:p>
                  </a:txBody>
                  <a:tcPr marL="68580" marR="68580" marT="0" marB="0"/>
                </a:tc>
              </a:tr>
              <a:tr h="494104">
                <a:tc>
                  <a:txBody>
                    <a:bodyPr/>
                    <a:lstStyle/>
                    <a:p>
                      <a:pPr marL="0" marR="0" algn="l">
                        <a:lnSpc>
                          <a:spcPct val="115000"/>
                        </a:lnSpc>
                        <a:spcBef>
                          <a:spcPts val="0"/>
                        </a:spcBef>
                        <a:spcAft>
                          <a:spcPts val="0"/>
                        </a:spcAft>
                      </a:pPr>
                      <a:r>
                        <a:rPr lang="en-US" sz="2400" b="1">
                          <a:effectLst/>
                        </a:rPr>
                        <a:t>                Sylhet</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1.430</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0.959</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a:effectLst/>
                        </a:rPr>
                        <a:t>2.133</a:t>
                      </a:r>
                      <a:endParaRPr lang="en-US" sz="28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400" b="1" dirty="0">
                          <a:effectLst/>
                        </a:rPr>
                        <a:t>0.079</a:t>
                      </a:r>
                      <a:endParaRPr lang="en-US" sz="2800" b="1"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4106959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2051" name="Picture 3" descr="C:\Users\INTEL\Desktop\0b43f6d48907438a98d94b2b5e60b33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85814"/>
            <a:ext cx="9144000" cy="5125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4941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Subtitle 1"/>
          <p:cNvSpPr txBox="1">
            <a:spLocks/>
          </p:cNvSpPr>
          <p:nvPr/>
        </p:nvSpPr>
        <p:spPr>
          <a:xfrm>
            <a:off x="2743200" y="76200"/>
            <a:ext cx="3581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 CONT….</a:t>
            </a:r>
            <a:endParaRPr lang="en-US" sz="3000" b="1" dirty="0">
              <a:solidFill>
                <a:schemeClr val="tx1"/>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77501173"/>
              </p:ext>
            </p:extLst>
          </p:nvPr>
        </p:nvGraphicFramePr>
        <p:xfrm>
          <a:off x="0" y="1120842"/>
          <a:ext cx="9143999" cy="5757732"/>
        </p:xfrm>
        <a:graphic>
          <a:graphicData uri="http://schemas.openxmlformats.org/drawingml/2006/table">
            <a:tbl>
              <a:tblPr firstRow="1" firstCol="1" bandRow="1">
                <a:tableStyleId>{5C22544A-7EE6-4342-B048-85BDC9FD1C3A}</a:tableStyleId>
              </a:tblPr>
              <a:tblGrid>
                <a:gridCol w="3419806"/>
                <a:gridCol w="1470884"/>
                <a:gridCol w="1654745"/>
                <a:gridCol w="1287025"/>
                <a:gridCol w="1311539"/>
              </a:tblGrid>
              <a:tr h="423456">
                <a:tc rowSpan="3">
                  <a:txBody>
                    <a:bodyPr/>
                    <a:lstStyle/>
                    <a:p>
                      <a:pPr marL="0" marR="0" algn="l">
                        <a:lnSpc>
                          <a:spcPct val="115000"/>
                        </a:lnSpc>
                        <a:spcBef>
                          <a:spcPts val="0"/>
                        </a:spcBef>
                        <a:spcAft>
                          <a:spcPts val="0"/>
                        </a:spcAft>
                      </a:pPr>
                      <a:r>
                        <a:rPr lang="en-US" sz="2000" b="1" dirty="0">
                          <a:effectLst/>
                        </a:rPr>
                        <a:t> </a:t>
                      </a:r>
                      <a:endParaRPr lang="en-US" sz="2400" b="1" dirty="0">
                        <a:effectLst/>
                      </a:endParaRPr>
                    </a:p>
                    <a:p>
                      <a:pPr marL="0" marR="0" algn="l">
                        <a:lnSpc>
                          <a:spcPct val="115000"/>
                        </a:lnSpc>
                        <a:spcBef>
                          <a:spcPts val="0"/>
                        </a:spcBef>
                        <a:spcAft>
                          <a:spcPts val="0"/>
                        </a:spcAft>
                      </a:pPr>
                      <a:r>
                        <a:rPr lang="en-US" sz="2000" b="1" dirty="0">
                          <a:effectLst/>
                        </a:rPr>
                        <a:t>Factors</a:t>
                      </a:r>
                      <a:endParaRPr lang="en-US" sz="2400" b="1" dirty="0">
                        <a:effectLst/>
                      </a:endParaRPr>
                    </a:p>
                    <a:p>
                      <a:pPr marL="0" marR="0" algn="l">
                        <a:lnSpc>
                          <a:spcPct val="115000"/>
                        </a:lnSpc>
                        <a:spcBef>
                          <a:spcPts val="0"/>
                        </a:spcBef>
                        <a:spcAft>
                          <a:spcPts val="0"/>
                        </a:spcAft>
                      </a:pPr>
                      <a:r>
                        <a:rPr lang="en-US" sz="2000" b="1" dirty="0">
                          <a:effectLst/>
                        </a:rPr>
                        <a:t> </a:t>
                      </a:r>
                      <a:endParaRPr lang="en-US" sz="2400" b="1" dirty="0">
                        <a:effectLst/>
                      </a:endParaRPr>
                    </a:p>
                    <a:p>
                      <a:pPr marL="0" marR="0" algn="l">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gridSpan="4">
                  <a:txBody>
                    <a:bodyPr/>
                    <a:lstStyle/>
                    <a:p>
                      <a:pPr marL="0" marR="0" algn="ctr">
                        <a:lnSpc>
                          <a:spcPct val="115000"/>
                        </a:lnSpc>
                        <a:spcBef>
                          <a:spcPts val="0"/>
                        </a:spcBef>
                        <a:spcAft>
                          <a:spcPts val="0"/>
                        </a:spcAft>
                        <a:tabLst>
                          <a:tab pos="605790" algn="l"/>
                        </a:tabLst>
                      </a:pPr>
                      <a:r>
                        <a:rPr lang="en-US" sz="2800" b="1" dirty="0">
                          <a:effectLst/>
                        </a:rPr>
                        <a:t>Stunting </a:t>
                      </a:r>
                      <a:endParaRPr lang="en-US" sz="3200" b="1"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r>
              <a:tr h="423456">
                <a:tc vMerge="1">
                  <a:txBody>
                    <a:bodyPr/>
                    <a:lstStyle/>
                    <a:p>
                      <a:endParaRPr lang="en-US"/>
                    </a:p>
                  </a:txBody>
                  <a:tcPr/>
                </a:tc>
                <a:tc rowSpan="2">
                  <a:txBody>
                    <a:bodyPr/>
                    <a:lstStyle/>
                    <a:p>
                      <a:pPr marL="0" marR="0" algn="ctr">
                        <a:lnSpc>
                          <a:spcPct val="115000"/>
                        </a:lnSpc>
                        <a:spcBef>
                          <a:spcPts val="0"/>
                        </a:spcBef>
                        <a:spcAft>
                          <a:spcPts val="0"/>
                        </a:spcAft>
                      </a:pPr>
                      <a:r>
                        <a:rPr lang="en-US" sz="2000" b="1" dirty="0">
                          <a:effectLst/>
                        </a:rPr>
                        <a:t>Adjusted   OR</a:t>
                      </a:r>
                      <a:endParaRPr lang="en-US" sz="2400" b="1" dirty="0">
                        <a:effectLst/>
                        <a:latin typeface="Calibri"/>
                        <a:ea typeface="Calibri"/>
                        <a:cs typeface="Times New Roman"/>
                      </a:endParaRPr>
                    </a:p>
                  </a:txBody>
                  <a:tcPr marL="68580" marR="68580" marT="0" marB="0"/>
                </a:tc>
                <a:tc gridSpan="2">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400" b="1" dirty="0" smtClean="0">
                          <a:effectLst/>
                        </a:rPr>
                        <a:t>95% CI for OR</a:t>
                      </a:r>
                      <a:endParaRPr lang="en-US" sz="2800" b="1" dirty="0" smtClean="0">
                        <a:effectLst/>
                        <a:latin typeface="+mn-lt"/>
                        <a:ea typeface="Calibri"/>
                        <a:cs typeface="Times New Roman"/>
                      </a:endParaRPr>
                    </a:p>
                  </a:txBody>
                  <a:tcPr marL="68580" marR="68580" marT="0" marB="0"/>
                </a:tc>
                <a:tc hMerge="1">
                  <a:txBody>
                    <a:bodyPr/>
                    <a:lstStyle/>
                    <a:p>
                      <a:endParaRPr lang="en-US"/>
                    </a:p>
                  </a:txBody>
                  <a:tcPr/>
                </a:tc>
                <a:tc rowSpan="2">
                  <a:txBody>
                    <a:bodyPr/>
                    <a:lstStyle/>
                    <a:p>
                      <a:pPr marL="0" marR="0" algn="l">
                        <a:lnSpc>
                          <a:spcPct val="115000"/>
                        </a:lnSpc>
                        <a:spcBef>
                          <a:spcPts val="0"/>
                        </a:spcBef>
                        <a:spcAft>
                          <a:spcPts val="0"/>
                        </a:spcAft>
                      </a:pPr>
                      <a:r>
                        <a:rPr lang="en-US" sz="2000" b="1" dirty="0">
                          <a:effectLst/>
                        </a:rPr>
                        <a:t>p value</a:t>
                      </a:r>
                      <a:endParaRPr lang="en-US" sz="2400" b="1" dirty="0">
                        <a:effectLst/>
                        <a:latin typeface="Calibri"/>
                        <a:ea typeface="Calibri"/>
                        <a:cs typeface="Times New Roman"/>
                      </a:endParaRPr>
                    </a:p>
                  </a:txBody>
                  <a:tcPr marL="68580" marR="68580" marT="0" marB="0"/>
                </a:tc>
              </a:tr>
              <a:tr h="381216">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2000" b="1" dirty="0">
                          <a:effectLst/>
                        </a:rPr>
                        <a:t>Lower</a:t>
                      </a:r>
                      <a:endParaRPr lang="en-US" sz="2400" b="1" dirty="0">
                        <a:effectLst/>
                        <a:latin typeface="Calibri"/>
                        <a:ea typeface="Calibri"/>
                        <a:cs typeface="Times New Roman"/>
                      </a:endParaRPr>
                    </a:p>
                  </a:txBody>
                  <a:tcPr marL="68580" marR="68580" marT="0" marB="0"/>
                </a:tc>
                <a:tc>
                  <a:txBody>
                    <a:bodyPr/>
                    <a:lstStyle/>
                    <a:p>
                      <a:pPr marL="0" marR="0" algn="l">
                        <a:lnSpc>
                          <a:spcPct val="115000"/>
                        </a:lnSpc>
                        <a:spcBef>
                          <a:spcPts val="0"/>
                        </a:spcBef>
                        <a:spcAft>
                          <a:spcPts val="0"/>
                        </a:spcAft>
                      </a:pPr>
                      <a:r>
                        <a:rPr lang="en-US" sz="2000" b="1" dirty="0">
                          <a:effectLst/>
                        </a:rPr>
                        <a:t>Upper</a:t>
                      </a:r>
                      <a:endParaRPr lang="en-US" sz="2400" b="1" dirty="0">
                        <a:effectLst/>
                        <a:latin typeface="Calibri"/>
                        <a:ea typeface="Calibri"/>
                        <a:cs typeface="Times New Roman"/>
                      </a:endParaRPr>
                    </a:p>
                  </a:txBody>
                  <a:tcPr marL="68580" marR="68580" marT="0" marB="0"/>
                </a:tc>
                <a:tc vMerge="1">
                  <a:txBody>
                    <a:bodyPr/>
                    <a:lstStyle/>
                    <a:p>
                      <a:endParaRPr lang="en-US"/>
                    </a:p>
                  </a:txBody>
                  <a:tcPr/>
                </a:tc>
              </a:tr>
              <a:tr h="362971">
                <a:tc gridSpan="5">
                  <a:txBody>
                    <a:bodyPr/>
                    <a:lstStyle/>
                    <a:p>
                      <a:pPr marL="0" marR="0" algn="l">
                        <a:lnSpc>
                          <a:spcPct val="115000"/>
                        </a:lnSpc>
                        <a:spcBef>
                          <a:spcPts val="0"/>
                        </a:spcBef>
                        <a:spcAft>
                          <a:spcPts val="0"/>
                        </a:spcAft>
                      </a:pPr>
                      <a:r>
                        <a:rPr lang="en-US" sz="2000" b="1" dirty="0">
                          <a:solidFill>
                            <a:srgbClr val="002060"/>
                          </a:solidFill>
                          <a:effectLst/>
                        </a:rPr>
                        <a:t>Wealth Index </a:t>
                      </a:r>
                      <a:endParaRPr lang="en-US" sz="2400" b="1" dirty="0">
                        <a:solidFill>
                          <a:srgbClr val="00206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2971">
                <a:tc>
                  <a:txBody>
                    <a:bodyPr/>
                    <a:lstStyle/>
                    <a:p>
                      <a:pPr marL="0" marR="0" algn="l">
                        <a:lnSpc>
                          <a:spcPct val="115000"/>
                        </a:lnSpc>
                        <a:spcBef>
                          <a:spcPts val="0"/>
                        </a:spcBef>
                        <a:spcAft>
                          <a:spcPts val="0"/>
                        </a:spcAft>
                      </a:pPr>
                      <a:r>
                        <a:rPr lang="en-US" sz="2000" b="1">
                          <a:effectLst/>
                        </a:rPr>
                        <a:t>                Poorest</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Ref</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 </a:t>
                      </a:r>
                      <a:endParaRPr lang="en-US" sz="2400" b="1">
                        <a:effectLst/>
                        <a:latin typeface="Calibri"/>
                        <a:ea typeface="Calibri"/>
                        <a:cs typeface="Times New Roman"/>
                      </a:endParaRPr>
                    </a:p>
                  </a:txBody>
                  <a:tcPr marL="68580" marR="68580" marT="0" marB="0"/>
                </a:tc>
              </a:tr>
              <a:tr h="362971">
                <a:tc>
                  <a:txBody>
                    <a:bodyPr/>
                    <a:lstStyle/>
                    <a:p>
                      <a:pPr marL="0" marR="0" algn="l">
                        <a:lnSpc>
                          <a:spcPct val="115000"/>
                        </a:lnSpc>
                        <a:spcBef>
                          <a:spcPts val="0"/>
                        </a:spcBef>
                        <a:spcAft>
                          <a:spcPts val="0"/>
                        </a:spcAft>
                      </a:pPr>
                      <a:r>
                        <a:rPr lang="en-US" sz="2000" b="1">
                          <a:effectLst/>
                        </a:rPr>
                        <a:t>                Poorer</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0.918</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0.687</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1.226</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0.560</a:t>
                      </a:r>
                      <a:endParaRPr lang="en-US" sz="2400" b="1">
                        <a:effectLst/>
                        <a:latin typeface="Calibri"/>
                        <a:ea typeface="Calibri"/>
                        <a:cs typeface="Times New Roman"/>
                      </a:endParaRPr>
                    </a:p>
                  </a:txBody>
                  <a:tcPr marL="68580" marR="68580" marT="0" marB="0"/>
                </a:tc>
              </a:tr>
              <a:tr h="362971">
                <a:tc>
                  <a:txBody>
                    <a:bodyPr/>
                    <a:lstStyle/>
                    <a:p>
                      <a:pPr marL="0" marR="0" algn="l">
                        <a:lnSpc>
                          <a:spcPct val="115000"/>
                        </a:lnSpc>
                        <a:spcBef>
                          <a:spcPts val="0"/>
                        </a:spcBef>
                        <a:spcAft>
                          <a:spcPts val="0"/>
                        </a:spcAft>
                      </a:pPr>
                      <a:r>
                        <a:rPr lang="en-US" sz="2000" b="1">
                          <a:effectLst/>
                        </a:rPr>
                        <a:t>                Middle</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0.833</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0.612</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1.135</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0.248</a:t>
                      </a:r>
                      <a:endParaRPr lang="en-US" sz="2400" b="1">
                        <a:effectLst/>
                        <a:latin typeface="Calibri"/>
                        <a:ea typeface="Calibri"/>
                        <a:cs typeface="Times New Roman"/>
                      </a:endParaRPr>
                    </a:p>
                  </a:txBody>
                  <a:tcPr marL="68580" marR="68580" marT="0" marB="0"/>
                </a:tc>
              </a:tr>
              <a:tr h="362971">
                <a:tc>
                  <a:txBody>
                    <a:bodyPr/>
                    <a:lstStyle/>
                    <a:p>
                      <a:pPr marL="0" marR="0" algn="l">
                        <a:lnSpc>
                          <a:spcPct val="115000"/>
                        </a:lnSpc>
                        <a:spcBef>
                          <a:spcPts val="0"/>
                        </a:spcBef>
                        <a:spcAft>
                          <a:spcPts val="0"/>
                        </a:spcAft>
                      </a:pPr>
                      <a:r>
                        <a:rPr lang="en-US" sz="2000" b="1">
                          <a:effectLst/>
                        </a:rPr>
                        <a:t>                Richer</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0.639</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0.457</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0.892</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effectLst/>
                        </a:rPr>
                        <a:t>0.008</a:t>
                      </a:r>
                      <a:endParaRPr lang="en-US" sz="2400" b="1" dirty="0">
                        <a:solidFill>
                          <a:srgbClr val="FF0000"/>
                        </a:solidFill>
                        <a:effectLst/>
                        <a:latin typeface="Calibri"/>
                        <a:ea typeface="Calibri"/>
                        <a:cs typeface="Times New Roman"/>
                      </a:endParaRPr>
                    </a:p>
                  </a:txBody>
                  <a:tcPr marL="68580" marR="68580" marT="0" marB="0"/>
                </a:tc>
              </a:tr>
              <a:tr h="362971">
                <a:tc>
                  <a:txBody>
                    <a:bodyPr/>
                    <a:lstStyle/>
                    <a:p>
                      <a:pPr marL="0" marR="0" algn="l">
                        <a:lnSpc>
                          <a:spcPct val="115000"/>
                        </a:lnSpc>
                        <a:spcBef>
                          <a:spcPts val="0"/>
                        </a:spcBef>
                        <a:spcAft>
                          <a:spcPts val="0"/>
                        </a:spcAft>
                      </a:pPr>
                      <a:r>
                        <a:rPr lang="en-US" sz="2000" b="1">
                          <a:effectLst/>
                        </a:rPr>
                        <a:t>                Richest</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0.470</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0.314</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0.703</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effectLst/>
                        </a:rPr>
                        <a:t>0.000</a:t>
                      </a:r>
                      <a:endParaRPr lang="en-US" sz="2400" b="1" dirty="0">
                        <a:solidFill>
                          <a:srgbClr val="FF0000"/>
                        </a:solidFill>
                        <a:effectLst/>
                        <a:latin typeface="Calibri"/>
                        <a:ea typeface="Calibri"/>
                        <a:cs typeface="Times New Roman"/>
                      </a:endParaRPr>
                    </a:p>
                  </a:txBody>
                  <a:tcPr marL="68580" marR="68580" marT="0" marB="0"/>
                </a:tc>
              </a:tr>
              <a:tr h="362971">
                <a:tc gridSpan="5">
                  <a:txBody>
                    <a:bodyPr/>
                    <a:lstStyle/>
                    <a:p>
                      <a:pPr marL="0" marR="0" algn="l">
                        <a:lnSpc>
                          <a:spcPct val="115000"/>
                        </a:lnSpc>
                        <a:spcBef>
                          <a:spcPts val="0"/>
                        </a:spcBef>
                        <a:spcAft>
                          <a:spcPts val="0"/>
                        </a:spcAft>
                      </a:pPr>
                      <a:r>
                        <a:rPr lang="en-US" sz="2000" b="1" dirty="0">
                          <a:solidFill>
                            <a:srgbClr val="002060"/>
                          </a:solidFill>
                          <a:effectLst/>
                        </a:rPr>
                        <a:t>Religion </a:t>
                      </a:r>
                      <a:endParaRPr lang="en-US" sz="2400" b="1" dirty="0">
                        <a:solidFill>
                          <a:srgbClr val="00206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2971">
                <a:tc>
                  <a:txBody>
                    <a:bodyPr/>
                    <a:lstStyle/>
                    <a:p>
                      <a:pPr marL="0" marR="0" algn="l">
                        <a:lnSpc>
                          <a:spcPct val="115000"/>
                        </a:lnSpc>
                        <a:spcBef>
                          <a:spcPts val="0"/>
                        </a:spcBef>
                        <a:spcAft>
                          <a:spcPts val="0"/>
                        </a:spcAft>
                      </a:pPr>
                      <a:r>
                        <a:rPr lang="en-US" sz="2000" b="1">
                          <a:effectLst/>
                        </a:rPr>
                        <a:t>                Muslim</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Ref</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 </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r>
              <a:tr h="362971">
                <a:tc>
                  <a:txBody>
                    <a:bodyPr/>
                    <a:lstStyle/>
                    <a:p>
                      <a:pPr marL="0" marR="0" algn="l">
                        <a:lnSpc>
                          <a:spcPct val="115000"/>
                        </a:lnSpc>
                        <a:spcBef>
                          <a:spcPts val="0"/>
                        </a:spcBef>
                        <a:spcAft>
                          <a:spcPts val="0"/>
                        </a:spcAft>
                      </a:pPr>
                      <a:r>
                        <a:rPr lang="en-US" sz="2000" b="1">
                          <a:effectLst/>
                        </a:rPr>
                        <a:t>                Others</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1.008</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0.684</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1.487</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0.967</a:t>
                      </a:r>
                      <a:endParaRPr lang="en-US" sz="2400" b="1" dirty="0">
                        <a:effectLst/>
                        <a:latin typeface="Calibri"/>
                        <a:ea typeface="Calibri"/>
                        <a:cs typeface="Times New Roman"/>
                      </a:endParaRPr>
                    </a:p>
                  </a:txBody>
                  <a:tcPr marL="68580" marR="68580" marT="0" marB="0"/>
                </a:tc>
              </a:tr>
              <a:tr h="362971">
                <a:tc gridSpan="5">
                  <a:txBody>
                    <a:bodyPr/>
                    <a:lstStyle/>
                    <a:p>
                      <a:pPr marL="0" marR="0" algn="l">
                        <a:lnSpc>
                          <a:spcPct val="115000"/>
                        </a:lnSpc>
                        <a:spcBef>
                          <a:spcPts val="0"/>
                        </a:spcBef>
                        <a:spcAft>
                          <a:spcPts val="0"/>
                        </a:spcAft>
                      </a:pPr>
                      <a:r>
                        <a:rPr lang="en-US" sz="2000" b="1" dirty="0">
                          <a:solidFill>
                            <a:srgbClr val="002060"/>
                          </a:solidFill>
                          <a:effectLst/>
                        </a:rPr>
                        <a:t>Delivery by Caesarean Section            </a:t>
                      </a:r>
                      <a:endParaRPr lang="en-US" sz="2400" b="1" dirty="0">
                        <a:solidFill>
                          <a:srgbClr val="00206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2971">
                <a:tc>
                  <a:txBody>
                    <a:bodyPr/>
                    <a:lstStyle/>
                    <a:p>
                      <a:pPr marL="0" marR="0" algn="l">
                        <a:lnSpc>
                          <a:spcPct val="115000"/>
                        </a:lnSpc>
                        <a:spcBef>
                          <a:spcPts val="0"/>
                        </a:spcBef>
                        <a:spcAft>
                          <a:spcPts val="0"/>
                        </a:spcAft>
                      </a:pPr>
                      <a:r>
                        <a:rPr lang="en-US" sz="2000" b="1">
                          <a:effectLst/>
                        </a:rPr>
                        <a:t>                No</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Ref</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 </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r>
              <a:tr h="362971">
                <a:tc>
                  <a:txBody>
                    <a:bodyPr/>
                    <a:lstStyle/>
                    <a:p>
                      <a:pPr marL="0" marR="0" algn="l">
                        <a:lnSpc>
                          <a:spcPct val="115000"/>
                        </a:lnSpc>
                        <a:spcBef>
                          <a:spcPts val="0"/>
                        </a:spcBef>
                        <a:spcAft>
                          <a:spcPts val="0"/>
                        </a:spcAft>
                      </a:pPr>
                      <a:r>
                        <a:rPr lang="en-US" sz="2000" b="1">
                          <a:effectLst/>
                        </a:rPr>
                        <a:t>                Yes</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0.753</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0.593</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0.956</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solidFill>
                            <a:srgbClr val="FF0000"/>
                          </a:solidFill>
                          <a:effectLst/>
                        </a:rPr>
                        <a:t>0.020</a:t>
                      </a:r>
                      <a:endParaRPr lang="en-US" sz="2400" b="1" dirty="0">
                        <a:solidFill>
                          <a:srgbClr val="FF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5984182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5" name="Subtitle 1"/>
          <p:cNvSpPr txBox="1">
            <a:spLocks/>
          </p:cNvSpPr>
          <p:nvPr/>
        </p:nvSpPr>
        <p:spPr>
          <a:xfrm>
            <a:off x="2743200" y="76200"/>
            <a:ext cx="3581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 CONT….</a:t>
            </a:r>
            <a:endParaRPr lang="en-US" sz="3000" b="1" dirty="0">
              <a:solidFill>
                <a:schemeClr val="tx1"/>
              </a:solidFill>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4539777"/>
              </p:ext>
            </p:extLst>
          </p:nvPr>
        </p:nvGraphicFramePr>
        <p:xfrm>
          <a:off x="0" y="1032546"/>
          <a:ext cx="9144000" cy="5769828"/>
        </p:xfrm>
        <a:graphic>
          <a:graphicData uri="http://schemas.openxmlformats.org/drawingml/2006/table">
            <a:tbl>
              <a:tblPr firstRow="1" firstCol="1" bandRow="1">
                <a:tableStyleId>{5C22544A-7EE6-4342-B048-85BDC9FD1C3A}</a:tableStyleId>
              </a:tblPr>
              <a:tblGrid>
                <a:gridCol w="3046704"/>
                <a:gridCol w="1371018"/>
                <a:gridCol w="1828023"/>
                <a:gridCol w="1587275"/>
                <a:gridCol w="168466"/>
                <a:gridCol w="1142514"/>
              </a:tblGrid>
              <a:tr h="334886">
                <a:tc rowSpan="3">
                  <a:txBody>
                    <a:bodyPr/>
                    <a:lstStyle/>
                    <a:p>
                      <a:pPr marL="0" marR="0" algn="l">
                        <a:lnSpc>
                          <a:spcPct val="115000"/>
                        </a:lnSpc>
                        <a:spcBef>
                          <a:spcPts val="0"/>
                        </a:spcBef>
                        <a:spcAft>
                          <a:spcPts val="0"/>
                        </a:spcAft>
                      </a:pPr>
                      <a:r>
                        <a:rPr lang="en-US" sz="2000" b="1" dirty="0">
                          <a:effectLst/>
                        </a:rPr>
                        <a:t> </a:t>
                      </a:r>
                      <a:endParaRPr lang="en-US" sz="2400" b="1" dirty="0">
                        <a:effectLst/>
                      </a:endParaRPr>
                    </a:p>
                    <a:p>
                      <a:pPr marL="0" marR="0" algn="l">
                        <a:lnSpc>
                          <a:spcPct val="115000"/>
                        </a:lnSpc>
                        <a:spcBef>
                          <a:spcPts val="0"/>
                        </a:spcBef>
                        <a:spcAft>
                          <a:spcPts val="0"/>
                        </a:spcAft>
                      </a:pPr>
                      <a:r>
                        <a:rPr lang="en-US" sz="2000" b="1" dirty="0">
                          <a:effectLst/>
                        </a:rPr>
                        <a:t>Factors</a:t>
                      </a:r>
                      <a:endParaRPr lang="en-US" sz="2400" b="1" dirty="0">
                        <a:effectLst/>
                      </a:endParaRPr>
                    </a:p>
                    <a:p>
                      <a:pPr marL="0" marR="0" algn="l">
                        <a:lnSpc>
                          <a:spcPct val="115000"/>
                        </a:lnSpc>
                        <a:spcBef>
                          <a:spcPts val="0"/>
                        </a:spcBef>
                        <a:spcAft>
                          <a:spcPts val="0"/>
                        </a:spcAft>
                      </a:pPr>
                      <a:r>
                        <a:rPr lang="en-US" sz="2000" b="1" dirty="0">
                          <a:effectLst/>
                        </a:rPr>
                        <a:t> </a:t>
                      </a:r>
                      <a:endParaRPr lang="en-US" sz="2400" b="1" dirty="0">
                        <a:effectLst/>
                      </a:endParaRPr>
                    </a:p>
                    <a:p>
                      <a:pPr marL="0" marR="0" algn="l">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gridSpan="5">
                  <a:txBody>
                    <a:bodyPr/>
                    <a:lstStyle/>
                    <a:p>
                      <a:pPr marL="0" marR="0" algn="ctr">
                        <a:lnSpc>
                          <a:spcPct val="115000"/>
                        </a:lnSpc>
                        <a:spcBef>
                          <a:spcPts val="0"/>
                        </a:spcBef>
                        <a:spcAft>
                          <a:spcPts val="0"/>
                        </a:spcAft>
                        <a:tabLst>
                          <a:tab pos="605790" algn="l"/>
                        </a:tabLst>
                      </a:pPr>
                      <a:r>
                        <a:rPr lang="en-US" sz="2000" b="1" dirty="0">
                          <a:effectLst/>
                        </a:rPr>
                        <a:t>Stunting </a:t>
                      </a:r>
                      <a:endParaRPr lang="en-US" sz="2400" b="1"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3979">
                <a:tc vMerge="1">
                  <a:txBody>
                    <a:bodyPr/>
                    <a:lstStyle/>
                    <a:p>
                      <a:endParaRPr lang="en-US"/>
                    </a:p>
                  </a:txBody>
                  <a:tcPr/>
                </a:tc>
                <a:tc rowSpan="2">
                  <a:txBody>
                    <a:bodyPr/>
                    <a:lstStyle/>
                    <a:p>
                      <a:pPr marL="0" marR="0" algn="ctr">
                        <a:lnSpc>
                          <a:spcPct val="115000"/>
                        </a:lnSpc>
                        <a:spcBef>
                          <a:spcPts val="0"/>
                        </a:spcBef>
                        <a:spcAft>
                          <a:spcPts val="0"/>
                        </a:spcAft>
                      </a:pPr>
                      <a:r>
                        <a:rPr lang="en-US" sz="2000" b="1" dirty="0">
                          <a:effectLst/>
                        </a:rPr>
                        <a:t>Adjusted   OR</a:t>
                      </a:r>
                      <a:endParaRPr lang="en-US" sz="2400" b="1" dirty="0">
                        <a:effectLst/>
                        <a:latin typeface="Calibri"/>
                        <a:ea typeface="Calibri"/>
                        <a:cs typeface="Times New Roman"/>
                      </a:endParaRPr>
                    </a:p>
                  </a:txBody>
                  <a:tcPr marL="68580" marR="68580" marT="0" marB="0"/>
                </a:tc>
                <a:tc gridSpan="3">
                  <a:txBody>
                    <a:bodyPr/>
                    <a:lstStyle/>
                    <a:p>
                      <a:pPr marL="0" marR="0" algn="ctr">
                        <a:lnSpc>
                          <a:spcPct val="115000"/>
                        </a:lnSpc>
                        <a:spcBef>
                          <a:spcPts val="0"/>
                        </a:spcBef>
                        <a:spcAft>
                          <a:spcPts val="0"/>
                        </a:spcAft>
                      </a:pPr>
                      <a:r>
                        <a:rPr lang="en-US" sz="2000" b="1" dirty="0">
                          <a:effectLst/>
                        </a:rPr>
                        <a:t>95% Confidence Interval</a:t>
                      </a:r>
                      <a:endParaRPr lang="en-US" sz="2400" b="1"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pPr marL="0" marR="0" algn="l">
                        <a:lnSpc>
                          <a:spcPct val="115000"/>
                        </a:lnSpc>
                        <a:spcBef>
                          <a:spcPts val="0"/>
                        </a:spcBef>
                        <a:spcAft>
                          <a:spcPts val="0"/>
                        </a:spcAft>
                      </a:pPr>
                      <a:endParaRPr lang="en-US" sz="2800" b="1" dirty="0">
                        <a:effectLst/>
                        <a:latin typeface="Calibri"/>
                        <a:ea typeface="Calibri"/>
                        <a:cs typeface="Times New Roman"/>
                      </a:endParaRPr>
                    </a:p>
                  </a:txBody>
                  <a:tcPr marL="68580" marR="68580" marT="0" marB="0"/>
                </a:tc>
                <a:tc rowSpan="2">
                  <a:txBody>
                    <a:bodyPr/>
                    <a:lstStyle/>
                    <a:p>
                      <a:pPr marL="0" marR="0" algn="l">
                        <a:lnSpc>
                          <a:spcPct val="115000"/>
                        </a:lnSpc>
                        <a:spcBef>
                          <a:spcPts val="0"/>
                        </a:spcBef>
                        <a:spcAft>
                          <a:spcPts val="0"/>
                        </a:spcAft>
                      </a:pPr>
                      <a:r>
                        <a:rPr lang="en-US" sz="2000" b="1" dirty="0">
                          <a:effectLst/>
                        </a:rPr>
                        <a:t>p value</a:t>
                      </a:r>
                      <a:endParaRPr lang="en-US" sz="2400" b="1" dirty="0">
                        <a:effectLst/>
                        <a:latin typeface="Calibri"/>
                        <a:ea typeface="Calibri"/>
                        <a:cs typeface="Times New Roman"/>
                      </a:endParaRPr>
                    </a:p>
                  </a:txBody>
                  <a:tcPr marL="68580" marR="68580" marT="0" marB="0"/>
                </a:tc>
              </a:tr>
              <a:tr h="386555">
                <a:tc vMerge="1">
                  <a:txBody>
                    <a:bodyPr/>
                    <a:lstStyle/>
                    <a:p>
                      <a:endParaRPr lang="en-US"/>
                    </a:p>
                  </a:txBody>
                  <a:tcPr/>
                </a:tc>
                <a:tc vMerge="1">
                  <a:txBody>
                    <a:bodyPr/>
                    <a:lstStyle/>
                    <a:p>
                      <a:endParaRPr lang="en-US"/>
                    </a:p>
                  </a:txBody>
                  <a:tcPr/>
                </a:tc>
                <a:tc>
                  <a:txBody>
                    <a:bodyPr/>
                    <a:lstStyle/>
                    <a:p>
                      <a:pPr marL="0" marR="0" algn="l">
                        <a:lnSpc>
                          <a:spcPct val="115000"/>
                        </a:lnSpc>
                        <a:spcBef>
                          <a:spcPts val="0"/>
                        </a:spcBef>
                        <a:spcAft>
                          <a:spcPts val="0"/>
                        </a:spcAft>
                      </a:pPr>
                      <a:r>
                        <a:rPr lang="en-US" sz="2000" b="1" dirty="0">
                          <a:effectLst/>
                        </a:rPr>
                        <a:t>Lower</a:t>
                      </a:r>
                      <a:endParaRPr lang="en-US" sz="2400" b="1" dirty="0">
                        <a:effectLst/>
                        <a:latin typeface="Calibri"/>
                        <a:ea typeface="Calibri"/>
                        <a:cs typeface="Times New Roman"/>
                      </a:endParaRPr>
                    </a:p>
                  </a:txBody>
                  <a:tcPr marL="68580" marR="68580" marT="0" marB="0"/>
                </a:tc>
                <a:tc gridSpan="2">
                  <a:txBody>
                    <a:bodyPr/>
                    <a:lstStyle/>
                    <a:p>
                      <a:pPr marL="0" marR="0" algn="l">
                        <a:lnSpc>
                          <a:spcPct val="115000"/>
                        </a:lnSpc>
                        <a:spcBef>
                          <a:spcPts val="0"/>
                        </a:spcBef>
                        <a:spcAft>
                          <a:spcPts val="0"/>
                        </a:spcAft>
                      </a:pPr>
                      <a:r>
                        <a:rPr lang="en-US" sz="2000" b="1" dirty="0">
                          <a:effectLst/>
                        </a:rPr>
                        <a:t>Upper</a:t>
                      </a:r>
                      <a:endParaRPr lang="en-US" sz="2400" b="1" dirty="0">
                        <a:effectLst/>
                        <a:latin typeface="Calibri"/>
                        <a:ea typeface="Calibri"/>
                        <a:cs typeface="Times New Roman"/>
                      </a:endParaRPr>
                    </a:p>
                  </a:txBody>
                  <a:tcPr marL="68580" marR="68580" marT="0" marB="0"/>
                </a:tc>
                <a:tc hMerge="1">
                  <a:txBody>
                    <a:bodyPr/>
                    <a:lstStyle/>
                    <a:p>
                      <a:endParaRPr lang="en-US"/>
                    </a:p>
                  </a:txBody>
                  <a:tcPr/>
                </a:tc>
                <a:tc vMerge="1">
                  <a:txBody>
                    <a:bodyPr/>
                    <a:lstStyle/>
                    <a:p>
                      <a:endParaRPr lang="en-US"/>
                    </a:p>
                  </a:txBody>
                  <a:tcPr/>
                </a:tc>
              </a:tr>
              <a:tr h="363979">
                <a:tc gridSpan="6">
                  <a:txBody>
                    <a:bodyPr/>
                    <a:lstStyle/>
                    <a:p>
                      <a:pPr marL="0" marR="0" algn="l">
                        <a:lnSpc>
                          <a:spcPct val="115000"/>
                        </a:lnSpc>
                        <a:spcBef>
                          <a:spcPts val="0"/>
                        </a:spcBef>
                        <a:spcAft>
                          <a:spcPts val="0"/>
                        </a:spcAft>
                      </a:pPr>
                      <a:r>
                        <a:rPr lang="en-US" sz="2000" b="1" dirty="0">
                          <a:solidFill>
                            <a:srgbClr val="002060"/>
                          </a:solidFill>
                          <a:effectLst/>
                        </a:rPr>
                        <a:t>Mothers Working Status</a:t>
                      </a:r>
                      <a:endParaRPr lang="en-US" sz="2400" b="1" dirty="0">
                        <a:solidFill>
                          <a:srgbClr val="00206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3979">
                <a:tc>
                  <a:txBody>
                    <a:bodyPr/>
                    <a:lstStyle/>
                    <a:p>
                      <a:pPr marL="0" marR="0" algn="l">
                        <a:lnSpc>
                          <a:spcPct val="115000"/>
                        </a:lnSpc>
                        <a:spcBef>
                          <a:spcPts val="0"/>
                        </a:spcBef>
                        <a:spcAft>
                          <a:spcPts val="0"/>
                        </a:spcAft>
                      </a:pPr>
                      <a:r>
                        <a:rPr lang="en-US" sz="2000" b="1">
                          <a:effectLst/>
                        </a:rPr>
                        <a:t>                No</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Ref</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b="1">
                          <a:effectLst/>
                        </a:rPr>
                        <a:t> </a:t>
                      </a:r>
                      <a:endParaRPr lang="en-US" sz="2400" b="1">
                        <a:effectLst/>
                        <a:latin typeface="Calibri"/>
                        <a:ea typeface="Calibri"/>
                        <a:cs typeface="Times New Roman"/>
                      </a:endParaRPr>
                    </a:p>
                  </a:txBody>
                  <a:tcPr marL="68580" marR="68580" marT="0" marB="0"/>
                </a:tc>
                <a:tc hMerge="1">
                  <a:txBody>
                    <a:bodyPr/>
                    <a:lstStyle/>
                    <a:p>
                      <a:endParaRPr lang="en-US"/>
                    </a:p>
                  </a:txBody>
                  <a:tcPr/>
                </a:tc>
              </a:tr>
              <a:tr h="363979">
                <a:tc>
                  <a:txBody>
                    <a:bodyPr/>
                    <a:lstStyle/>
                    <a:p>
                      <a:pPr marL="0" marR="0" algn="l">
                        <a:lnSpc>
                          <a:spcPct val="115000"/>
                        </a:lnSpc>
                        <a:spcBef>
                          <a:spcPts val="0"/>
                        </a:spcBef>
                        <a:spcAft>
                          <a:spcPts val="0"/>
                        </a:spcAft>
                      </a:pPr>
                      <a:r>
                        <a:rPr lang="en-US" sz="2000" b="1">
                          <a:effectLst/>
                        </a:rPr>
                        <a:t>                Yes</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0.992</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0.798</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1.232</a:t>
                      </a:r>
                      <a:endParaRPr lang="en-US" sz="2400" b="1"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b="1">
                          <a:effectLst/>
                        </a:rPr>
                        <a:t>0.939</a:t>
                      </a:r>
                      <a:endParaRPr lang="en-US" sz="2400" b="1">
                        <a:effectLst/>
                        <a:latin typeface="Calibri"/>
                        <a:ea typeface="Calibri"/>
                        <a:cs typeface="Times New Roman"/>
                      </a:endParaRPr>
                    </a:p>
                  </a:txBody>
                  <a:tcPr marL="68580" marR="68580" marT="0" marB="0"/>
                </a:tc>
                <a:tc hMerge="1">
                  <a:txBody>
                    <a:bodyPr/>
                    <a:lstStyle/>
                    <a:p>
                      <a:endParaRPr lang="en-US"/>
                    </a:p>
                  </a:txBody>
                  <a:tcPr/>
                </a:tc>
              </a:tr>
              <a:tr h="363979">
                <a:tc gridSpan="6">
                  <a:txBody>
                    <a:bodyPr/>
                    <a:lstStyle/>
                    <a:p>
                      <a:pPr marL="0" marR="0" algn="l">
                        <a:lnSpc>
                          <a:spcPct val="115000"/>
                        </a:lnSpc>
                        <a:spcBef>
                          <a:spcPts val="0"/>
                        </a:spcBef>
                        <a:spcAft>
                          <a:spcPts val="0"/>
                        </a:spcAft>
                      </a:pPr>
                      <a:r>
                        <a:rPr lang="en-US" sz="2000" b="1" dirty="0">
                          <a:solidFill>
                            <a:srgbClr val="002060"/>
                          </a:solidFill>
                          <a:effectLst/>
                        </a:rPr>
                        <a:t>Sex of Household Head</a:t>
                      </a:r>
                      <a:endParaRPr lang="en-US" sz="2400" b="1" dirty="0">
                        <a:solidFill>
                          <a:srgbClr val="00206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3979">
                <a:tc>
                  <a:txBody>
                    <a:bodyPr/>
                    <a:lstStyle/>
                    <a:p>
                      <a:pPr marL="0" marR="0" algn="l">
                        <a:lnSpc>
                          <a:spcPct val="115000"/>
                        </a:lnSpc>
                        <a:spcBef>
                          <a:spcPts val="0"/>
                        </a:spcBef>
                        <a:spcAft>
                          <a:spcPts val="0"/>
                        </a:spcAft>
                      </a:pPr>
                      <a:r>
                        <a:rPr lang="en-US" sz="2000" b="1">
                          <a:effectLst/>
                        </a:rPr>
                        <a:t>                 Male</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Ref</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b="1">
                          <a:effectLst/>
                        </a:rPr>
                        <a:t> </a:t>
                      </a:r>
                      <a:endParaRPr lang="en-US" sz="2400" b="1">
                        <a:effectLst/>
                        <a:latin typeface="Calibri"/>
                        <a:ea typeface="Calibri"/>
                        <a:cs typeface="Times New Roman"/>
                      </a:endParaRPr>
                    </a:p>
                  </a:txBody>
                  <a:tcPr marL="68580" marR="68580" marT="0" marB="0"/>
                </a:tc>
                <a:tc hMerge="1">
                  <a:txBody>
                    <a:bodyPr/>
                    <a:lstStyle/>
                    <a:p>
                      <a:endParaRPr lang="en-US"/>
                    </a:p>
                  </a:txBody>
                  <a:tcPr/>
                </a:tc>
              </a:tr>
              <a:tr h="363979">
                <a:tc>
                  <a:txBody>
                    <a:bodyPr/>
                    <a:lstStyle/>
                    <a:p>
                      <a:pPr marL="0" marR="0" algn="l">
                        <a:lnSpc>
                          <a:spcPct val="115000"/>
                        </a:lnSpc>
                        <a:spcBef>
                          <a:spcPts val="0"/>
                        </a:spcBef>
                        <a:spcAft>
                          <a:spcPts val="0"/>
                        </a:spcAft>
                      </a:pPr>
                      <a:r>
                        <a:rPr lang="en-US" sz="2000" b="1">
                          <a:effectLst/>
                        </a:rPr>
                        <a:t>                 Female</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1.268</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0.939</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1.714</a:t>
                      </a:r>
                      <a:endParaRPr lang="en-US" sz="2400" b="1"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b="1" dirty="0">
                          <a:effectLst/>
                        </a:rPr>
                        <a:t>0.121</a:t>
                      </a:r>
                      <a:endParaRPr lang="en-US" sz="2400" b="1" dirty="0">
                        <a:effectLst/>
                        <a:latin typeface="Calibri"/>
                        <a:ea typeface="Calibri"/>
                        <a:cs typeface="Times New Roman"/>
                      </a:endParaRPr>
                    </a:p>
                  </a:txBody>
                  <a:tcPr marL="68580" marR="68580" marT="0" marB="0"/>
                </a:tc>
                <a:tc hMerge="1">
                  <a:txBody>
                    <a:bodyPr/>
                    <a:lstStyle/>
                    <a:p>
                      <a:endParaRPr lang="en-US"/>
                    </a:p>
                  </a:txBody>
                  <a:tcPr/>
                </a:tc>
              </a:tr>
              <a:tr h="363979">
                <a:tc gridSpan="6">
                  <a:txBody>
                    <a:bodyPr/>
                    <a:lstStyle/>
                    <a:p>
                      <a:pPr marL="0" marR="0" algn="l">
                        <a:lnSpc>
                          <a:spcPct val="115000"/>
                        </a:lnSpc>
                        <a:spcBef>
                          <a:spcPts val="0"/>
                        </a:spcBef>
                        <a:spcAft>
                          <a:spcPts val="0"/>
                        </a:spcAft>
                      </a:pPr>
                      <a:r>
                        <a:rPr lang="en-US" sz="2000" b="1" dirty="0">
                          <a:solidFill>
                            <a:srgbClr val="002060"/>
                          </a:solidFill>
                          <a:effectLst/>
                        </a:rPr>
                        <a:t>Gave Child Fortified Baby Food</a:t>
                      </a:r>
                      <a:endParaRPr lang="en-US" sz="2400" b="1" dirty="0">
                        <a:solidFill>
                          <a:srgbClr val="00206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3979">
                <a:tc>
                  <a:txBody>
                    <a:bodyPr/>
                    <a:lstStyle/>
                    <a:p>
                      <a:pPr marL="0" marR="0" algn="l">
                        <a:lnSpc>
                          <a:spcPct val="115000"/>
                        </a:lnSpc>
                        <a:spcBef>
                          <a:spcPts val="0"/>
                        </a:spcBef>
                        <a:spcAft>
                          <a:spcPts val="0"/>
                        </a:spcAft>
                      </a:pPr>
                      <a:r>
                        <a:rPr lang="en-US" sz="2000" b="1">
                          <a:effectLst/>
                        </a:rPr>
                        <a:t>                 No</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Ref</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 </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hMerge="1">
                  <a:txBody>
                    <a:bodyPr/>
                    <a:lstStyle/>
                    <a:p>
                      <a:endParaRPr lang="en-US"/>
                    </a:p>
                  </a:txBody>
                  <a:tcPr/>
                </a:tc>
              </a:tr>
              <a:tr h="363979">
                <a:tc>
                  <a:txBody>
                    <a:bodyPr/>
                    <a:lstStyle/>
                    <a:p>
                      <a:pPr marL="0" marR="0" algn="l">
                        <a:lnSpc>
                          <a:spcPct val="115000"/>
                        </a:lnSpc>
                        <a:spcBef>
                          <a:spcPts val="0"/>
                        </a:spcBef>
                        <a:spcAft>
                          <a:spcPts val="0"/>
                        </a:spcAft>
                      </a:pPr>
                      <a:r>
                        <a:rPr lang="en-US" sz="2000" b="1">
                          <a:effectLst/>
                        </a:rPr>
                        <a:t>                 Yes</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1.048</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0.640</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dirty="0">
                          <a:effectLst/>
                        </a:rPr>
                        <a:t>1.716</a:t>
                      </a:r>
                      <a:endParaRPr lang="en-US" sz="2400" b="1" dirty="0">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b="1" dirty="0">
                          <a:effectLst/>
                        </a:rPr>
                        <a:t>0.852</a:t>
                      </a:r>
                      <a:endParaRPr lang="en-US" sz="2400" b="1" dirty="0">
                        <a:effectLst/>
                        <a:latin typeface="Calibri"/>
                        <a:ea typeface="Calibri"/>
                        <a:cs typeface="Times New Roman"/>
                      </a:endParaRPr>
                    </a:p>
                  </a:txBody>
                  <a:tcPr marL="68580" marR="68580" marT="0" marB="0"/>
                </a:tc>
                <a:tc hMerge="1">
                  <a:txBody>
                    <a:bodyPr/>
                    <a:lstStyle/>
                    <a:p>
                      <a:endParaRPr lang="en-US"/>
                    </a:p>
                  </a:txBody>
                  <a:tcPr/>
                </a:tc>
              </a:tr>
              <a:tr h="363979">
                <a:tc gridSpan="6">
                  <a:txBody>
                    <a:bodyPr/>
                    <a:lstStyle/>
                    <a:p>
                      <a:pPr marL="0" marR="0" algn="l">
                        <a:lnSpc>
                          <a:spcPct val="115000"/>
                        </a:lnSpc>
                        <a:spcBef>
                          <a:spcPts val="0"/>
                        </a:spcBef>
                        <a:spcAft>
                          <a:spcPts val="0"/>
                        </a:spcAft>
                      </a:pPr>
                      <a:r>
                        <a:rPr lang="en-US" sz="2000" b="1" dirty="0">
                          <a:solidFill>
                            <a:srgbClr val="002060"/>
                          </a:solidFill>
                          <a:effectLst/>
                        </a:rPr>
                        <a:t>Breastfeeding</a:t>
                      </a:r>
                      <a:endParaRPr lang="en-US" sz="2400" b="1" dirty="0">
                        <a:solidFill>
                          <a:srgbClr val="002060"/>
                        </a:solidFill>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363979">
                <a:tc>
                  <a:txBody>
                    <a:bodyPr/>
                    <a:lstStyle/>
                    <a:p>
                      <a:pPr marL="0" marR="0" algn="l">
                        <a:lnSpc>
                          <a:spcPct val="115000"/>
                        </a:lnSpc>
                        <a:spcBef>
                          <a:spcPts val="0"/>
                        </a:spcBef>
                        <a:spcAft>
                          <a:spcPts val="0"/>
                        </a:spcAft>
                      </a:pPr>
                      <a:r>
                        <a:rPr lang="en-US" sz="2000" b="1">
                          <a:effectLst/>
                        </a:rPr>
                        <a:t>                 No</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Ref</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 </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 </a:t>
                      </a:r>
                      <a:endParaRPr lang="en-US" sz="2400" b="1">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b="1" dirty="0">
                          <a:effectLst/>
                        </a:rPr>
                        <a:t> </a:t>
                      </a:r>
                      <a:endParaRPr lang="en-US" sz="2400" b="1" dirty="0">
                        <a:effectLst/>
                        <a:latin typeface="Calibri"/>
                        <a:ea typeface="Calibri"/>
                        <a:cs typeface="Times New Roman"/>
                      </a:endParaRPr>
                    </a:p>
                  </a:txBody>
                  <a:tcPr marL="68580" marR="68580" marT="0" marB="0"/>
                </a:tc>
                <a:tc hMerge="1">
                  <a:txBody>
                    <a:bodyPr/>
                    <a:lstStyle/>
                    <a:p>
                      <a:endParaRPr lang="en-US"/>
                    </a:p>
                  </a:txBody>
                  <a:tcPr/>
                </a:tc>
              </a:tr>
              <a:tr h="363979">
                <a:tc>
                  <a:txBody>
                    <a:bodyPr/>
                    <a:lstStyle/>
                    <a:p>
                      <a:pPr marL="0" marR="0" algn="l">
                        <a:lnSpc>
                          <a:spcPct val="115000"/>
                        </a:lnSpc>
                        <a:spcBef>
                          <a:spcPts val="0"/>
                        </a:spcBef>
                        <a:spcAft>
                          <a:spcPts val="0"/>
                        </a:spcAft>
                      </a:pPr>
                      <a:r>
                        <a:rPr lang="en-US" sz="2000" b="1">
                          <a:effectLst/>
                        </a:rPr>
                        <a:t>                 Yes</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1.496</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0.697</a:t>
                      </a:r>
                      <a:endParaRPr lang="en-US" sz="2400" b="1">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2000" b="1">
                          <a:effectLst/>
                        </a:rPr>
                        <a:t>3.213</a:t>
                      </a:r>
                      <a:endParaRPr lang="en-US" sz="2400" b="1">
                        <a:effectLst/>
                        <a:latin typeface="Calibri"/>
                        <a:ea typeface="Calibri"/>
                        <a:cs typeface="Times New Roman"/>
                      </a:endParaRPr>
                    </a:p>
                  </a:txBody>
                  <a:tcPr marL="68580" marR="68580" marT="0" marB="0"/>
                </a:tc>
                <a:tc gridSpan="2">
                  <a:txBody>
                    <a:bodyPr/>
                    <a:lstStyle/>
                    <a:p>
                      <a:pPr marL="0" marR="0" algn="ctr">
                        <a:lnSpc>
                          <a:spcPct val="115000"/>
                        </a:lnSpc>
                        <a:spcBef>
                          <a:spcPts val="0"/>
                        </a:spcBef>
                        <a:spcAft>
                          <a:spcPts val="0"/>
                        </a:spcAft>
                      </a:pPr>
                      <a:r>
                        <a:rPr lang="en-US" sz="2000" b="1" dirty="0">
                          <a:effectLst/>
                        </a:rPr>
                        <a:t>0.301</a:t>
                      </a:r>
                      <a:endParaRPr lang="en-US" sz="2400" b="1" dirty="0">
                        <a:effectLst/>
                        <a:latin typeface="Calibri"/>
                        <a:ea typeface="Calibri"/>
                        <a:cs typeface="Times New Roman"/>
                      </a:endParaRPr>
                    </a:p>
                  </a:txBody>
                  <a:tcPr marL="68580" marR="68580" marT="0" marB="0"/>
                </a:tc>
                <a:tc hMerge="1">
                  <a:txBody>
                    <a:bodyPr/>
                    <a:lstStyle/>
                    <a:p>
                      <a:endParaRPr lang="en-US"/>
                    </a:p>
                  </a:txBody>
                  <a:tcPr/>
                </a:tc>
              </a:tr>
            </a:tbl>
          </a:graphicData>
        </a:graphic>
      </p:graphicFrame>
    </p:spTree>
    <p:extLst>
      <p:ext uri="{BB962C8B-B14F-4D97-AF65-F5344CB8AC3E}">
        <p14:creationId xmlns:p14="http://schemas.microsoft.com/office/powerpoint/2010/main" val="1749547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2362200" y="76200"/>
            <a:ext cx="4343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RECOMMENDATION</a:t>
            </a:r>
            <a:endParaRPr lang="en-US" sz="3000" b="1" dirty="0">
              <a:solidFill>
                <a:schemeClr val="tx1"/>
              </a:solidFill>
              <a:latin typeface="Times New Roman" pitchFamily="18" charset="0"/>
              <a:cs typeface="Times New Roman" pitchFamily="18" charset="0"/>
            </a:endParaRPr>
          </a:p>
        </p:txBody>
      </p:sp>
      <p:sp>
        <p:nvSpPr>
          <p:cNvPr id="2" name="Rectangle 1"/>
          <p:cNvSpPr/>
          <p:nvPr/>
        </p:nvSpPr>
        <p:spPr>
          <a:xfrm>
            <a:off x="228600" y="2062877"/>
            <a:ext cx="8305800" cy="2585323"/>
          </a:xfrm>
          <a:prstGeom prst="rect">
            <a:avLst/>
          </a:prstGeom>
        </p:spPr>
        <p:txBody>
          <a:bodyPr wrap="square">
            <a:spAutoFit/>
          </a:bodyPr>
          <a:lstStyle/>
          <a:p>
            <a:endParaRPr lang="en-US" dirty="0"/>
          </a:p>
          <a:p>
            <a:pPr marL="285750" lvl="0" indent="-285750">
              <a:buFont typeface="Wingdings" pitchFamily="2" charset="2"/>
              <a:buChar char="Ø"/>
            </a:pPr>
            <a:r>
              <a:rPr lang="en-US" sz="2400" b="1" dirty="0"/>
              <a:t>Special consideration should be given to the lower income population.</a:t>
            </a:r>
          </a:p>
          <a:p>
            <a:pPr marL="285750" lvl="0" indent="-285750">
              <a:buFont typeface="Wingdings" pitchFamily="2" charset="2"/>
              <a:buChar char="Ø"/>
            </a:pPr>
            <a:r>
              <a:rPr lang="en-US" sz="2400" b="1" dirty="0"/>
              <a:t>Program should be run to the poor population. </a:t>
            </a:r>
          </a:p>
          <a:p>
            <a:pPr marL="285750" lvl="0" indent="-285750">
              <a:buFont typeface="Wingdings" pitchFamily="2" charset="2"/>
              <a:buChar char="Ø"/>
            </a:pPr>
            <a:r>
              <a:rPr lang="en-US" sz="2400" b="1" dirty="0" err="1"/>
              <a:t>Myemensingh</a:t>
            </a:r>
            <a:r>
              <a:rPr lang="en-US" sz="2400" b="1" dirty="0"/>
              <a:t> division should be given special consideration.</a:t>
            </a:r>
          </a:p>
          <a:p>
            <a:pPr marL="285750" lvl="0" indent="-285750">
              <a:buFont typeface="Wingdings" pitchFamily="2" charset="2"/>
              <a:buChar char="Ø"/>
            </a:pPr>
            <a:r>
              <a:rPr lang="en-US" sz="2400" b="1" dirty="0"/>
              <a:t>Initiative should be taken to reduce stunting among normal delivery babies.</a:t>
            </a:r>
          </a:p>
        </p:txBody>
      </p:sp>
    </p:spTree>
    <p:extLst>
      <p:ext uri="{BB962C8B-B14F-4D97-AF65-F5344CB8AC3E}">
        <p14:creationId xmlns:p14="http://schemas.microsoft.com/office/powerpoint/2010/main" val="18259576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2743200" y="76200"/>
            <a:ext cx="3581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a:solidFill>
                  <a:schemeClr val="tx1"/>
                </a:solidFill>
                <a:latin typeface="Times New Roman" pitchFamily="18" charset="0"/>
                <a:cs typeface="Times New Roman" pitchFamily="18" charset="0"/>
              </a:rPr>
              <a:t>C</a:t>
            </a:r>
            <a:r>
              <a:rPr lang="en-US" sz="3000" b="1" dirty="0" smtClean="0">
                <a:solidFill>
                  <a:schemeClr val="tx1"/>
                </a:solidFill>
                <a:latin typeface="Times New Roman" pitchFamily="18" charset="0"/>
                <a:cs typeface="Times New Roman" pitchFamily="18" charset="0"/>
              </a:rPr>
              <a:t>ONCLUSION</a:t>
            </a:r>
            <a:endParaRPr lang="en-US" sz="3000" b="1" dirty="0">
              <a:solidFill>
                <a:schemeClr val="tx1"/>
              </a:solidFill>
              <a:latin typeface="Times New Roman" pitchFamily="18" charset="0"/>
              <a:cs typeface="Times New Roman" pitchFamily="18" charset="0"/>
            </a:endParaRPr>
          </a:p>
        </p:txBody>
      </p:sp>
      <p:sp>
        <p:nvSpPr>
          <p:cNvPr id="2" name="Rectangle 1"/>
          <p:cNvSpPr/>
          <p:nvPr/>
        </p:nvSpPr>
        <p:spPr>
          <a:xfrm>
            <a:off x="457200" y="1689080"/>
            <a:ext cx="7696200" cy="3416320"/>
          </a:xfrm>
          <a:prstGeom prst="rect">
            <a:avLst/>
          </a:prstGeom>
        </p:spPr>
        <p:txBody>
          <a:bodyPr wrap="square">
            <a:spAutoFit/>
          </a:bodyPr>
          <a:lstStyle/>
          <a:p>
            <a:pPr algn="just"/>
            <a:r>
              <a:rPr lang="en-US" sz="2400" dirty="0"/>
              <a:t>Bangladesh still has a high rate of child malnutrition. The factors that primarily influence the prevalence of stunting in children under-five years in Bangladesh are socioeconomic factors, particularly household wealth index, geographical position like division and the child delivery through caesarean section. To minimize the prevalence of stunting in children under the age of five, multi-sector and integrated initiatives are required to boost household income and knowledge to cesarean delivery.</a:t>
            </a:r>
          </a:p>
        </p:txBody>
      </p:sp>
    </p:spTree>
    <p:extLst>
      <p:ext uri="{BB962C8B-B14F-4D97-AF65-F5344CB8AC3E}">
        <p14:creationId xmlns:p14="http://schemas.microsoft.com/office/powerpoint/2010/main" val="24217695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2743200" y="76200"/>
            <a:ext cx="3581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References</a:t>
            </a:r>
            <a:endParaRPr lang="en-US" sz="3000" b="1" dirty="0">
              <a:solidFill>
                <a:schemeClr val="tx1"/>
              </a:solidFill>
              <a:latin typeface="Times New Roman" pitchFamily="18" charset="0"/>
              <a:cs typeface="Times New Roman" pitchFamily="18" charset="0"/>
            </a:endParaRPr>
          </a:p>
        </p:txBody>
      </p:sp>
      <p:sp>
        <p:nvSpPr>
          <p:cNvPr id="3" name="Rectangle 2"/>
          <p:cNvSpPr/>
          <p:nvPr/>
        </p:nvSpPr>
        <p:spPr>
          <a:xfrm>
            <a:off x="0" y="1600200"/>
            <a:ext cx="8610600" cy="3693319"/>
          </a:xfrm>
          <a:prstGeom prst="rect">
            <a:avLst/>
          </a:prstGeom>
        </p:spPr>
        <p:txBody>
          <a:bodyPr wrap="square">
            <a:spAutoFit/>
          </a:bodyPr>
          <a:lstStyle/>
          <a:p>
            <a:pPr marL="342900" indent="-342900" algn="just">
              <a:buAutoNum type="arabicPeriod"/>
            </a:pPr>
            <a:r>
              <a:rPr lang="en-US" dirty="0" err="1" smtClean="0"/>
              <a:t>Chowdhury</a:t>
            </a:r>
            <a:r>
              <a:rPr lang="en-US" dirty="0" smtClean="0"/>
              <a:t> </a:t>
            </a:r>
            <a:r>
              <a:rPr lang="en-US" dirty="0"/>
              <a:t>TR, </a:t>
            </a:r>
            <a:r>
              <a:rPr lang="en-US" dirty="0" err="1"/>
              <a:t>Chakrabarty</a:t>
            </a:r>
            <a:r>
              <a:rPr lang="en-US" dirty="0"/>
              <a:t> S, </a:t>
            </a:r>
            <a:r>
              <a:rPr lang="en-US" dirty="0" err="1"/>
              <a:t>Rakib</a:t>
            </a:r>
            <a:r>
              <a:rPr lang="en-US" dirty="0"/>
              <a:t> M, Afrin S, Saltmarsh S, Winn S. Factors </a:t>
            </a:r>
            <a:r>
              <a:rPr lang="en-US" dirty="0" smtClean="0"/>
              <a:t>     </a:t>
            </a:r>
          </a:p>
          <a:p>
            <a:pPr algn="just"/>
            <a:r>
              <a:rPr lang="en-US" dirty="0" smtClean="0"/>
              <a:t>      associated </a:t>
            </a:r>
            <a:r>
              <a:rPr lang="en-US" dirty="0"/>
              <a:t>with stunting and wasting in children under 2 years in Bangladesh. </a:t>
            </a:r>
            <a:r>
              <a:rPr lang="en-US" dirty="0" err="1"/>
              <a:t>Heliyon</a:t>
            </a:r>
            <a:r>
              <a:rPr lang="en-US" dirty="0"/>
              <a:t> </a:t>
            </a:r>
            <a:r>
              <a:rPr lang="en-US" dirty="0" smtClean="0"/>
              <a:t>       </a:t>
            </a:r>
          </a:p>
          <a:p>
            <a:pPr algn="just"/>
            <a:r>
              <a:rPr lang="en-US" dirty="0"/>
              <a:t>  </a:t>
            </a:r>
            <a:r>
              <a:rPr lang="en-US" dirty="0" smtClean="0"/>
              <a:t>    [</a:t>
            </a:r>
            <a:r>
              <a:rPr lang="en-US" dirty="0"/>
              <a:t>Internet]. 2020;6(9):e04849. Available from: </a:t>
            </a:r>
            <a:r>
              <a:rPr lang="en-US" dirty="0" smtClean="0"/>
              <a:t>    </a:t>
            </a:r>
          </a:p>
          <a:p>
            <a:pPr algn="just"/>
            <a:r>
              <a:rPr lang="en-US" dirty="0"/>
              <a:t> </a:t>
            </a:r>
            <a:r>
              <a:rPr lang="en-US" dirty="0" smtClean="0"/>
              <a:t>     </a:t>
            </a:r>
            <a:r>
              <a:rPr lang="en-US" dirty="0" smtClean="0">
                <a:hlinkClick r:id="rId2"/>
              </a:rPr>
              <a:t>https</a:t>
            </a:r>
            <a:r>
              <a:rPr lang="en-US" dirty="0">
                <a:hlinkClick r:id="rId2"/>
              </a:rPr>
              <a:t>://</a:t>
            </a:r>
            <a:r>
              <a:rPr lang="en-US" dirty="0" smtClean="0">
                <a:hlinkClick r:id="rId2"/>
              </a:rPr>
              <a:t>doi.org/10.1016/j.heliyon.2020.e04849</a:t>
            </a:r>
            <a:endParaRPr lang="en-US" dirty="0" smtClean="0"/>
          </a:p>
          <a:p>
            <a:pPr algn="just"/>
            <a:endParaRPr lang="en-US" dirty="0"/>
          </a:p>
          <a:p>
            <a:pPr algn="just"/>
            <a:r>
              <a:rPr lang="en-US" dirty="0" smtClean="0"/>
              <a:t>2.   </a:t>
            </a:r>
            <a:r>
              <a:rPr lang="en-US" dirty="0" err="1" smtClean="0"/>
              <a:t>Unicef</a:t>
            </a:r>
            <a:r>
              <a:rPr lang="en-US" dirty="0"/>
              <a:t>, WHO W. Levels and trends in child malnutrition: key findings of the 2019 </a:t>
            </a:r>
            <a:r>
              <a:rPr lang="en-US" dirty="0" smtClean="0"/>
              <a:t>     </a:t>
            </a:r>
          </a:p>
          <a:p>
            <a:pPr algn="just"/>
            <a:r>
              <a:rPr lang="en-US" dirty="0"/>
              <a:t> </a:t>
            </a:r>
            <a:r>
              <a:rPr lang="en-US" dirty="0" smtClean="0"/>
              <a:t>     Edition </a:t>
            </a:r>
            <a:r>
              <a:rPr lang="en-US" dirty="0"/>
              <a:t>of the Joint Child Malnutrition Estimates. Geneva: World Health Organization. </a:t>
            </a:r>
            <a:endParaRPr lang="en-US" dirty="0" smtClean="0"/>
          </a:p>
          <a:p>
            <a:pPr algn="just"/>
            <a:r>
              <a:rPr lang="en-US" dirty="0"/>
              <a:t> </a:t>
            </a:r>
            <a:r>
              <a:rPr lang="en-US" dirty="0" smtClean="0"/>
              <a:t>     2020.</a:t>
            </a:r>
          </a:p>
          <a:p>
            <a:pPr algn="just"/>
            <a:endParaRPr lang="en-US" dirty="0" smtClean="0"/>
          </a:p>
          <a:p>
            <a:pPr marL="342900" indent="-342900" algn="just">
              <a:buAutoNum type="arabicPeriod" startAt="3"/>
            </a:pPr>
            <a:r>
              <a:rPr lang="en-US" dirty="0" smtClean="0"/>
              <a:t>BDHS</a:t>
            </a:r>
            <a:r>
              <a:rPr lang="en-US" dirty="0"/>
              <a:t>. Bangladesh Demographic and Health </a:t>
            </a:r>
            <a:r>
              <a:rPr lang="en-US" dirty="0" smtClean="0"/>
              <a:t>Survey. Dhaka</a:t>
            </a:r>
            <a:r>
              <a:rPr lang="en-US" dirty="0"/>
              <a:t>, Bangladesh and Calverton, </a:t>
            </a:r>
            <a:r>
              <a:rPr lang="en-US" dirty="0" smtClean="0"/>
              <a:t>    </a:t>
            </a:r>
          </a:p>
          <a:p>
            <a:pPr algn="just"/>
            <a:r>
              <a:rPr lang="en-US" dirty="0" smtClean="0"/>
              <a:t>      Maryland, USA</a:t>
            </a:r>
            <a:r>
              <a:rPr lang="en-US" dirty="0"/>
              <a:t>: National Institute of Population </a:t>
            </a:r>
            <a:r>
              <a:rPr lang="en-US" dirty="0" smtClean="0"/>
              <a:t>Research and </a:t>
            </a:r>
            <a:r>
              <a:rPr lang="en-US" dirty="0"/>
              <a:t>Training, </a:t>
            </a:r>
            <a:r>
              <a:rPr lang="en-US" dirty="0" err="1"/>
              <a:t>Mitra</a:t>
            </a:r>
            <a:r>
              <a:rPr lang="en-US" dirty="0"/>
              <a:t> </a:t>
            </a:r>
            <a:r>
              <a:rPr lang="en-US" dirty="0" smtClean="0"/>
              <a:t>and        </a:t>
            </a:r>
          </a:p>
          <a:p>
            <a:pPr algn="just"/>
            <a:r>
              <a:rPr lang="en-US" dirty="0"/>
              <a:t> </a:t>
            </a:r>
            <a:r>
              <a:rPr lang="en-US" dirty="0" smtClean="0"/>
              <a:t>     Associates</a:t>
            </a:r>
            <a:r>
              <a:rPr lang="en-US" dirty="0"/>
              <a:t>, and </a:t>
            </a:r>
            <a:r>
              <a:rPr lang="en-US" dirty="0" smtClean="0"/>
              <a:t>Macro  International: 2007  </a:t>
            </a:r>
          </a:p>
          <a:p>
            <a:pPr algn="just"/>
            <a:r>
              <a:rPr lang="en-US" dirty="0"/>
              <a:t>      https://dhsprogram.com/publications/publication-FR344-DHS-Final-Reports.cfm</a:t>
            </a:r>
          </a:p>
        </p:txBody>
      </p:sp>
    </p:spTree>
    <p:extLst>
      <p:ext uri="{BB962C8B-B14F-4D97-AF65-F5344CB8AC3E}">
        <p14:creationId xmlns:p14="http://schemas.microsoft.com/office/powerpoint/2010/main" val="8458566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
          <p:cNvSpPr txBox="1">
            <a:spLocks/>
          </p:cNvSpPr>
          <p:nvPr/>
        </p:nvSpPr>
        <p:spPr>
          <a:xfrm>
            <a:off x="2743200" y="2667000"/>
            <a:ext cx="3581400" cy="609600"/>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THANK  YOU</a:t>
            </a:r>
            <a:endParaRPr lang="en-US" sz="30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03650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53440" y="5334000"/>
            <a:ext cx="6461760" cy="1066800"/>
          </a:xfrm>
        </p:spPr>
        <p:txBody>
          <a:bodyPr>
            <a:normAutofit lnSpcReduction="10000"/>
          </a:bodyPr>
          <a:lstStyle/>
          <a:p>
            <a:pPr algn="ctr"/>
            <a:r>
              <a:rPr lang="en-US" b="1" dirty="0" smtClean="0">
                <a:solidFill>
                  <a:srgbClr val="002060"/>
                </a:solidFill>
                <a:latin typeface="Times New Roman" pitchFamily="18" charset="0"/>
                <a:cs typeface="Times New Roman" pitchFamily="18" charset="0"/>
              </a:rPr>
              <a:t>PRESENTED BY</a:t>
            </a:r>
          </a:p>
          <a:p>
            <a:pPr algn="ctr"/>
            <a:r>
              <a:rPr lang="en-US" b="1" dirty="0" smtClean="0">
                <a:solidFill>
                  <a:srgbClr val="002060"/>
                </a:solidFill>
                <a:latin typeface="Times New Roman" pitchFamily="18" charset="0"/>
                <a:cs typeface="Times New Roman" pitchFamily="18" charset="0"/>
              </a:rPr>
              <a:t>MD. ABDUL MUTALIB</a:t>
            </a:r>
          </a:p>
          <a:p>
            <a:pPr algn="ctr"/>
            <a:r>
              <a:rPr lang="en-US" b="1" dirty="0" smtClean="0">
                <a:solidFill>
                  <a:srgbClr val="002060"/>
                </a:solidFill>
                <a:latin typeface="Times New Roman" pitchFamily="18" charset="0"/>
                <a:cs typeface="Times New Roman" pitchFamily="18" charset="0"/>
              </a:rPr>
              <a:t>STUDENT ID: 2023012</a:t>
            </a:r>
            <a:endParaRPr lang="en-US" b="1" dirty="0">
              <a:solidFill>
                <a:srgbClr val="002060"/>
              </a:solidFill>
              <a:latin typeface="Times New Roman" pitchFamily="18" charset="0"/>
              <a:cs typeface="Times New Roman" pitchFamily="18" charset="0"/>
            </a:endParaRPr>
          </a:p>
        </p:txBody>
      </p:sp>
      <p:sp>
        <p:nvSpPr>
          <p:cNvPr id="5" name="Rectangle 4"/>
          <p:cNvSpPr/>
          <p:nvPr/>
        </p:nvSpPr>
        <p:spPr>
          <a:xfrm>
            <a:off x="152400" y="990600"/>
            <a:ext cx="8077200" cy="1384995"/>
          </a:xfrm>
          <a:prstGeom prst="rect">
            <a:avLst/>
          </a:prstGeom>
        </p:spPr>
        <p:txBody>
          <a:bodyPr wrap="square">
            <a:spAutoFit/>
          </a:bodyPr>
          <a:lstStyle/>
          <a:p>
            <a:pPr algn="ctr"/>
            <a:r>
              <a:rPr lang="en-US" sz="2800" b="1" dirty="0">
                <a:solidFill>
                  <a:srgbClr val="002060"/>
                </a:solidFill>
                <a:latin typeface="Times New Roman" pitchFamily="18" charset="0"/>
                <a:cs typeface="Times New Roman" pitchFamily="18" charset="0"/>
              </a:rPr>
              <a:t>DETERMINANTS OF STUNTING AMONG UNDER FIVE CHILDREN IN BANGLADESH:</a:t>
            </a:r>
            <a:br>
              <a:rPr lang="en-US" sz="2800" b="1" dirty="0">
                <a:solidFill>
                  <a:srgbClr val="002060"/>
                </a:solidFill>
                <a:latin typeface="Times New Roman" pitchFamily="18" charset="0"/>
                <a:cs typeface="Times New Roman" pitchFamily="18" charset="0"/>
              </a:rPr>
            </a:br>
            <a:r>
              <a:rPr lang="en-US" sz="2800" b="1" dirty="0">
                <a:solidFill>
                  <a:srgbClr val="002060"/>
                </a:solidFill>
                <a:latin typeface="Times New Roman" pitchFamily="18" charset="0"/>
                <a:cs typeface="Times New Roman" pitchFamily="18" charset="0"/>
              </a:rPr>
              <a:t> A CROSS SECTIONAL STUDY</a:t>
            </a:r>
            <a:endParaRPr lang="en-US" sz="2800" dirty="0">
              <a:solidFill>
                <a:srgbClr val="002060"/>
              </a:solidFill>
            </a:endParaRPr>
          </a:p>
        </p:txBody>
      </p:sp>
      <p:pic>
        <p:nvPicPr>
          <p:cNvPr id="4" name="Picture 3" descr="IUB-Logo-ADN-Email.jpg"/>
          <p:cNvPicPr/>
          <p:nvPr/>
        </p:nvPicPr>
        <p:blipFill>
          <a:blip r:embed="rId2"/>
          <a:stretch>
            <a:fillRect/>
          </a:stretch>
        </p:blipFill>
        <p:spPr>
          <a:xfrm>
            <a:off x="2667000" y="2527995"/>
            <a:ext cx="2857529" cy="2577405"/>
          </a:xfrm>
          <a:prstGeom prst="rect">
            <a:avLst/>
          </a:prstGeom>
        </p:spPr>
      </p:pic>
    </p:spTree>
    <p:extLst>
      <p:ext uri="{BB962C8B-B14F-4D97-AF65-F5344CB8AC3E}">
        <p14:creationId xmlns:p14="http://schemas.microsoft.com/office/powerpoint/2010/main" val="3934618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438400" y="228600"/>
            <a:ext cx="3276600" cy="609600"/>
          </a:xfrm>
        </p:spPr>
        <p:txBody>
          <a:bodyPr>
            <a:normAutofit/>
          </a:bodyPr>
          <a:lstStyle/>
          <a:p>
            <a:pPr algn="ctr"/>
            <a:r>
              <a:rPr lang="en-US" sz="3000" b="1" dirty="0" smtClean="0">
                <a:solidFill>
                  <a:schemeClr val="tx1"/>
                </a:solidFill>
                <a:latin typeface="Times New Roman" pitchFamily="18" charset="0"/>
                <a:cs typeface="Times New Roman" pitchFamily="18" charset="0"/>
              </a:rPr>
              <a:t>INTRODUCTION</a:t>
            </a:r>
            <a:endParaRPr lang="en-US" sz="3000" b="1" dirty="0">
              <a:solidFill>
                <a:schemeClr val="tx1"/>
              </a:solidFill>
              <a:latin typeface="Times New Roman" pitchFamily="18" charset="0"/>
              <a:cs typeface="Times New Roman" pitchFamily="18" charset="0"/>
            </a:endParaRPr>
          </a:p>
        </p:txBody>
      </p:sp>
      <p:sp>
        <p:nvSpPr>
          <p:cNvPr id="3" name="Rectangle 2"/>
          <p:cNvSpPr/>
          <p:nvPr/>
        </p:nvSpPr>
        <p:spPr>
          <a:xfrm>
            <a:off x="152400" y="2091422"/>
            <a:ext cx="8077200" cy="2677656"/>
          </a:xfrm>
          <a:prstGeom prst="rect">
            <a:avLst/>
          </a:prstGeom>
        </p:spPr>
        <p:txBody>
          <a:bodyPr wrap="square">
            <a:spAutoFit/>
          </a:bodyPr>
          <a:lstStyle/>
          <a:p>
            <a:pPr marL="285750" indent="-285750" algn="just">
              <a:buFont typeface="Wingdings" pitchFamily="2" charset="2"/>
              <a:buChar char="Ø"/>
            </a:pPr>
            <a:r>
              <a:rPr lang="en-US" sz="2400" b="1" dirty="0">
                <a:latin typeface="Times New Roman" pitchFamily="18" charset="0"/>
                <a:cs typeface="Times New Roman" pitchFamily="18" charset="0"/>
              </a:rPr>
              <a:t>Low height for age is stunting.</a:t>
            </a:r>
          </a:p>
          <a:p>
            <a:pPr marL="285750" indent="-285750" algn="just">
              <a:buFont typeface="Wingdings" pitchFamily="2" charset="2"/>
              <a:buChar char="Ø"/>
            </a:pPr>
            <a:r>
              <a:rPr lang="en-US" sz="2400" b="1" dirty="0">
                <a:latin typeface="Times New Roman" pitchFamily="18" charset="0"/>
                <a:cs typeface="Times New Roman" pitchFamily="18" charset="0"/>
              </a:rPr>
              <a:t>It is one of the indicator of malnutrition.</a:t>
            </a:r>
          </a:p>
          <a:p>
            <a:pPr marL="285750" indent="-285750" algn="just">
              <a:buFont typeface="Wingdings" pitchFamily="2" charset="2"/>
              <a:buChar char="Ø"/>
            </a:pPr>
            <a:r>
              <a:rPr lang="en-US" sz="2400" b="1" dirty="0">
                <a:latin typeface="Times New Roman" pitchFamily="18" charset="0"/>
                <a:cs typeface="Times New Roman" pitchFamily="18" charset="0"/>
              </a:rPr>
              <a:t>Global stunting prevalence is </a:t>
            </a:r>
            <a:r>
              <a:rPr lang="en-US" sz="2400" b="1" dirty="0" smtClean="0">
                <a:latin typeface="Times New Roman" pitchFamily="18" charset="0"/>
                <a:cs typeface="Times New Roman" pitchFamily="18" charset="0"/>
              </a:rPr>
              <a:t>22% (UNICEF)</a:t>
            </a:r>
            <a:endParaRPr lang="en-US" sz="2400" b="1" dirty="0" smtClean="0">
              <a:latin typeface="Times New Roman" pitchFamily="18" charset="0"/>
              <a:cs typeface="Times New Roman" pitchFamily="18" charset="0"/>
            </a:endParaRPr>
          </a:p>
          <a:p>
            <a:pPr marL="285750" indent="-285750" algn="just">
              <a:buFont typeface="Wingdings" pitchFamily="2" charset="2"/>
              <a:buChar char="Ø"/>
            </a:pPr>
            <a:r>
              <a:rPr lang="en-US" sz="2400" b="1" dirty="0">
                <a:latin typeface="Times New Roman" pitchFamily="18" charset="0"/>
                <a:cs typeface="Times New Roman" pitchFamily="18" charset="0"/>
              </a:rPr>
              <a:t>3.1 million or </a:t>
            </a:r>
            <a:r>
              <a:rPr lang="en-US" sz="2400" b="1" dirty="0" smtClean="0">
                <a:latin typeface="Times New Roman" pitchFamily="18" charset="0"/>
                <a:cs typeface="Times New Roman" pitchFamily="18" charset="0"/>
              </a:rPr>
              <a:t>45% </a:t>
            </a:r>
            <a:r>
              <a:rPr lang="en-US" sz="2400" b="1" dirty="0">
                <a:latin typeface="Times New Roman" pitchFamily="18" charset="0"/>
                <a:cs typeface="Times New Roman" pitchFamily="18" charset="0"/>
              </a:rPr>
              <a:t>death each </a:t>
            </a:r>
            <a:r>
              <a:rPr lang="en-US" sz="2400" b="1" dirty="0" smtClean="0">
                <a:latin typeface="Times New Roman" pitchFamily="18" charset="0"/>
                <a:cs typeface="Times New Roman" pitchFamily="18" charset="0"/>
              </a:rPr>
              <a:t>year due to stunting </a:t>
            </a:r>
            <a:r>
              <a:rPr lang="en-US" sz="2400" b="1" dirty="0" smtClean="0">
                <a:latin typeface="Times New Roman" pitchFamily="18" charset="0"/>
                <a:cs typeface="Times New Roman" pitchFamily="18" charset="0"/>
              </a:rPr>
              <a:t>(1).</a:t>
            </a:r>
            <a:endParaRPr lang="en-US" sz="2400" b="1" dirty="0">
              <a:latin typeface="Times New Roman" pitchFamily="18" charset="0"/>
              <a:cs typeface="Times New Roman" pitchFamily="18" charset="0"/>
            </a:endParaRPr>
          </a:p>
          <a:p>
            <a:pPr marL="285750" indent="-285750" algn="just">
              <a:buFont typeface="Wingdings" pitchFamily="2" charset="2"/>
              <a:buChar char="Ø"/>
            </a:pPr>
            <a:r>
              <a:rPr lang="en-US" sz="2400" b="1" dirty="0">
                <a:latin typeface="Times New Roman" pitchFamily="18" charset="0"/>
                <a:cs typeface="Times New Roman" pitchFamily="18" charset="0"/>
              </a:rPr>
              <a:t>31% children of Bangladesh are stunted (BDHS 2017-18)</a:t>
            </a:r>
          </a:p>
          <a:p>
            <a:pPr marL="285750" indent="-285750" algn="just">
              <a:buFont typeface="Wingdings" pitchFamily="2" charset="2"/>
              <a:buChar char="Ø"/>
            </a:pPr>
            <a:r>
              <a:rPr lang="en-US" sz="2400" b="1" dirty="0">
                <a:latin typeface="Times New Roman" pitchFamily="18" charset="0"/>
                <a:cs typeface="Times New Roman" pitchFamily="18" charset="0"/>
              </a:rPr>
              <a:t>It is declined from 51%-31% during 2004-2017 </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BDHS </a:t>
            </a:r>
            <a:r>
              <a:rPr lang="en-US" sz="2400" b="1" dirty="0" smtClean="0">
                <a:latin typeface="Times New Roman" pitchFamily="18" charset="0"/>
                <a:cs typeface="Times New Roman" pitchFamily="18" charset="0"/>
              </a:rPr>
              <a:t>2017-18)</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1345530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362200" y="228600"/>
            <a:ext cx="4114800" cy="609600"/>
          </a:xfrm>
        </p:spPr>
        <p:txBody>
          <a:bodyPr>
            <a:noAutofit/>
          </a:bodyPr>
          <a:lstStyle/>
          <a:p>
            <a:r>
              <a:rPr lang="en-US" sz="3000" b="1" dirty="0" smtClean="0">
                <a:solidFill>
                  <a:schemeClr val="tx1"/>
                </a:solidFill>
                <a:latin typeface="Times New Roman" pitchFamily="18" charset="0"/>
                <a:cs typeface="Times New Roman" pitchFamily="18" charset="0"/>
              </a:rPr>
              <a:t>METHODOLOGY</a:t>
            </a:r>
            <a:endParaRPr lang="en-US" sz="3000" b="1" dirty="0">
              <a:solidFill>
                <a:schemeClr val="tx1"/>
              </a:solidFill>
              <a:latin typeface="Times New Roman" pitchFamily="18" charset="0"/>
              <a:cs typeface="Times New Roman" pitchFamily="18" charset="0"/>
            </a:endParaRPr>
          </a:p>
        </p:txBody>
      </p:sp>
      <p:sp>
        <p:nvSpPr>
          <p:cNvPr id="3" name="Rectangle 2"/>
          <p:cNvSpPr/>
          <p:nvPr/>
        </p:nvSpPr>
        <p:spPr>
          <a:xfrm>
            <a:off x="457200" y="1862078"/>
            <a:ext cx="8001000" cy="2862322"/>
          </a:xfrm>
          <a:prstGeom prst="rect">
            <a:avLst/>
          </a:prstGeom>
        </p:spPr>
        <p:txBody>
          <a:bodyPr wrap="square">
            <a:spAutoFit/>
          </a:bodyPr>
          <a:lstStyle/>
          <a:p>
            <a:pPr marL="285750" indent="-285750">
              <a:lnSpc>
                <a:spcPct val="200000"/>
              </a:lnSpc>
              <a:buFont typeface="Wingdings" pitchFamily="2" charset="2"/>
              <a:buChar char="Ø"/>
            </a:pPr>
            <a:r>
              <a:rPr lang="en-US" b="1" dirty="0">
                <a:latin typeface="Times New Roman" pitchFamily="18" charset="0"/>
                <a:cs typeface="Times New Roman" pitchFamily="18" charset="0"/>
              </a:rPr>
              <a:t>Data is used from the BDHS 2017-18. </a:t>
            </a:r>
          </a:p>
          <a:p>
            <a:pPr marL="285750" indent="-285750">
              <a:lnSpc>
                <a:spcPct val="200000"/>
              </a:lnSpc>
              <a:buFont typeface="Wingdings" pitchFamily="2" charset="2"/>
              <a:buChar char="Ø"/>
            </a:pPr>
            <a:r>
              <a:rPr lang="en-US" b="1" dirty="0">
                <a:latin typeface="Times New Roman" pitchFamily="18" charset="0"/>
                <a:cs typeface="Times New Roman" pitchFamily="18" charset="0"/>
              </a:rPr>
              <a:t>The outcome variable of interest , Stunting is a binary variable.</a:t>
            </a:r>
          </a:p>
          <a:p>
            <a:pPr marL="285750" indent="-285750">
              <a:lnSpc>
                <a:spcPct val="200000"/>
              </a:lnSpc>
              <a:buFont typeface="Wingdings" pitchFamily="2" charset="2"/>
              <a:buChar char="Ø"/>
            </a:pPr>
            <a:r>
              <a:rPr lang="en-US" b="1" dirty="0">
                <a:latin typeface="Times New Roman" pitchFamily="18" charset="0"/>
                <a:cs typeface="Times New Roman" pitchFamily="18" charset="0"/>
              </a:rPr>
              <a:t>There are </a:t>
            </a:r>
            <a:r>
              <a:rPr lang="en-US" b="1" dirty="0" smtClean="0">
                <a:latin typeface="Times New Roman" pitchFamily="18" charset="0"/>
                <a:cs typeface="Times New Roman" pitchFamily="18" charset="0"/>
              </a:rPr>
              <a:t>12 </a:t>
            </a:r>
            <a:r>
              <a:rPr lang="en-US" b="1" dirty="0">
                <a:latin typeface="Times New Roman" pitchFamily="18" charset="0"/>
                <a:cs typeface="Times New Roman" pitchFamily="18" charset="0"/>
              </a:rPr>
              <a:t>different independent variables </a:t>
            </a:r>
            <a:r>
              <a:rPr lang="en-US" b="1" dirty="0" smtClean="0">
                <a:latin typeface="Times New Roman" pitchFamily="18" charset="0"/>
                <a:cs typeface="Times New Roman" pitchFamily="18" charset="0"/>
              </a:rPr>
              <a:t>are </a:t>
            </a:r>
            <a:r>
              <a:rPr lang="en-US" b="1" dirty="0">
                <a:latin typeface="Times New Roman" pitchFamily="18" charset="0"/>
                <a:cs typeface="Times New Roman" pitchFamily="18" charset="0"/>
              </a:rPr>
              <a:t>considered in this study.</a:t>
            </a:r>
          </a:p>
          <a:p>
            <a:pPr marL="285750" indent="-285750">
              <a:lnSpc>
                <a:spcPct val="200000"/>
              </a:lnSpc>
              <a:buFont typeface="Wingdings" pitchFamily="2" charset="2"/>
              <a:buChar char="Ø"/>
            </a:pPr>
            <a:r>
              <a:rPr lang="en-US" b="1" dirty="0">
                <a:latin typeface="Times New Roman" pitchFamily="18" charset="0"/>
                <a:cs typeface="Times New Roman" pitchFamily="18" charset="0"/>
              </a:rPr>
              <a:t>Logistic regression was carried out to identify the determinants of stunting. </a:t>
            </a:r>
          </a:p>
          <a:p>
            <a:pPr marL="285750" indent="-285750">
              <a:lnSpc>
                <a:spcPct val="200000"/>
              </a:lnSpc>
              <a:buFont typeface="Wingdings" pitchFamily="2" charset="2"/>
              <a:buChar char="Ø"/>
            </a:pP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A</a:t>
            </a:r>
            <a:r>
              <a:rPr lang="en-US" b="1" dirty="0" smtClean="0">
                <a:latin typeface="Times New Roman" pitchFamily="18" charset="0"/>
                <a:cs typeface="Times New Roman" pitchFamily="18" charset="0"/>
              </a:rPr>
              <a:t>nalysis </a:t>
            </a:r>
            <a:r>
              <a:rPr lang="en-US" b="1" dirty="0">
                <a:latin typeface="Times New Roman" pitchFamily="18" charset="0"/>
                <a:cs typeface="Times New Roman" pitchFamily="18" charset="0"/>
              </a:rPr>
              <a:t>were performed using statistical software  </a:t>
            </a:r>
            <a:r>
              <a:rPr lang="en-US" b="1" dirty="0" smtClean="0">
                <a:latin typeface="Times New Roman" pitchFamily="18" charset="0"/>
                <a:cs typeface="Times New Roman" pitchFamily="18" charset="0"/>
              </a:rPr>
              <a:t>SPSS version 22.</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val="17642737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txBox="1">
            <a:spLocks/>
          </p:cNvSpPr>
          <p:nvPr/>
        </p:nvSpPr>
        <p:spPr>
          <a:xfrm>
            <a:off x="2667000" y="76200"/>
            <a:ext cx="32766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a:t>
            </a:r>
            <a:endParaRPr lang="en-US" sz="3000" b="1" dirty="0">
              <a:solidFill>
                <a:schemeClr val="tx1"/>
              </a:solidFill>
              <a:latin typeface="Times New Roman" pitchFamily="18" charset="0"/>
              <a:cs typeface="Times New Roman" pitchFamily="18" charset="0"/>
            </a:endParaRPr>
          </a:p>
        </p:txBody>
      </p:sp>
      <p:graphicFrame>
        <p:nvGraphicFramePr>
          <p:cNvPr id="8" name="Chart 7"/>
          <p:cNvGraphicFramePr/>
          <p:nvPr>
            <p:extLst>
              <p:ext uri="{D42A27DB-BD31-4B8C-83A1-F6EECF244321}">
                <p14:modId xmlns:p14="http://schemas.microsoft.com/office/powerpoint/2010/main" val="391417845"/>
              </p:ext>
            </p:extLst>
          </p:nvPr>
        </p:nvGraphicFramePr>
        <p:xfrm>
          <a:off x="1600200" y="1295400"/>
          <a:ext cx="5715000" cy="3924935"/>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143000" y="5257800"/>
            <a:ext cx="6858000" cy="461665"/>
          </a:xfrm>
          <a:prstGeom prst="rect">
            <a:avLst/>
          </a:prstGeom>
        </p:spPr>
        <p:txBody>
          <a:bodyPr wrap="square">
            <a:spAutoFit/>
          </a:bodyPr>
          <a:lstStyle/>
          <a:p>
            <a:r>
              <a:rPr lang="en-US" sz="2400" b="1" dirty="0"/>
              <a:t>Figure 3.1.1  : Pie Chart for Prevalence of Stunting</a:t>
            </a:r>
            <a:endParaRPr lang="en-US" sz="2400" dirty="0">
              <a:effectLst/>
            </a:endParaRPr>
          </a:p>
        </p:txBody>
      </p:sp>
    </p:spTree>
    <p:extLst>
      <p:ext uri="{BB962C8B-B14F-4D97-AF65-F5344CB8AC3E}">
        <p14:creationId xmlns:p14="http://schemas.microsoft.com/office/powerpoint/2010/main" val="2265101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txBox="1">
            <a:spLocks/>
          </p:cNvSpPr>
          <p:nvPr/>
        </p:nvSpPr>
        <p:spPr>
          <a:xfrm>
            <a:off x="2667000" y="76200"/>
            <a:ext cx="32766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a:t>
            </a:r>
            <a:endParaRPr lang="en-US" sz="3000" b="1" dirty="0">
              <a:solidFill>
                <a:schemeClr val="tx1"/>
              </a:solidFill>
              <a:latin typeface="Times New Roman" pitchFamily="18" charset="0"/>
              <a:cs typeface="Times New Roman" pitchFamily="18" charset="0"/>
            </a:endParaRPr>
          </a:p>
        </p:txBody>
      </p:sp>
      <p:graphicFrame>
        <p:nvGraphicFramePr>
          <p:cNvPr id="5" name="Chart 4"/>
          <p:cNvGraphicFramePr/>
          <p:nvPr>
            <p:extLst>
              <p:ext uri="{D42A27DB-BD31-4B8C-83A1-F6EECF244321}">
                <p14:modId xmlns:p14="http://schemas.microsoft.com/office/powerpoint/2010/main" val="657313556"/>
              </p:ext>
            </p:extLst>
          </p:nvPr>
        </p:nvGraphicFramePr>
        <p:xfrm>
          <a:off x="762000" y="838200"/>
          <a:ext cx="6781800" cy="4724399"/>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1143000" y="5715000"/>
            <a:ext cx="7467600" cy="369332"/>
          </a:xfrm>
          <a:prstGeom prst="rect">
            <a:avLst/>
          </a:prstGeom>
        </p:spPr>
        <p:txBody>
          <a:bodyPr wrap="square">
            <a:spAutoFit/>
          </a:bodyPr>
          <a:lstStyle/>
          <a:p>
            <a:r>
              <a:rPr lang="en-US" b="1" dirty="0"/>
              <a:t>Figure </a:t>
            </a:r>
            <a:r>
              <a:rPr lang="en-US" b="1" dirty="0" smtClean="0"/>
              <a:t>: </a:t>
            </a:r>
            <a:r>
              <a:rPr lang="en-US" b="1" dirty="0"/>
              <a:t>Bar Chart for Frequency Distribution of Education of Mother</a:t>
            </a:r>
            <a:endParaRPr lang="en-US" dirty="0">
              <a:effectLst/>
            </a:endParaRPr>
          </a:p>
        </p:txBody>
      </p:sp>
    </p:spTree>
    <p:extLst>
      <p:ext uri="{BB962C8B-B14F-4D97-AF65-F5344CB8AC3E}">
        <p14:creationId xmlns:p14="http://schemas.microsoft.com/office/powerpoint/2010/main" val="3584498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txBox="1">
            <a:spLocks/>
          </p:cNvSpPr>
          <p:nvPr/>
        </p:nvSpPr>
        <p:spPr>
          <a:xfrm>
            <a:off x="2667000" y="76200"/>
            <a:ext cx="32766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a:t>
            </a:r>
            <a:endParaRPr lang="en-US" sz="3000" b="1" dirty="0">
              <a:solidFill>
                <a:schemeClr val="tx1"/>
              </a:solidFill>
              <a:latin typeface="Times New Roman" pitchFamily="18" charset="0"/>
              <a:cs typeface="Times New Roman" pitchFamily="18" charset="0"/>
            </a:endParaRPr>
          </a:p>
        </p:txBody>
      </p:sp>
      <p:graphicFrame>
        <p:nvGraphicFramePr>
          <p:cNvPr id="3" name="Chart 2"/>
          <p:cNvGraphicFramePr/>
          <p:nvPr>
            <p:extLst>
              <p:ext uri="{D42A27DB-BD31-4B8C-83A1-F6EECF244321}">
                <p14:modId xmlns:p14="http://schemas.microsoft.com/office/powerpoint/2010/main" val="1948556131"/>
              </p:ext>
            </p:extLst>
          </p:nvPr>
        </p:nvGraphicFramePr>
        <p:xfrm>
          <a:off x="1219200" y="1295400"/>
          <a:ext cx="6705599" cy="4331731"/>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2133600" y="5257800"/>
            <a:ext cx="4869988" cy="461665"/>
          </a:xfrm>
          <a:prstGeom prst="rect">
            <a:avLst/>
          </a:prstGeom>
        </p:spPr>
        <p:txBody>
          <a:bodyPr wrap="none">
            <a:spAutoFit/>
          </a:bodyPr>
          <a:lstStyle/>
          <a:p>
            <a:pPr algn="ctr"/>
            <a:r>
              <a:rPr lang="en-US" sz="2400" b="1" dirty="0"/>
              <a:t>Figure 3.1.3: Pie Chart of Sex of Child</a:t>
            </a:r>
            <a:endParaRPr lang="en-US" sz="2400" dirty="0"/>
          </a:p>
        </p:txBody>
      </p:sp>
    </p:spTree>
    <p:extLst>
      <p:ext uri="{BB962C8B-B14F-4D97-AF65-F5344CB8AC3E}">
        <p14:creationId xmlns:p14="http://schemas.microsoft.com/office/powerpoint/2010/main" val="29980197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1"/>
          <p:cNvSpPr txBox="1">
            <a:spLocks/>
          </p:cNvSpPr>
          <p:nvPr/>
        </p:nvSpPr>
        <p:spPr>
          <a:xfrm>
            <a:off x="2667000" y="76200"/>
            <a:ext cx="3276600" cy="609600"/>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smtClean="0">
                <a:solidFill>
                  <a:schemeClr val="tx1"/>
                </a:solidFill>
                <a:latin typeface="Times New Roman" pitchFamily="18" charset="0"/>
                <a:cs typeface="Times New Roman" pitchFamily="18" charset="0"/>
              </a:rPr>
              <a:t>RESULT</a:t>
            </a:r>
            <a:endParaRPr lang="en-US" sz="3000" b="1" dirty="0">
              <a:solidFill>
                <a:schemeClr val="tx1"/>
              </a:solidFill>
              <a:latin typeface="Times New Roman" pitchFamily="18" charset="0"/>
              <a:cs typeface="Times New Roman" pitchFamily="18" charset="0"/>
            </a:endParaRPr>
          </a:p>
        </p:txBody>
      </p:sp>
      <p:graphicFrame>
        <p:nvGraphicFramePr>
          <p:cNvPr id="3" name="Chart 2"/>
          <p:cNvGraphicFramePr/>
          <p:nvPr>
            <p:extLst>
              <p:ext uri="{D42A27DB-BD31-4B8C-83A1-F6EECF244321}">
                <p14:modId xmlns:p14="http://schemas.microsoft.com/office/powerpoint/2010/main" val="1518503756"/>
              </p:ext>
            </p:extLst>
          </p:nvPr>
        </p:nvGraphicFramePr>
        <p:xfrm>
          <a:off x="1371600" y="1447800"/>
          <a:ext cx="6096000" cy="3657600"/>
        </p:xfrm>
        <a:graphic>
          <a:graphicData uri="http://schemas.openxmlformats.org/drawingml/2006/chart">
            <c:chart xmlns:c="http://schemas.openxmlformats.org/drawingml/2006/chart" xmlns:r="http://schemas.openxmlformats.org/officeDocument/2006/relationships" r:id="rId2"/>
          </a:graphicData>
        </a:graphic>
      </p:graphicFrame>
      <p:sp>
        <p:nvSpPr>
          <p:cNvPr id="2" name="Rectangle 1"/>
          <p:cNvSpPr/>
          <p:nvPr/>
        </p:nvSpPr>
        <p:spPr>
          <a:xfrm>
            <a:off x="2287151" y="5105400"/>
            <a:ext cx="4009559" cy="461665"/>
          </a:xfrm>
          <a:prstGeom prst="rect">
            <a:avLst/>
          </a:prstGeom>
        </p:spPr>
        <p:txBody>
          <a:bodyPr wrap="none">
            <a:spAutoFit/>
          </a:bodyPr>
          <a:lstStyle/>
          <a:p>
            <a:r>
              <a:rPr lang="en-US" b="1" dirty="0"/>
              <a:t>Figure </a:t>
            </a:r>
            <a:r>
              <a:rPr lang="en-US" b="1" dirty="0" smtClean="0"/>
              <a:t>: </a:t>
            </a:r>
            <a:r>
              <a:rPr lang="en-US" b="1" dirty="0"/>
              <a:t>Types of Place of </a:t>
            </a:r>
            <a:r>
              <a:rPr lang="en-US" sz="2400" b="1" dirty="0"/>
              <a:t>Residence</a:t>
            </a:r>
            <a:endParaRPr lang="en-US" sz="2400" dirty="0"/>
          </a:p>
        </p:txBody>
      </p:sp>
    </p:spTree>
    <p:extLst>
      <p:ext uri="{BB962C8B-B14F-4D97-AF65-F5344CB8AC3E}">
        <p14:creationId xmlns:p14="http://schemas.microsoft.com/office/powerpoint/2010/main" val="25388101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173</TotalTime>
  <Words>1086</Words>
  <Application>Microsoft Office PowerPoint</Application>
  <PresentationFormat>On-screen Show (4:3)</PresentationFormat>
  <Paragraphs>562</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Adjacency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INTEL</dc:creator>
  <cp:lastModifiedBy>PHI-LAB</cp:lastModifiedBy>
  <cp:revision>30</cp:revision>
  <dcterms:created xsi:type="dcterms:W3CDTF">2022-05-17T19:12:28Z</dcterms:created>
  <dcterms:modified xsi:type="dcterms:W3CDTF">2022-05-18T06:14:06Z</dcterms:modified>
</cp:coreProperties>
</file>