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449" r:id="rId2"/>
    <p:sldId id="485" r:id="rId3"/>
    <p:sldId id="306" r:id="rId4"/>
    <p:sldId id="486" r:id="rId5"/>
    <p:sldId id="518" r:id="rId6"/>
    <p:sldId id="489" r:id="rId7"/>
    <p:sldId id="519" r:id="rId8"/>
    <p:sldId id="523" r:id="rId9"/>
    <p:sldId id="530" r:id="rId10"/>
    <p:sldId id="531" r:id="rId11"/>
    <p:sldId id="524" r:id="rId12"/>
    <p:sldId id="525" r:id="rId13"/>
    <p:sldId id="526" r:id="rId14"/>
    <p:sldId id="529" r:id="rId15"/>
    <p:sldId id="508" r:id="rId16"/>
    <p:sldId id="521" r:id="rId17"/>
    <p:sldId id="494" r:id="rId18"/>
    <p:sldId id="522" r:id="rId19"/>
    <p:sldId id="517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3104F6F-0603-48F8-859A-FCAE0A82C664}">
          <p14:sldIdLst>
            <p14:sldId id="449"/>
            <p14:sldId id="485"/>
            <p14:sldId id="306"/>
            <p14:sldId id="486"/>
            <p14:sldId id="518"/>
            <p14:sldId id="489"/>
            <p14:sldId id="519"/>
          </p14:sldIdLst>
        </p14:section>
        <p14:section name="Untitled Section" id="{85B8D61A-0E80-4FF7-A4D6-F7BCCC8B3522}">
          <p14:sldIdLst>
            <p14:sldId id="523"/>
            <p14:sldId id="530"/>
            <p14:sldId id="531"/>
            <p14:sldId id="524"/>
            <p14:sldId id="525"/>
            <p14:sldId id="526"/>
            <p14:sldId id="529"/>
            <p14:sldId id="508"/>
            <p14:sldId id="521"/>
            <p14:sldId id="494"/>
            <p14:sldId id="522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zush-Mer\Desktop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636959"/>
        <c:axId val="826652351"/>
      </c:barChart>
      <c:catAx>
        <c:axId val="8266369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6652351"/>
        <c:crosses val="autoZero"/>
        <c:auto val="1"/>
        <c:lblAlgn val="ctr"/>
        <c:lblOffset val="100"/>
        <c:noMultiLvlLbl val="0"/>
      </c:catAx>
      <c:valAx>
        <c:axId val="82665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6369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Sheet1!$B$32:$B$38</c:f>
              <c:strCache>
                <c:ptCount val="7"/>
                <c:pt idx="0">
                  <c:v>BARISAL </c:v>
                </c:pt>
                <c:pt idx="1">
                  <c:v>CHITTAGONG</c:v>
                </c:pt>
                <c:pt idx="2">
                  <c:v>DHAKA</c:v>
                </c:pt>
                <c:pt idx="3">
                  <c:v>KHULNA</c:v>
                </c:pt>
                <c:pt idx="4">
                  <c:v>RANGPUR</c:v>
                </c:pt>
                <c:pt idx="5">
                  <c:v>RAJSHAHI</c:v>
                </c:pt>
                <c:pt idx="6">
                  <c:v>SYLHET</c:v>
                </c:pt>
              </c:strCache>
            </c:strRef>
          </c:cat>
          <c:val>
            <c:numRef>
              <c:f>Sheet1!$C$32:$C$38</c:f>
              <c:numCache>
                <c:formatCode>0.0</c:formatCode>
                <c:ptCount val="7"/>
                <c:pt idx="0">
                  <c:v>67.8</c:v>
                </c:pt>
                <c:pt idx="1">
                  <c:v>59.3</c:v>
                </c:pt>
                <c:pt idx="2">
                  <c:v>67.099999999999994</c:v>
                </c:pt>
                <c:pt idx="3">
                  <c:v>70.5</c:v>
                </c:pt>
                <c:pt idx="4">
                  <c:v>73.900000000000006</c:v>
                </c:pt>
                <c:pt idx="5">
                  <c:v>73</c:v>
                </c:pt>
                <c:pt idx="6">
                  <c:v>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A-44A5-BF21-33073D6EB56E}"/>
            </c:ext>
          </c:extLst>
        </c:ser>
        <c:ser>
          <c:idx val="1"/>
          <c:order val="1"/>
          <c:tx>
            <c:v>URBAN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Sheet1!$B$32:$B$38</c:f>
              <c:strCache>
                <c:ptCount val="7"/>
                <c:pt idx="0">
                  <c:v>BARISAL </c:v>
                </c:pt>
                <c:pt idx="1">
                  <c:v>CHITTAGONG</c:v>
                </c:pt>
                <c:pt idx="2">
                  <c:v>DHAKA</c:v>
                </c:pt>
                <c:pt idx="3">
                  <c:v>KHULNA</c:v>
                </c:pt>
                <c:pt idx="4">
                  <c:v>RANGPUR</c:v>
                </c:pt>
                <c:pt idx="5">
                  <c:v>RAJSHAHI</c:v>
                </c:pt>
                <c:pt idx="6">
                  <c:v>SYLHET</c:v>
                </c:pt>
              </c:strCache>
            </c:strRef>
          </c:cat>
          <c:val>
            <c:numRef>
              <c:f>Sheet1!$D$32:$D$38</c:f>
              <c:numCache>
                <c:formatCode>0.0</c:formatCode>
                <c:ptCount val="7"/>
                <c:pt idx="0">
                  <c:v>75.099999999999994</c:v>
                </c:pt>
                <c:pt idx="1">
                  <c:v>70</c:v>
                </c:pt>
                <c:pt idx="2">
                  <c:v>68.2</c:v>
                </c:pt>
                <c:pt idx="3">
                  <c:v>72.2</c:v>
                </c:pt>
                <c:pt idx="4">
                  <c:v>72.400000000000006</c:v>
                </c:pt>
                <c:pt idx="5">
                  <c:v>72.900000000000006</c:v>
                </c:pt>
                <c:pt idx="6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A-44A5-BF21-33073D6EB56E}"/>
            </c:ext>
          </c:extLst>
        </c:ser>
        <c:ser>
          <c:idx val="2"/>
          <c:order val="2"/>
          <c:tx>
            <c:v>RURAL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Sheet1!$B$32:$B$38</c:f>
              <c:strCache>
                <c:ptCount val="7"/>
                <c:pt idx="0">
                  <c:v>BARISAL </c:v>
                </c:pt>
                <c:pt idx="1">
                  <c:v>CHITTAGONG</c:v>
                </c:pt>
                <c:pt idx="2">
                  <c:v>DHAKA</c:v>
                </c:pt>
                <c:pt idx="3">
                  <c:v>KHULNA</c:v>
                </c:pt>
                <c:pt idx="4">
                  <c:v>RANGPUR</c:v>
                </c:pt>
                <c:pt idx="5">
                  <c:v>RAJSHAHI</c:v>
                </c:pt>
                <c:pt idx="6">
                  <c:v>SYLHET</c:v>
                </c:pt>
              </c:strCache>
            </c:strRef>
          </c:cat>
          <c:val>
            <c:numRef>
              <c:f>Sheet1!$E$32:$E$38</c:f>
              <c:numCache>
                <c:formatCode>0.0</c:formatCode>
                <c:ptCount val="7"/>
                <c:pt idx="0">
                  <c:v>64.900000000000006</c:v>
                </c:pt>
                <c:pt idx="1">
                  <c:v>54.4</c:v>
                </c:pt>
                <c:pt idx="2">
                  <c:v>66.5</c:v>
                </c:pt>
                <c:pt idx="3">
                  <c:v>70</c:v>
                </c:pt>
                <c:pt idx="4">
                  <c:v>74.2</c:v>
                </c:pt>
                <c:pt idx="5">
                  <c:v>73.099999999999994</c:v>
                </c:pt>
                <c:pt idx="6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BA-44A5-BF21-33073D6EB5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5506351"/>
        <c:axId val="935504271"/>
      </c:barChart>
      <c:catAx>
        <c:axId val="93550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04271"/>
        <c:crosses val="autoZero"/>
        <c:auto val="1"/>
        <c:lblAlgn val="ctr"/>
        <c:lblOffset val="100"/>
        <c:noMultiLvlLbl val="0"/>
      </c:catAx>
      <c:valAx>
        <c:axId val="93550427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3550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cap="non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2000" b="0" i="0" u="none" strike="noStrike" cap="none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Arial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918925739799E-3"/>
          <c:y val="0.17997739865850104"/>
          <c:w val="0.93888888888888888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Sheet1!$B$47:$B$50</c:f>
              <c:strCache>
                <c:ptCount val="4"/>
                <c:pt idx="0">
                  <c:v>NO EDUCATION</c:v>
                </c:pt>
                <c:pt idx="1">
                  <c:v>PRIMARY </c:v>
                </c:pt>
                <c:pt idx="2">
                  <c:v>SECONDARY</c:v>
                </c:pt>
                <c:pt idx="3">
                  <c:v>POST-SECONDARY</c:v>
                </c:pt>
              </c:strCache>
            </c:strRef>
          </c:cat>
          <c:val>
            <c:numRef>
              <c:f>Sheet1!$C$47:$C$50</c:f>
              <c:numCache>
                <c:formatCode>0.0</c:formatCode>
                <c:ptCount val="4"/>
                <c:pt idx="0">
                  <c:v>63.8</c:v>
                </c:pt>
                <c:pt idx="1">
                  <c:v>67.3</c:v>
                </c:pt>
                <c:pt idx="2">
                  <c:v>67.5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2-41C7-9B60-4EF9EC5B2A65}"/>
            </c:ext>
          </c:extLst>
        </c:ser>
        <c:ser>
          <c:idx val="1"/>
          <c:order val="1"/>
          <c:tx>
            <c:v>URBAN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Sheet1!$B$47:$B$50</c:f>
              <c:strCache>
                <c:ptCount val="4"/>
                <c:pt idx="0">
                  <c:v>NO EDUCATION</c:v>
                </c:pt>
                <c:pt idx="1">
                  <c:v>PRIMARY </c:v>
                </c:pt>
                <c:pt idx="2">
                  <c:v>SECONDARY</c:v>
                </c:pt>
                <c:pt idx="3">
                  <c:v>POST-SECONDARY</c:v>
                </c:pt>
              </c:strCache>
            </c:strRef>
          </c:cat>
          <c:val>
            <c:numRef>
              <c:f>Sheet1!$D$47:$D$50</c:f>
              <c:numCache>
                <c:formatCode>0.0</c:formatCode>
                <c:ptCount val="4"/>
                <c:pt idx="0">
                  <c:v>64.099999999999994</c:v>
                </c:pt>
                <c:pt idx="1">
                  <c:v>69.8</c:v>
                </c:pt>
                <c:pt idx="2">
                  <c:v>71.400000000000006</c:v>
                </c:pt>
                <c:pt idx="3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2-41C7-9B60-4EF9EC5B2A65}"/>
            </c:ext>
          </c:extLst>
        </c:ser>
        <c:ser>
          <c:idx val="2"/>
          <c:order val="2"/>
          <c:tx>
            <c:v>RURAL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Sheet1!$B$47:$B$50</c:f>
              <c:strCache>
                <c:ptCount val="4"/>
                <c:pt idx="0">
                  <c:v>NO EDUCATION</c:v>
                </c:pt>
                <c:pt idx="1">
                  <c:v>PRIMARY </c:v>
                </c:pt>
                <c:pt idx="2">
                  <c:v>SECONDARY</c:v>
                </c:pt>
                <c:pt idx="3">
                  <c:v>POST-SECONDARY</c:v>
                </c:pt>
              </c:strCache>
            </c:strRef>
          </c:cat>
          <c:val>
            <c:numRef>
              <c:f>Sheet1!$E$47:$E$50</c:f>
              <c:numCache>
                <c:formatCode>0.0</c:formatCode>
                <c:ptCount val="4"/>
                <c:pt idx="0">
                  <c:v>63.8</c:v>
                </c:pt>
                <c:pt idx="1">
                  <c:v>66.5</c:v>
                </c:pt>
                <c:pt idx="2">
                  <c:v>65.7</c:v>
                </c:pt>
                <c:pt idx="3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2-41C7-9B60-4EF9EC5B2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0172495"/>
        <c:axId val="1030175823"/>
      </c:barChart>
      <c:catAx>
        <c:axId val="103017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175823"/>
        <c:crosses val="autoZero"/>
        <c:auto val="1"/>
        <c:lblAlgn val="ctr"/>
        <c:lblOffset val="100"/>
        <c:noMultiLvlLbl val="0"/>
      </c:catAx>
      <c:valAx>
        <c:axId val="103017582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017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Respondents who had only 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DB-48FF-A2F9-4F044718C17C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DB-48FF-A2F9-4F044718C1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CONTRACEPTIVE USER</c:v>
                </c:pt>
                <c:pt idx="1">
                  <c:v>CONTRACEPTIVE NON USER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69.2</c:v>
                </c:pt>
                <c:pt idx="1">
                  <c:v>30.799999999999997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A-4491-8407-9AF9F051F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who had only daughters</a:t>
            </a:r>
          </a:p>
        </c:rich>
      </c:tx>
      <c:layout>
        <c:manualLayout>
          <c:xMode val="edge"/>
          <c:yMode val="edge"/>
          <c:x val="0.1052831820352283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04-473C-BC21-4AD9092EDF3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04-473C-BC21-4AD9092EDF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CONTRACEPTIVE USER</c:v>
                </c:pt>
                <c:pt idx="1">
                  <c:v>CONTRACEPTIVE NON USER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65.599999999999994</c:v>
                </c:pt>
                <c:pt idx="1">
                  <c:v>34.400000000000006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4-473C-BC21-4AD9092ED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ANY MODARN METHOD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Sheet1!$C$4:$C$15</c:f>
              <c:strCache>
                <c:ptCount val="12"/>
                <c:pt idx="0">
                  <c:v>1975 BFS</c:v>
                </c:pt>
                <c:pt idx="1">
                  <c:v>1983 CPS</c:v>
                </c:pt>
                <c:pt idx="2">
                  <c:v>1985 CPS</c:v>
                </c:pt>
                <c:pt idx="3">
                  <c:v>1989 BFS</c:v>
                </c:pt>
                <c:pt idx="4">
                  <c:v>1991 CPS</c:v>
                </c:pt>
                <c:pt idx="5">
                  <c:v>1993-94 BDHS</c:v>
                </c:pt>
                <c:pt idx="6">
                  <c:v>1996-97 BDHS</c:v>
                </c:pt>
                <c:pt idx="7">
                  <c:v>1999-2000 BDHS</c:v>
                </c:pt>
                <c:pt idx="8">
                  <c:v>2004 BDHS</c:v>
                </c:pt>
                <c:pt idx="9">
                  <c:v>2007 BDHS</c:v>
                </c:pt>
                <c:pt idx="10">
                  <c:v>2011 BDHS</c:v>
                </c:pt>
                <c:pt idx="11">
                  <c:v>2014 BDHS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5</c:v>
                </c:pt>
                <c:pt idx="1">
                  <c:v>14</c:v>
                </c:pt>
                <c:pt idx="2">
                  <c:v>18</c:v>
                </c:pt>
                <c:pt idx="3">
                  <c:v>23</c:v>
                </c:pt>
                <c:pt idx="4">
                  <c:v>31</c:v>
                </c:pt>
                <c:pt idx="5">
                  <c:v>36</c:v>
                </c:pt>
                <c:pt idx="6">
                  <c:v>42</c:v>
                </c:pt>
                <c:pt idx="7">
                  <c:v>43</c:v>
                </c:pt>
                <c:pt idx="8">
                  <c:v>47</c:v>
                </c:pt>
                <c:pt idx="9">
                  <c:v>48</c:v>
                </c:pt>
                <c:pt idx="10">
                  <c:v>52</c:v>
                </c:pt>
                <c:pt idx="1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2-4443-A2DF-C5EA682BF80C}"/>
            </c:ext>
          </c:extLst>
        </c:ser>
        <c:ser>
          <c:idx val="1"/>
          <c:order val="1"/>
          <c:tx>
            <c:v>ANY TRADITIONAL METHOD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Sheet1!$C$4:$C$15</c:f>
              <c:strCache>
                <c:ptCount val="12"/>
                <c:pt idx="0">
                  <c:v>1975 BFS</c:v>
                </c:pt>
                <c:pt idx="1">
                  <c:v>1983 CPS</c:v>
                </c:pt>
                <c:pt idx="2">
                  <c:v>1985 CPS</c:v>
                </c:pt>
                <c:pt idx="3">
                  <c:v>1989 BFS</c:v>
                </c:pt>
                <c:pt idx="4">
                  <c:v>1991 CPS</c:v>
                </c:pt>
                <c:pt idx="5">
                  <c:v>1993-94 BDHS</c:v>
                </c:pt>
                <c:pt idx="6">
                  <c:v>1996-97 BDHS</c:v>
                </c:pt>
                <c:pt idx="7">
                  <c:v>1999-2000 BDHS</c:v>
                </c:pt>
                <c:pt idx="8">
                  <c:v>2004 BDHS</c:v>
                </c:pt>
                <c:pt idx="9">
                  <c:v>2007 BDHS</c:v>
                </c:pt>
                <c:pt idx="10">
                  <c:v>2011 BDHS</c:v>
                </c:pt>
                <c:pt idx="11">
                  <c:v>2014 BDHS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2-4443-A2DF-C5EA682BF8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6636959"/>
        <c:axId val="826652351"/>
      </c:barChart>
      <c:catAx>
        <c:axId val="82663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652351"/>
        <c:crosses val="autoZero"/>
        <c:auto val="1"/>
        <c:lblAlgn val="ctr"/>
        <c:lblOffset val="100"/>
        <c:noMultiLvlLbl val="0"/>
      </c:catAx>
      <c:valAx>
        <c:axId val="8266523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66369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Sheet1!$C$117</c:f>
              <c:strCache>
                <c:ptCount val="1"/>
                <c:pt idx="0">
                  <c:v>IUD USERS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Sheet1!$B$118:$B$125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Sheet1!$C$118:$C$125</c:f>
              <c:numCache>
                <c:formatCode>General</c:formatCode>
                <c:ptCount val="8"/>
                <c:pt idx="0">
                  <c:v>3907946</c:v>
                </c:pt>
                <c:pt idx="1">
                  <c:v>7719569</c:v>
                </c:pt>
                <c:pt idx="2">
                  <c:v>8592611</c:v>
                </c:pt>
                <c:pt idx="3">
                  <c:v>7989051</c:v>
                </c:pt>
                <c:pt idx="4">
                  <c:v>8556732</c:v>
                </c:pt>
                <c:pt idx="5">
                  <c:v>9062735</c:v>
                </c:pt>
                <c:pt idx="6">
                  <c:v>8729812</c:v>
                </c:pt>
                <c:pt idx="7">
                  <c:v>9067348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F-498C-A14C-28D189250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821824"/>
        <c:axId val="1300822656"/>
        <c:axId val="0"/>
      </c:bar3DChart>
      <c:catAx>
        <c:axId val="13008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822656"/>
        <c:crosses val="autoZero"/>
        <c:auto val="1"/>
        <c:lblAlgn val="ctr"/>
        <c:lblOffset val="100"/>
        <c:noMultiLvlLbl val="0"/>
      </c:catAx>
      <c:valAx>
        <c:axId val="13008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82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675033528306232"/>
          <c:y val="4.0896217529235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Sheet1!$C$127</c:f>
              <c:strCache>
                <c:ptCount val="1"/>
                <c:pt idx="0">
                  <c:v>IMPLANT USERS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Sheet1!$B$128:$B$135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Sheet1!$C$128:$C$135</c:f>
              <c:numCache>
                <c:formatCode>General</c:formatCode>
                <c:ptCount val="8"/>
                <c:pt idx="0">
                  <c:v>1659671</c:v>
                </c:pt>
                <c:pt idx="1">
                  <c:v>4264235</c:v>
                </c:pt>
                <c:pt idx="2">
                  <c:v>4616326</c:v>
                </c:pt>
                <c:pt idx="3">
                  <c:v>3984057</c:v>
                </c:pt>
                <c:pt idx="4">
                  <c:v>5768915</c:v>
                </c:pt>
                <c:pt idx="5">
                  <c:v>7386533</c:v>
                </c:pt>
                <c:pt idx="6">
                  <c:v>8365746</c:v>
                </c:pt>
                <c:pt idx="7">
                  <c:v>9542896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5-4C53-AD21-30623F376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3925920"/>
        <c:axId val="1223949632"/>
        <c:axId val="0"/>
      </c:bar3DChart>
      <c:catAx>
        <c:axId val="12239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949632"/>
        <c:crosses val="autoZero"/>
        <c:auto val="1"/>
        <c:lblAlgn val="ctr"/>
        <c:lblOffset val="100"/>
        <c:noMultiLvlLbl val="0"/>
      </c:catAx>
      <c:valAx>
        <c:axId val="122394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9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Sheet1!$C$137</c:f>
              <c:strCache>
                <c:ptCount val="1"/>
                <c:pt idx="0">
                  <c:v>TUBECTOMY USERS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Sheet1!$B$138:$B$145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Sheet1!$C$138:$C$145</c:f>
              <c:numCache>
                <c:formatCode>General</c:formatCode>
                <c:ptCount val="8"/>
                <c:pt idx="0">
                  <c:v>10777173</c:v>
                </c:pt>
                <c:pt idx="1">
                  <c:v>20740939</c:v>
                </c:pt>
                <c:pt idx="2">
                  <c:v>21955389</c:v>
                </c:pt>
                <c:pt idx="3">
                  <c:v>21663187</c:v>
                </c:pt>
                <c:pt idx="4">
                  <c:v>22989368</c:v>
                </c:pt>
                <c:pt idx="5">
                  <c:v>24388361</c:v>
                </c:pt>
                <c:pt idx="6">
                  <c:v>24114439</c:v>
                </c:pt>
                <c:pt idx="7">
                  <c:v>25096918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E-41BB-9251-323A057EE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9443984"/>
        <c:axId val="933362448"/>
        <c:axId val="0"/>
      </c:bar3DChart>
      <c:catAx>
        <c:axId val="131944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362448"/>
        <c:crosses val="autoZero"/>
        <c:auto val="1"/>
        <c:lblAlgn val="ctr"/>
        <c:lblOffset val="100"/>
        <c:noMultiLvlLbl val="0"/>
      </c:catAx>
      <c:valAx>
        <c:axId val="9333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44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A6A134-84CB-4BD9-A4DC-CE047F7B1FB8}" type="VALUE">
                      <a:rPr lang="en-US" sz="12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C1-4439-940F-115EBB8DE8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F7C4DE-284A-4E90-9EE9-126EB39100B3}" type="VALUE">
                      <a:rPr lang="en-US" sz="12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C1-4439-940F-115EBB8DE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Sheet1!$B$101:$B$102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Sheet1!$C$101:$C$102</c:f>
              <c:numCache>
                <c:formatCode>0.00%</c:formatCode>
                <c:ptCount val="2"/>
                <c:pt idx="0">
                  <c:v>0.69899999999999995</c:v>
                </c:pt>
                <c:pt idx="1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1-4439-940F-115EBB8DE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3280624"/>
        <c:axId val="1313288944"/>
      </c:barChart>
      <c:catAx>
        <c:axId val="13132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3288944"/>
        <c:crosses val="autoZero"/>
        <c:auto val="1"/>
        <c:lblAlgn val="ctr"/>
        <c:lblOffset val="100"/>
        <c:noMultiLvlLbl val="0"/>
      </c:catAx>
      <c:valAx>
        <c:axId val="13132889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13280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DB19E-9068-430F-93BB-4BF931B60ACE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66CA2B-9B4F-4C32-AE3C-D10D32862B56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Background</a:t>
          </a:r>
        </a:p>
      </dgm:t>
    </dgm:pt>
    <dgm:pt modelId="{60E296A1-D26D-49DA-8B30-7B7BD10D7672}" type="parTrans" cxnId="{6EE88483-2C3D-4059-9F3B-52C8382A30C2}">
      <dgm:prSet/>
      <dgm:spPr/>
      <dgm:t>
        <a:bodyPr/>
        <a:lstStyle/>
        <a:p>
          <a:endParaRPr lang="en-US" sz="2400" b="1"/>
        </a:p>
      </dgm:t>
    </dgm:pt>
    <dgm:pt modelId="{3E40F773-4EA5-4ED2-A076-DE607DC4E763}" type="sibTrans" cxnId="{6EE88483-2C3D-4059-9F3B-52C8382A30C2}">
      <dgm:prSet/>
      <dgm:spPr/>
      <dgm:t>
        <a:bodyPr/>
        <a:lstStyle/>
        <a:p>
          <a:endParaRPr lang="en-US" sz="2400" b="1"/>
        </a:p>
      </dgm:t>
    </dgm:pt>
    <dgm:pt modelId="{F06A98B9-6979-405D-9EB2-D5F161E2EA90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 Of the Project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FA84F-19CC-4C1E-9F8F-3861B36F7BC5}" type="parTrans" cxnId="{DDBF4819-B6EC-47D5-A6C7-9524799BA25B}">
      <dgm:prSet/>
      <dgm:spPr/>
      <dgm:t>
        <a:bodyPr/>
        <a:lstStyle/>
        <a:p>
          <a:endParaRPr lang="en-US" sz="2400" b="1"/>
        </a:p>
      </dgm:t>
    </dgm:pt>
    <dgm:pt modelId="{8D571FEE-405C-4B34-88C6-B81E0A2EEE9F}" type="sibTrans" cxnId="{DDBF4819-B6EC-47D5-A6C7-9524799BA25B}">
      <dgm:prSet/>
      <dgm:spPr/>
      <dgm:t>
        <a:bodyPr/>
        <a:lstStyle/>
        <a:p>
          <a:endParaRPr lang="en-US" sz="2400" b="1"/>
        </a:p>
      </dgm:t>
    </dgm:pt>
    <dgm:pt modelId="{5E880FDB-DAA1-42FD-B1E5-829A4FF748F8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Result</a:t>
          </a:r>
        </a:p>
      </dgm:t>
    </dgm:pt>
    <dgm:pt modelId="{3FD4630E-E69A-4050-838A-022DF6760959}" type="parTrans" cxnId="{B8A67551-4598-49DF-8B68-DAABF2E4E41E}">
      <dgm:prSet/>
      <dgm:spPr/>
      <dgm:t>
        <a:bodyPr/>
        <a:lstStyle/>
        <a:p>
          <a:endParaRPr lang="en-US" sz="2400" b="1"/>
        </a:p>
      </dgm:t>
    </dgm:pt>
    <dgm:pt modelId="{548763E0-28BA-47D6-B4E7-6C2EAD03F9C5}" type="sibTrans" cxnId="{B8A67551-4598-49DF-8B68-DAABF2E4E41E}">
      <dgm:prSet/>
      <dgm:spPr/>
      <dgm:t>
        <a:bodyPr/>
        <a:lstStyle/>
        <a:p>
          <a:endParaRPr lang="en-US" sz="2400" b="1"/>
        </a:p>
      </dgm:t>
    </dgm:pt>
    <dgm:pt modelId="{E76A5EBA-84ED-4FDA-BF0F-D3C3A3BC4C99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Discussion</a:t>
          </a:r>
        </a:p>
      </dgm:t>
    </dgm:pt>
    <dgm:pt modelId="{6FDC8323-D497-445E-8079-855ACF8A875F}" type="parTrans" cxnId="{0FF708A0-CB55-4BEB-A4D4-E60C0812F007}">
      <dgm:prSet/>
      <dgm:spPr/>
      <dgm:t>
        <a:bodyPr/>
        <a:lstStyle/>
        <a:p>
          <a:endParaRPr lang="en-US" sz="2400" b="1"/>
        </a:p>
      </dgm:t>
    </dgm:pt>
    <dgm:pt modelId="{D04392F9-268A-4BBF-B794-E2C51D200E60}" type="sibTrans" cxnId="{0FF708A0-CB55-4BEB-A4D4-E60C0812F007}">
      <dgm:prSet/>
      <dgm:spPr/>
      <dgm:t>
        <a:bodyPr/>
        <a:lstStyle/>
        <a:p>
          <a:endParaRPr lang="en-US" sz="2400" b="1"/>
        </a:p>
      </dgm:t>
    </dgm:pt>
    <dgm:pt modelId="{F4BE462C-378B-4741-B820-096199056598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 &amp; Recommendation</a:t>
          </a:r>
        </a:p>
      </dgm:t>
    </dgm:pt>
    <dgm:pt modelId="{3C2564F2-689D-4A5B-92F3-6FC44708DB34}" type="parTrans" cxnId="{EC1816B5-A198-441D-889D-E2912B5E9338}">
      <dgm:prSet/>
      <dgm:spPr/>
      <dgm:t>
        <a:bodyPr/>
        <a:lstStyle/>
        <a:p>
          <a:endParaRPr lang="en-US" sz="2400" b="1"/>
        </a:p>
      </dgm:t>
    </dgm:pt>
    <dgm:pt modelId="{C469B441-DBC5-46B8-8F58-B777CD4F386D}" type="sibTrans" cxnId="{EC1816B5-A198-441D-889D-E2912B5E9338}">
      <dgm:prSet/>
      <dgm:spPr/>
      <dgm:t>
        <a:bodyPr/>
        <a:lstStyle/>
        <a:p>
          <a:endParaRPr lang="en-US" sz="2400" b="1"/>
        </a:p>
      </dgm:t>
    </dgm:pt>
    <dgm:pt modelId="{835BD049-B2F2-44D4-A84A-B05B1F4E0EB7}" type="pres">
      <dgm:prSet presAssocID="{F5BDB19E-9068-430F-93BB-4BF931B60ACE}" presName="Name0" presStyleCnt="0">
        <dgm:presLayoutVars>
          <dgm:chMax val="7"/>
          <dgm:chPref val="7"/>
          <dgm:dir/>
        </dgm:presLayoutVars>
      </dgm:prSet>
      <dgm:spPr/>
    </dgm:pt>
    <dgm:pt modelId="{E7F11ADC-BCFD-4EC6-9C4B-4BBAED663E90}" type="pres">
      <dgm:prSet presAssocID="{F5BDB19E-9068-430F-93BB-4BF931B60ACE}" presName="Name1" presStyleCnt="0"/>
      <dgm:spPr/>
    </dgm:pt>
    <dgm:pt modelId="{7E8405B1-0B6A-4EBD-8E90-1E97E2413281}" type="pres">
      <dgm:prSet presAssocID="{F5BDB19E-9068-430F-93BB-4BF931B60ACE}" presName="cycle" presStyleCnt="0"/>
      <dgm:spPr/>
    </dgm:pt>
    <dgm:pt modelId="{574D12CA-D4E2-41B5-B487-B42D58994D24}" type="pres">
      <dgm:prSet presAssocID="{F5BDB19E-9068-430F-93BB-4BF931B60ACE}" presName="srcNode" presStyleLbl="node1" presStyleIdx="0" presStyleCnt="5"/>
      <dgm:spPr/>
    </dgm:pt>
    <dgm:pt modelId="{754095F0-0CC4-4354-BA04-7E255DB2DF59}" type="pres">
      <dgm:prSet presAssocID="{F5BDB19E-9068-430F-93BB-4BF931B60ACE}" presName="conn" presStyleLbl="parChTrans1D2" presStyleIdx="0" presStyleCnt="1"/>
      <dgm:spPr/>
    </dgm:pt>
    <dgm:pt modelId="{A8F19D4D-2C17-4A9C-B900-5EF76FA9EF72}" type="pres">
      <dgm:prSet presAssocID="{F5BDB19E-9068-430F-93BB-4BF931B60ACE}" presName="extraNode" presStyleLbl="node1" presStyleIdx="0" presStyleCnt="5"/>
      <dgm:spPr/>
    </dgm:pt>
    <dgm:pt modelId="{D28C66B0-25A3-4118-8DE8-ACE36D64B94D}" type="pres">
      <dgm:prSet presAssocID="{F5BDB19E-9068-430F-93BB-4BF931B60ACE}" presName="dstNode" presStyleLbl="node1" presStyleIdx="0" presStyleCnt="5"/>
      <dgm:spPr/>
    </dgm:pt>
    <dgm:pt modelId="{DBA574BD-F540-417A-9018-DDA8D23E30EA}" type="pres">
      <dgm:prSet presAssocID="{CE66CA2B-9B4F-4C32-AE3C-D10D32862B56}" presName="text_1" presStyleLbl="node1" presStyleIdx="0" presStyleCnt="5" custScaleX="96054">
        <dgm:presLayoutVars>
          <dgm:bulletEnabled val="1"/>
        </dgm:presLayoutVars>
      </dgm:prSet>
      <dgm:spPr/>
    </dgm:pt>
    <dgm:pt modelId="{BAAF85F6-C017-46DF-99F3-BDAF40003020}" type="pres">
      <dgm:prSet presAssocID="{CE66CA2B-9B4F-4C32-AE3C-D10D32862B56}" presName="accent_1" presStyleCnt="0"/>
      <dgm:spPr/>
    </dgm:pt>
    <dgm:pt modelId="{6CCD5FCF-384B-4F2D-A0C6-02C56B749F5F}" type="pres">
      <dgm:prSet presAssocID="{CE66CA2B-9B4F-4C32-AE3C-D10D32862B56}" presName="accentRepeatNode" presStyleLbl="solidFgAcc1" presStyleIdx="0" presStyleCnt="5"/>
      <dgm:spPr>
        <a:solidFill>
          <a:schemeClr val="tx2">
            <a:lumMod val="20000"/>
            <a:lumOff val="80000"/>
          </a:schemeClr>
        </a:solidFill>
      </dgm:spPr>
    </dgm:pt>
    <dgm:pt modelId="{40062545-96B2-471C-AA63-A0DF4B4315B8}" type="pres">
      <dgm:prSet presAssocID="{F06A98B9-6979-405D-9EB2-D5F161E2EA90}" presName="text_2" presStyleLbl="node1" presStyleIdx="1" presStyleCnt="5">
        <dgm:presLayoutVars>
          <dgm:bulletEnabled val="1"/>
        </dgm:presLayoutVars>
      </dgm:prSet>
      <dgm:spPr/>
    </dgm:pt>
    <dgm:pt modelId="{673796FF-E748-46EB-919B-122E2EA5C16A}" type="pres">
      <dgm:prSet presAssocID="{F06A98B9-6979-405D-9EB2-D5F161E2EA90}" presName="accent_2" presStyleCnt="0"/>
      <dgm:spPr/>
    </dgm:pt>
    <dgm:pt modelId="{8A6A3936-E7BD-4BD4-B3C1-E269592E6AC5}" type="pres">
      <dgm:prSet presAssocID="{F06A98B9-6979-405D-9EB2-D5F161E2EA90}" presName="accentRepeatNode" presStyleLbl="solidFgAcc1" presStyleIdx="1" presStyleCnt="5"/>
      <dgm:spPr>
        <a:solidFill>
          <a:schemeClr val="tx2">
            <a:lumMod val="20000"/>
            <a:lumOff val="80000"/>
          </a:schemeClr>
        </a:solidFill>
      </dgm:spPr>
    </dgm:pt>
    <dgm:pt modelId="{489C4CEB-5EBF-48A2-A4B1-37D360C04C69}" type="pres">
      <dgm:prSet presAssocID="{5E880FDB-DAA1-42FD-B1E5-829A4FF748F8}" presName="text_3" presStyleLbl="node1" presStyleIdx="2" presStyleCnt="5">
        <dgm:presLayoutVars>
          <dgm:bulletEnabled val="1"/>
        </dgm:presLayoutVars>
      </dgm:prSet>
      <dgm:spPr/>
    </dgm:pt>
    <dgm:pt modelId="{CE475B00-EA72-4A4A-B281-9E2FB00617BC}" type="pres">
      <dgm:prSet presAssocID="{5E880FDB-DAA1-42FD-B1E5-829A4FF748F8}" presName="accent_3" presStyleCnt="0"/>
      <dgm:spPr/>
    </dgm:pt>
    <dgm:pt modelId="{7740E51B-8918-4EE3-AEF8-01A173F87E09}" type="pres">
      <dgm:prSet presAssocID="{5E880FDB-DAA1-42FD-B1E5-829A4FF748F8}" presName="accentRepeatNode" presStyleLbl="solidFgAcc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275A1340-7B1F-4133-AEC6-092B3E801020}" type="pres">
      <dgm:prSet presAssocID="{E76A5EBA-84ED-4FDA-BF0F-D3C3A3BC4C99}" presName="text_4" presStyleLbl="node1" presStyleIdx="3" presStyleCnt="5">
        <dgm:presLayoutVars>
          <dgm:bulletEnabled val="1"/>
        </dgm:presLayoutVars>
      </dgm:prSet>
      <dgm:spPr/>
    </dgm:pt>
    <dgm:pt modelId="{DB3E5FE4-EE83-4473-96BF-FEA55B858BF0}" type="pres">
      <dgm:prSet presAssocID="{E76A5EBA-84ED-4FDA-BF0F-D3C3A3BC4C99}" presName="accent_4" presStyleCnt="0"/>
      <dgm:spPr/>
    </dgm:pt>
    <dgm:pt modelId="{DBFD0F6A-9E8A-423D-BD11-34A66242B25C}" type="pres">
      <dgm:prSet presAssocID="{E76A5EBA-84ED-4FDA-BF0F-D3C3A3BC4C99}" presName="accentRepeatNode" presStyleLbl="solidFgAcc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68ED7A73-B611-4530-BC2A-E060ADD1E3A8}" type="pres">
      <dgm:prSet presAssocID="{F4BE462C-378B-4741-B820-096199056598}" presName="text_5" presStyleLbl="node1" presStyleIdx="4" presStyleCnt="5">
        <dgm:presLayoutVars>
          <dgm:bulletEnabled val="1"/>
        </dgm:presLayoutVars>
      </dgm:prSet>
      <dgm:spPr/>
    </dgm:pt>
    <dgm:pt modelId="{482F67D9-0946-4023-8866-378407468A41}" type="pres">
      <dgm:prSet presAssocID="{F4BE462C-378B-4741-B820-096199056598}" presName="accent_5" presStyleCnt="0"/>
      <dgm:spPr/>
    </dgm:pt>
    <dgm:pt modelId="{0669D382-B68F-41FC-A946-FEF922BE7C58}" type="pres">
      <dgm:prSet presAssocID="{F4BE462C-378B-4741-B820-096199056598}" presName="accentRepeatNode" presStyleLbl="solidFgAcc1" presStyleIdx="4" presStyleCnt="5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DDBF4819-B6EC-47D5-A6C7-9524799BA25B}" srcId="{F5BDB19E-9068-430F-93BB-4BF931B60ACE}" destId="{F06A98B9-6979-405D-9EB2-D5F161E2EA90}" srcOrd="1" destOrd="0" parTransId="{51AFA84F-19CC-4C1E-9F8F-3861B36F7BC5}" sibTransId="{8D571FEE-405C-4B34-88C6-B81E0A2EEE9F}"/>
    <dgm:cxn modelId="{64B6F419-623D-411C-94AC-5C299F1D4F12}" type="presOf" srcId="{5E880FDB-DAA1-42FD-B1E5-829A4FF748F8}" destId="{489C4CEB-5EBF-48A2-A4B1-37D360C04C69}" srcOrd="0" destOrd="0" presId="urn:microsoft.com/office/officeart/2008/layout/VerticalCurvedList"/>
    <dgm:cxn modelId="{4497F923-0932-4627-8492-CD3D700DB204}" type="presOf" srcId="{CE66CA2B-9B4F-4C32-AE3C-D10D32862B56}" destId="{DBA574BD-F540-417A-9018-DDA8D23E30EA}" srcOrd="0" destOrd="0" presId="urn:microsoft.com/office/officeart/2008/layout/VerticalCurvedList"/>
    <dgm:cxn modelId="{B8A67551-4598-49DF-8B68-DAABF2E4E41E}" srcId="{F5BDB19E-9068-430F-93BB-4BF931B60ACE}" destId="{5E880FDB-DAA1-42FD-B1E5-829A4FF748F8}" srcOrd="2" destOrd="0" parTransId="{3FD4630E-E69A-4050-838A-022DF6760959}" sibTransId="{548763E0-28BA-47D6-B4E7-6C2EAD03F9C5}"/>
    <dgm:cxn modelId="{B7FEF075-71CE-4610-A51A-C6806A58DFCB}" type="presOf" srcId="{F06A98B9-6979-405D-9EB2-D5F161E2EA90}" destId="{40062545-96B2-471C-AA63-A0DF4B4315B8}" srcOrd="0" destOrd="0" presId="urn:microsoft.com/office/officeart/2008/layout/VerticalCurvedList"/>
    <dgm:cxn modelId="{6EE88483-2C3D-4059-9F3B-52C8382A30C2}" srcId="{F5BDB19E-9068-430F-93BB-4BF931B60ACE}" destId="{CE66CA2B-9B4F-4C32-AE3C-D10D32862B56}" srcOrd="0" destOrd="0" parTransId="{60E296A1-D26D-49DA-8B30-7B7BD10D7672}" sibTransId="{3E40F773-4EA5-4ED2-A076-DE607DC4E763}"/>
    <dgm:cxn modelId="{ABEDC194-B02D-4ED3-96B3-44D26021FEA8}" type="presOf" srcId="{3E40F773-4EA5-4ED2-A076-DE607DC4E763}" destId="{754095F0-0CC4-4354-BA04-7E255DB2DF59}" srcOrd="0" destOrd="0" presId="urn:microsoft.com/office/officeart/2008/layout/VerticalCurvedList"/>
    <dgm:cxn modelId="{0FF708A0-CB55-4BEB-A4D4-E60C0812F007}" srcId="{F5BDB19E-9068-430F-93BB-4BF931B60ACE}" destId="{E76A5EBA-84ED-4FDA-BF0F-D3C3A3BC4C99}" srcOrd="3" destOrd="0" parTransId="{6FDC8323-D497-445E-8079-855ACF8A875F}" sibTransId="{D04392F9-268A-4BBF-B794-E2C51D200E60}"/>
    <dgm:cxn modelId="{EC1816B5-A198-441D-889D-E2912B5E9338}" srcId="{F5BDB19E-9068-430F-93BB-4BF931B60ACE}" destId="{F4BE462C-378B-4741-B820-096199056598}" srcOrd="4" destOrd="0" parTransId="{3C2564F2-689D-4A5B-92F3-6FC44708DB34}" sibTransId="{C469B441-DBC5-46B8-8F58-B777CD4F386D}"/>
    <dgm:cxn modelId="{30D93FC2-4FC5-40AA-BF5F-26C56673CEB7}" type="presOf" srcId="{F4BE462C-378B-4741-B820-096199056598}" destId="{68ED7A73-B611-4530-BC2A-E060ADD1E3A8}" srcOrd="0" destOrd="0" presId="urn:microsoft.com/office/officeart/2008/layout/VerticalCurvedList"/>
    <dgm:cxn modelId="{BC9277EC-406C-45B9-896C-9ACA7107CEEA}" type="presOf" srcId="{E76A5EBA-84ED-4FDA-BF0F-D3C3A3BC4C99}" destId="{275A1340-7B1F-4133-AEC6-092B3E801020}" srcOrd="0" destOrd="0" presId="urn:microsoft.com/office/officeart/2008/layout/VerticalCurvedList"/>
    <dgm:cxn modelId="{01E261FD-33D0-485F-8E57-F751DEFA2C9A}" type="presOf" srcId="{F5BDB19E-9068-430F-93BB-4BF931B60ACE}" destId="{835BD049-B2F2-44D4-A84A-B05B1F4E0EB7}" srcOrd="0" destOrd="0" presId="urn:microsoft.com/office/officeart/2008/layout/VerticalCurvedList"/>
    <dgm:cxn modelId="{877152A4-CAE9-46A6-A1B2-E98D11E08D93}" type="presParOf" srcId="{835BD049-B2F2-44D4-A84A-B05B1F4E0EB7}" destId="{E7F11ADC-BCFD-4EC6-9C4B-4BBAED663E90}" srcOrd="0" destOrd="0" presId="urn:microsoft.com/office/officeart/2008/layout/VerticalCurvedList"/>
    <dgm:cxn modelId="{D1E04F6F-0EDF-41FC-85DF-87057FD7FB2B}" type="presParOf" srcId="{E7F11ADC-BCFD-4EC6-9C4B-4BBAED663E90}" destId="{7E8405B1-0B6A-4EBD-8E90-1E97E2413281}" srcOrd="0" destOrd="0" presId="urn:microsoft.com/office/officeart/2008/layout/VerticalCurvedList"/>
    <dgm:cxn modelId="{32AC5BD9-9CE3-4D66-9320-76963F244699}" type="presParOf" srcId="{7E8405B1-0B6A-4EBD-8E90-1E97E2413281}" destId="{574D12CA-D4E2-41B5-B487-B42D58994D24}" srcOrd="0" destOrd="0" presId="urn:microsoft.com/office/officeart/2008/layout/VerticalCurvedList"/>
    <dgm:cxn modelId="{0809127F-782D-4A3C-A48C-C431FD5E006D}" type="presParOf" srcId="{7E8405B1-0B6A-4EBD-8E90-1E97E2413281}" destId="{754095F0-0CC4-4354-BA04-7E255DB2DF59}" srcOrd="1" destOrd="0" presId="urn:microsoft.com/office/officeart/2008/layout/VerticalCurvedList"/>
    <dgm:cxn modelId="{BD952641-43E1-448B-A8F1-06E031B71CE9}" type="presParOf" srcId="{7E8405B1-0B6A-4EBD-8E90-1E97E2413281}" destId="{A8F19D4D-2C17-4A9C-B900-5EF76FA9EF72}" srcOrd="2" destOrd="0" presId="urn:microsoft.com/office/officeart/2008/layout/VerticalCurvedList"/>
    <dgm:cxn modelId="{FED1C919-C516-4D0F-BF2A-0AECDE059859}" type="presParOf" srcId="{7E8405B1-0B6A-4EBD-8E90-1E97E2413281}" destId="{D28C66B0-25A3-4118-8DE8-ACE36D64B94D}" srcOrd="3" destOrd="0" presId="urn:microsoft.com/office/officeart/2008/layout/VerticalCurvedList"/>
    <dgm:cxn modelId="{682D30F8-7F0F-411C-948B-F794BE98D4F9}" type="presParOf" srcId="{E7F11ADC-BCFD-4EC6-9C4B-4BBAED663E90}" destId="{DBA574BD-F540-417A-9018-DDA8D23E30EA}" srcOrd="1" destOrd="0" presId="urn:microsoft.com/office/officeart/2008/layout/VerticalCurvedList"/>
    <dgm:cxn modelId="{5EDF6A3F-6675-4194-81B2-FA5F6B3D75D4}" type="presParOf" srcId="{E7F11ADC-BCFD-4EC6-9C4B-4BBAED663E90}" destId="{BAAF85F6-C017-46DF-99F3-BDAF40003020}" srcOrd="2" destOrd="0" presId="urn:microsoft.com/office/officeart/2008/layout/VerticalCurvedList"/>
    <dgm:cxn modelId="{4846E284-304D-49B6-B195-50D0A4A63470}" type="presParOf" srcId="{BAAF85F6-C017-46DF-99F3-BDAF40003020}" destId="{6CCD5FCF-384B-4F2D-A0C6-02C56B749F5F}" srcOrd="0" destOrd="0" presId="urn:microsoft.com/office/officeart/2008/layout/VerticalCurvedList"/>
    <dgm:cxn modelId="{DC0D28B6-F3D4-4660-9404-8B2227436FF1}" type="presParOf" srcId="{E7F11ADC-BCFD-4EC6-9C4B-4BBAED663E90}" destId="{40062545-96B2-471C-AA63-A0DF4B4315B8}" srcOrd="3" destOrd="0" presId="urn:microsoft.com/office/officeart/2008/layout/VerticalCurvedList"/>
    <dgm:cxn modelId="{818E0442-4DF0-4D82-BD28-BB4B1C63C4D8}" type="presParOf" srcId="{E7F11ADC-BCFD-4EC6-9C4B-4BBAED663E90}" destId="{673796FF-E748-46EB-919B-122E2EA5C16A}" srcOrd="4" destOrd="0" presId="urn:microsoft.com/office/officeart/2008/layout/VerticalCurvedList"/>
    <dgm:cxn modelId="{3ADB6D94-24F2-42D4-AE55-2ABA1CA3DC46}" type="presParOf" srcId="{673796FF-E748-46EB-919B-122E2EA5C16A}" destId="{8A6A3936-E7BD-4BD4-B3C1-E269592E6AC5}" srcOrd="0" destOrd="0" presId="urn:microsoft.com/office/officeart/2008/layout/VerticalCurvedList"/>
    <dgm:cxn modelId="{8C1AE912-B1AF-4BC4-8B43-D8A3BCE106C9}" type="presParOf" srcId="{E7F11ADC-BCFD-4EC6-9C4B-4BBAED663E90}" destId="{489C4CEB-5EBF-48A2-A4B1-37D360C04C69}" srcOrd="5" destOrd="0" presId="urn:microsoft.com/office/officeart/2008/layout/VerticalCurvedList"/>
    <dgm:cxn modelId="{617E8D8A-8078-4D9F-A5C3-20D1F2C0F68A}" type="presParOf" srcId="{E7F11ADC-BCFD-4EC6-9C4B-4BBAED663E90}" destId="{CE475B00-EA72-4A4A-B281-9E2FB00617BC}" srcOrd="6" destOrd="0" presId="urn:microsoft.com/office/officeart/2008/layout/VerticalCurvedList"/>
    <dgm:cxn modelId="{4C0309EE-66CC-40CD-AC93-EDF5047C3D3F}" type="presParOf" srcId="{CE475B00-EA72-4A4A-B281-9E2FB00617BC}" destId="{7740E51B-8918-4EE3-AEF8-01A173F87E09}" srcOrd="0" destOrd="0" presId="urn:microsoft.com/office/officeart/2008/layout/VerticalCurvedList"/>
    <dgm:cxn modelId="{2AD9B302-3EB4-474F-8F64-BBE17FFE3ABE}" type="presParOf" srcId="{E7F11ADC-BCFD-4EC6-9C4B-4BBAED663E90}" destId="{275A1340-7B1F-4133-AEC6-092B3E801020}" srcOrd="7" destOrd="0" presId="urn:microsoft.com/office/officeart/2008/layout/VerticalCurvedList"/>
    <dgm:cxn modelId="{CB3A57A0-6A2D-4012-8CDB-596481B7C4F6}" type="presParOf" srcId="{E7F11ADC-BCFD-4EC6-9C4B-4BBAED663E90}" destId="{DB3E5FE4-EE83-4473-96BF-FEA55B858BF0}" srcOrd="8" destOrd="0" presId="urn:microsoft.com/office/officeart/2008/layout/VerticalCurvedList"/>
    <dgm:cxn modelId="{36CD0B2A-8067-4327-AD52-C591BDCC2D77}" type="presParOf" srcId="{DB3E5FE4-EE83-4473-96BF-FEA55B858BF0}" destId="{DBFD0F6A-9E8A-423D-BD11-34A66242B25C}" srcOrd="0" destOrd="0" presId="urn:microsoft.com/office/officeart/2008/layout/VerticalCurvedList"/>
    <dgm:cxn modelId="{FB241BD2-81F5-4D87-9D45-54B7A8A45A98}" type="presParOf" srcId="{E7F11ADC-BCFD-4EC6-9C4B-4BBAED663E90}" destId="{68ED7A73-B611-4530-BC2A-E060ADD1E3A8}" srcOrd="9" destOrd="0" presId="urn:microsoft.com/office/officeart/2008/layout/VerticalCurvedList"/>
    <dgm:cxn modelId="{4629FCA7-19B5-4FAA-AC15-C52258E5E86E}" type="presParOf" srcId="{E7F11ADC-BCFD-4EC6-9C4B-4BBAED663E90}" destId="{482F67D9-0946-4023-8866-378407468A41}" srcOrd="10" destOrd="0" presId="urn:microsoft.com/office/officeart/2008/layout/VerticalCurvedList"/>
    <dgm:cxn modelId="{1F2E5327-B1EC-452D-8157-DE025F013816}" type="presParOf" srcId="{482F67D9-0946-4023-8866-378407468A41}" destId="{0669D382-B68F-41FC-A946-FEF922BE7C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095F0-0CC4-4354-BA04-7E255DB2DF59}">
      <dsp:nvSpPr>
        <dsp:cNvPr id="0" name=""/>
        <dsp:cNvSpPr/>
      </dsp:nvSpPr>
      <dsp:spPr>
        <a:xfrm>
          <a:off x="-4131848" y="-634097"/>
          <a:ext cx="4923414" cy="4923414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74BD-F540-417A-9018-DDA8D23E30EA}">
      <dsp:nvSpPr>
        <dsp:cNvPr id="0" name=""/>
        <dsp:cNvSpPr/>
      </dsp:nvSpPr>
      <dsp:spPr>
        <a:xfrm>
          <a:off x="449463" y="228378"/>
          <a:ext cx="4999807" cy="457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Background</a:t>
          </a:r>
        </a:p>
      </dsp:txBody>
      <dsp:txXfrm>
        <a:off x="449463" y="228378"/>
        <a:ext cx="4999807" cy="457048"/>
      </dsp:txXfrm>
    </dsp:sp>
    <dsp:sp modelId="{6CCD5FCF-384B-4F2D-A0C6-02C56B749F5F}">
      <dsp:nvSpPr>
        <dsp:cNvPr id="0" name=""/>
        <dsp:cNvSpPr/>
      </dsp:nvSpPr>
      <dsp:spPr>
        <a:xfrm>
          <a:off x="61109" y="171247"/>
          <a:ext cx="571310" cy="57131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62545-96B2-471C-AA63-A0DF4B4315B8}">
      <dsp:nvSpPr>
        <dsp:cNvPr id="0" name=""/>
        <dsp:cNvSpPr/>
      </dsp:nvSpPr>
      <dsp:spPr>
        <a:xfrm>
          <a:off x="674272" y="913731"/>
          <a:ext cx="4877697" cy="457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 Of the Project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272" y="913731"/>
        <a:ext cx="4877697" cy="457048"/>
      </dsp:txXfrm>
    </dsp:sp>
    <dsp:sp modelId="{8A6A3936-E7BD-4BD4-B3C1-E269592E6AC5}">
      <dsp:nvSpPr>
        <dsp:cNvPr id="0" name=""/>
        <dsp:cNvSpPr/>
      </dsp:nvSpPr>
      <dsp:spPr>
        <a:xfrm>
          <a:off x="388616" y="856600"/>
          <a:ext cx="571310" cy="57131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C4CEB-5EBF-48A2-A4B1-37D360C04C69}">
      <dsp:nvSpPr>
        <dsp:cNvPr id="0" name=""/>
        <dsp:cNvSpPr/>
      </dsp:nvSpPr>
      <dsp:spPr>
        <a:xfrm>
          <a:off x="774790" y="1599085"/>
          <a:ext cx="4777179" cy="457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</a:t>
          </a:r>
        </a:p>
      </dsp:txBody>
      <dsp:txXfrm>
        <a:off x="774790" y="1599085"/>
        <a:ext cx="4777179" cy="457048"/>
      </dsp:txXfrm>
    </dsp:sp>
    <dsp:sp modelId="{7740E51B-8918-4EE3-AEF8-01A173F87E09}">
      <dsp:nvSpPr>
        <dsp:cNvPr id="0" name=""/>
        <dsp:cNvSpPr/>
      </dsp:nvSpPr>
      <dsp:spPr>
        <a:xfrm>
          <a:off x="489135" y="1541954"/>
          <a:ext cx="571310" cy="57131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A1340-7B1F-4133-AEC6-092B3E801020}">
      <dsp:nvSpPr>
        <dsp:cNvPr id="0" name=""/>
        <dsp:cNvSpPr/>
      </dsp:nvSpPr>
      <dsp:spPr>
        <a:xfrm>
          <a:off x="674272" y="2284438"/>
          <a:ext cx="4877697" cy="457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Discussion</a:t>
          </a:r>
        </a:p>
      </dsp:txBody>
      <dsp:txXfrm>
        <a:off x="674272" y="2284438"/>
        <a:ext cx="4877697" cy="457048"/>
      </dsp:txXfrm>
    </dsp:sp>
    <dsp:sp modelId="{DBFD0F6A-9E8A-423D-BD11-34A66242B25C}">
      <dsp:nvSpPr>
        <dsp:cNvPr id="0" name=""/>
        <dsp:cNvSpPr/>
      </dsp:nvSpPr>
      <dsp:spPr>
        <a:xfrm>
          <a:off x="388616" y="2227307"/>
          <a:ext cx="571310" cy="57131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D7A73-B611-4530-BC2A-E060ADD1E3A8}">
      <dsp:nvSpPr>
        <dsp:cNvPr id="0" name=""/>
        <dsp:cNvSpPr/>
      </dsp:nvSpPr>
      <dsp:spPr>
        <a:xfrm>
          <a:off x="346764" y="2969792"/>
          <a:ext cx="5205205" cy="457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 &amp; Recommendation</a:t>
          </a:r>
        </a:p>
      </dsp:txBody>
      <dsp:txXfrm>
        <a:off x="346764" y="2969792"/>
        <a:ext cx="5205205" cy="457048"/>
      </dsp:txXfrm>
    </dsp:sp>
    <dsp:sp modelId="{0669D382-B68F-41FC-A946-FEF922BE7C58}">
      <dsp:nvSpPr>
        <dsp:cNvPr id="0" name=""/>
        <dsp:cNvSpPr/>
      </dsp:nvSpPr>
      <dsp:spPr>
        <a:xfrm>
          <a:off x="61109" y="2912661"/>
          <a:ext cx="571310" cy="57131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87ACF-7355-46B1-AAC6-D2944FC97E5D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0734-851C-4DCA-8824-FE8B27385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0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389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5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4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0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7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92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8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6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8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5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3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3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1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4E86A08-464C-409F-B4CC-5575F07BFD4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18-May-22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3F2A916-7604-42CF-A85C-0F759C7F5B0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C5F25-1768-4616-85B2-534F60D28DD2}" type="datetimeFigureOut">
              <a:rPr lang="en-US" smtClean="0"/>
              <a:pPr/>
              <a:t>18-May-22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9568A5-8CA0-4982-ACDE-453E1EFD9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5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6A08-464C-409F-B4CC-5575F07BFD47}" type="datetimeFigureOut">
              <a:rPr lang="en-US" smtClean="0"/>
              <a:t>18-May-22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A916-7604-42CF-A85C-0F759C7F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iiiiii\Desktop\Welcome icon 11.png">
            <a:extLst>
              <a:ext uri="{FF2B5EF4-FFF2-40B4-BE49-F238E27FC236}">
                <a16:creationId xmlns:a16="http://schemas.microsoft.com/office/drawing/2014/main" id="{A24CF23D-89B0-F54A-61BF-6D562D9E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56232"/>
            <a:ext cx="9296400" cy="3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570246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102730" y="1000926"/>
            <a:ext cx="7347691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IUD, IMPLANT &amp; TUBECTOMY Using Trends 2007-2014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085D61E-0323-9B1A-C15A-E781105EA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075607"/>
              </p:ext>
            </p:extLst>
          </p:nvPr>
        </p:nvGraphicFramePr>
        <p:xfrm>
          <a:off x="70895" y="2038404"/>
          <a:ext cx="3144832" cy="182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651B43B-3651-4735-5330-8D924111D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794600"/>
              </p:ext>
            </p:extLst>
          </p:nvPr>
        </p:nvGraphicFramePr>
        <p:xfrm>
          <a:off x="3258517" y="2055903"/>
          <a:ext cx="2853559" cy="186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1CC2472-9788-0EE8-3F52-9451249B1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89262"/>
              </p:ext>
            </p:extLst>
          </p:nvPr>
        </p:nvGraphicFramePr>
        <p:xfrm>
          <a:off x="6212973" y="2075885"/>
          <a:ext cx="2508512" cy="182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711C3BA-A2B3-1EC4-40A1-0308D0BDF1B6}"/>
              </a:ext>
            </a:extLst>
          </p:cNvPr>
          <p:cNvSpPr txBox="1"/>
          <p:nvPr/>
        </p:nvSpPr>
        <p:spPr>
          <a:xfrm>
            <a:off x="-55098" y="4488601"/>
            <a:ext cx="85725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Akkur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Chandra Das “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Contraceptive Using Trends in Bangladesh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JOURNAL OF BUSINESS, SOCIAL AND SCIENTIFIC RESEARCH,2015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en-US" sz="1600" dirty="0"/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07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570246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513490" y="1114029"/>
            <a:ext cx="7151237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Contraceptive using trend among urban &amp; rural area in Bangladesh.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B98A80-2714-69F6-00D0-0231B8AAF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429965"/>
              </p:ext>
            </p:extLst>
          </p:nvPr>
        </p:nvGraphicFramePr>
        <p:xfrm>
          <a:off x="2014833" y="1911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02F1525-9215-B226-9C78-1AC8AA203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47182"/>
              </p:ext>
            </p:extLst>
          </p:nvPr>
        </p:nvGraphicFramePr>
        <p:xfrm>
          <a:off x="1867564" y="18789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087DBB3-D865-FBDE-BDBD-6408FF7B3C4E}"/>
              </a:ext>
            </a:extLst>
          </p:cNvPr>
          <p:cNvSpPr txBox="1"/>
          <p:nvPr/>
        </p:nvSpPr>
        <p:spPr>
          <a:xfrm>
            <a:off x="190485" y="4579657"/>
            <a:ext cx="8304935" cy="41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Md. Kamrul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Islam,Md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Rabiul Haque ,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Prianka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Sultana Hema 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“Regional variations of contraceptive use in Bangladesh: A disaggregate analysis by place of residence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PLOS ONE, 2020.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3B1BAA4-8E1F-3BFF-8BC9-23B110E9E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815360"/>
              </p:ext>
            </p:extLst>
          </p:nvPr>
        </p:nvGraphicFramePr>
        <p:xfrm>
          <a:off x="2472033" y="15782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9588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570246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526102" y="1115673"/>
            <a:ext cx="7189075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Contraceptive using trend among different division of Bangladesh along with urban &amp; rural trend.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B98A80-2714-69F6-00D0-0231B8AAFE8F}"/>
              </a:ext>
            </a:extLst>
          </p:cNvPr>
          <p:cNvGraphicFramePr>
            <a:graphicFrameLocks/>
          </p:cNvGraphicFramePr>
          <p:nvPr/>
        </p:nvGraphicFramePr>
        <p:xfrm>
          <a:off x="2014833" y="1911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B98A80-2714-69F6-00D0-0231B8AAF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91781"/>
              </p:ext>
            </p:extLst>
          </p:nvPr>
        </p:nvGraphicFramePr>
        <p:xfrm>
          <a:off x="1910349" y="1911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79B8592-A089-BA8D-DF4C-C1696C1CD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502410"/>
              </p:ext>
            </p:extLst>
          </p:nvPr>
        </p:nvGraphicFramePr>
        <p:xfrm>
          <a:off x="1548318" y="1458087"/>
          <a:ext cx="6965063" cy="295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0DF8E4D-A376-F1EE-A37D-77F9A1EAF894}"/>
              </a:ext>
            </a:extLst>
          </p:cNvPr>
          <p:cNvSpPr txBox="1"/>
          <p:nvPr/>
        </p:nvSpPr>
        <p:spPr>
          <a:xfrm>
            <a:off x="190485" y="4579657"/>
            <a:ext cx="8304935" cy="41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Md. Kamrul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Islam,Md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Rabiul Haque ,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Prianka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Sultana Hema 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“Regional variations of contraceptive use in Bangladesh: A disaggregate analysis by place of residence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PLOS ONE, 2020.</a:t>
            </a:r>
          </a:p>
        </p:txBody>
      </p:sp>
    </p:spTree>
    <p:extLst>
      <p:ext uri="{BB962C8B-B14F-4D97-AF65-F5344CB8AC3E}">
        <p14:creationId xmlns:p14="http://schemas.microsoft.com/office/powerpoint/2010/main" val="202807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570246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570246" y="1150696"/>
            <a:ext cx="7100787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Contraceptive using trend comparison with sample education label.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B98A80-2714-69F6-00D0-0231B8AAFE8F}"/>
              </a:ext>
            </a:extLst>
          </p:cNvPr>
          <p:cNvGraphicFramePr>
            <a:graphicFrameLocks/>
          </p:cNvGraphicFramePr>
          <p:nvPr/>
        </p:nvGraphicFramePr>
        <p:xfrm>
          <a:off x="2014833" y="1911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B98A80-2714-69F6-00D0-0231B8AAF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437245"/>
              </p:ext>
            </p:extLst>
          </p:nvPr>
        </p:nvGraphicFramePr>
        <p:xfrm>
          <a:off x="1910349" y="18807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8E58AE6-785A-8DA1-65E0-DC3F3A744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75090"/>
              </p:ext>
            </p:extLst>
          </p:nvPr>
        </p:nvGraphicFramePr>
        <p:xfrm>
          <a:off x="1995915" y="1476274"/>
          <a:ext cx="6252604" cy="300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65B36C0-425C-0042-55FD-BD40121BFC27}"/>
              </a:ext>
            </a:extLst>
          </p:cNvPr>
          <p:cNvSpPr txBox="1"/>
          <p:nvPr/>
        </p:nvSpPr>
        <p:spPr>
          <a:xfrm>
            <a:off x="304786" y="4517637"/>
            <a:ext cx="8304935" cy="41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Md. Kamrul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Islam,Md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Rabiul Haque ,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Prianka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Sultana Hema 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“Regional variations of contraceptive use in Bangladesh: A disaggregate analysis by place of residence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PLOS ONE, 2020.</a:t>
            </a:r>
          </a:p>
        </p:txBody>
      </p:sp>
    </p:spTree>
    <p:extLst>
      <p:ext uri="{BB962C8B-B14F-4D97-AF65-F5344CB8AC3E}">
        <p14:creationId xmlns:p14="http://schemas.microsoft.com/office/powerpoint/2010/main" val="113945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570246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560783" y="1049441"/>
            <a:ext cx="722376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Contraceptive using trend comparison with son preference.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C43CA-905C-4913-CB7B-75FB9F3FF116}"/>
              </a:ext>
            </a:extLst>
          </p:cNvPr>
          <p:cNvSpPr txBox="1"/>
          <p:nvPr/>
        </p:nvSpPr>
        <p:spPr>
          <a:xfrm>
            <a:off x="190486" y="4601211"/>
            <a:ext cx="8359154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Mohammad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NazmulHoq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“Influence of the preference for sons on contraceptive use in Bangladesh: A multivariate analysis.”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HELIYON, 2020.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7E9B90-34CB-3A7E-83AE-6899E0C53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069046"/>
              </p:ext>
            </p:extLst>
          </p:nvPr>
        </p:nvGraphicFramePr>
        <p:xfrm>
          <a:off x="899685" y="1622116"/>
          <a:ext cx="33696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2665DFA-7799-E8A4-B8D1-E17468297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092213"/>
              </p:ext>
            </p:extLst>
          </p:nvPr>
        </p:nvGraphicFramePr>
        <p:xfrm>
          <a:off x="5003179" y="1622116"/>
          <a:ext cx="33696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26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C830B8-C9AD-5D23-88EB-A2F023CA80B3}"/>
              </a:ext>
            </a:extLst>
          </p:cNvPr>
          <p:cNvGrpSpPr/>
          <p:nvPr/>
        </p:nvGrpSpPr>
        <p:grpSpPr>
          <a:xfrm>
            <a:off x="155372" y="514344"/>
            <a:ext cx="9110072" cy="3400431"/>
            <a:chOff x="-8152926" y="736461"/>
            <a:chExt cx="10581594" cy="3994630"/>
          </a:xfrm>
        </p:grpSpPr>
        <p:pic>
          <p:nvPicPr>
            <p:cNvPr id="14" name="Picture 4" descr="Doctor Holding Blank Banner - Office Cartoon Characters Royalty-Free Stock  Image - Storyblocks">
              <a:extLst>
                <a:ext uri="{FF2B5EF4-FFF2-40B4-BE49-F238E27FC236}">
                  <a16:creationId xmlns:a16="http://schemas.microsoft.com/office/drawing/2014/main" id="{110E1D30-4413-6EE3-7A51-38DF7F799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52926" y="736461"/>
              <a:ext cx="2334692" cy="399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F27458-C798-E2B6-0D74-7F9C7FA354EE}"/>
                </a:ext>
              </a:extLst>
            </p:cNvPr>
            <p:cNvSpPr txBox="1"/>
            <p:nvPr/>
          </p:nvSpPr>
          <p:spPr>
            <a:xfrm>
              <a:off x="467833" y="2515677"/>
              <a:ext cx="1960835" cy="43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C3177B-D8C5-DAAF-B8FD-2CD6BF59FBC6}"/>
              </a:ext>
            </a:extLst>
          </p:cNvPr>
          <p:cNvSpPr txBox="1"/>
          <p:nvPr/>
        </p:nvSpPr>
        <p:spPr>
          <a:xfrm>
            <a:off x="226384" y="2341345"/>
            <a:ext cx="20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4E1EB-1657-3FBD-2777-0BBC95EB7889}"/>
              </a:ext>
            </a:extLst>
          </p:cNvPr>
          <p:cNvSpPr/>
          <p:nvPr/>
        </p:nvSpPr>
        <p:spPr>
          <a:xfrm>
            <a:off x="2287457" y="1087281"/>
            <a:ext cx="6482781" cy="301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Bangladesh is Muslim-majority country (Almost 90% Muslim people) characterized by higher poverty, a lower literacy rate but did a tremendous job in contraceptive prevalence rate (CPR) from 8.0% in 1975 to 62.4% in 2014.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in rural area had lower contraceptive use trend compare with urban areas women.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Husband education level play a vital rule in CPR among women.</a:t>
            </a:r>
          </a:p>
        </p:txBody>
      </p:sp>
    </p:spTree>
    <p:extLst>
      <p:ext uri="{BB962C8B-B14F-4D97-AF65-F5344CB8AC3E}">
        <p14:creationId xmlns:p14="http://schemas.microsoft.com/office/powerpoint/2010/main" val="250963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C830B8-C9AD-5D23-88EB-A2F023CA80B3}"/>
              </a:ext>
            </a:extLst>
          </p:cNvPr>
          <p:cNvGrpSpPr/>
          <p:nvPr/>
        </p:nvGrpSpPr>
        <p:grpSpPr>
          <a:xfrm>
            <a:off x="155372" y="514344"/>
            <a:ext cx="9110072" cy="3400431"/>
            <a:chOff x="-8152926" y="736461"/>
            <a:chExt cx="10581594" cy="3994630"/>
          </a:xfrm>
        </p:grpSpPr>
        <p:pic>
          <p:nvPicPr>
            <p:cNvPr id="14" name="Picture 4" descr="Doctor Holding Blank Banner - Office Cartoon Characters Royalty-Free Stock  Image - Storyblocks">
              <a:extLst>
                <a:ext uri="{FF2B5EF4-FFF2-40B4-BE49-F238E27FC236}">
                  <a16:creationId xmlns:a16="http://schemas.microsoft.com/office/drawing/2014/main" id="{110E1D30-4413-6EE3-7A51-38DF7F799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52926" y="736461"/>
              <a:ext cx="2334692" cy="399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F27458-C798-E2B6-0D74-7F9C7FA354EE}"/>
                </a:ext>
              </a:extLst>
            </p:cNvPr>
            <p:cNvSpPr txBox="1"/>
            <p:nvPr/>
          </p:nvSpPr>
          <p:spPr>
            <a:xfrm>
              <a:off x="467833" y="2515677"/>
              <a:ext cx="1960835" cy="43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C3177B-D8C5-DAAF-B8FD-2CD6BF59FBC6}"/>
              </a:ext>
            </a:extLst>
          </p:cNvPr>
          <p:cNvSpPr txBox="1"/>
          <p:nvPr/>
        </p:nvSpPr>
        <p:spPr>
          <a:xfrm>
            <a:off x="226384" y="2341345"/>
            <a:ext cx="20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4E1EB-1657-3FBD-2777-0BBC95EB7889}"/>
              </a:ext>
            </a:extLst>
          </p:cNvPr>
          <p:cNvSpPr/>
          <p:nvPr/>
        </p:nvSpPr>
        <p:spPr>
          <a:xfrm>
            <a:off x="2341855" y="1061998"/>
            <a:ext cx="6309867" cy="3088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women with higher education label had more contraceptive use rate than their less educated counterpart.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areas women were enjoying less autonomy than urban areas women.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preference was one of the reasons to use less contraceptive in rural area in Bangladesh.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from Rangpur Division were highest position at CPR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392133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13" name="Picture 2" descr="One Smart Place | Thinking of Selling?">
            <a:extLst>
              <a:ext uri="{FF2B5EF4-FFF2-40B4-BE49-F238E27FC236}">
                <a16:creationId xmlns:a16="http://schemas.microsoft.com/office/drawing/2014/main" id="{405F0641-9598-C5E2-0109-DD4FD16E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1" y="328611"/>
            <a:ext cx="1104256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297EC-5C12-EC12-155C-C86822F48171}"/>
              </a:ext>
            </a:extLst>
          </p:cNvPr>
          <p:cNvSpPr txBox="1"/>
          <p:nvPr/>
        </p:nvSpPr>
        <p:spPr>
          <a:xfrm>
            <a:off x="1330923" y="459683"/>
            <a:ext cx="669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66291-425C-5E32-814F-91AF91C3F7AD}"/>
              </a:ext>
            </a:extLst>
          </p:cNvPr>
          <p:cNvSpPr txBox="1"/>
          <p:nvPr/>
        </p:nvSpPr>
        <p:spPr>
          <a:xfrm>
            <a:off x="1431508" y="1247652"/>
            <a:ext cx="6993584" cy="268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increase education label of women in both Rural &amp; Urban area.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 to increase social awareness about CPR.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Should take initiative to ensure family planning materials in available in rural area.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 to create more income source for women to make them self-dependable. </a:t>
            </a:r>
          </a:p>
        </p:txBody>
      </p:sp>
    </p:spTree>
    <p:extLst>
      <p:ext uri="{BB962C8B-B14F-4D97-AF65-F5344CB8AC3E}">
        <p14:creationId xmlns:p14="http://schemas.microsoft.com/office/powerpoint/2010/main" val="369866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3" name="Picture 2" descr="One Smart Place | Thinking of Selling?">
            <a:extLst>
              <a:ext uri="{FF2B5EF4-FFF2-40B4-BE49-F238E27FC236}">
                <a16:creationId xmlns:a16="http://schemas.microsoft.com/office/drawing/2014/main" id="{405F0641-9598-C5E2-0109-DD4FD16E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1" y="328611"/>
            <a:ext cx="1104256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B297EC-5C12-EC12-155C-C86822F48171}"/>
              </a:ext>
            </a:extLst>
          </p:cNvPr>
          <p:cNvSpPr txBox="1"/>
          <p:nvPr/>
        </p:nvSpPr>
        <p:spPr>
          <a:xfrm>
            <a:off x="1330923" y="459683"/>
            <a:ext cx="669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66291-425C-5E32-814F-91AF91C3F7AD}"/>
              </a:ext>
            </a:extLst>
          </p:cNvPr>
          <p:cNvSpPr txBox="1"/>
          <p:nvPr/>
        </p:nvSpPr>
        <p:spPr>
          <a:xfrm>
            <a:off x="1475650" y="1185862"/>
            <a:ext cx="6936829" cy="161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Should take initiative to increase family planning worker visit in rural area of Bangladesh.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 to conduct more qualitative research to explore why CPR is different in different residence. </a:t>
            </a:r>
          </a:p>
        </p:txBody>
      </p:sp>
    </p:spTree>
    <p:extLst>
      <p:ext uri="{BB962C8B-B14F-4D97-AF65-F5344CB8AC3E}">
        <p14:creationId xmlns:p14="http://schemas.microsoft.com/office/powerpoint/2010/main" val="156716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05C95FBE-E83F-E66D-9D82-0E9E56E0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4097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DAA1A-D373-2640-0B23-E84B8B06E4C9}"/>
              </a:ext>
            </a:extLst>
          </p:cNvPr>
          <p:cNvSpPr txBox="1"/>
          <p:nvPr/>
        </p:nvSpPr>
        <p:spPr>
          <a:xfrm>
            <a:off x="665797" y="336417"/>
            <a:ext cx="7812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OF REGIONAL VARIATIONS OF CONTRACEPTIVE USE IN BANGLADESH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FD3AF-85F4-89B1-9784-2A06278554CF}"/>
              </a:ext>
            </a:extLst>
          </p:cNvPr>
          <p:cNvSpPr txBox="1"/>
          <p:nvPr/>
        </p:nvSpPr>
        <p:spPr>
          <a:xfrm>
            <a:off x="554946" y="3280638"/>
            <a:ext cx="3421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--Presented By--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Rima Rani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Bardhan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ID: 2022994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of Public Health (MPH)   Independent University, Bangladesh(IUB)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E27FC-B031-FF70-254E-39E78DBB3CC7}"/>
              </a:ext>
            </a:extLst>
          </p:cNvPr>
          <p:cNvSpPr txBox="1"/>
          <p:nvPr/>
        </p:nvSpPr>
        <p:spPr>
          <a:xfrm>
            <a:off x="4972567" y="3279968"/>
            <a:ext cx="3294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--Supervised By--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SHABAREEN TISHA Senior Lecturer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Public Health              Independent University, Bangladesh(IUB)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9F8F75-CE35-0626-946F-FDAEF47BB082}"/>
              </a:ext>
            </a:extLst>
          </p:cNvPr>
          <p:cNvGrpSpPr/>
          <p:nvPr/>
        </p:nvGrpSpPr>
        <p:grpSpPr>
          <a:xfrm>
            <a:off x="4320185" y="3114663"/>
            <a:ext cx="201930" cy="1691836"/>
            <a:chOff x="4471035" y="2274374"/>
            <a:chExt cx="201930" cy="169183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6028E3-3639-9948-295A-036CEFE04E64}"/>
                </a:ext>
              </a:extLst>
            </p:cNvPr>
            <p:cNvCxnSpPr/>
            <p:nvPr/>
          </p:nvCxnSpPr>
          <p:spPr>
            <a:xfrm>
              <a:off x="4566285" y="2274374"/>
              <a:ext cx="0" cy="169183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59C581-79ED-0E58-7AAF-2C71233F0E54}"/>
                </a:ext>
              </a:extLst>
            </p:cNvPr>
            <p:cNvCxnSpPr>
              <a:cxnSpLocks/>
            </p:cNvCxnSpPr>
            <p:nvPr/>
          </p:nvCxnSpPr>
          <p:spPr>
            <a:xfrm>
              <a:off x="4672965" y="2461064"/>
              <a:ext cx="0" cy="13655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DDAA3F-6A23-FDD3-73DB-883C578E28D6}"/>
                </a:ext>
              </a:extLst>
            </p:cNvPr>
            <p:cNvCxnSpPr>
              <a:cxnSpLocks/>
            </p:cNvCxnSpPr>
            <p:nvPr/>
          </p:nvCxnSpPr>
          <p:spPr>
            <a:xfrm>
              <a:off x="4471035" y="2453444"/>
              <a:ext cx="0" cy="13655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BDDEE2-A7D3-07E1-E728-CAECCF0DF1C5}"/>
              </a:ext>
            </a:extLst>
          </p:cNvPr>
          <p:cNvGrpSpPr/>
          <p:nvPr/>
        </p:nvGrpSpPr>
        <p:grpSpPr>
          <a:xfrm>
            <a:off x="3691888" y="1674665"/>
            <a:ext cx="1451612" cy="1163624"/>
            <a:chOff x="3599533" y="1567773"/>
            <a:chExt cx="1636322" cy="1311688"/>
          </a:xfrm>
        </p:grpSpPr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6A34751D-D3EC-0BA7-B78E-6F61256A7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404" y="1676126"/>
              <a:ext cx="1440062" cy="109788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A45B11-0054-CA01-15C2-1A8A6C1EE772}"/>
                </a:ext>
              </a:extLst>
            </p:cNvPr>
            <p:cNvSpPr/>
            <p:nvPr/>
          </p:nvSpPr>
          <p:spPr>
            <a:xfrm>
              <a:off x="3599533" y="1567773"/>
              <a:ext cx="1636322" cy="13116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084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5513990" cy="57599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CONTENT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1E5D9C-01E3-45BB-8DCA-035F632666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6531083"/>
              </p:ext>
            </p:extLst>
          </p:nvPr>
        </p:nvGraphicFramePr>
        <p:xfrm>
          <a:off x="1650900" y="966396"/>
          <a:ext cx="5600700" cy="36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con Image Contract Free PNG Transparent Background, Free Download #19935 -  FreeIconsPNG">
            <a:extLst>
              <a:ext uri="{FF2B5EF4-FFF2-40B4-BE49-F238E27FC236}">
                <a16:creationId xmlns:a16="http://schemas.microsoft.com/office/drawing/2014/main" id="{FE7A0BB6-97A3-7CE9-B1B4-24C1E87E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0"/>
            <a:ext cx="994636" cy="9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095F0-0CC4-4354-BA04-7E255DB2D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754095F0-0CC4-4354-BA04-7E255DB2D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754095F0-0CC4-4354-BA04-7E255DB2D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graphicEl>
                                              <a:dgm id="{754095F0-0CC4-4354-BA04-7E255DB2D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D5FCF-384B-4F2D-A0C6-02C56B74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6CCD5FCF-384B-4F2D-A0C6-02C56B749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6CCD5FCF-384B-4F2D-A0C6-02C56B74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graphicEl>
                                              <a:dgm id="{6CCD5FCF-384B-4F2D-A0C6-02C56B74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574BD-F540-417A-9018-DDA8D23E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graphicEl>
                                              <a:dgm id="{DBA574BD-F540-417A-9018-DDA8D23E3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graphicEl>
                                              <a:dgm id="{DBA574BD-F540-417A-9018-DDA8D23E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graphicEl>
                                              <a:dgm id="{DBA574BD-F540-417A-9018-DDA8D23E3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6A3936-E7BD-4BD4-B3C1-E269592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>
                                            <p:graphicEl>
                                              <a:dgm id="{8A6A3936-E7BD-4BD4-B3C1-E269592E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>
                                            <p:graphicEl>
                                              <a:dgm id="{8A6A3936-E7BD-4BD4-B3C1-E269592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>
                                            <p:graphicEl>
                                              <a:dgm id="{8A6A3936-E7BD-4BD4-B3C1-E269592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62545-96B2-471C-AA63-A0DF4B431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graphicEl>
                                              <a:dgm id="{40062545-96B2-471C-AA63-A0DF4B431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graphicEl>
                                              <a:dgm id="{40062545-96B2-471C-AA63-A0DF4B431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>
                                            <p:graphicEl>
                                              <a:dgm id="{40062545-96B2-471C-AA63-A0DF4B431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0E51B-8918-4EE3-AEF8-01A173F8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graphicEl>
                                              <a:dgm id="{7740E51B-8918-4EE3-AEF8-01A173F87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7740E51B-8918-4EE3-AEF8-01A173F8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dgm id="{7740E51B-8918-4EE3-AEF8-01A173F8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C4CEB-5EBF-48A2-A4B1-37D360C04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>
                                            <p:graphicEl>
                                              <a:dgm id="{489C4CEB-5EBF-48A2-A4B1-37D360C04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489C4CEB-5EBF-48A2-A4B1-37D360C04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489C4CEB-5EBF-48A2-A4B1-37D360C04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D0F6A-9E8A-423D-BD11-34A66242B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">
                                            <p:graphicEl>
                                              <a:dgm id="{DBFD0F6A-9E8A-423D-BD11-34A66242B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>
                                            <p:graphicEl>
                                              <a:dgm id="{DBFD0F6A-9E8A-423D-BD11-34A66242B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>
                                            <p:graphicEl>
                                              <a:dgm id="{DBFD0F6A-9E8A-423D-BD11-34A66242B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5A1340-7B1F-4133-AEC6-092B3E80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">
                                            <p:graphicEl>
                                              <a:dgm id="{275A1340-7B1F-4133-AEC6-092B3E801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">
                                            <p:graphicEl>
                                              <a:dgm id="{275A1340-7B1F-4133-AEC6-092B3E80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>
                                            <p:graphicEl>
                                              <a:dgm id="{275A1340-7B1F-4133-AEC6-092B3E80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69D382-B68F-41FC-A946-FEF922BE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">
                                            <p:graphicEl>
                                              <a:dgm id="{0669D382-B68F-41FC-A946-FEF922BE7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>
                                            <p:graphicEl>
                                              <a:dgm id="{0669D382-B68F-41FC-A946-FEF922BE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">
                                            <p:graphicEl>
                                              <a:dgm id="{0669D382-B68F-41FC-A946-FEF922BE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D7A73-B611-4530-BC2A-E060ADD1E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">
                                            <p:graphicEl>
                                              <a:dgm id="{68ED7A73-B611-4530-BC2A-E060ADD1E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">
                                            <p:graphicEl>
                                              <a:dgm id="{68ED7A73-B611-4530-BC2A-E060ADD1E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68ED7A73-B611-4530-BC2A-E060ADD1E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3" name="Picture 2" descr="Quality Enhancement Plan (QEP) – Shorter University">
            <a:extLst>
              <a:ext uri="{FF2B5EF4-FFF2-40B4-BE49-F238E27FC236}">
                <a16:creationId xmlns:a16="http://schemas.microsoft.com/office/drawing/2014/main" id="{79DBE9B0-EE1E-26DC-02AF-F064F3E12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4"/>
          <a:stretch/>
        </p:blipFill>
        <p:spPr bwMode="auto">
          <a:xfrm>
            <a:off x="111658" y="291966"/>
            <a:ext cx="952262" cy="11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FF0E9-44D4-5D55-85A9-F66D53B6DDD2}"/>
              </a:ext>
            </a:extLst>
          </p:cNvPr>
          <p:cNvSpPr txBox="1"/>
          <p:nvPr/>
        </p:nvSpPr>
        <p:spPr>
          <a:xfrm>
            <a:off x="956472" y="600569"/>
            <a:ext cx="320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ACA98-E89A-9EFF-1911-AB964E9A2771}"/>
              </a:ext>
            </a:extLst>
          </p:cNvPr>
          <p:cNvSpPr txBox="1"/>
          <p:nvPr/>
        </p:nvSpPr>
        <p:spPr>
          <a:xfrm>
            <a:off x="1155360" y="1283809"/>
            <a:ext cx="7458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Fertility control is one of the main issues for the last five or six decades for global leader.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is ahead from global fertility rate (In Bangladesh 2.01child per women where globally 2.4 01child per women following 2019 data).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fertility rate can be controlled by increasing contraceptive prevalence rate.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Contraceptive prevalence Rate in Bangladesh was 62.4% at 2014, globally it was 64.%.</a:t>
            </a:r>
          </a:p>
        </p:txBody>
      </p:sp>
    </p:spTree>
    <p:extLst>
      <p:ext uri="{BB962C8B-B14F-4D97-AF65-F5344CB8AC3E}">
        <p14:creationId xmlns:p14="http://schemas.microsoft.com/office/powerpoint/2010/main" val="413128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3" name="Picture 2" descr="Quality Enhancement Plan (QEP) – Shorter University">
            <a:extLst>
              <a:ext uri="{FF2B5EF4-FFF2-40B4-BE49-F238E27FC236}">
                <a16:creationId xmlns:a16="http://schemas.microsoft.com/office/drawing/2014/main" id="{79DBE9B0-EE1E-26DC-02AF-F064F3E12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4"/>
          <a:stretch/>
        </p:blipFill>
        <p:spPr bwMode="auto">
          <a:xfrm>
            <a:off x="111658" y="291966"/>
            <a:ext cx="952262" cy="11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FF0E9-44D4-5D55-85A9-F66D53B6DDD2}"/>
              </a:ext>
            </a:extLst>
          </p:cNvPr>
          <p:cNvSpPr txBox="1"/>
          <p:nvPr/>
        </p:nvSpPr>
        <p:spPr>
          <a:xfrm>
            <a:off x="956472" y="600569"/>
            <a:ext cx="320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ACA98-E89A-9EFF-1911-AB964E9A2771}"/>
              </a:ext>
            </a:extLst>
          </p:cNvPr>
          <p:cNvSpPr txBox="1"/>
          <p:nvPr/>
        </p:nvSpPr>
        <p:spPr>
          <a:xfrm>
            <a:off x="1155360" y="1283809"/>
            <a:ext cx="7427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 huge regional variation in CPR both global &amp; Bangladesh context.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least develop country it was 40%, in Africa it was 33%, In Oceania it was 59% &amp; in Northern America it was 75%.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Bangladesh there was also a regional variation, in Rangpur Division it was 73.9% where in Sylhet division it was 54.3%.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 socio-economic condition, religion, residence, exposure to media, women occupation, poverty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significant factors for CPR. </a:t>
            </a:r>
          </a:p>
        </p:txBody>
      </p:sp>
    </p:spTree>
    <p:extLst>
      <p:ext uri="{BB962C8B-B14F-4D97-AF65-F5344CB8AC3E}">
        <p14:creationId xmlns:p14="http://schemas.microsoft.com/office/powerpoint/2010/main" val="225172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3" name="Picture 2" descr="Target icon with arrow symbol for website etc web Vector Image">
            <a:extLst>
              <a:ext uri="{FF2B5EF4-FFF2-40B4-BE49-F238E27FC236}">
                <a16:creationId xmlns:a16="http://schemas.microsoft.com/office/drawing/2014/main" id="{33B1D6C0-4A13-A329-A48D-ACC148A09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5305" r="7175" b="10560"/>
          <a:stretch/>
        </p:blipFill>
        <p:spPr bwMode="auto">
          <a:xfrm rot="10800000" flipV="1">
            <a:off x="221456" y="288839"/>
            <a:ext cx="857250" cy="8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095173" y="466827"/>
            <a:ext cx="538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THE PROJECT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147730" y="1003384"/>
            <a:ext cx="7347691" cy="3376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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Bangladesh is improving a lot in CPR but not all the districts of Bangladesh did same improvement.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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Contraceptive use trend among rural &amp; urban areas women of reproductive age of Bangladesh.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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out different socio-economic and demographic factors for Contraceptive prevalence Rate.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3" name="Picture 2" descr="Target icon with arrow symbol for website etc web Vector Image">
            <a:extLst>
              <a:ext uri="{FF2B5EF4-FFF2-40B4-BE49-F238E27FC236}">
                <a16:creationId xmlns:a16="http://schemas.microsoft.com/office/drawing/2014/main" id="{33B1D6C0-4A13-A329-A48D-ACC148A09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5305" r="7175" b="10560"/>
          <a:stretch/>
        </p:blipFill>
        <p:spPr bwMode="auto">
          <a:xfrm rot="10800000" flipV="1">
            <a:off x="221456" y="288839"/>
            <a:ext cx="857250" cy="8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135119" y="1191874"/>
            <a:ext cx="7214300" cy="198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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out district wise situation of contraceptive use trend among reproductive age women.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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is initiated to identify the factors which are responsible for “Regional Variations of Contraceptive Prevalence of Bangladesh”.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EEDD2F-F2E2-5307-CF4B-B1BFCC50A00F}"/>
              </a:ext>
            </a:extLst>
          </p:cNvPr>
          <p:cNvSpPr txBox="1"/>
          <p:nvPr/>
        </p:nvSpPr>
        <p:spPr>
          <a:xfrm>
            <a:off x="1078706" y="505093"/>
            <a:ext cx="680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Continue……</a:t>
            </a:r>
          </a:p>
        </p:txBody>
      </p:sp>
    </p:spTree>
    <p:extLst>
      <p:ext uri="{BB962C8B-B14F-4D97-AF65-F5344CB8AC3E}">
        <p14:creationId xmlns:p14="http://schemas.microsoft.com/office/powerpoint/2010/main" val="403036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481962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1551327" y="937867"/>
            <a:ext cx="7347691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Contraceptive use among currently married women in Bangladesh, 1975–2014 (BDHS 2014).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CCAADBE-F439-8DE9-14C9-7D34A1A5D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80612"/>
              </p:ext>
            </p:extLst>
          </p:nvPr>
        </p:nvGraphicFramePr>
        <p:xfrm>
          <a:off x="1570245" y="1909547"/>
          <a:ext cx="5877385" cy="252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CCAADBE-F439-8DE9-14C9-7D34A1A5D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969422"/>
              </p:ext>
            </p:extLst>
          </p:nvPr>
        </p:nvGraphicFramePr>
        <p:xfrm>
          <a:off x="1727909" y="1383813"/>
          <a:ext cx="6249444" cy="318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0C3DA2-D3EB-77CB-A65C-36D241E05E22}"/>
              </a:ext>
            </a:extLst>
          </p:cNvPr>
          <p:cNvSpPr txBox="1"/>
          <p:nvPr/>
        </p:nvSpPr>
        <p:spPr>
          <a:xfrm>
            <a:off x="-10647" y="4517637"/>
            <a:ext cx="8568170" cy="41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Fauzia Akhter Huda, Yolande Robertson,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Sabiha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Chowdhuri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Bidhan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Krishna Sarker, Laura Reichenbach &amp; Ratana </a:t>
            </a:r>
            <a:r>
              <a:rPr lang="en-US" sz="10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Somrongthong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“Contraceptive practices among married women of reproductive age in Bangladesh: a review of the evidence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BMC (Part of Springer Nature), 2017.</a:t>
            </a:r>
          </a:p>
        </p:txBody>
      </p:sp>
    </p:spTree>
    <p:extLst>
      <p:ext uri="{BB962C8B-B14F-4D97-AF65-F5344CB8AC3E}">
        <p14:creationId xmlns:p14="http://schemas.microsoft.com/office/powerpoint/2010/main" val="3331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2422" y="4944145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4097" y="4941479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0647" y="4944146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069" y="56711"/>
            <a:ext cx="3359903" cy="1382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744" y="54045"/>
            <a:ext cx="3359903" cy="1382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712"/>
            <a:ext cx="2853070" cy="13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6">
            <a:extLst>
              <a:ext uri="{FF2B5EF4-FFF2-40B4-BE49-F238E27FC236}">
                <a16:creationId xmlns:a16="http://schemas.microsoft.com/office/drawing/2014/main" id="{1314E5C1-106C-2C69-A765-C494DCCC722D}"/>
              </a:ext>
            </a:extLst>
          </p:cNvPr>
          <p:cNvSpPr/>
          <p:nvPr/>
        </p:nvSpPr>
        <p:spPr>
          <a:xfrm>
            <a:off x="8495421" y="4582633"/>
            <a:ext cx="659218" cy="483789"/>
          </a:xfrm>
          <a:prstGeom prst="star8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29F7-EB67-44E2-D95E-7974951D050E}"/>
              </a:ext>
            </a:extLst>
          </p:cNvPr>
          <p:cNvSpPr txBox="1"/>
          <p:nvPr/>
        </p:nvSpPr>
        <p:spPr>
          <a:xfrm>
            <a:off x="1570246" y="466827"/>
            <a:ext cx="491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783-BCE9-381B-149D-057CF40FB504}"/>
              </a:ext>
            </a:extLst>
          </p:cNvPr>
          <p:cNvSpPr txBox="1"/>
          <p:nvPr/>
        </p:nvSpPr>
        <p:spPr>
          <a:xfrm>
            <a:off x="2749507" y="1215816"/>
            <a:ext cx="430714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Oral Pill Using Trends 2007-2014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185-37FC-EDEA-8F08-9AF2AAF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248872"/>
            <a:ext cx="1225402" cy="10303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C3DA2-D3EB-77CB-A65C-36D241E05E22}"/>
              </a:ext>
            </a:extLst>
          </p:cNvPr>
          <p:cNvSpPr txBox="1"/>
          <p:nvPr/>
        </p:nvSpPr>
        <p:spPr>
          <a:xfrm>
            <a:off x="68580" y="4496954"/>
            <a:ext cx="85725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- 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Akkur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Chandra Das “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Contraceptive Using Trends in Bangladesh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JOURNAL OF BUSINESS, SOCIAL AND SCIENTIFIC RESEARCH,2015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en-US" sz="1600" dirty="0"/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9F555-E437-0524-3659-6E8CD6633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93"/>
          <a:stretch/>
        </p:blipFill>
        <p:spPr>
          <a:xfrm>
            <a:off x="1816190" y="1561355"/>
            <a:ext cx="5864769" cy="28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896</Words>
  <Application>Microsoft Office PowerPoint</Application>
  <PresentationFormat>On-screen Show (16:9)</PresentationFormat>
  <Paragraphs>92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PRESENTATION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Bollywood Fashion</dc:title>
  <dc:creator>Pizush-Mer</dc:creator>
  <cp:lastModifiedBy>Pizush Chw</cp:lastModifiedBy>
  <cp:revision>227</cp:revision>
  <dcterms:modified xsi:type="dcterms:W3CDTF">2022-05-18T04:58:21Z</dcterms:modified>
</cp:coreProperties>
</file>