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9" r:id="rId3"/>
    <p:sldId id="274" r:id="rId4"/>
    <p:sldId id="260" r:id="rId5"/>
    <p:sldId id="275" r:id="rId6"/>
    <p:sldId id="261" r:id="rId7"/>
    <p:sldId id="276" r:id="rId8"/>
    <p:sldId id="277" r:id="rId9"/>
    <p:sldId id="262" r:id="rId10"/>
    <p:sldId id="263" r:id="rId11"/>
    <p:sldId id="278" r:id="rId12"/>
    <p:sldId id="264" r:id="rId13"/>
    <p:sldId id="265" r:id="rId14"/>
    <p:sldId id="266" r:id="rId15"/>
    <p:sldId id="267" r:id="rId16"/>
    <p:sldId id="272" r:id="rId17"/>
    <p:sldId id="273" r:id="rId18"/>
    <p:sldId id="280" r:id="rId19"/>
    <p:sldId id="268" r:id="rId20"/>
    <p:sldId id="269" r:id="rId21"/>
    <p:sldId id="285" r:id="rId22"/>
    <p:sldId id="270"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7029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DF1318-9477-4702-AEB9-42D5656F3BF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151568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1144508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84084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329360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3581618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287459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2722344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385882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404012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85755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DF1318-9477-4702-AEB9-42D5656F3BF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66397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DF1318-9477-4702-AEB9-42D5656F3BF8}"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308296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56974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10704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FDF1318-9477-4702-AEB9-42D5656F3BF8}" type="datetimeFigureOut">
              <a:rPr lang="en-US" smtClean="0"/>
              <a:t>5/18/2022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247741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DF1318-9477-4702-AEB9-42D5656F3BF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056A4-C08B-46F9-B00B-D26A0EADD646}" type="slidenum">
              <a:rPr lang="en-US" smtClean="0"/>
              <a:t>‹#›</a:t>
            </a:fld>
            <a:endParaRPr lang="en-US"/>
          </a:p>
        </p:txBody>
      </p:sp>
    </p:spTree>
    <p:extLst>
      <p:ext uri="{BB962C8B-B14F-4D97-AF65-F5344CB8AC3E}">
        <p14:creationId xmlns:p14="http://schemas.microsoft.com/office/powerpoint/2010/main" val="44056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DF1318-9477-4702-AEB9-42D5656F3BF8}" type="datetimeFigureOut">
              <a:rPr lang="en-US" smtClean="0"/>
              <a:t>5/18/2022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8F056A4-C08B-46F9-B00B-D26A0EADD646}" type="slidenum">
              <a:rPr lang="en-US" smtClean="0"/>
              <a:t>‹#›</a:t>
            </a:fld>
            <a:endParaRPr lang="en-US"/>
          </a:p>
        </p:txBody>
      </p:sp>
    </p:spTree>
    <p:extLst>
      <p:ext uri="{BB962C8B-B14F-4D97-AF65-F5344CB8AC3E}">
        <p14:creationId xmlns:p14="http://schemas.microsoft.com/office/powerpoint/2010/main" val="341289216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0D88-5CC6-497F-B47A-26A8E779D68B}"/>
              </a:ext>
            </a:extLst>
          </p:cNvPr>
          <p:cNvSpPr>
            <a:spLocks noGrp="1"/>
          </p:cNvSpPr>
          <p:nvPr>
            <p:ph type="ctrTitle"/>
          </p:nvPr>
        </p:nvSpPr>
        <p:spPr>
          <a:xfrm>
            <a:off x="769937" y="-85726"/>
            <a:ext cx="11184134" cy="2971801"/>
          </a:xfrm>
        </p:spPr>
        <p:txBody>
          <a:bodyPr/>
          <a:lstStyle/>
          <a:p>
            <a:r>
              <a:rPr lang="en-US" sz="4800" dirty="0"/>
              <a:t>Impact of COVID-19 on people with diabetes: A Narrative Review</a:t>
            </a:r>
          </a:p>
        </p:txBody>
      </p:sp>
      <p:sp>
        <p:nvSpPr>
          <p:cNvPr id="3" name="Subtitle 2">
            <a:extLst>
              <a:ext uri="{FF2B5EF4-FFF2-40B4-BE49-F238E27FC236}">
                <a16:creationId xmlns:a16="http://schemas.microsoft.com/office/drawing/2014/main" id="{04A147A7-4090-4CD9-A86E-0E4F3C51A9BF}"/>
              </a:ext>
            </a:extLst>
          </p:cNvPr>
          <p:cNvSpPr>
            <a:spLocks noGrp="1"/>
          </p:cNvSpPr>
          <p:nvPr>
            <p:ph type="subTitle" idx="1"/>
          </p:nvPr>
        </p:nvSpPr>
        <p:spPr>
          <a:xfrm>
            <a:off x="1683171" y="3429000"/>
            <a:ext cx="8825658" cy="861420"/>
          </a:xfrm>
        </p:spPr>
        <p:txBody>
          <a:bodyPr>
            <a:noAutofit/>
          </a:bodyPr>
          <a:lstStyle/>
          <a:p>
            <a:pPr algn="ctr"/>
            <a:r>
              <a:rPr lang="en-US" sz="1600" dirty="0"/>
              <a:t>Submitted by: Shahriar Rahman</a:t>
            </a:r>
          </a:p>
          <a:p>
            <a:pPr algn="ctr"/>
            <a:r>
              <a:rPr lang="en-US" sz="1600" dirty="0"/>
              <a:t> Student ID: 2022999</a:t>
            </a:r>
          </a:p>
          <a:p>
            <a:pPr algn="ctr"/>
            <a:r>
              <a:rPr lang="en-US" sz="1600" dirty="0"/>
              <a:t>Independent University, Bangladesh</a:t>
            </a:r>
          </a:p>
          <a:p>
            <a:pPr algn="ctr"/>
            <a:endParaRPr lang="en-US" sz="1600" dirty="0"/>
          </a:p>
        </p:txBody>
      </p:sp>
    </p:spTree>
    <p:extLst>
      <p:ext uri="{BB962C8B-B14F-4D97-AF65-F5344CB8AC3E}">
        <p14:creationId xmlns:p14="http://schemas.microsoft.com/office/powerpoint/2010/main" val="410071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893F-AA95-4117-A3A0-FF40D03D9454}"/>
              </a:ext>
            </a:extLst>
          </p:cNvPr>
          <p:cNvSpPr>
            <a:spLocks noGrp="1"/>
          </p:cNvSpPr>
          <p:nvPr>
            <p:ph type="title"/>
          </p:nvPr>
        </p:nvSpPr>
        <p:spPr>
          <a:xfrm>
            <a:off x="1399403" y="272748"/>
            <a:ext cx="9404723" cy="1400530"/>
          </a:xfrm>
        </p:spPr>
        <p:txBody>
          <a:bodyPr/>
          <a:lstStyle/>
          <a:p>
            <a:r>
              <a:rPr lang="en-US" dirty="0"/>
              <a:t>Findings from Literature Searching</a:t>
            </a:r>
          </a:p>
        </p:txBody>
      </p:sp>
      <p:grpSp>
        <p:nvGrpSpPr>
          <p:cNvPr id="4" name="Group 3">
            <a:extLst>
              <a:ext uri="{FF2B5EF4-FFF2-40B4-BE49-F238E27FC236}">
                <a16:creationId xmlns:a16="http://schemas.microsoft.com/office/drawing/2014/main" id="{1BA01867-4D03-40B0-B7E4-15F71C52CAEE}"/>
              </a:ext>
            </a:extLst>
          </p:cNvPr>
          <p:cNvGrpSpPr/>
          <p:nvPr/>
        </p:nvGrpSpPr>
        <p:grpSpPr>
          <a:xfrm>
            <a:off x="2436422" y="1139869"/>
            <a:ext cx="7759764" cy="5423770"/>
            <a:chOff x="0" y="0"/>
            <a:chExt cx="5874097" cy="3762811"/>
          </a:xfrm>
        </p:grpSpPr>
        <p:sp>
          <p:nvSpPr>
            <p:cNvPr id="5" name="Rectangle 4">
              <a:extLst>
                <a:ext uri="{FF2B5EF4-FFF2-40B4-BE49-F238E27FC236}">
                  <a16:creationId xmlns:a16="http://schemas.microsoft.com/office/drawing/2014/main" id="{F96A3CCF-B4BA-46FA-83FF-23460D93CF44}"/>
                </a:ext>
              </a:extLst>
            </p:cNvPr>
            <p:cNvSpPr/>
            <p:nvPr/>
          </p:nvSpPr>
          <p:spPr>
            <a:xfrm>
              <a:off x="1233577" y="10481"/>
              <a:ext cx="1958196" cy="5588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dirty="0">
                  <a:ln>
                    <a:noFill/>
                  </a:ln>
                  <a:solidFill>
                    <a:schemeClr val="tx1"/>
                  </a:solidFill>
                  <a:effectLst/>
                  <a:ea typeface="Calibri" panose="020F0502020204030204" pitchFamily="34" charset="0"/>
                  <a:cs typeface="Times New Roman" panose="02020603050405020304" pitchFamily="18" charset="0"/>
                </a:rPr>
                <a:t>Records identified through database searching  (n = 1130)</a:t>
              </a:r>
              <a:endParaRPr lang="en-US" sz="1100" dirty="0">
                <a:solidFill>
                  <a:schemeClr val="tx1"/>
                </a:solidFill>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14E4CEF-2B58-4B09-85E1-A004C291BD98}"/>
                </a:ext>
              </a:extLst>
            </p:cNvPr>
            <p:cNvSpPr/>
            <p:nvPr/>
          </p:nvSpPr>
          <p:spPr>
            <a:xfrm>
              <a:off x="3441940" y="10482"/>
              <a:ext cx="1958196" cy="58013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dirty="0">
                  <a:ln>
                    <a:noFill/>
                  </a:ln>
                  <a:solidFill>
                    <a:schemeClr val="tx1"/>
                  </a:solidFill>
                  <a:effectLst/>
                  <a:ea typeface="Calibri" panose="020F0502020204030204" pitchFamily="34" charset="0"/>
                  <a:cs typeface="Times New Roman" panose="02020603050405020304" pitchFamily="18" charset="0"/>
                </a:rPr>
                <a:t>Additional records through hand searching (n = 880)</a:t>
              </a:r>
              <a:endParaRPr lang="en-US" sz="1100" dirty="0">
                <a:solidFill>
                  <a:schemeClr val="tx1"/>
                </a:solidFill>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89F3516-296B-4C44-A800-F4FBDCEA9F88}"/>
                </a:ext>
              </a:extLst>
            </p:cNvPr>
            <p:cNvSpPr/>
            <p:nvPr/>
          </p:nvSpPr>
          <p:spPr>
            <a:xfrm>
              <a:off x="1552755" y="964286"/>
              <a:ext cx="1958196" cy="45907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dirty="0">
                  <a:ln>
                    <a:noFill/>
                  </a:ln>
                  <a:solidFill>
                    <a:schemeClr val="tx1"/>
                  </a:solidFill>
                  <a:effectLst/>
                  <a:ea typeface="Calibri" panose="020F0502020204030204" pitchFamily="34" charset="0"/>
                  <a:cs typeface="Times New Roman" panose="02020603050405020304" pitchFamily="18" charset="0"/>
                </a:rPr>
                <a:t>Records after duplicates removed (n = 1430)</a:t>
              </a:r>
              <a:endParaRPr lang="en-US" sz="1100" dirty="0">
                <a:solidFill>
                  <a:schemeClr val="tx1"/>
                </a:solidFill>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66F3C98-CEBB-47EB-9ADF-B7637E774569}"/>
                </a:ext>
              </a:extLst>
            </p:cNvPr>
            <p:cNvSpPr/>
            <p:nvPr/>
          </p:nvSpPr>
          <p:spPr>
            <a:xfrm>
              <a:off x="1552755" y="1785668"/>
              <a:ext cx="1958196" cy="40544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dirty="0">
                  <a:ln>
                    <a:noFill/>
                  </a:ln>
                  <a:solidFill>
                    <a:schemeClr val="tx1"/>
                  </a:solidFill>
                  <a:effectLst/>
                  <a:ea typeface="Calibri" panose="020F0502020204030204" pitchFamily="34" charset="0"/>
                  <a:cs typeface="Times New Roman" panose="02020603050405020304" pitchFamily="18" charset="0"/>
                </a:rPr>
                <a:t>Records screened (n = 1430)</a:t>
              </a:r>
              <a:endParaRPr lang="en-US" sz="1100" dirty="0">
                <a:solidFill>
                  <a:schemeClr val="tx1"/>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B654519F-52D3-4393-8D1D-6E7DB59D5987}"/>
                </a:ext>
              </a:extLst>
            </p:cNvPr>
            <p:cNvSpPr/>
            <p:nvPr/>
          </p:nvSpPr>
          <p:spPr>
            <a:xfrm>
              <a:off x="3899140" y="1768415"/>
              <a:ext cx="1957705" cy="40513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dirty="0">
                  <a:ln>
                    <a:noFill/>
                  </a:ln>
                  <a:solidFill>
                    <a:schemeClr val="tx1"/>
                  </a:solidFill>
                  <a:effectLst/>
                  <a:ea typeface="Calibri" panose="020F0502020204030204" pitchFamily="34" charset="0"/>
                  <a:cs typeface="Times New Roman" panose="02020603050405020304" pitchFamily="18" charset="0"/>
                </a:rPr>
                <a:t>Records excluded (n = 580)</a:t>
              </a:r>
              <a:endParaRPr lang="en-US" sz="1100" dirty="0">
                <a:solidFill>
                  <a:schemeClr val="tx1"/>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9F2E828-70EB-48C6-B06C-4AC540B75664}"/>
                </a:ext>
              </a:extLst>
            </p:cNvPr>
            <p:cNvSpPr/>
            <p:nvPr/>
          </p:nvSpPr>
          <p:spPr>
            <a:xfrm>
              <a:off x="1544128" y="2579297"/>
              <a:ext cx="1957705" cy="46029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dirty="0">
                  <a:ln>
                    <a:noFill/>
                  </a:ln>
                  <a:solidFill>
                    <a:schemeClr val="tx1"/>
                  </a:solidFill>
                  <a:effectLst/>
                  <a:ea typeface="Calibri" panose="020F0502020204030204" pitchFamily="34" charset="0"/>
                  <a:cs typeface="Times New Roman" panose="02020603050405020304" pitchFamily="18" charset="0"/>
                </a:rPr>
                <a:t>Full text articles assessed for eligibility (n = 20)</a:t>
              </a:r>
              <a:endParaRPr lang="en-US" sz="1100" dirty="0">
                <a:solidFill>
                  <a:schemeClr val="tx1"/>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B6AFF879-0099-4408-A177-8DE1F37A46BC}"/>
                </a:ext>
              </a:extLst>
            </p:cNvPr>
            <p:cNvSpPr/>
            <p:nvPr/>
          </p:nvSpPr>
          <p:spPr>
            <a:xfrm>
              <a:off x="3916392" y="2579298"/>
              <a:ext cx="1957705" cy="44981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dirty="0">
                  <a:ln>
                    <a:noFill/>
                  </a:ln>
                  <a:solidFill>
                    <a:schemeClr val="tx1"/>
                  </a:solidFill>
                  <a:effectLst/>
                  <a:ea typeface="Calibri" panose="020F0502020204030204" pitchFamily="34" charset="0"/>
                  <a:cs typeface="Times New Roman" panose="02020603050405020304" pitchFamily="18" charset="0"/>
                </a:rPr>
                <a:t>Full text articles excluded with reasons (n = 12)</a:t>
              </a:r>
              <a:endParaRPr lang="en-US" sz="1100" dirty="0">
                <a:solidFill>
                  <a:schemeClr val="tx1"/>
                </a:solidFill>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46DF8395-07D5-460D-AEEA-5AE9B45CF005}"/>
                </a:ext>
              </a:extLst>
            </p:cNvPr>
            <p:cNvSpPr/>
            <p:nvPr/>
          </p:nvSpPr>
          <p:spPr>
            <a:xfrm>
              <a:off x="1561381" y="3321170"/>
              <a:ext cx="1958196" cy="44164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dirty="0">
                  <a:ln>
                    <a:noFill/>
                  </a:ln>
                  <a:solidFill>
                    <a:schemeClr val="tx1"/>
                  </a:solidFill>
                  <a:effectLst/>
                  <a:ea typeface="Calibri" panose="020F0502020204030204" pitchFamily="34" charset="0"/>
                  <a:cs typeface="Times New Roman" panose="02020603050405020304" pitchFamily="18" charset="0"/>
                </a:rPr>
                <a:t>Finally selected articles </a:t>
              </a:r>
              <a:br>
                <a:rPr lang="en-US" sz="1000" dirty="0">
                  <a:ln>
                    <a:noFill/>
                  </a:ln>
                  <a:solidFill>
                    <a:schemeClr val="tx1"/>
                  </a:solidFill>
                  <a:effectLst/>
                  <a:ea typeface="Calibri" panose="020F0502020204030204" pitchFamily="34" charset="0"/>
                  <a:cs typeface="Times New Roman" panose="02020603050405020304" pitchFamily="18" charset="0"/>
                </a:rPr>
              </a:br>
              <a:r>
                <a:rPr lang="en-US" sz="1000" dirty="0">
                  <a:ln>
                    <a:noFill/>
                  </a:ln>
                  <a:solidFill>
                    <a:schemeClr val="tx1"/>
                  </a:solidFill>
                  <a:effectLst/>
                  <a:ea typeface="Calibri" panose="020F0502020204030204" pitchFamily="34" charset="0"/>
                  <a:cs typeface="Times New Roman" panose="02020603050405020304" pitchFamily="18" charset="0"/>
                </a:rPr>
                <a:t>(n = </a:t>
              </a:r>
              <a:r>
                <a:rPr lang="en-US" sz="1000" dirty="0">
                  <a:solidFill>
                    <a:schemeClr val="tx1"/>
                  </a:solidFill>
                  <a:ea typeface="Calibri" panose="020F0502020204030204" pitchFamily="34" charset="0"/>
                  <a:cs typeface="Times New Roman" panose="02020603050405020304" pitchFamily="18" charset="0"/>
                </a:rPr>
                <a:t>6</a:t>
              </a:r>
              <a:r>
                <a:rPr lang="en-US" sz="1000" dirty="0">
                  <a:ln>
                    <a:noFill/>
                  </a:ln>
                  <a:solidFill>
                    <a:schemeClr val="tx1"/>
                  </a:solidFill>
                  <a:effectLst/>
                  <a:ea typeface="Calibri" panose="020F0502020204030204" pitchFamily="34" charset="0"/>
                  <a:cs typeface="Times New Roman" panose="02020603050405020304" pitchFamily="18" charset="0"/>
                </a:rPr>
                <a:t>)</a:t>
              </a:r>
              <a:endParaRPr lang="en-US" sz="1100" dirty="0">
                <a:solidFill>
                  <a:schemeClr val="tx1"/>
                </a:solidFill>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ABA73C08-3532-4439-91F4-6751B595A2C8}"/>
                </a:ext>
              </a:extLst>
            </p:cNvPr>
            <p:cNvSpPr/>
            <p:nvPr/>
          </p:nvSpPr>
          <p:spPr>
            <a:xfrm>
              <a:off x="25879" y="0"/>
              <a:ext cx="1005840" cy="318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Identification</a:t>
              </a:r>
            </a:p>
          </p:txBody>
        </p:sp>
        <p:sp>
          <p:nvSpPr>
            <p:cNvPr id="14" name="Rectangle 13">
              <a:extLst>
                <a:ext uri="{FF2B5EF4-FFF2-40B4-BE49-F238E27FC236}">
                  <a16:creationId xmlns:a16="http://schemas.microsoft.com/office/drawing/2014/main" id="{134A30C1-A374-42AD-A7F0-CEE29115FF11}"/>
                </a:ext>
              </a:extLst>
            </p:cNvPr>
            <p:cNvSpPr/>
            <p:nvPr/>
          </p:nvSpPr>
          <p:spPr>
            <a:xfrm>
              <a:off x="0" y="888521"/>
              <a:ext cx="1097280" cy="318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Screening</a:t>
              </a:r>
            </a:p>
          </p:txBody>
        </p:sp>
        <p:sp>
          <p:nvSpPr>
            <p:cNvPr id="15" name="Rectangle 14">
              <a:extLst>
                <a:ext uri="{FF2B5EF4-FFF2-40B4-BE49-F238E27FC236}">
                  <a16:creationId xmlns:a16="http://schemas.microsoft.com/office/drawing/2014/main" id="{05557112-ACC4-4227-BA0A-A73B5928F504}"/>
                </a:ext>
              </a:extLst>
            </p:cNvPr>
            <p:cNvSpPr/>
            <p:nvPr/>
          </p:nvSpPr>
          <p:spPr>
            <a:xfrm>
              <a:off x="0" y="2225615"/>
              <a:ext cx="1097280" cy="318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Eligibility</a:t>
              </a:r>
            </a:p>
          </p:txBody>
        </p:sp>
        <p:sp>
          <p:nvSpPr>
            <p:cNvPr id="16" name="Rectangle 15">
              <a:extLst>
                <a:ext uri="{FF2B5EF4-FFF2-40B4-BE49-F238E27FC236}">
                  <a16:creationId xmlns:a16="http://schemas.microsoft.com/office/drawing/2014/main" id="{CA6FD841-A39C-4BC0-8C13-F8009E265D07}"/>
                </a:ext>
              </a:extLst>
            </p:cNvPr>
            <p:cNvSpPr/>
            <p:nvPr/>
          </p:nvSpPr>
          <p:spPr>
            <a:xfrm>
              <a:off x="0" y="2984740"/>
              <a:ext cx="1097280" cy="318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Included</a:t>
              </a:r>
            </a:p>
          </p:txBody>
        </p:sp>
        <p:cxnSp>
          <p:nvCxnSpPr>
            <p:cNvPr id="17" name="Straight Arrow Connector 16">
              <a:extLst>
                <a:ext uri="{FF2B5EF4-FFF2-40B4-BE49-F238E27FC236}">
                  <a16:creationId xmlns:a16="http://schemas.microsoft.com/office/drawing/2014/main" id="{2F961A5A-4A8A-4671-941F-D8407C95E8D0}"/>
                </a:ext>
              </a:extLst>
            </p:cNvPr>
            <p:cNvCxnSpPr/>
            <p:nvPr/>
          </p:nvCxnSpPr>
          <p:spPr>
            <a:xfrm>
              <a:off x="2242868" y="569344"/>
              <a:ext cx="0" cy="4402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1202A08-CDB2-43EF-9333-303FF781E010}"/>
                </a:ext>
              </a:extLst>
            </p:cNvPr>
            <p:cNvCxnSpPr/>
            <p:nvPr/>
          </p:nvCxnSpPr>
          <p:spPr>
            <a:xfrm>
              <a:off x="3209026" y="353683"/>
              <a:ext cx="241540" cy="86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DC666B4-46BE-4A3F-B7FB-4711DA53BB28}"/>
                </a:ext>
              </a:extLst>
            </p:cNvPr>
            <p:cNvCxnSpPr/>
            <p:nvPr/>
          </p:nvCxnSpPr>
          <p:spPr>
            <a:xfrm flipH="1">
              <a:off x="2234242" y="1423359"/>
              <a:ext cx="8626" cy="3623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7163EF-1D12-4AD4-8AAB-78A493C57BA6}"/>
                </a:ext>
              </a:extLst>
            </p:cNvPr>
            <p:cNvCxnSpPr/>
            <p:nvPr/>
          </p:nvCxnSpPr>
          <p:spPr>
            <a:xfrm>
              <a:off x="2225615" y="2199736"/>
              <a:ext cx="0" cy="396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6923E69-0DB3-4522-8BCB-8C7895409C0B}"/>
                </a:ext>
              </a:extLst>
            </p:cNvPr>
            <p:cNvCxnSpPr/>
            <p:nvPr/>
          </p:nvCxnSpPr>
          <p:spPr>
            <a:xfrm>
              <a:off x="3536830" y="1949570"/>
              <a:ext cx="3795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A25263-92ED-4EB2-A247-A108D7BE6AAD}"/>
                </a:ext>
              </a:extLst>
            </p:cNvPr>
            <p:cNvCxnSpPr/>
            <p:nvPr/>
          </p:nvCxnSpPr>
          <p:spPr>
            <a:xfrm>
              <a:off x="3502325" y="2760453"/>
              <a:ext cx="42318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6CDEC60-4362-466D-B87D-AA3D91F8E1F9}"/>
                </a:ext>
              </a:extLst>
            </p:cNvPr>
            <p:cNvCxnSpPr/>
            <p:nvPr/>
          </p:nvCxnSpPr>
          <p:spPr>
            <a:xfrm flipH="1">
              <a:off x="2208362" y="2993366"/>
              <a:ext cx="8627" cy="3278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845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of exclusions </a:t>
            </a:r>
          </a:p>
        </p:txBody>
      </p:sp>
      <p:sp>
        <p:nvSpPr>
          <p:cNvPr id="3" name="Content Placeholder 2"/>
          <p:cNvSpPr>
            <a:spLocks noGrp="1"/>
          </p:cNvSpPr>
          <p:nvPr>
            <p:ph idx="1"/>
          </p:nvPr>
        </p:nvSpPr>
        <p:spPr/>
        <p:txBody>
          <a:bodyPr/>
          <a:lstStyle/>
          <a:p>
            <a:r>
              <a:rPr lang="en-US" sz="2000" dirty="0">
                <a:effectLst/>
              </a:rPr>
              <a:t>Studies with children with diabetes  </a:t>
            </a:r>
          </a:p>
          <a:p>
            <a:r>
              <a:rPr lang="en-US" sz="1800" dirty="0">
                <a:effectLst/>
              </a:rPr>
              <a:t>Studies that measured the impact of disease other than COVID-19</a:t>
            </a:r>
          </a:p>
          <a:p>
            <a:r>
              <a:rPr lang="en-US" sz="1800" dirty="0">
                <a:effectLst/>
                <a:ea typeface="Times New Roman" panose="02020603050405020304" pitchFamily="18" charset="0"/>
                <a:cs typeface="Times New Roman" panose="02020603050405020304" pitchFamily="18" charset="0"/>
              </a:rPr>
              <a:t>Studies published before January 2020</a:t>
            </a:r>
          </a:p>
          <a:p>
            <a:r>
              <a:rPr lang="en-US" sz="1800" dirty="0">
                <a:effectLst/>
              </a:rPr>
              <a:t>Any language except English</a:t>
            </a:r>
            <a:endParaRPr lang="en-US" sz="1800" dirty="0">
              <a:effectLst/>
              <a:ea typeface="Times New Roman" panose="02020603050405020304" pitchFamily="18" charset="0"/>
              <a:cs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64677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2899-1F30-4E0F-90C5-2A668950D74A}"/>
              </a:ext>
            </a:extLst>
          </p:cNvPr>
          <p:cNvSpPr>
            <a:spLocks noGrp="1"/>
          </p:cNvSpPr>
          <p:nvPr>
            <p:ph type="title"/>
          </p:nvPr>
        </p:nvSpPr>
        <p:spPr>
          <a:xfrm>
            <a:off x="1393638" y="165006"/>
            <a:ext cx="9404723" cy="1400530"/>
          </a:xfrm>
        </p:spPr>
        <p:txBody>
          <a:bodyPr/>
          <a:lstStyle/>
          <a:p>
            <a:pPr algn="ctr"/>
            <a:r>
              <a:rPr lang="en-US" dirty="0"/>
              <a:t>Selected articles at a glance</a:t>
            </a:r>
          </a:p>
        </p:txBody>
      </p:sp>
      <p:graphicFrame>
        <p:nvGraphicFramePr>
          <p:cNvPr id="4" name="Content Placeholder 3">
            <a:extLst>
              <a:ext uri="{FF2B5EF4-FFF2-40B4-BE49-F238E27FC236}">
                <a16:creationId xmlns:a16="http://schemas.microsoft.com/office/drawing/2014/main" id="{63AC8F7E-496C-46C6-9925-31A8E3FE845B}"/>
              </a:ext>
            </a:extLst>
          </p:cNvPr>
          <p:cNvGraphicFramePr>
            <a:graphicFrameLocks noGrp="1"/>
          </p:cNvGraphicFramePr>
          <p:nvPr>
            <p:ph idx="1"/>
            <p:extLst>
              <p:ext uri="{D42A27DB-BD31-4B8C-83A1-F6EECF244321}">
                <p14:modId xmlns:p14="http://schemas.microsoft.com/office/powerpoint/2010/main" val="4171908051"/>
              </p:ext>
            </p:extLst>
          </p:nvPr>
        </p:nvGraphicFramePr>
        <p:xfrm>
          <a:off x="523875" y="1029110"/>
          <a:ext cx="11144248" cy="4698789"/>
        </p:xfrm>
        <a:graphic>
          <a:graphicData uri="http://schemas.openxmlformats.org/drawingml/2006/table">
            <a:tbl>
              <a:tblPr bandRow="1">
                <a:tableStyleId>{5C22544A-7EE6-4342-B048-85BDC9FD1C3A}</a:tableStyleId>
              </a:tblPr>
              <a:tblGrid>
                <a:gridCol w="534923">
                  <a:extLst>
                    <a:ext uri="{9D8B030D-6E8A-4147-A177-3AD203B41FA5}">
                      <a16:colId xmlns:a16="http://schemas.microsoft.com/office/drawing/2014/main" val="2577464533"/>
                    </a:ext>
                  </a:extLst>
                </a:gridCol>
                <a:gridCol w="2942081">
                  <a:extLst>
                    <a:ext uri="{9D8B030D-6E8A-4147-A177-3AD203B41FA5}">
                      <a16:colId xmlns:a16="http://schemas.microsoft.com/office/drawing/2014/main" val="4131395318"/>
                    </a:ext>
                  </a:extLst>
                </a:gridCol>
                <a:gridCol w="2139695">
                  <a:extLst>
                    <a:ext uri="{9D8B030D-6E8A-4147-A177-3AD203B41FA5}">
                      <a16:colId xmlns:a16="http://schemas.microsoft.com/office/drawing/2014/main" val="3402786240"/>
                    </a:ext>
                  </a:extLst>
                </a:gridCol>
                <a:gridCol w="980694">
                  <a:extLst>
                    <a:ext uri="{9D8B030D-6E8A-4147-A177-3AD203B41FA5}">
                      <a16:colId xmlns:a16="http://schemas.microsoft.com/office/drawing/2014/main" val="412400047"/>
                    </a:ext>
                  </a:extLst>
                </a:gridCol>
                <a:gridCol w="1248157">
                  <a:extLst>
                    <a:ext uri="{9D8B030D-6E8A-4147-A177-3AD203B41FA5}">
                      <a16:colId xmlns:a16="http://schemas.microsoft.com/office/drawing/2014/main" val="2319517503"/>
                    </a:ext>
                  </a:extLst>
                </a:gridCol>
                <a:gridCol w="3298698">
                  <a:extLst>
                    <a:ext uri="{9D8B030D-6E8A-4147-A177-3AD203B41FA5}">
                      <a16:colId xmlns:a16="http://schemas.microsoft.com/office/drawing/2014/main" val="242799714"/>
                    </a:ext>
                  </a:extLst>
                </a:gridCol>
              </a:tblGrid>
              <a:tr h="342713">
                <a:tc>
                  <a:txBody>
                    <a:bodyPr/>
                    <a:lstStyle/>
                    <a:p>
                      <a:pPr marL="0" marR="0" algn="ctr">
                        <a:lnSpc>
                          <a:spcPct val="107000"/>
                        </a:lnSpc>
                        <a:spcBef>
                          <a:spcPts val="0"/>
                        </a:spcBef>
                        <a:spcAft>
                          <a:spcPts val="800"/>
                        </a:spcAft>
                      </a:pPr>
                      <a:r>
                        <a:rPr lang="en-US" sz="1000" b="1" dirty="0">
                          <a:effectLst/>
                        </a:rPr>
                        <a:t>Paper ID</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b="1">
                          <a:effectLst/>
                        </a:rPr>
                        <a:t>Study Title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b="1">
                          <a:effectLst/>
                        </a:rPr>
                        <a:t>Authors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b="1">
                          <a:effectLst/>
                        </a:rPr>
                        <a:t>Year of Publication</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b="1">
                          <a:effectLst/>
                        </a:rPr>
                        <a:t>Search Engine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b="1" dirty="0">
                          <a:effectLst/>
                        </a:rPr>
                        <a:t>Journal Name, volume (issue)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extLst>
                  <a:ext uri="{0D108BD9-81ED-4DB2-BD59-A6C34878D82A}">
                    <a16:rowId xmlns:a16="http://schemas.microsoft.com/office/drawing/2014/main" val="1858330084"/>
                  </a:ext>
                </a:extLst>
              </a:tr>
              <a:tr h="978543">
                <a:tc>
                  <a:txBody>
                    <a:bodyPr/>
                    <a:lstStyle/>
                    <a:p>
                      <a:pPr marL="0" marR="0" algn="ctr">
                        <a:lnSpc>
                          <a:spcPct val="107000"/>
                        </a:lnSpc>
                        <a:spcBef>
                          <a:spcPts val="0"/>
                        </a:spcBef>
                        <a:spcAft>
                          <a:spcPts val="800"/>
                        </a:spcAft>
                      </a:pPr>
                      <a:r>
                        <a:rPr lang="en-US" sz="1000">
                          <a:effectLst/>
                        </a:rPr>
                        <a:t>ID 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Impact of Prediabetes and Type-2 Diabetes on Outcomes in Patients with COVID-19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Jasbir Makker ,Haozhe Sun ,Harish Patel ,Nikhitha Mantri ,Maleeha Zahid ,Sudharsan Gongati ,Sneha Galiveeti ,Sharon W. Renner  and Sridhar Chilimuri</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dirty="0" err="1">
                          <a:effectLst/>
                        </a:rPr>
                        <a:t>Hindawi</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International Journal of Endocrinology</a:t>
                      </a:r>
                      <a:endParaRPr lang="en-US" sz="1050">
                        <a:effectLst/>
                      </a:endParaRPr>
                    </a:p>
                    <a:p>
                      <a:pPr marL="0" marR="0" algn="ctr">
                        <a:lnSpc>
                          <a:spcPct val="107000"/>
                        </a:lnSpc>
                        <a:spcBef>
                          <a:spcPts val="0"/>
                        </a:spcBef>
                        <a:spcAft>
                          <a:spcPts val="800"/>
                        </a:spcAft>
                      </a:pPr>
                      <a:r>
                        <a:rPr lang="en-US" sz="1000">
                          <a:effectLst/>
                        </a:rPr>
                        <a:t>Volume 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extLst>
                  <a:ext uri="{0D108BD9-81ED-4DB2-BD59-A6C34878D82A}">
                    <a16:rowId xmlns:a16="http://schemas.microsoft.com/office/drawing/2014/main" val="483977771"/>
                  </a:ext>
                </a:extLst>
              </a:tr>
              <a:tr h="514069">
                <a:tc>
                  <a:txBody>
                    <a:bodyPr/>
                    <a:lstStyle/>
                    <a:p>
                      <a:pPr marL="0" marR="0" algn="ctr">
                        <a:lnSpc>
                          <a:spcPct val="107000"/>
                        </a:lnSpc>
                        <a:spcBef>
                          <a:spcPts val="0"/>
                        </a:spcBef>
                        <a:spcAft>
                          <a:spcPts val="800"/>
                        </a:spcAft>
                      </a:pPr>
                      <a:r>
                        <a:rPr lang="en-US" sz="1000">
                          <a:effectLst/>
                        </a:rPr>
                        <a:t>ID 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Effects of the COVID-19 lockdown on glycaemic control in subjects with type 2 diabetes: the glycalock study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D'Onofrio L, Pieralice S, Maddaloni E, et al.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dirty="0">
                          <a:effectLst/>
                        </a:rPr>
                        <a:t>Wiley Online Library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Diabetes Obes Metab. 2021;23:1624–1630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extLst>
                  <a:ext uri="{0D108BD9-81ED-4DB2-BD59-A6C34878D82A}">
                    <a16:rowId xmlns:a16="http://schemas.microsoft.com/office/drawing/2014/main" val="998031721"/>
                  </a:ext>
                </a:extLst>
              </a:tr>
              <a:tr h="685426">
                <a:tc>
                  <a:txBody>
                    <a:bodyPr/>
                    <a:lstStyle/>
                    <a:p>
                      <a:pPr marL="0" marR="0" algn="ctr">
                        <a:lnSpc>
                          <a:spcPct val="107000"/>
                        </a:lnSpc>
                        <a:spcBef>
                          <a:spcPts val="0"/>
                        </a:spcBef>
                        <a:spcAft>
                          <a:spcPts val="800"/>
                        </a:spcAft>
                      </a:pPr>
                      <a:r>
                        <a:rPr lang="en-US" sz="1000">
                          <a:effectLst/>
                        </a:rPr>
                        <a:t>ID 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Impact of COVID-19 restrictions on diabetes health checks and prescribing for people with type 2 diabetes: a UK-wide cohort study involving 618 161 people in primary care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Carr MJ, Wright AK, Leelarathna L, et al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BMJ</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BMJ Qual Saf 2021;0:1–12.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extLst>
                  <a:ext uri="{0D108BD9-81ED-4DB2-BD59-A6C34878D82A}">
                    <a16:rowId xmlns:a16="http://schemas.microsoft.com/office/drawing/2014/main" val="1291863857"/>
                  </a:ext>
                </a:extLst>
              </a:tr>
              <a:tr h="514069">
                <a:tc>
                  <a:txBody>
                    <a:bodyPr/>
                    <a:lstStyle/>
                    <a:p>
                      <a:pPr marL="0" marR="0" algn="ctr">
                        <a:lnSpc>
                          <a:spcPct val="107000"/>
                        </a:lnSpc>
                        <a:spcBef>
                          <a:spcPts val="0"/>
                        </a:spcBef>
                        <a:spcAft>
                          <a:spcPts val="800"/>
                        </a:spcAft>
                      </a:pPr>
                      <a:r>
                        <a:rPr lang="en-US" sz="1000">
                          <a:effectLst/>
                        </a:rPr>
                        <a:t>ID 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Impact of COVID‑19 lockdown on glycemic control in patients with type 1 and type 2 diabetes mellitus: a systematic review</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Claudia Eberle and Stefanie Stichling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BMC</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Eberle and Stichling ﻿Diabetol Metab Syndr (2021) 13:95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extLst>
                  <a:ext uri="{0D108BD9-81ED-4DB2-BD59-A6C34878D82A}">
                    <a16:rowId xmlns:a16="http://schemas.microsoft.com/office/drawing/2014/main" val="3983919171"/>
                  </a:ext>
                </a:extLst>
              </a:tr>
              <a:tr h="978543">
                <a:tc>
                  <a:txBody>
                    <a:bodyPr/>
                    <a:lstStyle/>
                    <a:p>
                      <a:pPr marL="0" marR="0" algn="ctr">
                        <a:lnSpc>
                          <a:spcPct val="107000"/>
                        </a:lnSpc>
                        <a:spcBef>
                          <a:spcPts val="0"/>
                        </a:spcBef>
                        <a:spcAft>
                          <a:spcPts val="800"/>
                        </a:spcAft>
                      </a:pPr>
                      <a:r>
                        <a:rPr lang="en-US" sz="1000">
                          <a:effectLst/>
                        </a:rPr>
                        <a:t>ID 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dirty="0">
                          <a:effectLst/>
                        </a:rPr>
                        <a:t>Impact of COVID-19 pandemic on glycemic control among outpatients with type 2 diabetes in Japan: A hospital-based survey from a country without lockdown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Yasuhiro Tanji, Shojiro Sawada, Taichi Watanabe, Takashi Mita, Yasutaka Kobayashi, Takahisa Murakami, Hirohito Metoki, Hiroaki Akai</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PubMed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Diabetes Research</a:t>
                      </a:r>
                      <a:endParaRPr lang="en-US" sz="1050">
                        <a:effectLst/>
                      </a:endParaRPr>
                    </a:p>
                    <a:p>
                      <a:pPr marL="0" marR="0" algn="ctr">
                        <a:lnSpc>
                          <a:spcPct val="107000"/>
                        </a:lnSpc>
                        <a:spcBef>
                          <a:spcPts val="0"/>
                        </a:spcBef>
                        <a:spcAft>
                          <a:spcPts val="800"/>
                        </a:spcAft>
                      </a:pPr>
                      <a:r>
                        <a:rPr lang="en-US" sz="1000">
                          <a:effectLst/>
                        </a:rPr>
                        <a:t>and Clinical Practice 2021 (176)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extLst>
                  <a:ext uri="{0D108BD9-81ED-4DB2-BD59-A6C34878D82A}">
                    <a16:rowId xmlns:a16="http://schemas.microsoft.com/office/drawing/2014/main" val="1157462303"/>
                  </a:ext>
                </a:extLst>
              </a:tr>
              <a:tr h="685426">
                <a:tc>
                  <a:txBody>
                    <a:bodyPr/>
                    <a:lstStyle/>
                    <a:p>
                      <a:pPr marL="0" marR="0" algn="ctr">
                        <a:lnSpc>
                          <a:spcPct val="107000"/>
                        </a:lnSpc>
                        <a:spcBef>
                          <a:spcPts val="0"/>
                        </a:spcBef>
                        <a:spcAft>
                          <a:spcPts val="800"/>
                        </a:spcAft>
                      </a:pPr>
                      <a:r>
                        <a:rPr lang="en-US" sz="1000">
                          <a:effectLst/>
                        </a:rPr>
                        <a:t>ID 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Increased stress, weight gain and less exercise in relation to glycemic control in people with type 1 and type 2 diabetes during the COVID-19 pandemic.</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Ruissen MM, Regeer H, Landstra CP, et al.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a:effectLst/>
                        </a:rPr>
                        <a:t>2021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nSpc>
                          <a:spcPct val="107000"/>
                        </a:lnSpc>
                        <a:spcBef>
                          <a:spcPts val="0"/>
                        </a:spcBef>
                        <a:spcAft>
                          <a:spcPts val="800"/>
                        </a:spcAft>
                      </a:pPr>
                      <a:r>
                        <a:rPr lang="en-US" sz="1000">
                          <a:effectLst/>
                        </a:rPr>
                        <a:t>       PubMed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tc>
                  <a:txBody>
                    <a:bodyPr/>
                    <a:lstStyle/>
                    <a:p>
                      <a:pPr marL="0" marR="0" algn="ctr">
                        <a:lnSpc>
                          <a:spcPct val="107000"/>
                        </a:lnSpc>
                        <a:spcBef>
                          <a:spcPts val="0"/>
                        </a:spcBef>
                        <a:spcAft>
                          <a:spcPts val="800"/>
                        </a:spcAft>
                      </a:pPr>
                      <a:r>
                        <a:rPr lang="en-US" sz="1000" dirty="0">
                          <a:effectLst/>
                        </a:rPr>
                        <a:t>BMJ Open Diab Res Care 2021;9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36" marR="3736" marT="0" marB="0" anchor="ctr"/>
                </a:tc>
                <a:extLst>
                  <a:ext uri="{0D108BD9-81ED-4DB2-BD59-A6C34878D82A}">
                    <a16:rowId xmlns:a16="http://schemas.microsoft.com/office/drawing/2014/main" val="1082962140"/>
                  </a:ext>
                </a:extLst>
              </a:tr>
            </a:tbl>
          </a:graphicData>
        </a:graphic>
      </p:graphicFrame>
    </p:spTree>
    <p:extLst>
      <p:ext uri="{BB962C8B-B14F-4D97-AF65-F5344CB8AC3E}">
        <p14:creationId xmlns:p14="http://schemas.microsoft.com/office/powerpoint/2010/main" val="66449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966D-388E-4C71-8582-5E9AD3666B65}"/>
              </a:ext>
            </a:extLst>
          </p:cNvPr>
          <p:cNvSpPr>
            <a:spLocks noGrp="1"/>
          </p:cNvSpPr>
          <p:nvPr>
            <p:ph type="title"/>
          </p:nvPr>
        </p:nvSpPr>
        <p:spPr>
          <a:xfrm>
            <a:off x="1393638" y="188767"/>
            <a:ext cx="9404723" cy="1400530"/>
          </a:xfrm>
        </p:spPr>
        <p:txBody>
          <a:bodyPr/>
          <a:lstStyle/>
          <a:p>
            <a:pPr algn="ctr"/>
            <a:r>
              <a:rPr lang="en-US" dirty="0"/>
              <a:t>Paper ID 1</a:t>
            </a:r>
          </a:p>
        </p:txBody>
      </p:sp>
      <p:sp>
        <p:nvSpPr>
          <p:cNvPr id="3" name="Content Placeholder 2">
            <a:extLst>
              <a:ext uri="{FF2B5EF4-FFF2-40B4-BE49-F238E27FC236}">
                <a16:creationId xmlns:a16="http://schemas.microsoft.com/office/drawing/2014/main" id="{1550098E-1DAB-410D-8EBD-2F064D1D9D93}"/>
              </a:ext>
            </a:extLst>
          </p:cNvPr>
          <p:cNvSpPr>
            <a:spLocks noGrp="1"/>
          </p:cNvSpPr>
          <p:nvPr>
            <p:ph idx="1"/>
          </p:nvPr>
        </p:nvSpPr>
        <p:spPr>
          <a:xfrm>
            <a:off x="735292" y="1331259"/>
            <a:ext cx="10755982" cy="4195481"/>
          </a:xfrm>
        </p:spPr>
        <p:txBody>
          <a:bodyPr>
            <a:normAutofit lnSpcReduction="10000"/>
          </a:bodyPr>
          <a:lstStyle/>
          <a:p>
            <a:r>
              <a:rPr lang="en-US" dirty="0"/>
              <a:t>This study was conducted with two aims in mind: (1) To study the effect of type-2 diabetes on outcomes in COVID-19 patients in the study population which predominantly comprises Latin and African American patients and (2) To explore the impact of prediabetes on outcomes in COVID-19 patients.</a:t>
            </a:r>
          </a:p>
          <a:p>
            <a:r>
              <a:rPr lang="en-US" dirty="0"/>
              <a:t>This was a single-center retrospective observational study involving 843 hospitalized patients with SARS-CoV-2 infection. </a:t>
            </a:r>
          </a:p>
          <a:p>
            <a:r>
              <a:rPr lang="en-US" dirty="0"/>
              <a:t>This study showed that, age was a significant predictor of mortality. </a:t>
            </a:r>
          </a:p>
          <a:p>
            <a:r>
              <a:rPr lang="en-US" dirty="0"/>
              <a:t>Among the younger population (age less than 55 years), patients with type-2 diabetes had significantly higher mortality as compared with other groups (27% vs 12.5%-control vs 9%-prediabetes). </a:t>
            </a:r>
          </a:p>
          <a:p>
            <a:r>
              <a:rPr lang="en-US" dirty="0"/>
              <a:t>Newly diagnosed type-2 diabetes patients showed lower mortality rate than known type-2 diabetes patients</a:t>
            </a:r>
          </a:p>
          <a:p>
            <a:endParaRPr lang="en-US" dirty="0"/>
          </a:p>
          <a:p>
            <a:endParaRPr lang="en-US" dirty="0"/>
          </a:p>
        </p:txBody>
      </p:sp>
    </p:spTree>
    <p:extLst>
      <p:ext uri="{BB962C8B-B14F-4D97-AF65-F5344CB8AC3E}">
        <p14:creationId xmlns:p14="http://schemas.microsoft.com/office/powerpoint/2010/main" val="145166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49D0-CAEF-463E-92F7-9C93842C2068}"/>
              </a:ext>
            </a:extLst>
          </p:cNvPr>
          <p:cNvSpPr>
            <a:spLocks noGrp="1"/>
          </p:cNvSpPr>
          <p:nvPr>
            <p:ph type="title"/>
          </p:nvPr>
        </p:nvSpPr>
        <p:spPr>
          <a:xfrm>
            <a:off x="1393638" y="217048"/>
            <a:ext cx="9404723" cy="1400530"/>
          </a:xfrm>
        </p:spPr>
        <p:txBody>
          <a:bodyPr/>
          <a:lstStyle/>
          <a:p>
            <a:pPr algn="ctr"/>
            <a:r>
              <a:rPr lang="en-US" dirty="0"/>
              <a:t>Paper ID 2</a:t>
            </a:r>
          </a:p>
        </p:txBody>
      </p:sp>
      <p:sp>
        <p:nvSpPr>
          <p:cNvPr id="3" name="Content Placeholder 2">
            <a:extLst>
              <a:ext uri="{FF2B5EF4-FFF2-40B4-BE49-F238E27FC236}">
                <a16:creationId xmlns:a16="http://schemas.microsoft.com/office/drawing/2014/main" id="{83894A91-31F4-477D-B0E4-92C982DE863D}"/>
              </a:ext>
            </a:extLst>
          </p:cNvPr>
          <p:cNvSpPr>
            <a:spLocks noGrp="1"/>
          </p:cNvSpPr>
          <p:nvPr>
            <p:ph idx="1"/>
          </p:nvPr>
        </p:nvSpPr>
        <p:spPr>
          <a:xfrm>
            <a:off x="726241" y="1242212"/>
            <a:ext cx="10906436" cy="4195481"/>
          </a:xfrm>
        </p:spPr>
        <p:txBody>
          <a:bodyPr/>
          <a:lstStyle/>
          <a:p>
            <a:r>
              <a:rPr lang="en-US" dirty="0"/>
              <a:t>The primary aim of this study was to assess the effect of lockdown on </a:t>
            </a:r>
            <a:r>
              <a:rPr lang="en-US" dirty="0" err="1"/>
              <a:t>glycaemic</a:t>
            </a:r>
            <a:r>
              <a:rPr lang="en-US" dirty="0"/>
              <a:t> control in patients with T2D in a </a:t>
            </a:r>
            <a:r>
              <a:rPr lang="en-US" dirty="0" err="1"/>
              <a:t>multicentre</a:t>
            </a:r>
            <a:r>
              <a:rPr lang="en-US" dirty="0"/>
              <a:t> study enrolling matched controls. The secondary aim was to explored whether psychological health, employment status, education, type of </a:t>
            </a:r>
            <a:r>
              <a:rPr lang="en-US" dirty="0" err="1"/>
              <a:t>antidiabetes</a:t>
            </a:r>
            <a:r>
              <a:rPr lang="en-US" dirty="0"/>
              <a:t> treatment and self-reported adherence to physical activity and dietary recommendations had an impact on diabetes management during lockdown.</a:t>
            </a:r>
          </a:p>
          <a:p>
            <a:r>
              <a:rPr lang="en-US" dirty="0"/>
              <a:t>This was an observational, </a:t>
            </a:r>
            <a:r>
              <a:rPr lang="en-US" dirty="0" err="1"/>
              <a:t>multicentre</a:t>
            </a:r>
            <a:r>
              <a:rPr lang="en-US" dirty="0"/>
              <a:t>, retrospective study conducted in the Lazio region, Italy</a:t>
            </a:r>
          </a:p>
          <a:p>
            <a:r>
              <a:rPr lang="en-US" dirty="0"/>
              <a:t>The study found no difference in HbA1c and BMI between the lockdown and control groups </a:t>
            </a:r>
          </a:p>
          <a:p>
            <a:r>
              <a:rPr lang="en-US" dirty="0"/>
              <a:t>Population with the poor psychological well-being, showed a worsening in their metabolic control-HbA1c and BMI</a:t>
            </a:r>
          </a:p>
        </p:txBody>
      </p:sp>
    </p:spTree>
    <p:extLst>
      <p:ext uri="{BB962C8B-B14F-4D97-AF65-F5344CB8AC3E}">
        <p14:creationId xmlns:p14="http://schemas.microsoft.com/office/powerpoint/2010/main" val="56745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FA15-CCF4-4913-8B05-D735FD61D8A3}"/>
              </a:ext>
            </a:extLst>
          </p:cNvPr>
          <p:cNvSpPr>
            <a:spLocks noGrp="1"/>
          </p:cNvSpPr>
          <p:nvPr>
            <p:ph type="title"/>
          </p:nvPr>
        </p:nvSpPr>
        <p:spPr>
          <a:xfrm>
            <a:off x="1393638" y="85073"/>
            <a:ext cx="9404723" cy="1400530"/>
          </a:xfrm>
        </p:spPr>
        <p:txBody>
          <a:bodyPr/>
          <a:lstStyle/>
          <a:p>
            <a:pPr algn="ctr"/>
            <a:r>
              <a:rPr lang="en-US" dirty="0"/>
              <a:t>Paper ID 3</a:t>
            </a:r>
          </a:p>
        </p:txBody>
      </p:sp>
      <p:sp>
        <p:nvSpPr>
          <p:cNvPr id="3" name="Content Placeholder 2">
            <a:extLst>
              <a:ext uri="{FF2B5EF4-FFF2-40B4-BE49-F238E27FC236}">
                <a16:creationId xmlns:a16="http://schemas.microsoft.com/office/drawing/2014/main" id="{8905AEDA-022A-495D-930D-62A48E5E2C84}"/>
              </a:ext>
            </a:extLst>
          </p:cNvPr>
          <p:cNvSpPr>
            <a:spLocks noGrp="1"/>
          </p:cNvSpPr>
          <p:nvPr>
            <p:ph idx="1"/>
          </p:nvPr>
        </p:nvSpPr>
        <p:spPr>
          <a:xfrm>
            <a:off x="529471" y="1119664"/>
            <a:ext cx="11133056" cy="4195481"/>
          </a:xfrm>
        </p:spPr>
        <p:txBody>
          <a:bodyPr/>
          <a:lstStyle/>
          <a:p>
            <a:r>
              <a:rPr lang="en-US" dirty="0"/>
              <a:t>This study was designed to compare rates of performing NICE-health checks and prescribing in people with type 2 diabetes (T2D), before and after the first COVID-19 peak in March 2020, and to assess whether trends varied by age, sex, ethnicity and deprivation.</a:t>
            </a:r>
          </a:p>
          <a:p>
            <a:r>
              <a:rPr lang="en-US" dirty="0"/>
              <a:t>618161 people with T2D were studied between March and December 2020 from 1744 UK general practices </a:t>
            </a:r>
          </a:p>
          <a:p>
            <a:r>
              <a:rPr lang="en-US" dirty="0"/>
              <a:t>This study showed marked reductions in the rate of health checks (76%-88%) and new prescribing (19%) in people with T2D as indirect consequences of the COVID-19 pandemic. </a:t>
            </a:r>
          </a:p>
          <a:p>
            <a:r>
              <a:rPr lang="en-US" dirty="0"/>
              <a:t>Older people from deprived areas experiencing the greatest reductions</a:t>
            </a:r>
          </a:p>
          <a:p>
            <a:pPr marL="0" indent="0">
              <a:buNone/>
            </a:pPr>
            <a:endParaRPr lang="en-US" dirty="0"/>
          </a:p>
        </p:txBody>
      </p:sp>
    </p:spTree>
    <p:extLst>
      <p:ext uri="{BB962C8B-B14F-4D97-AF65-F5344CB8AC3E}">
        <p14:creationId xmlns:p14="http://schemas.microsoft.com/office/powerpoint/2010/main" val="152138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FA15-CCF4-4913-8B05-D735FD61D8A3}"/>
              </a:ext>
            </a:extLst>
          </p:cNvPr>
          <p:cNvSpPr>
            <a:spLocks noGrp="1"/>
          </p:cNvSpPr>
          <p:nvPr>
            <p:ph type="title"/>
          </p:nvPr>
        </p:nvSpPr>
        <p:spPr>
          <a:xfrm>
            <a:off x="1393638" y="85073"/>
            <a:ext cx="9404723" cy="1400530"/>
          </a:xfrm>
        </p:spPr>
        <p:txBody>
          <a:bodyPr/>
          <a:lstStyle/>
          <a:p>
            <a:pPr algn="ctr"/>
            <a:r>
              <a:rPr lang="en-US" dirty="0"/>
              <a:t>Paper ID 4</a:t>
            </a:r>
          </a:p>
        </p:txBody>
      </p:sp>
      <p:sp>
        <p:nvSpPr>
          <p:cNvPr id="3" name="Content Placeholder 2">
            <a:extLst>
              <a:ext uri="{FF2B5EF4-FFF2-40B4-BE49-F238E27FC236}">
                <a16:creationId xmlns:a16="http://schemas.microsoft.com/office/drawing/2014/main" id="{8905AEDA-022A-495D-930D-62A48E5E2C84}"/>
              </a:ext>
            </a:extLst>
          </p:cNvPr>
          <p:cNvSpPr>
            <a:spLocks noGrp="1"/>
          </p:cNvSpPr>
          <p:nvPr>
            <p:ph idx="1"/>
          </p:nvPr>
        </p:nvSpPr>
        <p:spPr>
          <a:xfrm>
            <a:off x="529471" y="1119664"/>
            <a:ext cx="11133056" cy="4195481"/>
          </a:xfrm>
        </p:spPr>
        <p:txBody>
          <a:bodyPr>
            <a:normAutofit/>
          </a:bodyPr>
          <a:lstStyle/>
          <a:p>
            <a:r>
              <a:rPr lang="en-US" dirty="0"/>
              <a:t>The aim of this systematic review was to examine the impact of the COVID-19 lockdown on glycemic control in patients with type 1 diabetes (T1D) and type 2 diabetes (T2D).</a:t>
            </a:r>
          </a:p>
          <a:p>
            <a:r>
              <a:rPr lang="en-US" dirty="0"/>
              <a:t>A total of 33 observational studies were included of which 25 investigated T1D and 8 investigated on T2D. Only peer-reviewed studies were considered </a:t>
            </a:r>
          </a:p>
          <a:p>
            <a:r>
              <a:rPr lang="en-US" dirty="0"/>
              <a:t>The study showed that, glycemic values in patients with T1D improved significantly during lockdown. Overall 72% T1D studies indicated significant improvements in glycemic outcomes.</a:t>
            </a:r>
          </a:p>
          <a:p>
            <a:r>
              <a:rPr lang="en-US" dirty="0"/>
              <a:t>On the other hand lockdown showed a short-term worsening in glycemic values in patients with T2D. Overall 50% publications observed deteriorations in glycemic control</a:t>
            </a:r>
          </a:p>
          <a:p>
            <a:pPr marL="0" indent="0">
              <a:buNone/>
            </a:pPr>
            <a:endParaRPr lang="en-US" dirty="0"/>
          </a:p>
        </p:txBody>
      </p:sp>
    </p:spTree>
    <p:extLst>
      <p:ext uri="{BB962C8B-B14F-4D97-AF65-F5344CB8AC3E}">
        <p14:creationId xmlns:p14="http://schemas.microsoft.com/office/powerpoint/2010/main" val="329569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FA15-CCF4-4913-8B05-D735FD61D8A3}"/>
              </a:ext>
            </a:extLst>
          </p:cNvPr>
          <p:cNvSpPr>
            <a:spLocks noGrp="1"/>
          </p:cNvSpPr>
          <p:nvPr>
            <p:ph type="title"/>
          </p:nvPr>
        </p:nvSpPr>
        <p:spPr>
          <a:xfrm>
            <a:off x="1393638" y="85073"/>
            <a:ext cx="9404723" cy="1400530"/>
          </a:xfrm>
        </p:spPr>
        <p:txBody>
          <a:bodyPr/>
          <a:lstStyle/>
          <a:p>
            <a:pPr algn="ctr"/>
            <a:r>
              <a:rPr lang="en-US" dirty="0"/>
              <a:t>Paper ID 5</a:t>
            </a:r>
          </a:p>
        </p:txBody>
      </p:sp>
      <p:sp>
        <p:nvSpPr>
          <p:cNvPr id="3" name="Content Placeholder 2">
            <a:extLst>
              <a:ext uri="{FF2B5EF4-FFF2-40B4-BE49-F238E27FC236}">
                <a16:creationId xmlns:a16="http://schemas.microsoft.com/office/drawing/2014/main" id="{8905AEDA-022A-495D-930D-62A48E5E2C84}"/>
              </a:ext>
            </a:extLst>
          </p:cNvPr>
          <p:cNvSpPr>
            <a:spLocks noGrp="1"/>
          </p:cNvSpPr>
          <p:nvPr>
            <p:ph idx="1"/>
          </p:nvPr>
        </p:nvSpPr>
        <p:spPr>
          <a:xfrm>
            <a:off x="529471" y="1119664"/>
            <a:ext cx="11133056" cy="4195481"/>
          </a:xfrm>
        </p:spPr>
        <p:txBody>
          <a:bodyPr/>
          <a:lstStyle/>
          <a:p>
            <a:r>
              <a:rPr lang="en-US" dirty="0">
                <a:effectLst/>
                <a:ea typeface="Calibri" panose="020F0502020204030204" pitchFamily="34" charset="0"/>
              </a:rPr>
              <a:t>This study aimed to assess changes in glycemic control during the pandemic in patients with type 2 diabetes treated at a Japanese clinic where there was no lockdown</a:t>
            </a:r>
          </a:p>
          <a:p>
            <a:r>
              <a:rPr lang="en-US" dirty="0"/>
              <a:t>This with type 2 diabetes who visited Japanese clinics between January 201study was conducted as a historical cohort study, using electronic medical records of patients 9 and August 2020.</a:t>
            </a:r>
          </a:p>
          <a:p>
            <a:r>
              <a:rPr lang="en-US" dirty="0"/>
              <a:t>A total of 1,631 patients with type 2 diabetes were included after initial screening. </a:t>
            </a:r>
          </a:p>
          <a:p>
            <a:r>
              <a:rPr lang="en-US" dirty="0"/>
              <a:t>The study showed that, HbA1c values significantly increased from 7.45% to 7.53% after the state of emergency was introduced. </a:t>
            </a:r>
          </a:p>
          <a:p>
            <a:r>
              <a:rPr lang="en-US" dirty="0"/>
              <a:t>Furthermore, a deterioration in HbA1c values was observed in particular among women, patients aged more than 65 years</a:t>
            </a:r>
          </a:p>
        </p:txBody>
      </p:sp>
    </p:spTree>
    <p:extLst>
      <p:ext uri="{BB962C8B-B14F-4D97-AF65-F5344CB8AC3E}">
        <p14:creationId xmlns:p14="http://schemas.microsoft.com/office/powerpoint/2010/main" val="363502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Paper ID 6</a:t>
            </a:r>
          </a:p>
        </p:txBody>
      </p:sp>
      <p:sp>
        <p:nvSpPr>
          <p:cNvPr id="3" name="Content Placeholder 2"/>
          <p:cNvSpPr>
            <a:spLocks noGrp="1"/>
          </p:cNvSpPr>
          <p:nvPr>
            <p:ph idx="1"/>
          </p:nvPr>
        </p:nvSpPr>
        <p:spPr>
          <a:xfrm>
            <a:off x="646111" y="1449603"/>
            <a:ext cx="10670687" cy="4823704"/>
          </a:xfrm>
        </p:spPr>
        <p:txBody>
          <a:bodyPr>
            <a:normAutofit fontScale="92500"/>
          </a:bodyPr>
          <a:lstStyle/>
          <a:p>
            <a:r>
              <a:rPr lang="en-US" dirty="0"/>
              <a:t>This study assessed whether lockdown measures, in the context of the COVID-19 pandemic, differentially affect perceived stress, body weight, exercise and related this to glycemic control in people with type 1 and type 2 diabetes.</a:t>
            </a:r>
          </a:p>
          <a:p>
            <a:r>
              <a:rPr lang="en-US" dirty="0"/>
              <a:t>This was a short-term observational cohort study at the Leiden University Medical Center. People with type 1 and type 2 diabetes ≥18 years were eligible to participate. </a:t>
            </a:r>
          </a:p>
          <a:p>
            <a:r>
              <a:rPr lang="en-US" dirty="0"/>
              <a:t>Participants filled out online questionnaires, sent in blood for hemoglobin A1c (HbA1c) analysis and shared data of their glucose sensors</a:t>
            </a:r>
          </a:p>
          <a:p>
            <a:r>
              <a:rPr lang="en-US" dirty="0"/>
              <a:t>435 people were included in this study where an increase in perceived stress and anxiety, weight gain and less exercise was observed in both groups. There was improvement in glycemic control in the group with the highest HbA1c </a:t>
            </a:r>
            <a:r>
              <a:rPr lang="en-US" dirty="0" err="1"/>
              <a:t>tertile</a:t>
            </a:r>
            <a:r>
              <a:rPr lang="en-US" dirty="0"/>
              <a:t>. </a:t>
            </a:r>
          </a:p>
          <a:p>
            <a:r>
              <a:rPr lang="en-US" dirty="0"/>
              <a:t>Perceived stress was associated with difficulty with glycemic control. </a:t>
            </a:r>
          </a:p>
          <a:p>
            <a:r>
              <a:rPr lang="en-US" dirty="0"/>
              <a:t>BMI, presence of cardiovascular disease, systolic blood pressure or use of blood pressure-lowering agents was not associated with a change in stress or HbA1c during the lockdown period.</a:t>
            </a:r>
          </a:p>
        </p:txBody>
      </p:sp>
    </p:spTree>
    <p:extLst>
      <p:ext uri="{BB962C8B-B14F-4D97-AF65-F5344CB8AC3E}">
        <p14:creationId xmlns:p14="http://schemas.microsoft.com/office/powerpoint/2010/main" val="76613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17B9-DCCF-4520-BD53-E62B389519F7}"/>
              </a:ext>
            </a:extLst>
          </p:cNvPr>
          <p:cNvSpPr>
            <a:spLocks noGrp="1"/>
          </p:cNvSpPr>
          <p:nvPr>
            <p:ph type="title"/>
          </p:nvPr>
        </p:nvSpPr>
        <p:spPr>
          <a:xfrm>
            <a:off x="1293430" y="442258"/>
            <a:ext cx="9404723" cy="1400530"/>
          </a:xfrm>
        </p:spPr>
        <p:txBody>
          <a:bodyPr/>
          <a:lstStyle/>
          <a:p>
            <a:pPr algn="ctr"/>
            <a:r>
              <a:rPr lang="en-US" dirty="0"/>
              <a:t>Limitations of the study</a:t>
            </a:r>
          </a:p>
        </p:txBody>
      </p:sp>
      <p:sp>
        <p:nvSpPr>
          <p:cNvPr id="3" name="Content Placeholder 2">
            <a:extLst>
              <a:ext uri="{FF2B5EF4-FFF2-40B4-BE49-F238E27FC236}">
                <a16:creationId xmlns:a16="http://schemas.microsoft.com/office/drawing/2014/main" id="{282DD706-0CAA-476B-8377-0F430B4800EB}"/>
              </a:ext>
            </a:extLst>
          </p:cNvPr>
          <p:cNvSpPr>
            <a:spLocks noGrp="1"/>
          </p:cNvSpPr>
          <p:nvPr>
            <p:ph idx="1"/>
          </p:nvPr>
        </p:nvSpPr>
        <p:spPr>
          <a:xfrm>
            <a:off x="1522520" y="1842788"/>
            <a:ext cx="9663222" cy="4195481"/>
          </a:xfrm>
        </p:spPr>
        <p:txBody>
          <a:bodyPr/>
          <a:lstStyle/>
          <a:p>
            <a:r>
              <a:rPr lang="en-US" sz="2800" dirty="0">
                <a:ea typeface="Calibri" panose="020F0502020204030204" pitchFamily="34" charset="0"/>
              </a:rPr>
              <a:t>L</a:t>
            </a:r>
            <a:r>
              <a:rPr lang="en-US" sz="2800" dirty="0">
                <a:effectLst/>
                <a:ea typeface="Calibri" panose="020F0502020204030204" pitchFamily="34" charset="0"/>
              </a:rPr>
              <a:t>imited number of search engines were used for the articles selection. The finally selected article number was also low. More articles selected from wide range of search engines would have enriched the findings of the study.</a:t>
            </a:r>
          </a:p>
          <a:p>
            <a:pPr marL="0" indent="0">
              <a:buNone/>
            </a:pPr>
            <a:endParaRPr lang="en-US" sz="2800" dirty="0">
              <a:effectLst/>
              <a:ea typeface="Calibri" panose="020F0502020204030204" pitchFamily="34" charset="0"/>
            </a:endParaRPr>
          </a:p>
          <a:p>
            <a:r>
              <a:rPr lang="en-US" sz="2800" dirty="0"/>
              <a:t>Most of the studies are focused on type-2 diabetes, so data is lacking on type-1 and other type of diabetes. </a:t>
            </a:r>
          </a:p>
          <a:p>
            <a:endParaRPr lang="en-US" dirty="0"/>
          </a:p>
        </p:txBody>
      </p:sp>
    </p:spTree>
    <p:extLst>
      <p:ext uri="{BB962C8B-B14F-4D97-AF65-F5344CB8AC3E}">
        <p14:creationId xmlns:p14="http://schemas.microsoft.com/office/powerpoint/2010/main" val="97336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C085-C390-44A9-9CD2-C8D9A8E8E89B}"/>
              </a:ext>
            </a:extLst>
          </p:cNvPr>
          <p:cNvSpPr>
            <a:spLocks noGrp="1"/>
          </p:cNvSpPr>
          <p:nvPr>
            <p:ph type="title"/>
          </p:nvPr>
        </p:nvSpPr>
        <p:spPr>
          <a:xfrm>
            <a:off x="645130" y="292462"/>
            <a:ext cx="9404723" cy="1400530"/>
          </a:xfrm>
        </p:spPr>
        <p:txBody>
          <a:bodyPr/>
          <a:lstStyle/>
          <a:p>
            <a:pPr algn="ctr"/>
            <a:r>
              <a:rPr lang="en-US" dirty="0"/>
              <a:t>Introduction</a:t>
            </a:r>
          </a:p>
        </p:txBody>
      </p:sp>
      <p:sp>
        <p:nvSpPr>
          <p:cNvPr id="3" name="Content Placeholder 2">
            <a:extLst>
              <a:ext uri="{FF2B5EF4-FFF2-40B4-BE49-F238E27FC236}">
                <a16:creationId xmlns:a16="http://schemas.microsoft.com/office/drawing/2014/main" id="{16BF8628-2DAE-49ED-8B50-24159D22D1D6}"/>
              </a:ext>
            </a:extLst>
          </p:cNvPr>
          <p:cNvSpPr>
            <a:spLocks noGrp="1"/>
          </p:cNvSpPr>
          <p:nvPr>
            <p:ph idx="1"/>
          </p:nvPr>
        </p:nvSpPr>
        <p:spPr>
          <a:xfrm>
            <a:off x="812464" y="1600431"/>
            <a:ext cx="10567072" cy="4195481"/>
          </a:xfrm>
        </p:spPr>
        <p:txBody>
          <a:bodyPr>
            <a:normAutofit/>
          </a:bodyPr>
          <a:lstStyle/>
          <a:p>
            <a:r>
              <a:rPr lang="en-US" sz="2400" dirty="0">
                <a:effectLst/>
                <a:ea typeface="Calibri" panose="020F0502020204030204" pitchFamily="34" charset="0"/>
              </a:rPr>
              <a:t>The pandemic of coronavirus disease 2019 (COVID-19) has now infected over 14 million people worldwide.</a:t>
            </a:r>
          </a:p>
          <a:p>
            <a:endParaRPr lang="en-US" sz="2400" dirty="0">
              <a:effectLst/>
              <a:ea typeface="Calibri" panose="020F0502020204030204" pitchFamily="34" charset="0"/>
            </a:endParaRPr>
          </a:p>
          <a:p>
            <a:r>
              <a:rPr lang="en-US" sz="2400" dirty="0"/>
              <a:t>People with diabetes have been identified as being at increased risk of serious illness from COVID-19</a:t>
            </a:r>
          </a:p>
          <a:p>
            <a:endParaRPr lang="en-US" sz="2400" dirty="0"/>
          </a:p>
          <a:p>
            <a:r>
              <a:rPr lang="en-US" sz="2400" dirty="0"/>
              <a:t>Previous studies have also shown that diabetes is a risk factor for severe cases of viral infections, including SARS, Middle East respiratory syndrome (MERS), and novel influenza A (H1N1) </a:t>
            </a:r>
          </a:p>
        </p:txBody>
      </p:sp>
    </p:spTree>
    <p:extLst>
      <p:ext uri="{BB962C8B-B14F-4D97-AF65-F5344CB8AC3E}">
        <p14:creationId xmlns:p14="http://schemas.microsoft.com/office/powerpoint/2010/main" val="178396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2801-0B2F-4698-A016-4CD6AA3CFA2D}"/>
              </a:ext>
            </a:extLst>
          </p:cNvPr>
          <p:cNvSpPr>
            <a:spLocks noGrp="1"/>
          </p:cNvSpPr>
          <p:nvPr>
            <p:ph type="title"/>
          </p:nvPr>
        </p:nvSpPr>
        <p:spPr>
          <a:xfrm>
            <a:off x="1393638" y="113353"/>
            <a:ext cx="9404723" cy="1400530"/>
          </a:xfrm>
        </p:spPr>
        <p:txBody>
          <a:bodyPr/>
          <a:lstStyle/>
          <a:p>
            <a:pPr algn="ctr"/>
            <a:r>
              <a:rPr lang="en-US" dirty="0"/>
              <a:t>Conclusion</a:t>
            </a:r>
          </a:p>
        </p:txBody>
      </p:sp>
      <p:sp>
        <p:nvSpPr>
          <p:cNvPr id="3" name="Content Placeholder 2">
            <a:extLst>
              <a:ext uri="{FF2B5EF4-FFF2-40B4-BE49-F238E27FC236}">
                <a16:creationId xmlns:a16="http://schemas.microsoft.com/office/drawing/2014/main" id="{FA5CC928-1969-4B4F-A05D-B925E352DDDE}"/>
              </a:ext>
            </a:extLst>
          </p:cNvPr>
          <p:cNvSpPr>
            <a:spLocks noGrp="1"/>
          </p:cNvSpPr>
          <p:nvPr>
            <p:ph idx="1"/>
          </p:nvPr>
        </p:nvSpPr>
        <p:spPr>
          <a:xfrm>
            <a:off x="454056" y="1129091"/>
            <a:ext cx="11737943" cy="5234002"/>
          </a:xfrm>
        </p:spPr>
        <p:txBody>
          <a:bodyPr>
            <a:noAutofit/>
          </a:bodyPr>
          <a:lstStyle/>
          <a:p>
            <a:pPr marL="0" indent="0">
              <a:buNone/>
            </a:pPr>
            <a:r>
              <a:rPr lang="en-US" sz="2800" dirty="0"/>
              <a:t>The narrative review focused on the impact of COVID-19 on people with diabetes. Studies showed various types of impact on diabetic population. Among them the important ones are:</a:t>
            </a:r>
          </a:p>
          <a:p>
            <a:pPr marL="0" indent="0">
              <a:buNone/>
            </a:pPr>
            <a:endParaRPr lang="en-US" sz="1000" dirty="0"/>
          </a:p>
          <a:p>
            <a:r>
              <a:rPr lang="en-US" sz="2800" dirty="0"/>
              <a:t>Age was a significant predictor of mortality for diabetic patients. One study surprisingly showed, younger population (age less than 55 years), patients with type-2 diabetes had significantly higher mortality. </a:t>
            </a:r>
          </a:p>
          <a:p>
            <a:r>
              <a:rPr lang="en-US" sz="2800" dirty="0"/>
              <a:t>Psychological situation of diabetic population was also an important factor for disease outcome. People with poor psychological well-being, showed a worsening in their metabolic control-HbA1c and BMI. </a:t>
            </a:r>
          </a:p>
        </p:txBody>
      </p:sp>
    </p:spTree>
    <p:extLst>
      <p:ext uri="{BB962C8B-B14F-4D97-AF65-F5344CB8AC3E}">
        <p14:creationId xmlns:p14="http://schemas.microsoft.com/office/powerpoint/2010/main" val="215254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2801-0B2F-4698-A016-4CD6AA3CFA2D}"/>
              </a:ext>
            </a:extLst>
          </p:cNvPr>
          <p:cNvSpPr>
            <a:spLocks noGrp="1"/>
          </p:cNvSpPr>
          <p:nvPr>
            <p:ph type="title"/>
          </p:nvPr>
        </p:nvSpPr>
        <p:spPr>
          <a:xfrm>
            <a:off x="1393637" y="451556"/>
            <a:ext cx="9404723" cy="1400530"/>
          </a:xfrm>
        </p:spPr>
        <p:txBody>
          <a:bodyPr/>
          <a:lstStyle/>
          <a:p>
            <a:pPr algn="ctr"/>
            <a:r>
              <a:rPr lang="en-US" dirty="0"/>
              <a:t>Conclusion</a:t>
            </a:r>
          </a:p>
        </p:txBody>
      </p:sp>
      <p:sp>
        <p:nvSpPr>
          <p:cNvPr id="3" name="Content Placeholder 2">
            <a:extLst>
              <a:ext uri="{FF2B5EF4-FFF2-40B4-BE49-F238E27FC236}">
                <a16:creationId xmlns:a16="http://schemas.microsoft.com/office/drawing/2014/main" id="{FA5CC928-1969-4B4F-A05D-B925E352DDDE}"/>
              </a:ext>
            </a:extLst>
          </p:cNvPr>
          <p:cNvSpPr>
            <a:spLocks noGrp="1"/>
          </p:cNvSpPr>
          <p:nvPr>
            <p:ph idx="1"/>
          </p:nvPr>
        </p:nvSpPr>
        <p:spPr>
          <a:xfrm>
            <a:off x="454057" y="1417190"/>
            <a:ext cx="11283884" cy="5234002"/>
          </a:xfrm>
        </p:spPr>
        <p:txBody>
          <a:bodyPr>
            <a:normAutofit/>
          </a:bodyPr>
          <a:lstStyle/>
          <a:p>
            <a:r>
              <a:rPr lang="en-US" sz="2800" dirty="0"/>
              <a:t>Access to healthcare was affected, one study showed health checks were reduced by 76%–88% when compared with 10-year historical trends. </a:t>
            </a:r>
          </a:p>
          <a:p>
            <a:endParaRPr lang="en-US" sz="2800" dirty="0"/>
          </a:p>
          <a:p>
            <a:r>
              <a:rPr lang="en-US" sz="2800" dirty="0"/>
              <a:t>Lockdown situation showed a worsening in glycemic values in patients with T2D glycemic values in patients with T1D improved significantly during lockdown</a:t>
            </a:r>
          </a:p>
          <a:p>
            <a:endParaRPr lang="en-US" sz="2800" dirty="0"/>
          </a:p>
          <a:p>
            <a:r>
              <a:rPr lang="en-US" sz="2800" dirty="0"/>
              <a:t>A deterioration in HbA1c values was observed in particular among women, patients aged more than 65 years</a:t>
            </a:r>
          </a:p>
        </p:txBody>
      </p:sp>
    </p:spTree>
    <p:extLst>
      <p:ext uri="{BB962C8B-B14F-4D97-AF65-F5344CB8AC3E}">
        <p14:creationId xmlns:p14="http://schemas.microsoft.com/office/powerpoint/2010/main" val="341744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E87F-0191-4CD0-B27C-01CF8F95AA19}"/>
              </a:ext>
            </a:extLst>
          </p:cNvPr>
          <p:cNvSpPr>
            <a:spLocks noGrp="1"/>
          </p:cNvSpPr>
          <p:nvPr>
            <p:ph type="title"/>
          </p:nvPr>
        </p:nvSpPr>
        <p:spPr>
          <a:xfrm>
            <a:off x="1393638" y="169914"/>
            <a:ext cx="9404723" cy="1400530"/>
          </a:xfrm>
        </p:spPr>
        <p:txBody>
          <a:bodyPr/>
          <a:lstStyle/>
          <a:p>
            <a:pPr algn="ctr"/>
            <a:r>
              <a:rPr lang="en-US" dirty="0"/>
              <a:t>Recommendations</a:t>
            </a:r>
          </a:p>
        </p:txBody>
      </p:sp>
      <p:sp>
        <p:nvSpPr>
          <p:cNvPr id="3" name="Content Placeholder 2">
            <a:extLst>
              <a:ext uri="{FF2B5EF4-FFF2-40B4-BE49-F238E27FC236}">
                <a16:creationId xmlns:a16="http://schemas.microsoft.com/office/drawing/2014/main" id="{EAB9B989-D3C3-4925-8298-B00B48A53FBD}"/>
              </a:ext>
            </a:extLst>
          </p:cNvPr>
          <p:cNvSpPr>
            <a:spLocks noGrp="1"/>
          </p:cNvSpPr>
          <p:nvPr>
            <p:ph idx="1"/>
          </p:nvPr>
        </p:nvSpPr>
        <p:spPr>
          <a:xfrm>
            <a:off x="642593" y="1421322"/>
            <a:ext cx="10906812" cy="4979478"/>
          </a:xfrm>
        </p:spPr>
        <p:txBody>
          <a:bodyPr>
            <a:normAutofit fontScale="92500" lnSpcReduction="10000"/>
          </a:bodyPr>
          <a:lstStyle/>
          <a:p>
            <a:pPr marL="0" indent="0">
              <a:buNone/>
            </a:pPr>
            <a:r>
              <a:rPr lang="en-US" sz="2800" dirty="0"/>
              <a:t>The following recommendations can be suggested based on the outcomes of the study:</a:t>
            </a:r>
          </a:p>
          <a:p>
            <a:pPr marL="0" indent="0">
              <a:buNone/>
            </a:pPr>
            <a:r>
              <a:rPr lang="en-US" sz="2800" dirty="0"/>
              <a:t>1.	Multicenter, prospective studies should be conducted with a study population consisting of multiple ethnicity so that the results can be considered as generalized. </a:t>
            </a:r>
          </a:p>
          <a:p>
            <a:pPr marL="0" indent="0">
              <a:buNone/>
            </a:pPr>
            <a:r>
              <a:rPr lang="en-US" sz="2800" dirty="0"/>
              <a:t>2.	Both type-1 and type-2 diabetes should be taken into consideration since they have a contrasting pathogenesis, which also results in appropriate therapy recommendations with different priorities.</a:t>
            </a:r>
          </a:p>
          <a:p>
            <a:pPr marL="0" indent="0">
              <a:buNone/>
            </a:pPr>
            <a:r>
              <a:rPr lang="en-US" sz="2800" dirty="0"/>
              <a:t>3.	While reporting data on the impact of COVID-19 on diabetic patients, data should be reported on retinopathy, nephropathy, foot infection and other diabetic complications.</a:t>
            </a:r>
          </a:p>
          <a:p>
            <a:pPr marL="0" indent="0">
              <a:buNone/>
            </a:pPr>
            <a:endParaRPr lang="en-US" dirty="0"/>
          </a:p>
        </p:txBody>
      </p:sp>
    </p:spTree>
    <p:extLst>
      <p:ext uri="{BB962C8B-B14F-4D97-AF65-F5344CB8AC3E}">
        <p14:creationId xmlns:p14="http://schemas.microsoft.com/office/powerpoint/2010/main" val="131383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A close up of a sign&#10;&#10;Description automatically generated with medium confidence">
            <a:extLst>
              <a:ext uri="{FF2B5EF4-FFF2-40B4-BE49-F238E27FC236}">
                <a16:creationId xmlns:a16="http://schemas.microsoft.com/office/drawing/2014/main" id="{D9223C19-D898-4199-B38C-FFD73A1581C1}"/>
              </a:ext>
            </a:extLst>
          </p:cNvPr>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Tree>
    <p:extLst>
      <p:ext uri="{BB962C8B-B14F-4D97-AF65-F5344CB8AC3E}">
        <p14:creationId xmlns:p14="http://schemas.microsoft.com/office/powerpoint/2010/main" val="368762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C085-C390-44A9-9CD2-C8D9A8E8E89B}"/>
              </a:ext>
            </a:extLst>
          </p:cNvPr>
          <p:cNvSpPr>
            <a:spLocks noGrp="1"/>
          </p:cNvSpPr>
          <p:nvPr>
            <p:ph type="title"/>
          </p:nvPr>
        </p:nvSpPr>
        <p:spPr>
          <a:xfrm>
            <a:off x="645130" y="292462"/>
            <a:ext cx="9404723" cy="1400530"/>
          </a:xfrm>
        </p:spPr>
        <p:txBody>
          <a:bodyPr/>
          <a:lstStyle/>
          <a:p>
            <a:pPr algn="ctr"/>
            <a:r>
              <a:rPr lang="en-US" dirty="0"/>
              <a:t>Introduction</a:t>
            </a:r>
          </a:p>
        </p:txBody>
      </p:sp>
      <p:sp>
        <p:nvSpPr>
          <p:cNvPr id="3" name="Content Placeholder 2">
            <a:extLst>
              <a:ext uri="{FF2B5EF4-FFF2-40B4-BE49-F238E27FC236}">
                <a16:creationId xmlns:a16="http://schemas.microsoft.com/office/drawing/2014/main" id="{16BF8628-2DAE-49ED-8B50-24159D22D1D6}"/>
              </a:ext>
            </a:extLst>
          </p:cNvPr>
          <p:cNvSpPr>
            <a:spLocks noGrp="1"/>
          </p:cNvSpPr>
          <p:nvPr>
            <p:ph idx="1"/>
          </p:nvPr>
        </p:nvSpPr>
        <p:spPr>
          <a:xfrm>
            <a:off x="812464" y="1600431"/>
            <a:ext cx="10567072" cy="4195481"/>
          </a:xfrm>
        </p:spPr>
        <p:txBody>
          <a:bodyPr>
            <a:normAutofit lnSpcReduction="10000"/>
          </a:bodyPr>
          <a:lstStyle/>
          <a:p>
            <a:r>
              <a:rPr lang="en-US" sz="2400" dirty="0"/>
              <a:t>COVID-19 not only poses a direct risk to people with diabetes, but it also has the potential to worsen diabetes outcomes as a result of pandemic-related disruptions, such as stress and changes in routine care, diet, and physical activity</a:t>
            </a:r>
          </a:p>
          <a:p>
            <a:endParaRPr lang="en-US" sz="2400" dirty="0"/>
          </a:p>
          <a:p>
            <a:r>
              <a:rPr lang="en-US" sz="2400" dirty="0"/>
              <a:t>COVID-19 has seriously impacted the diagnosis of diabetes mellitus</a:t>
            </a:r>
          </a:p>
          <a:p>
            <a:endParaRPr lang="en-US" sz="2400" dirty="0"/>
          </a:p>
          <a:p>
            <a:r>
              <a:rPr lang="en-US" sz="2400" dirty="0"/>
              <a:t>People with diabetes face trouble accessing the resources they need because of the pandemic situation, which increases their anxiety and distress. </a:t>
            </a:r>
          </a:p>
        </p:txBody>
      </p:sp>
    </p:spTree>
    <p:extLst>
      <p:ext uri="{BB962C8B-B14F-4D97-AF65-F5344CB8AC3E}">
        <p14:creationId xmlns:p14="http://schemas.microsoft.com/office/powerpoint/2010/main" val="396762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952A-3844-42DB-9B1E-7E9C55EB9383}"/>
              </a:ext>
            </a:extLst>
          </p:cNvPr>
          <p:cNvSpPr>
            <a:spLocks noGrp="1"/>
          </p:cNvSpPr>
          <p:nvPr>
            <p:ph type="title"/>
          </p:nvPr>
        </p:nvSpPr>
        <p:spPr>
          <a:xfrm>
            <a:off x="503736" y="207621"/>
            <a:ext cx="11184528" cy="1400530"/>
          </a:xfrm>
        </p:spPr>
        <p:txBody>
          <a:bodyPr/>
          <a:lstStyle/>
          <a:p>
            <a:pPr algn="ctr"/>
            <a:r>
              <a:rPr lang="en-US" sz="3600" dirty="0"/>
              <a:t>RESEARCH QUESTION &amp; OBJECTIVES OF THE STUDY</a:t>
            </a:r>
          </a:p>
        </p:txBody>
      </p:sp>
      <p:sp>
        <p:nvSpPr>
          <p:cNvPr id="3" name="Content Placeholder 2">
            <a:extLst>
              <a:ext uri="{FF2B5EF4-FFF2-40B4-BE49-F238E27FC236}">
                <a16:creationId xmlns:a16="http://schemas.microsoft.com/office/drawing/2014/main" id="{FC7F8192-5109-416F-B602-E31B22E43FCF}"/>
              </a:ext>
            </a:extLst>
          </p:cNvPr>
          <p:cNvSpPr>
            <a:spLocks noGrp="1"/>
          </p:cNvSpPr>
          <p:nvPr>
            <p:ph idx="1"/>
          </p:nvPr>
        </p:nvSpPr>
        <p:spPr>
          <a:xfrm>
            <a:off x="1012873" y="1841139"/>
            <a:ext cx="10166254" cy="4485079"/>
          </a:xfrm>
        </p:spPr>
        <p:txBody>
          <a:bodyPr>
            <a:normAutofit/>
          </a:bodyPr>
          <a:lstStyle/>
          <a:p>
            <a:pPr marL="0" indent="0">
              <a:buNone/>
            </a:pPr>
            <a:r>
              <a:rPr lang="en-US" sz="3200" b="1" dirty="0"/>
              <a:t>Research Question of the Study</a:t>
            </a:r>
          </a:p>
          <a:p>
            <a:pPr marL="0" indent="0">
              <a:buNone/>
            </a:pPr>
            <a:r>
              <a:rPr lang="en-US" sz="3200" dirty="0"/>
              <a:t>This study is designed to explore  </a:t>
            </a:r>
          </a:p>
          <a:p>
            <a:pPr marL="0" indent="0">
              <a:buNone/>
            </a:pPr>
            <a:endParaRPr lang="en-US" sz="3200" dirty="0"/>
          </a:p>
          <a:p>
            <a:r>
              <a:rPr lang="en-US" sz="3200" dirty="0"/>
              <a:t>“How COVID-19 has impacted the people with diabetes? ”</a:t>
            </a:r>
          </a:p>
          <a:p>
            <a:endParaRPr lang="en-US" sz="2400" dirty="0"/>
          </a:p>
        </p:txBody>
      </p:sp>
    </p:spTree>
    <p:extLst>
      <p:ext uri="{BB962C8B-B14F-4D97-AF65-F5344CB8AC3E}">
        <p14:creationId xmlns:p14="http://schemas.microsoft.com/office/powerpoint/2010/main" val="98681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952A-3844-42DB-9B1E-7E9C55EB9383}"/>
              </a:ext>
            </a:extLst>
          </p:cNvPr>
          <p:cNvSpPr>
            <a:spLocks noGrp="1"/>
          </p:cNvSpPr>
          <p:nvPr>
            <p:ph type="title"/>
          </p:nvPr>
        </p:nvSpPr>
        <p:spPr>
          <a:xfrm>
            <a:off x="503736" y="207621"/>
            <a:ext cx="11184528" cy="1400530"/>
          </a:xfrm>
        </p:spPr>
        <p:txBody>
          <a:bodyPr/>
          <a:lstStyle/>
          <a:p>
            <a:pPr algn="ctr"/>
            <a:r>
              <a:rPr lang="en-US" sz="3600" dirty="0"/>
              <a:t>RESEARCH QUESTION &amp; OBJECTIVES OF THE STUDY</a:t>
            </a:r>
          </a:p>
        </p:txBody>
      </p:sp>
      <p:sp>
        <p:nvSpPr>
          <p:cNvPr id="3" name="Content Placeholder 2">
            <a:extLst>
              <a:ext uri="{FF2B5EF4-FFF2-40B4-BE49-F238E27FC236}">
                <a16:creationId xmlns:a16="http://schemas.microsoft.com/office/drawing/2014/main" id="{FC7F8192-5109-416F-B602-E31B22E43FCF}"/>
              </a:ext>
            </a:extLst>
          </p:cNvPr>
          <p:cNvSpPr>
            <a:spLocks noGrp="1"/>
          </p:cNvSpPr>
          <p:nvPr>
            <p:ph idx="1"/>
          </p:nvPr>
        </p:nvSpPr>
        <p:spPr>
          <a:xfrm>
            <a:off x="699247" y="1491515"/>
            <a:ext cx="10870453" cy="4485079"/>
          </a:xfrm>
        </p:spPr>
        <p:txBody>
          <a:bodyPr>
            <a:normAutofit/>
          </a:bodyPr>
          <a:lstStyle/>
          <a:p>
            <a:pPr marL="0" indent="0">
              <a:buNone/>
            </a:pPr>
            <a:r>
              <a:rPr lang="en-US" sz="2400" b="1" dirty="0"/>
              <a:t>General Objective of the Study</a:t>
            </a:r>
          </a:p>
          <a:p>
            <a:r>
              <a:rPr lang="en-US" sz="2400" dirty="0"/>
              <a:t>To identify the impact of COVID-19 on people with diabetes.</a:t>
            </a:r>
          </a:p>
          <a:p>
            <a:endParaRPr lang="en-US" sz="2400" dirty="0"/>
          </a:p>
          <a:p>
            <a:pPr marL="0" indent="0">
              <a:buNone/>
            </a:pPr>
            <a:r>
              <a:rPr lang="en-US" sz="2400" b="1" dirty="0"/>
              <a:t>Specific Objectives of the Study</a:t>
            </a:r>
          </a:p>
          <a:p>
            <a:r>
              <a:rPr lang="en-US" sz="2400" dirty="0"/>
              <a:t>To summarize the risks and severity that can be caused by COVID-19 </a:t>
            </a:r>
          </a:p>
          <a:p>
            <a:pPr marL="0" indent="0">
              <a:buNone/>
            </a:pPr>
            <a:r>
              <a:rPr lang="en-US" sz="2400" dirty="0"/>
              <a:t>to diabetic patients </a:t>
            </a:r>
          </a:p>
          <a:p>
            <a:r>
              <a:rPr lang="en-US" sz="2400" dirty="0"/>
              <a:t>To explore the ways of managing diabetes during the COVID-19 pandemic.</a:t>
            </a:r>
          </a:p>
          <a:p>
            <a:endParaRPr lang="en-US" sz="2400" dirty="0"/>
          </a:p>
        </p:txBody>
      </p:sp>
    </p:spTree>
    <p:extLst>
      <p:ext uri="{BB962C8B-B14F-4D97-AF65-F5344CB8AC3E}">
        <p14:creationId xmlns:p14="http://schemas.microsoft.com/office/powerpoint/2010/main" val="203905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D40B-EBAE-4AD4-B830-E3DB7E9FEFAF}"/>
              </a:ext>
            </a:extLst>
          </p:cNvPr>
          <p:cNvSpPr>
            <a:spLocks noGrp="1"/>
          </p:cNvSpPr>
          <p:nvPr>
            <p:ph type="title"/>
          </p:nvPr>
        </p:nvSpPr>
        <p:spPr>
          <a:xfrm>
            <a:off x="1314433" y="198194"/>
            <a:ext cx="9404723" cy="1400530"/>
          </a:xfrm>
        </p:spPr>
        <p:txBody>
          <a:bodyPr/>
          <a:lstStyle/>
          <a:p>
            <a:pPr algn="ctr"/>
            <a:r>
              <a:rPr lang="en-US" dirty="0"/>
              <a:t>Methods</a:t>
            </a:r>
          </a:p>
        </p:txBody>
      </p:sp>
      <p:sp>
        <p:nvSpPr>
          <p:cNvPr id="3" name="Content Placeholder 2">
            <a:extLst>
              <a:ext uri="{FF2B5EF4-FFF2-40B4-BE49-F238E27FC236}">
                <a16:creationId xmlns:a16="http://schemas.microsoft.com/office/drawing/2014/main" id="{B3735D02-1C1B-4B6B-BED7-5C85FB853BB5}"/>
              </a:ext>
            </a:extLst>
          </p:cNvPr>
          <p:cNvSpPr>
            <a:spLocks noGrp="1"/>
          </p:cNvSpPr>
          <p:nvPr>
            <p:ph idx="1"/>
          </p:nvPr>
        </p:nvSpPr>
        <p:spPr>
          <a:xfrm>
            <a:off x="1131876" y="1416100"/>
            <a:ext cx="9928247" cy="4824444"/>
          </a:xfrm>
        </p:spPr>
        <p:txBody>
          <a:bodyPr>
            <a:normAutofit/>
          </a:bodyPr>
          <a:lstStyle/>
          <a:p>
            <a:r>
              <a:rPr lang="en-US" sz="2800" dirty="0">
                <a:effectLst/>
                <a:ea typeface="Calibri" panose="020F0502020204030204" pitchFamily="34" charset="0"/>
                <a:cs typeface="Times New Roman" panose="02020603050405020304" pitchFamily="18" charset="0"/>
              </a:rPr>
              <a:t>The study was conducted following standard narrative review methodology as per 27-itemized PRISMA checklist. </a:t>
            </a:r>
          </a:p>
          <a:p>
            <a:endParaRPr lang="en-US" sz="2800" dirty="0">
              <a:effectLst/>
              <a:ea typeface="Calibri" panose="020F0502020204030204" pitchFamily="34" charset="0"/>
              <a:cs typeface="Times New Roman" panose="02020603050405020304" pitchFamily="18" charset="0"/>
            </a:endParaRPr>
          </a:p>
          <a:p>
            <a:r>
              <a:rPr lang="en-US" sz="2800" dirty="0">
                <a:effectLst/>
                <a:ea typeface="Calibri" panose="020F0502020204030204" pitchFamily="34" charset="0"/>
                <a:cs typeface="Times New Roman" panose="02020603050405020304" pitchFamily="18" charset="0"/>
              </a:rPr>
              <a:t>The author, himself, was responsible to conduct various stages of this review under the guidance of the supervisor. </a:t>
            </a:r>
          </a:p>
        </p:txBody>
      </p:sp>
    </p:spTree>
    <p:extLst>
      <p:ext uri="{BB962C8B-B14F-4D97-AF65-F5344CB8AC3E}">
        <p14:creationId xmlns:p14="http://schemas.microsoft.com/office/powerpoint/2010/main" val="209461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D40B-EBAE-4AD4-B830-E3DB7E9FEFAF}"/>
              </a:ext>
            </a:extLst>
          </p:cNvPr>
          <p:cNvSpPr>
            <a:spLocks noGrp="1"/>
          </p:cNvSpPr>
          <p:nvPr>
            <p:ph type="title"/>
          </p:nvPr>
        </p:nvSpPr>
        <p:spPr>
          <a:xfrm>
            <a:off x="1314433" y="198194"/>
            <a:ext cx="9404723" cy="1400530"/>
          </a:xfrm>
        </p:spPr>
        <p:txBody>
          <a:bodyPr/>
          <a:lstStyle/>
          <a:p>
            <a:pPr algn="ctr"/>
            <a:r>
              <a:rPr lang="en-US" dirty="0"/>
              <a:t>Methods</a:t>
            </a:r>
          </a:p>
        </p:txBody>
      </p:sp>
      <p:sp>
        <p:nvSpPr>
          <p:cNvPr id="3" name="Content Placeholder 2">
            <a:extLst>
              <a:ext uri="{FF2B5EF4-FFF2-40B4-BE49-F238E27FC236}">
                <a16:creationId xmlns:a16="http://schemas.microsoft.com/office/drawing/2014/main" id="{B3735D02-1C1B-4B6B-BED7-5C85FB853BB5}"/>
              </a:ext>
            </a:extLst>
          </p:cNvPr>
          <p:cNvSpPr>
            <a:spLocks noGrp="1"/>
          </p:cNvSpPr>
          <p:nvPr>
            <p:ph idx="1"/>
          </p:nvPr>
        </p:nvSpPr>
        <p:spPr>
          <a:xfrm>
            <a:off x="1131876" y="1416100"/>
            <a:ext cx="10316913" cy="4824444"/>
          </a:xfrm>
        </p:spPr>
        <p:txBody>
          <a:bodyPr>
            <a:normAutofit/>
          </a:bodyPr>
          <a:lstStyle/>
          <a:p>
            <a:r>
              <a:rPr lang="en-US" sz="2800" dirty="0"/>
              <a:t>Multiple keywords were listed for literature searching.</a:t>
            </a:r>
          </a:p>
          <a:p>
            <a:r>
              <a:rPr lang="en-US" sz="2800" dirty="0"/>
              <a:t>Some of the most used keywords included </a:t>
            </a:r>
          </a:p>
          <a:p>
            <a:pPr lvl="1"/>
            <a:r>
              <a:rPr lang="en-US" sz="2400" dirty="0"/>
              <a:t>impact of COVID-19 on people with diabetes, </a:t>
            </a:r>
          </a:p>
          <a:p>
            <a:pPr lvl="1"/>
            <a:r>
              <a:rPr lang="en-US" sz="2400" dirty="0"/>
              <a:t>effect of COVID-19 on </a:t>
            </a:r>
            <a:r>
              <a:rPr lang="en-US" sz="2400" dirty="0" err="1"/>
              <a:t>on</a:t>
            </a:r>
            <a:r>
              <a:rPr lang="en-US" sz="2400" dirty="0"/>
              <a:t> people with diabetes, </a:t>
            </a:r>
          </a:p>
          <a:p>
            <a:pPr lvl="1"/>
            <a:r>
              <a:rPr lang="en-US" sz="2400" dirty="0"/>
              <a:t>HbA1C control, outcome of diabetic patients, </a:t>
            </a:r>
          </a:p>
          <a:p>
            <a:pPr lvl="1"/>
            <a:r>
              <a:rPr lang="en-US" sz="2400" dirty="0" err="1"/>
              <a:t>Glycaemic</a:t>
            </a:r>
            <a:r>
              <a:rPr lang="en-US" sz="2400" dirty="0"/>
              <a:t> control in lockdown, </a:t>
            </a:r>
          </a:p>
          <a:p>
            <a:pPr lvl="1"/>
            <a:r>
              <a:rPr lang="en-US" sz="2400" dirty="0"/>
              <a:t>Weight gain in lockdown, </a:t>
            </a:r>
          </a:p>
          <a:p>
            <a:pPr lvl="1"/>
            <a:r>
              <a:rPr lang="en-US" sz="2400" dirty="0"/>
              <a:t>Medication in lockdown, </a:t>
            </a:r>
          </a:p>
          <a:p>
            <a:pPr lvl="1"/>
            <a:r>
              <a:rPr lang="en-US" sz="2400" dirty="0"/>
              <a:t>Older people with diabetes and COVID-19 and so on.</a:t>
            </a:r>
          </a:p>
        </p:txBody>
      </p:sp>
    </p:spTree>
    <p:extLst>
      <p:ext uri="{BB962C8B-B14F-4D97-AF65-F5344CB8AC3E}">
        <p14:creationId xmlns:p14="http://schemas.microsoft.com/office/powerpoint/2010/main" val="45420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D40B-EBAE-4AD4-B830-E3DB7E9FEFAF}"/>
              </a:ext>
            </a:extLst>
          </p:cNvPr>
          <p:cNvSpPr>
            <a:spLocks noGrp="1"/>
          </p:cNvSpPr>
          <p:nvPr>
            <p:ph type="title"/>
          </p:nvPr>
        </p:nvSpPr>
        <p:spPr>
          <a:xfrm>
            <a:off x="1393637" y="386084"/>
            <a:ext cx="9404723" cy="1400530"/>
          </a:xfrm>
        </p:spPr>
        <p:txBody>
          <a:bodyPr/>
          <a:lstStyle/>
          <a:p>
            <a:pPr algn="ctr"/>
            <a:r>
              <a:rPr lang="en-US" dirty="0"/>
              <a:t>Methods</a:t>
            </a:r>
          </a:p>
        </p:txBody>
      </p:sp>
      <p:sp>
        <p:nvSpPr>
          <p:cNvPr id="3" name="Content Placeholder 2">
            <a:extLst>
              <a:ext uri="{FF2B5EF4-FFF2-40B4-BE49-F238E27FC236}">
                <a16:creationId xmlns:a16="http://schemas.microsoft.com/office/drawing/2014/main" id="{B3735D02-1C1B-4B6B-BED7-5C85FB853BB5}"/>
              </a:ext>
            </a:extLst>
          </p:cNvPr>
          <p:cNvSpPr>
            <a:spLocks noGrp="1"/>
          </p:cNvSpPr>
          <p:nvPr>
            <p:ph idx="1"/>
          </p:nvPr>
        </p:nvSpPr>
        <p:spPr>
          <a:xfrm>
            <a:off x="1131876" y="1416100"/>
            <a:ext cx="10517329" cy="4824444"/>
          </a:xfrm>
        </p:spPr>
        <p:txBody>
          <a:bodyPr>
            <a:normAutofit fontScale="92500" lnSpcReduction="10000"/>
          </a:bodyPr>
          <a:lstStyle/>
          <a:p>
            <a:r>
              <a:rPr lang="en-US" sz="3200" dirty="0"/>
              <a:t>Searching was performed using following database </a:t>
            </a:r>
          </a:p>
          <a:p>
            <a:pPr lvl="1"/>
            <a:r>
              <a:rPr lang="en-US" sz="2800" dirty="0"/>
              <a:t>Google Scholar, </a:t>
            </a:r>
          </a:p>
          <a:p>
            <a:pPr lvl="1"/>
            <a:r>
              <a:rPr lang="en-US" sz="2800" dirty="0"/>
              <a:t>PubMed, </a:t>
            </a:r>
          </a:p>
          <a:p>
            <a:pPr lvl="1"/>
            <a:r>
              <a:rPr lang="en-US" sz="2800" dirty="0" err="1"/>
              <a:t>Hinari</a:t>
            </a:r>
            <a:r>
              <a:rPr lang="en-US" sz="2800" dirty="0"/>
              <a:t>, </a:t>
            </a:r>
          </a:p>
          <a:p>
            <a:pPr lvl="1"/>
            <a:r>
              <a:rPr lang="en-US" sz="2800" dirty="0"/>
              <a:t>Wiley library, </a:t>
            </a:r>
          </a:p>
          <a:p>
            <a:pPr lvl="1"/>
            <a:r>
              <a:rPr lang="en-US" sz="2800" dirty="0"/>
              <a:t>BMJ journals and </a:t>
            </a:r>
          </a:p>
          <a:p>
            <a:pPr lvl="1"/>
            <a:r>
              <a:rPr lang="en-US" sz="2800" dirty="0"/>
              <a:t>BMC.</a:t>
            </a:r>
          </a:p>
          <a:p>
            <a:endParaRPr lang="en-US" sz="3200" dirty="0"/>
          </a:p>
          <a:p>
            <a:r>
              <a:rPr lang="en-US" sz="3200" dirty="0"/>
              <a:t>Hand searching was also performed</a:t>
            </a:r>
          </a:p>
          <a:p>
            <a:endParaRPr lang="en-US" dirty="0"/>
          </a:p>
        </p:txBody>
      </p:sp>
    </p:spTree>
    <p:extLst>
      <p:ext uri="{BB962C8B-B14F-4D97-AF65-F5344CB8AC3E}">
        <p14:creationId xmlns:p14="http://schemas.microsoft.com/office/powerpoint/2010/main" val="155403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AA7F-A907-4C05-AA16-A643C0609DBF}"/>
              </a:ext>
            </a:extLst>
          </p:cNvPr>
          <p:cNvSpPr>
            <a:spLocks noGrp="1"/>
          </p:cNvSpPr>
          <p:nvPr>
            <p:ph type="title"/>
          </p:nvPr>
        </p:nvSpPr>
        <p:spPr>
          <a:xfrm>
            <a:off x="627257" y="292289"/>
            <a:ext cx="11429625" cy="1400530"/>
          </a:xfrm>
        </p:spPr>
        <p:txBody>
          <a:bodyPr/>
          <a:lstStyle/>
          <a:p>
            <a:pPr algn="ctr"/>
            <a:r>
              <a:rPr lang="en-US" dirty="0"/>
              <a:t>Literature Searching and Paper Selection</a:t>
            </a:r>
          </a:p>
        </p:txBody>
      </p:sp>
      <p:sp>
        <p:nvSpPr>
          <p:cNvPr id="3" name="Content Placeholder 2">
            <a:extLst>
              <a:ext uri="{FF2B5EF4-FFF2-40B4-BE49-F238E27FC236}">
                <a16:creationId xmlns:a16="http://schemas.microsoft.com/office/drawing/2014/main" id="{762CD30E-9DEE-4004-BE75-A3D15C978450}"/>
              </a:ext>
            </a:extLst>
          </p:cNvPr>
          <p:cNvSpPr>
            <a:spLocks noGrp="1"/>
          </p:cNvSpPr>
          <p:nvPr>
            <p:ph idx="1"/>
          </p:nvPr>
        </p:nvSpPr>
        <p:spPr>
          <a:xfrm>
            <a:off x="412013" y="1757634"/>
            <a:ext cx="5212173" cy="4195481"/>
          </a:xfrm>
        </p:spPr>
        <p:txBody>
          <a:bodyPr>
            <a:normAutofit/>
          </a:bodyPr>
          <a:lstStyle/>
          <a:p>
            <a:r>
              <a:rPr lang="en-US" sz="2400" dirty="0"/>
              <a:t>Peer-reviewed journal articles were searched in the databases using different combinations of the keywords </a:t>
            </a:r>
          </a:p>
          <a:p>
            <a:endParaRPr lang="en-US" sz="2400" dirty="0"/>
          </a:p>
          <a:p>
            <a:r>
              <a:rPr lang="en-US" sz="2400" dirty="0"/>
              <a:t>To assure a better organization of the articles, each paper was assigned a unique paper ID for future ease.</a:t>
            </a:r>
          </a:p>
        </p:txBody>
      </p:sp>
      <p:graphicFrame>
        <p:nvGraphicFramePr>
          <p:cNvPr id="4" name="Table 3">
            <a:extLst>
              <a:ext uri="{FF2B5EF4-FFF2-40B4-BE49-F238E27FC236}">
                <a16:creationId xmlns:a16="http://schemas.microsoft.com/office/drawing/2014/main" id="{E3E5B52D-2741-46A7-B967-FEF6F10CB812}"/>
              </a:ext>
            </a:extLst>
          </p:cNvPr>
          <p:cNvGraphicFramePr>
            <a:graphicFrameLocks noGrp="1"/>
          </p:cNvGraphicFramePr>
          <p:nvPr>
            <p:extLst>
              <p:ext uri="{D42A27DB-BD31-4B8C-83A1-F6EECF244321}">
                <p14:modId xmlns:p14="http://schemas.microsoft.com/office/powerpoint/2010/main" val="3419765753"/>
              </p:ext>
            </p:extLst>
          </p:nvPr>
        </p:nvGraphicFramePr>
        <p:xfrm>
          <a:off x="5718927" y="1692819"/>
          <a:ext cx="5683987" cy="4070978"/>
        </p:xfrm>
        <a:graphic>
          <a:graphicData uri="http://schemas.openxmlformats.org/drawingml/2006/table">
            <a:tbl>
              <a:tblPr firstRow="1" firstCol="1" bandRow="1">
                <a:tableStyleId>{5C22544A-7EE6-4342-B048-85BDC9FD1C3A}</a:tableStyleId>
              </a:tblPr>
              <a:tblGrid>
                <a:gridCol w="1020169">
                  <a:extLst>
                    <a:ext uri="{9D8B030D-6E8A-4147-A177-3AD203B41FA5}">
                      <a16:colId xmlns:a16="http://schemas.microsoft.com/office/drawing/2014/main" val="2519814600"/>
                    </a:ext>
                  </a:extLst>
                </a:gridCol>
                <a:gridCol w="2355155">
                  <a:extLst>
                    <a:ext uri="{9D8B030D-6E8A-4147-A177-3AD203B41FA5}">
                      <a16:colId xmlns:a16="http://schemas.microsoft.com/office/drawing/2014/main" val="1905225054"/>
                    </a:ext>
                  </a:extLst>
                </a:gridCol>
                <a:gridCol w="2308663">
                  <a:extLst>
                    <a:ext uri="{9D8B030D-6E8A-4147-A177-3AD203B41FA5}">
                      <a16:colId xmlns:a16="http://schemas.microsoft.com/office/drawing/2014/main" val="2257419121"/>
                    </a:ext>
                  </a:extLst>
                </a:gridCol>
              </a:tblGrid>
              <a:tr h="455194">
                <a:tc>
                  <a:txBody>
                    <a:bodyPr/>
                    <a:lstStyle/>
                    <a:p>
                      <a:pPr marL="0" marR="0" indent="0">
                        <a:spcBef>
                          <a:spcPts val="0"/>
                        </a:spcBef>
                        <a:spcAft>
                          <a:spcPts val="1200"/>
                        </a:spcAft>
                      </a:pPr>
                      <a:r>
                        <a:rPr lang="en-US" sz="1200">
                          <a:effectLst/>
                        </a:rPr>
                        <a:t>Topic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a:effectLst/>
                        </a:rPr>
                        <a:t>Inclusion Criteria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a:effectLst/>
                        </a:rPr>
                        <a:t>Exclusion Criteria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8206836"/>
                  </a:ext>
                </a:extLst>
              </a:tr>
              <a:tr h="910385">
                <a:tc>
                  <a:txBody>
                    <a:bodyPr/>
                    <a:lstStyle/>
                    <a:p>
                      <a:pPr marL="0" marR="0" indent="0">
                        <a:spcBef>
                          <a:spcPts val="0"/>
                        </a:spcBef>
                        <a:spcAft>
                          <a:spcPts val="1200"/>
                        </a:spcAft>
                        <a:tabLst>
                          <a:tab pos="558800" algn="l"/>
                        </a:tabLst>
                      </a:pPr>
                      <a:r>
                        <a:rPr lang="en-US" sz="1200">
                          <a:effectLst/>
                        </a:rPr>
                        <a:t>Targeted Population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dirty="0">
                          <a:effectLst/>
                        </a:rPr>
                        <a:t>Adult population with type-1 or type-2 diabetes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dirty="0">
                          <a:effectLst/>
                        </a:rPr>
                        <a:t>Studies with children with diabetes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8659774"/>
                  </a:ext>
                </a:extLst>
              </a:tr>
              <a:tr h="884629">
                <a:tc>
                  <a:txBody>
                    <a:bodyPr/>
                    <a:lstStyle/>
                    <a:p>
                      <a:pPr marL="0" marR="0" indent="0">
                        <a:spcBef>
                          <a:spcPts val="0"/>
                        </a:spcBef>
                        <a:spcAft>
                          <a:spcPts val="1200"/>
                        </a:spcAft>
                        <a:tabLst>
                          <a:tab pos="558800" algn="l"/>
                        </a:tabLst>
                      </a:pPr>
                      <a:r>
                        <a:rPr lang="en-US" sz="1200">
                          <a:effectLst/>
                        </a:rPr>
                        <a:t>Outcomes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a:effectLst/>
                        </a:rPr>
                        <a:t>Studies that measured different health outcomes of diabetic population affected by COVID-19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dirty="0">
                          <a:effectLst/>
                        </a:rPr>
                        <a:t>Studies that measured the impact of disease other than COVID-19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6247623"/>
                  </a:ext>
                </a:extLst>
              </a:tr>
              <a:tr h="910385">
                <a:tc>
                  <a:txBody>
                    <a:bodyPr/>
                    <a:lstStyle/>
                    <a:p>
                      <a:pPr marL="0" marR="0" indent="0">
                        <a:spcBef>
                          <a:spcPts val="0"/>
                        </a:spcBef>
                        <a:spcAft>
                          <a:spcPts val="1200"/>
                        </a:spcAft>
                      </a:pPr>
                      <a:r>
                        <a:rPr lang="en-US" sz="1200">
                          <a:effectLst/>
                        </a:rPr>
                        <a:t>Time Interval</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a:effectLst/>
                        </a:rPr>
                        <a:t>Studies published on or after January 2020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dirty="0">
                          <a:effectLst/>
                        </a:rPr>
                        <a:t>Studies published before January 2020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3834765"/>
                  </a:ext>
                </a:extLst>
              </a:tr>
              <a:tr h="910385">
                <a:tc>
                  <a:txBody>
                    <a:bodyPr/>
                    <a:lstStyle/>
                    <a:p>
                      <a:pPr marL="0" marR="0" indent="0">
                        <a:spcBef>
                          <a:spcPts val="0"/>
                        </a:spcBef>
                        <a:spcAft>
                          <a:spcPts val="1200"/>
                        </a:spcAft>
                      </a:pPr>
                      <a:r>
                        <a:rPr lang="en-US" sz="1200">
                          <a:effectLst/>
                        </a:rPr>
                        <a:t>Study Language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a:effectLst/>
                        </a:rPr>
                        <a:t>English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1200"/>
                        </a:spcAft>
                      </a:pPr>
                      <a:r>
                        <a:rPr lang="en-US" sz="1200" dirty="0">
                          <a:effectLst/>
                        </a:rPr>
                        <a:t>Any language except English</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1267560"/>
                  </a:ext>
                </a:extLst>
              </a:tr>
            </a:tbl>
          </a:graphicData>
        </a:graphic>
      </p:graphicFrame>
    </p:spTree>
    <p:extLst>
      <p:ext uri="{BB962C8B-B14F-4D97-AF65-F5344CB8AC3E}">
        <p14:creationId xmlns:p14="http://schemas.microsoft.com/office/powerpoint/2010/main" val="499915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0</TotalTime>
  <Words>2014</Words>
  <Application>Microsoft Office PowerPoint</Application>
  <PresentationFormat>Widescreen</PresentationFormat>
  <Paragraphs>192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Times New Roman</vt:lpstr>
      <vt:lpstr>Wingdings 3</vt:lpstr>
      <vt:lpstr>Ion</vt:lpstr>
      <vt:lpstr>Impact of COVID-19 on people with diabetes: A Narrative Review</vt:lpstr>
      <vt:lpstr>Introduction</vt:lpstr>
      <vt:lpstr>Introduction</vt:lpstr>
      <vt:lpstr>RESEARCH QUESTION &amp; OBJECTIVES OF THE STUDY</vt:lpstr>
      <vt:lpstr>RESEARCH QUESTION &amp; OBJECTIVES OF THE STUDY</vt:lpstr>
      <vt:lpstr>Methods</vt:lpstr>
      <vt:lpstr>Methods</vt:lpstr>
      <vt:lpstr>Methods</vt:lpstr>
      <vt:lpstr>Literature Searching and Paper Selection</vt:lpstr>
      <vt:lpstr>Findings from Literature Searching</vt:lpstr>
      <vt:lpstr>Cause of exclusions </vt:lpstr>
      <vt:lpstr>Selected articles at a glance</vt:lpstr>
      <vt:lpstr>Paper ID 1</vt:lpstr>
      <vt:lpstr>Paper ID 2</vt:lpstr>
      <vt:lpstr>Paper ID 3</vt:lpstr>
      <vt:lpstr>Paper ID 4</vt:lpstr>
      <vt:lpstr>Paper ID 5</vt:lpstr>
      <vt:lpstr>Paper ID 6</vt:lpstr>
      <vt:lpstr>Limitations of the study</vt:lpstr>
      <vt:lpstr>Conclusion</vt:lpstr>
      <vt:lpstr>Conclusion</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COVID-19 on people with diabetes: A Narrative Review</dc:title>
  <dc:creator>Shahrier</dc:creator>
  <cp:lastModifiedBy>Shahrier</cp:lastModifiedBy>
  <cp:revision>15</cp:revision>
  <dcterms:created xsi:type="dcterms:W3CDTF">2022-05-17T14:04:34Z</dcterms:created>
  <dcterms:modified xsi:type="dcterms:W3CDTF">2022-05-18T06:11:41Z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2022-05-17T14:04:34Z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5224be68-6446-42e7-aa72-f39ce57ef50d</vt:lpwstr>
  </property>
  <property fmtid="{D5CDD505-2E9C-101B-9397-08002B2CF9AE}" pid="8" name="MSIP_Label_3c9bec58-8084-492e-8360-0e1cfe36408c_ContentBits">
    <vt:lpwstr>0</vt:lpwstr>
  </property>
</Properties>
</file>