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28" r:id="rId2"/>
    <p:sldId id="302" r:id="rId3"/>
    <p:sldId id="316" r:id="rId4"/>
    <p:sldId id="318" r:id="rId5"/>
    <p:sldId id="320" r:id="rId6"/>
    <p:sldId id="307" r:id="rId7"/>
    <p:sldId id="309" r:id="rId8"/>
    <p:sldId id="315" r:id="rId9"/>
    <p:sldId id="321" r:id="rId10"/>
    <p:sldId id="286" r:id="rId11"/>
    <p:sldId id="287" r:id="rId12"/>
    <p:sldId id="288" r:id="rId13"/>
    <p:sldId id="290" r:id="rId14"/>
    <p:sldId id="291" r:id="rId15"/>
    <p:sldId id="292" r:id="rId16"/>
    <p:sldId id="293" r:id="rId17"/>
    <p:sldId id="289" r:id="rId18"/>
    <p:sldId id="294" r:id="rId19"/>
    <p:sldId id="295" r:id="rId20"/>
    <p:sldId id="297" r:id="rId21"/>
    <p:sldId id="325" r:id="rId22"/>
    <p:sldId id="329" r:id="rId23"/>
    <p:sldId id="332" r:id="rId24"/>
    <p:sldId id="30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K"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pie3DChart>
        <c:varyColors val="1"/>
        <c:ser>
          <c:idx val="0"/>
          <c:order val="0"/>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8BE2-4AD3-845B-86C511FC2168}"/>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8BE2-4AD3-845B-86C511FC2168}"/>
              </c:ext>
            </c:extLst>
          </c:dPt>
          <c:dLbls>
            <c:dLbl>
              <c:idx val="0"/>
              <c:layout/>
              <c:tx>
                <c:rich>
                  <a:bodyPr/>
                  <a:lstStyle/>
                  <a:p>
                    <a:r>
                      <a:rPr lang="en-US" sz="1200" b="1">
                        <a:solidFill>
                          <a:schemeClr val="tx1"/>
                        </a:solidFill>
                      </a:rPr>
                      <a:t>64.60</a:t>
                    </a:r>
                    <a:r>
                      <a:rPr lang="en-US"/>
                      <a:t>%</a:t>
                    </a:r>
                  </a:p>
                </c:rich>
              </c:tx>
              <c:showVal val="1"/>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01-8BE2-4AD3-845B-86C511FC2168}"/>
                </c:ext>
              </c:extLst>
            </c:dLbl>
            <c:dLbl>
              <c:idx val="1"/>
              <c:layout/>
              <c:tx>
                <c:rich>
                  <a:bodyPr/>
                  <a:lstStyle/>
                  <a:p>
                    <a:r>
                      <a:rPr lang="en-US" sz="1400" b="1">
                        <a:solidFill>
                          <a:schemeClr val="tx1"/>
                        </a:solidFill>
                      </a:rPr>
                      <a:t>35.40</a:t>
                    </a:r>
                    <a:r>
                      <a:rPr lang="en-US"/>
                      <a:t>%</a:t>
                    </a:r>
                  </a:p>
                </c:rich>
              </c:tx>
              <c:showVal val="1"/>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03-8BE2-4AD3-845B-86C511FC216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Val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Sheet1!$A$7:$A$8</c:f>
              <c:strCache>
                <c:ptCount val="2"/>
                <c:pt idx="0">
                  <c:v>Yes</c:v>
                </c:pt>
                <c:pt idx="1">
                  <c:v>No</c:v>
                </c:pt>
              </c:strCache>
            </c:strRef>
          </c:cat>
          <c:val>
            <c:numRef>
              <c:f>Sheet1!$B$7:$B$8</c:f>
              <c:numCache>
                <c:formatCode>0.00%</c:formatCode>
                <c:ptCount val="2"/>
                <c:pt idx="0">
                  <c:v>0.64600000000000246</c:v>
                </c:pt>
                <c:pt idx="1">
                  <c:v>0.35400000000000031</c:v>
                </c:pt>
              </c:numCache>
            </c:numRef>
          </c:val>
          <c:extLst xmlns:c16r2="http://schemas.microsoft.com/office/drawing/2015/06/chart">
            <c:ext xmlns:c16="http://schemas.microsoft.com/office/drawing/2014/chart" uri="{C3380CC4-5D6E-409C-BE32-E72D297353CC}">
              <c16:uniqueId val="{00000004-8BE2-4AD3-845B-86C511FC2168}"/>
            </c:ext>
          </c:extLst>
        </c:ser>
      </c:pie3DChart>
      <c:spPr>
        <a:noFill/>
        <a:ln>
          <a:noFill/>
        </a:ln>
        <a:effectLst/>
      </c:spPr>
    </c:plotArea>
    <c:legend>
      <c:legendPos val="b"/>
      <c:legendEntry>
        <c:idx val="0"/>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33158923884514496"/>
          <c:y val="0.81065351008339281"/>
          <c:w val="0.33404374453193353"/>
          <c:h val="0.16403003422040638"/>
        </c:manualLayout>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403BD0-F160-448B-B0FD-5D1376952FC1}" type="datetimeFigureOut">
              <a:rPr lang="en-US" smtClean="0"/>
              <a:pPr/>
              <a:t>2/18/2022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0DBEEF-4DE8-4788-B8A9-ACF24D7BEC7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C51C9F8-D8FB-4443-BF0D-1836C59A30A0}" type="datetime1">
              <a:rPr lang="en-US" smtClean="0"/>
              <a:pPr/>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1168691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DEC3AB-363D-414F-B9A0-13FF8CD40FD2}" type="datetime1">
              <a:rPr lang="en-US" smtClean="0"/>
              <a:pPr/>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4200079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274AB1-F310-4DBD-BE44-6A4B61BA82B0}" type="datetime1">
              <a:rPr lang="en-US" smtClean="0"/>
              <a:pPr/>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2250745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8952D9-8828-4712-A2B8-9803C927E614}" type="datetime1">
              <a:rPr lang="en-US" smtClean="0"/>
              <a:pPr/>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994667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646437-BFE5-414D-ABBD-D2BAB53FA94D}" type="datetime1">
              <a:rPr lang="en-US" smtClean="0"/>
              <a:pPr/>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1468795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64A2DC-B1C1-4BFE-88C0-54A2FAD90079}" type="datetime1">
              <a:rPr lang="en-US" smtClean="0"/>
              <a:pPr/>
              <a:t>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4113913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22B43D-42E8-433C-9003-608E80066CC6}" type="datetime1">
              <a:rPr lang="en-US" smtClean="0"/>
              <a:pPr/>
              <a:t>2/18/2022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93515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29BFD5-4E32-4B07-94D5-5F6B44EEF4C6}" type="datetime1">
              <a:rPr lang="en-US" smtClean="0"/>
              <a:pPr/>
              <a:t>2/18/2022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563797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BBEE9D-8C3D-425F-AD7A-991D7E987008}" type="datetime1">
              <a:rPr lang="en-US" smtClean="0"/>
              <a:pPr/>
              <a:t>2/18/2022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2031419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0F5C57-AFE9-470D-9AE0-454663677D22}" type="datetime1">
              <a:rPr lang="en-US" smtClean="0"/>
              <a:pPr/>
              <a:t>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773161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D6E82-EBF1-4DD3-9640-26845F9EE8B3}" type="datetime1">
              <a:rPr lang="en-US" smtClean="0"/>
              <a:pPr/>
              <a:t>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3628854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B3986-191B-4671-B100-264C1B3EF937}" type="datetime1">
              <a:rPr lang="en-US" smtClean="0"/>
              <a:pPr/>
              <a:t>2/18/2022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9ED676-C0B9-4C6B-9AF9-9D3ADEF556F1}" type="slidenum">
              <a:rPr lang="en-US" smtClean="0"/>
              <a:pPr/>
              <a:t>‹#›</a:t>
            </a:fld>
            <a:endParaRPr lang="en-US"/>
          </a:p>
        </p:txBody>
      </p:sp>
    </p:spTree>
    <p:extLst>
      <p:ext uri="{BB962C8B-B14F-4D97-AF65-F5344CB8AC3E}">
        <p14:creationId xmlns:p14="http://schemas.microsoft.com/office/powerpoint/2010/main" xmlns="" val="3379266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5181600" y="2819400"/>
            <a:ext cx="3505200" cy="3306763"/>
          </a:xfrm>
        </p:spPr>
        <p:txBody>
          <a:bodyPr>
            <a:normAutofit fontScale="85000" lnSpcReduction="10000"/>
          </a:bodyPr>
          <a:lstStyle/>
          <a:p>
            <a:pPr algn="ctr">
              <a:buNone/>
            </a:pPr>
            <a:r>
              <a:rPr lang="en-US" sz="2600" b="1" dirty="0" smtClean="0">
                <a:latin typeface="Times New Roman" pitchFamily="18" charset="0"/>
                <a:cs typeface="Times New Roman" pitchFamily="18" charset="0"/>
              </a:rPr>
              <a:t>Supervisor:</a:t>
            </a:r>
          </a:p>
          <a:p>
            <a:pPr algn="ctr">
              <a:buNone/>
            </a:pPr>
            <a:r>
              <a:rPr lang="en-US" sz="2600" dirty="0" smtClean="0">
                <a:latin typeface="Times New Roman" pitchFamily="18" charset="0"/>
                <a:cs typeface="Times New Roman" pitchFamily="18" charset="0"/>
              </a:rPr>
              <a:t>Dr. </a:t>
            </a:r>
            <a:r>
              <a:rPr lang="en-US" sz="2600" dirty="0" err="1" smtClean="0">
                <a:latin typeface="Times New Roman" pitchFamily="18" charset="0"/>
                <a:cs typeface="Times New Roman" pitchFamily="18" charset="0"/>
              </a:rPr>
              <a:t>Kamran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ul</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Baset</a:t>
            </a:r>
            <a:r>
              <a:rPr lang="en-US" sz="2600" dirty="0" smtClean="0">
                <a:latin typeface="Times New Roman" pitchFamily="18" charset="0"/>
                <a:cs typeface="Times New Roman" pitchFamily="18" charset="0"/>
              </a:rPr>
              <a:t> </a:t>
            </a:r>
            <a:r>
              <a:rPr lang="en-US" sz="2600" b="1" i="1"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PhD)</a:t>
            </a:r>
            <a:r>
              <a:rPr lang="en-US" sz="2600" dirty="0" smtClean="0">
                <a:latin typeface="Times New Roman" pitchFamily="18" charset="0"/>
                <a:cs typeface="Times New Roman" pitchFamily="18" charset="0"/>
              </a:rPr>
              <a:t/>
            </a:r>
            <a:br>
              <a:rPr lang="en-US" sz="2600" dirty="0" smtClean="0">
                <a:latin typeface="Times New Roman" pitchFamily="18" charset="0"/>
                <a:cs typeface="Times New Roman" pitchFamily="18" charset="0"/>
              </a:rPr>
            </a:br>
            <a:r>
              <a:rPr lang="en-US" sz="2600" dirty="0" smtClean="0">
                <a:latin typeface="Times New Roman" pitchFamily="18" charset="0"/>
                <a:cs typeface="Times New Roman" pitchFamily="18" charset="0"/>
              </a:rPr>
              <a:t>Associate Professor</a:t>
            </a:r>
          </a:p>
          <a:p>
            <a:pPr algn="ctr">
              <a:buNone/>
            </a:pPr>
            <a:r>
              <a:rPr lang="en-US" sz="2600" dirty="0" smtClean="0">
                <a:latin typeface="Times New Roman" pitchFamily="18" charset="0"/>
                <a:cs typeface="Times New Roman" pitchFamily="18" charset="0"/>
              </a:rPr>
              <a:t>Department of Public Health</a:t>
            </a:r>
          </a:p>
          <a:p>
            <a:pPr algn="ctr">
              <a:buNone/>
            </a:pPr>
            <a:r>
              <a:rPr lang="en-US" sz="2600" dirty="0" smtClean="0">
                <a:latin typeface="Times New Roman" pitchFamily="18" charset="0"/>
                <a:cs typeface="Times New Roman" pitchFamily="18" charset="0"/>
              </a:rPr>
              <a:t>School of Pharmacy &amp; Public Health</a:t>
            </a:r>
          </a:p>
          <a:p>
            <a:pPr algn="ctr">
              <a:buNone/>
            </a:pPr>
            <a:r>
              <a:rPr lang="en-US" sz="2600" dirty="0" smtClean="0">
                <a:latin typeface="Times New Roman" pitchFamily="18" charset="0"/>
                <a:cs typeface="Times New Roman" pitchFamily="18" charset="0"/>
              </a:rPr>
              <a:t>Independent University Bangladesh</a:t>
            </a:r>
          </a:p>
          <a:p>
            <a:endParaRPr lang="en-US" dirty="0"/>
          </a:p>
        </p:txBody>
      </p:sp>
      <p:sp>
        <p:nvSpPr>
          <p:cNvPr id="5" name="Slide Number Placeholder 4"/>
          <p:cNvSpPr>
            <a:spLocks noGrp="1"/>
          </p:cNvSpPr>
          <p:nvPr>
            <p:ph type="sldNum" sz="quarter" idx="12"/>
          </p:nvPr>
        </p:nvSpPr>
        <p:spPr/>
        <p:txBody>
          <a:bodyPr/>
          <a:lstStyle/>
          <a:p>
            <a:fld id="{F59ED676-C0B9-4C6B-9AF9-9D3ADEF556F1}" type="slidenum">
              <a:rPr lang="en-US" smtClean="0"/>
              <a:pPr/>
              <a:t>1</a:t>
            </a:fld>
            <a:endParaRPr lang="en-US"/>
          </a:p>
        </p:txBody>
      </p:sp>
      <p:sp>
        <p:nvSpPr>
          <p:cNvPr id="7" name="Content Placeholder 6"/>
          <p:cNvSpPr>
            <a:spLocks noGrp="1"/>
          </p:cNvSpPr>
          <p:nvPr>
            <p:ph sz="half" idx="1"/>
          </p:nvPr>
        </p:nvSpPr>
        <p:spPr>
          <a:xfrm>
            <a:off x="457200" y="2971800"/>
            <a:ext cx="3429000" cy="3001963"/>
          </a:xfrm>
        </p:spPr>
        <p:txBody>
          <a:bodyPr>
            <a:normAutofit fontScale="85000" lnSpcReduction="10000"/>
          </a:bodyPr>
          <a:lstStyle/>
          <a:p>
            <a:pPr algn="ctr">
              <a:buNone/>
            </a:pPr>
            <a:r>
              <a:rPr lang="en-US" b="1" dirty="0" smtClean="0">
                <a:latin typeface="Times New Roman" pitchFamily="18" charset="0"/>
                <a:cs typeface="Times New Roman" pitchFamily="18" charset="0"/>
              </a:rPr>
              <a:t>Presented By:</a:t>
            </a:r>
          </a:p>
          <a:p>
            <a:pPr algn="ctr">
              <a:buNone/>
            </a:pPr>
            <a:r>
              <a:rPr lang="en-US" dirty="0" smtClean="0">
                <a:latin typeface="Times New Roman" pitchFamily="18" charset="0"/>
                <a:cs typeface="Times New Roman" pitchFamily="18" charset="0"/>
              </a:rPr>
              <a:t>K.M.RAKIBUL HASAN</a:t>
            </a:r>
          </a:p>
          <a:p>
            <a:pPr algn="ctr">
              <a:buNone/>
            </a:pPr>
            <a:r>
              <a:rPr lang="en-US" dirty="0" smtClean="0">
                <a:latin typeface="Times New Roman" pitchFamily="18" charset="0"/>
                <a:cs typeface="Times New Roman" pitchFamily="18" charset="0"/>
              </a:rPr>
              <a:t>IUB ID: 2031385</a:t>
            </a:r>
          </a:p>
          <a:p>
            <a:pPr algn="ctr">
              <a:buNone/>
            </a:pPr>
            <a:r>
              <a:rPr lang="en-US" dirty="0" smtClean="0">
                <a:latin typeface="Times New Roman" pitchFamily="18" charset="0"/>
                <a:cs typeface="Times New Roman" pitchFamily="18" charset="0"/>
              </a:rPr>
              <a:t>Session: Summer 2020</a:t>
            </a:r>
          </a:p>
          <a:p>
            <a:pPr algn="ctr">
              <a:buNone/>
            </a:pPr>
            <a:r>
              <a:rPr lang="en-US" dirty="0" smtClean="0">
                <a:latin typeface="Times New Roman" pitchFamily="18" charset="0"/>
                <a:cs typeface="Times New Roman" pitchFamily="18" charset="0"/>
              </a:rPr>
              <a:t>Batch: 23</a:t>
            </a:r>
          </a:p>
          <a:p>
            <a:endParaRPr lang="en-US" dirty="0"/>
          </a:p>
        </p:txBody>
      </p:sp>
      <p:pic>
        <p:nvPicPr>
          <p:cNvPr id="5124" name="Picture 4" descr="C:\Users\Administrator\Desktop\download.jpg"/>
          <p:cNvPicPr>
            <a:picLocks noChangeAspect="1" noChangeArrowheads="1"/>
          </p:cNvPicPr>
          <p:nvPr/>
        </p:nvPicPr>
        <p:blipFill>
          <a:blip r:embed="rId2"/>
          <a:srcRect/>
          <a:stretch>
            <a:fillRect/>
          </a:stretch>
        </p:blipFill>
        <p:spPr bwMode="auto">
          <a:xfrm>
            <a:off x="2667000" y="0"/>
            <a:ext cx="3505200" cy="3048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itchFamily="18" charset="0"/>
                <a:cs typeface="Times New Roman" pitchFamily="18" charset="0"/>
              </a:rPr>
              <a:t>Result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In this study 130 car drivers in Dhaka city were taken as a sample to explore the prevalence of LBP among the car drivers in Dhaka city. </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mean age of the participants were 36.34 years. The minimum age were 22 years and maximum 55 years.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9ED676-C0B9-4C6B-9AF9-9D3ADEF556F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Result cont…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US" sz="2800" dirty="0" smtClean="0">
                <a:latin typeface="Times New Roman" pitchFamily="18" charset="0"/>
                <a:cs typeface="Times New Roman" pitchFamily="18" charset="0"/>
              </a:rPr>
              <a:t>    From this study it was found that among the participants, 64.6% (N=84) car drivers in Dhaka city are suffered from LBP as seen in figure. </a:t>
            </a:r>
            <a:endParaRPr lang="en-US" sz="2800" dirty="0">
              <a:latin typeface="Times New Roman" pitchFamily="18" charset="0"/>
              <a:cs typeface="Times New Roman" pitchFamily="18" charset="0"/>
            </a:endParaRPr>
          </a:p>
        </p:txBody>
      </p:sp>
      <p:graphicFrame>
        <p:nvGraphicFramePr>
          <p:cNvPr id="4" name="Chart 3"/>
          <p:cNvGraphicFramePr/>
          <p:nvPr/>
        </p:nvGraphicFramePr>
        <p:xfrm>
          <a:off x="2362200" y="3581400"/>
          <a:ext cx="4572000" cy="30099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F59ED676-C0B9-4C6B-9AF9-9D3ADEF556F1}"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Result cont…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ctr">
              <a:buNone/>
            </a:pPr>
            <a:r>
              <a:rPr lang="en-US" sz="2800" dirty="0" smtClean="0">
                <a:latin typeface="Times New Roman" pitchFamily="18" charset="0"/>
                <a:cs typeface="Times New Roman" pitchFamily="18" charset="0"/>
              </a:rPr>
              <a:t>    Association between LBP with age</a:t>
            </a:r>
          </a:p>
          <a:p>
            <a:endParaRPr lang="en-US" dirty="0" smtClean="0"/>
          </a:p>
          <a:p>
            <a:endParaRPr lang="en-US" dirty="0"/>
          </a:p>
        </p:txBody>
      </p:sp>
      <p:sp>
        <p:nvSpPr>
          <p:cNvPr id="5" name="Slide Number Placeholder 4"/>
          <p:cNvSpPr>
            <a:spLocks noGrp="1"/>
          </p:cNvSpPr>
          <p:nvPr>
            <p:ph type="sldNum" sz="quarter" idx="12"/>
          </p:nvPr>
        </p:nvSpPr>
        <p:spPr/>
        <p:txBody>
          <a:bodyPr/>
          <a:lstStyle/>
          <a:p>
            <a:fld id="{F59ED676-C0B9-4C6B-9AF9-9D3ADEF556F1}" type="slidenum">
              <a:rPr lang="en-US" smtClean="0"/>
              <a:pPr/>
              <a:t>12</a:t>
            </a:fld>
            <a:endParaRPr lang="en-US"/>
          </a:p>
        </p:txBody>
      </p:sp>
      <p:pic>
        <p:nvPicPr>
          <p:cNvPr id="1026" name="Picture 2"/>
          <p:cNvPicPr>
            <a:picLocks noChangeAspect="1" noChangeArrowheads="1"/>
          </p:cNvPicPr>
          <p:nvPr/>
        </p:nvPicPr>
        <p:blipFill>
          <a:blip r:embed="rId2"/>
          <a:srcRect/>
          <a:stretch>
            <a:fillRect/>
          </a:stretch>
        </p:blipFill>
        <p:spPr bwMode="auto">
          <a:xfrm>
            <a:off x="1295400" y="2895600"/>
            <a:ext cx="6400800" cy="3429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Result cont…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ctr">
              <a:buNone/>
            </a:pPr>
            <a:r>
              <a:rPr lang="en-US" sz="2800" dirty="0" smtClean="0">
                <a:latin typeface="Times New Roman" pitchFamily="18" charset="0"/>
                <a:cs typeface="Times New Roman" pitchFamily="18" charset="0"/>
              </a:rPr>
              <a:t>  Association between LBP &amp; BMI</a:t>
            </a:r>
          </a:p>
          <a:p>
            <a:endParaRPr lang="en-US" dirty="0" smtClean="0"/>
          </a:p>
          <a:p>
            <a:endParaRPr lang="en-US" dirty="0"/>
          </a:p>
        </p:txBody>
      </p:sp>
      <p:sp>
        <p:nvSpPr>
          <p:cNvPr id="6" name="Slide Number Placeholder 5"/>
          <p:cNvSpPr>
            <a:spLocks noGrp="1"/>
          </p:cNvSpPr>
          <p:nvPr>
            <p:ph type="sldNum" sz="quarter" idx="12"/>
          </p:nvPr>
        </p:nvSpPr>
        <p:spPr/>
        <p:txBody>
          <a:bodyPr/>
          <a:lstStyle/>
          <a:p>
            <a:fld id="{F59ED676-C0B9-4C6B-9AF9-9D3ADEF556F1}" type="slidenum">
              <a:rPr lang="en-US" smtClean="0"/>
              <a:pPr/>
              <a:t>13</a:t>
            </a:fld>
            <a:endParaRPr lang="en-US"/>
          </a:p>
        </p:txBody>
      </p:sp>
      <p:pic>
        <p:nvPicPr>
          <p:cNvPr id="2051" name="Picture 3"/>
          <p:cNvPicPr>
            <a:picLocks noChangeAspect="1" noChangeArrowheads="1"/>
          </p:cNvPicPr>
          <p:nvPr/>
        </p:nvPicPr>
        <p:blipFill>
          <a:blip r:embed="rId2"/>
          <a:srcRect/>
          <a:stretch>
            <a:fillRect/>
          </a:stretch>
        </p:blipFill>
        <p:spPr bwMode="auto">
          <a:xfrm>
            <a:off x="1066800" y="2667000"/>
            <a:ext cx="6906485" cy="31670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Result cont…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ctr">
              <a:buNone/>
            </a:pPr>
            <a:r>
              <a:rPr lang="en-US" sz="2800" dirty="0" smtClean="0">
                <a:latin typeface="Times New Roman" pitchFamily="18" charset="0"/>
                <a:cs typeface="Times New Roman" pitchFamily="18" charset="0"/>
              </a:rPr>
              <a:t>Association between LBP &amp; Working Experience</a:t>
            </a:r>
          </a:p>
          <a:p>
            <a:endParaRPr lang="en-US" dirty="0"/>
          </a:p>
        </p:txBody>
      </p:sp>
      <p:sp>
        <p:nvSpPr>
          <p:cNvPr id="5" name="Slide Number Placeholder 4"/>
          <p:cNvSpPr>
            <a:spLocks noGrp="1"/>
          </p:cNvSpPr>
          <p:nvPr>
            <p:ph type="sldNum" sz="quarter" idx="12"/>
          </p:nvPr>
        </p:nvSpPr>
        <p:spPr/>
        <p:txBody>
          <a:bodyPr/>
          <a:lstStyle/>
          <a:p>
            <a:fld id="{F59ED676-C0B9-4C6B-9AF9-9D3ADEF556F1}" type="slidenum">
              <a:rPr lang="en-US" smtClean="0"/>
              <a:pPr/>
              <a:t>14</a:t>
            </a:fld>
            <a:endParaRPr lang="en-US"/>
          </a:p>
        </p:txBody>
      </p:sp>
      <p:pic>
        <p:nvPicPr>
          <p:cNvPr id="3074" name="Picture 2"/>
          <p:cNvPicPr>
            <a:picLocks noChangeAspect="1" noChangeArrowheads="1"/>
          </p:cNvPicPr>
          <p:nvPr/>
        </p:nvPicPr>
        <p:blipFill>
          <a:blip r:embed="rId2"/>
          <a:srcRect/>
          <a:stretch>
            <a:fillRect/>
          </a:stretch>
        </p:blipFill>
        <p:spPr bwMode="auto">
          <a:xfrm>
            <a:off x="990600" y="2514600"/>
            <a:ext cx="7449671" cy="3429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Result cont…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ctr">
              <a:buNone/>
            </a:pPr>
            <a:r>
              <a:rPr lang="en-US" sz="2800" dirty="0" smtClean="0">
                <a:latin typeface="Times New Roman" pitchFamily="18" charset="0"/>
                <a:cs typeface="Times New Roman" pitchFamily="18" charset="0"/>
              </a:rPr>
              <a:t>Association between LBP &amp; driving time of participants</a:t>
            </a:r>
          </a:p>
          <a:p>
            <a:endParaRPr lang="en-US" sz="2800" dirty="0"/>
          </a:p>
        </p:txBody>
      </p:sp>
      <p:sp>
        <p:nvSpPr>
          <p:cNvPr id="6" name="Slide Number Placeholder 5"/>
          <p:cNvSpPr>
            <a:spLocks noGrp="1"/>
          </p:cNvSpPr>
          <p:nvPr>
            <p:ph type="sldNum" sz="quarter" idx="12"/>
          </p:nvPr>
        </p:nvSpPr>
        <p:spPr/>
        <p:txBody>
          <a:bodyPr/>
          <a:lstStyle/>
          <a:p>
            <a:fld id="{F59ED676-C0B9-4C6B-9AF9-9D3ADEF556F1}" type="slidenum">
              <a:rPr lang="en-US" smtClean="0"/>
              <a:pPr/>
              <a:t>15</a:t>
            </a:fld>
            <a:endParaRPr lang="en-US"/>
          </a:p>
        </p:txBody>
      </p:sp>
      <p:pic>
        <p:nvPicPr>
          <p:cNvPr id="4098" name="Picture 2"/>
          <p:cNvPicPr>
            <a:picLocks noChangeAspect="1" noChangeArrowheads="1"/>
          </p:cNvPicPr>
          <p:nvPr/>
        </p:nvPicPr>
        <p:blipFill>
          <a:blip r:embed="rId2"/>
          <a:srcRect/>
          <a:stretch>
            <a:fillRect/>
          </a:stretch>
        </p:blipFill>
        <p:spPr bwMode="auto">
          <a:xfrm>
            <a:off x="1219200" y="2362200"/>
            <a:ext cx="7010400" cy="35382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Result cont…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ctr">
              <a:buNone/>
            </a:pPr>
            <a:r>
              <a:rPr lang="en-US" sz="2800" dirty="0" smtClean="0">
                <a:latin typeface="Times New Roman" pitchFamily="18" charset="0"/>
                <a:cs typeface="Times New Roman" pitchFamily="18" charset="0"/>
              </a:rPr>
              <a:t>Association between LBP &amp; types of bed used by participants</a:t>
            </a:r>
          </a:p>
          <a:p>
            <a:endParaRPr lang="en-US" sz="2800" dirty="0"/>
          </a:p>
        </p:txBody>
      </p:sp>
      <p:sp>
        <p:nvSpPr>
          <p:cNvPr id="5" name="Slide Number Placeholder 4"/>
          <p:cNvSpPr>
            <a:spLocks noGrp="1"/>
          </p:cNvSpPr>
          <p:nvPr>
            <p:ph type="sldNum" sz="quarter" idx="12"/>
          </p:nvPr>
        </p:nvSpPr>
        <p:spPr/>
        <p:txBody>
          <a:bodyPr/>
          <a:lstStyle/>
          <a:p>
            <a:fld id="{F59ED676-C0B9-4C6B-9AF9-9D3ADEF556F1}" type="slidenum">
              <a:rPr lang="en-US" smtClean="0"/>
              <a:pPr/>
              <a:t>16</a:t>
            </a:fld>
            <a:endParaRPr lang="en-US"/>
          </a:p>
        </p:txBody>
      </p:sp>
      <p:pic>
        <p:nvPicPr>
          <p:cNvPr id="5122" name="Picture 2"/>
          <p:cNvPicPr>
            <a:picLocks noChangeAspect="1" noChangeArrowheads="1"/>
          </p:cNvPicPr>
          <p:nvPr/>
        </p:nvPicPr>
        <p:blipFill>
          <a:blip r:embed="rId2"/>
          <a:srcRect/>
          <a:stretch>
            <a:fillRect/>
          </a:stretch>
        </p:blipFill>
        <p:spPr bwMode="auto">
          <a:xfrm>
            <a:off x="1295400" y="2667000"/>
            <a:ext cx="6781800" cy="3429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Discussion</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The result showed that the prevalence rate was 64.6%. This finding is very close to the 78% rate reported for taxi driver in Dhaka city, Bangladesh in 2010 and 51% reported for taxi drivers of Taiwan had a significantly higher prevalence of LBP (P &lt; 0.001)</a:t>
            </a:r>
          </a:p>
          <a:p>
            <a:pPr algn="just"/>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9ED676-C0B9-4C6B-9AF9-9D3ADEF556F1}"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Discussion cont…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None/>
            </a:pPr>
            <a:r>
              <a:rPr lang="en-US" dirty="0" smtClean="0">
                <a:latin typeface="Times New Roman" pitchFamily="18" charset="0"/>
                <a:cs typeface="Times New Roman" pitchFamily="18" charset="0"/>
              </a:rPr>
              <a:t>   </a:t>
            </a:r>
          </a:p>
          <a:p>
            <a:pPr algn="just">
              <a:buNone/>
            </a:pPr>
            <a:r>
              <a:rPr lang="en-US" sz="2800" dirty="0" smtClean="0">
                <a:latin typeface="Times New Roman" pitchFamily="18" charset="0"/>
                <a:cs typeface="Times New Roman" pitchFamily="18" charset="0"/>
              </a:rPr>
              <a:t>   This study the mean age of participants was 36.30 years (P=0.007) and Prevalence of LBP was highest at age 30-40 years (N=60) and age are not statistically significant with LBP of car drivers. However, a study Slovenia found that, age had positive effect on the occurrence of LBP among professional drivers. </a:t>
            </a: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9ED676-C0B9-4C6B-9AF9-9D3ADEF556F1}"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Discussion cont…</a:t>
            </a:r>
            <a:endParaRPr lang="en-US" sz="3600" b="1" dirty="0"/>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Working time are highly statistically significant with LBP (P = .001) of car drivers. A study </a:t>
            </a:r>
            <a:r>
              <a:rPr lang="en-US" sz="2800" dirty="0" smtClean="0">
                <a:latin typeface="Times New Roman" pitchFamily="18" charset="0"/>
                <a:cs typeface="Times New Roman" pitchFamily="18" charset="0"/>
              </a:rPr>
              <a:t>in </a:t>
            </a:r>
            <a:r>
              <a:rPr lang="en-US" sz="2800" dirty="0" smtClean="0">
                <a:latin typeface="Times New Roman" pitchFamily="18" charset="0"/>
                <a:cs typeface="Times New Roman" pitchFamily="18" charset="0"/>
              </a:rPr>
              <a:t>Dhaka city also found that the car drivers that driving more than 7 hours/day increase the risk by about 4 times.</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LBP is also statistically significant with working years, type of bed used &amp; working experience of participant.</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9ED676-C0B9-4C6B-9AF9-9D3ADEF556F1}"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Research  Title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US" sz="2800" dirty="0" smtClean="0"/>
              <a:t/>
            </a:r>
            <a:br>
              <a:rPr lang="en-US" sz="2800" dirty="0" smtClean="0"/>
            </a:br>
            <a:endParaRPr lang="en-US" sz="2800" dirty="0" smtClean="0"/>
          </a:p>
          <a:p>
            <a:pPr algn="just">
              <a:buNone/>
            </a:pPr>
            <a:r>
              <a:rPr lang="en-US" sz="2800" dirty="0" smtClean="0">
                <a:latin typeface="Times New Roman" pitchFamily="18" charset="0"/>
                <a:cs typeface="Times New Roman" pitchFamily="18" charset="0"/>
              </a:rPr>
              <a:t>Prevalence of low back pain and associated risk factors among professional private car drivers in Dhaka city</a:t>
            </a:r>
            <a:endParaRPr lang="en-US" sz="2800" dirty="0"/>
          </a:p>
        </p:txBody>
      </p:sp>
      <p:sp>
        <p:nvSpPr>
          <p:cNvPr id="4" name="Slide Number Placeholder 3"/>
          <p:cNvSpPr>
            <a:spLocks noGrp="1"/>
          </p:cNvSpPr>
          <p:nvPr>
            <p:ph type="sldNum" sz="quarter" idx="12"/>
          </p:nvPr>
        </p:nvSpPr>
        <p:spPr/>
        <p:txBody>
          <a:bodyPr/>
          <a:lstStyle/>
          <a:p>
            <a:fld id="{F59ED676-C0B9-4C6B-9AF9-9D3ADEF556F1}"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smtClean="0">
                <a:latin typeface="Times New Roman" pitchFamily="18" charset="0"/>
                <a:cs typeface="Times New Roman" pitchFamily="18" charset="0"/>
              </a:rPr>
              <a:t>Conculation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US" dirty="0" smtClean="0"/>
              <a:t>   </a:t>
            </a:r>
          </a:p>
          <a:p>
            <a:pPr algn="just">
              <a:buNone/>
            </a:pPr>
            <a:r>
              <a:rPr lang="en-US" dirty="0" smtClean="0"/>
              <a:t>   </a:t>
            </a:r>
            <a:r>
              <a:rPr lang="en-US" sz="2800" dirty="0" smtClean="0">
                <a:latin typeface="Times New Roman" pitchFamily="18" charset="0"/>
                <a:cs typeface="Times New Roman" pitchFamily="18" charset="0"/>
              </a:rPr>
              <a:t>This study was carried out among private car drivers &amp; prevalence </a:t>
            </a:r>
            <a:r>
              <a:rPr lang="en-US" sz="2800" dirty="0" smtClean="0">
                <a:latin typeface="Times New Roman" pitchFamily="18" charset="0"/>
                <a:cs typeface="Times New Roman" pitchFamily="18" charset="0"/>
              </a:rPr>
              <a:t>was </a:t>
            </a:r>
            <a:r>
              <a:rPr lang="en-US" sz="2800" dirty="0" smtClean="0">
                <a:latin typeface="Times New Roman" pitchFamily="18" charset="0"/>
                <a:cs typeface="Times New Roman" pitchFamily="18" charset="0"/>
              </a:rPr>
              <a:t>high. Significant associations were between LBP and driving time of participants, working years, age &amp; type of bed used.</a:t>
            </a: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9ED676-C0B9-4C6B-9AF9-9D3ADEF556F1}"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Recommendation: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Autofit/>
          </a:bodyPr>
          <a:lstStyle/>
          <a:p>
            <a:pPr>
              <a:buFont typeface="Wingdings" pitchFamily="2" charset="2"/>
              <a:buChar char="Ø"/>
            </a:pPr>
            <a:r>
              <a:rPr lang="en-US" sz="2400" dirty="0" smtClean="0">
                <a:latin typeface="Times New Roman" pitchFamily="18" charset="0"/>
                <a:cs typeface="Times New Roman" pitchFamily="18" charset="0"/>
              </a:rPr>
              <a:t>Based on the study findings, the following recommendations are given:</a:t>
            </a:r>
          </a:p>
          <a:p>
            <a:pPr lvl="0"/>
            <a:r>
              <a:rPr lang="en-US" sz="2400" dirty="0" smtClean="0">
                <a:latin typeface="Times New Roman" pitchFamily="18" charset="0"/>
                <a:cs typeface="Times New Roman" pitchFamily="18" charset="0"/>
              </a:rPr>
              <a:t>Government and non-Government organizations need to plan awareness programs   about LBP &amp; monitoring of Law.</a:t>
            </a:r>
          </a:p>
          <a:p>
            <a:r>
              <a:rPr lang="en-US" sz="2400" dirty="0" smtClean="0">
                <a:latin typeface="Times New Roman" pitchFamily="18" charset="0"/>
                <a:cs typeface="Times New Roman" pitchFamily="18" charset="0"/>
              </a:rPr>
              <a:t>Continued </a:t>
            </a:r>
            <a:r>
              <a:rPr lang="en-US" sz="2400" dirty="0" smtClean="0">
                <a:latin typeface="Times New Roman" pitchFamily="18" charset="0"/>
                <a:cs typeface="Times New Roman" pitchFamily="18" charset="0"/>
              </a:rPr>
              <a:t>and regular study in this area should play an essential part in improving quality of life of the car drivers. </a:t>
            </a:r>
          </a:p>
          <a:p>
            <a:pPr>
              <a:buFont typeface="Wingdings" pitchFamily="2" charset="2"/>
              <a:buChar char="Ø"/>
            </a:pPr>
            <a:r>
              <a:rPr lang="en-US" sz="2400" dirty="0" smtClean="0">
                <a:latin typeface="Times New Roman" pitchFamily="18" charset="0"/>
                <a:cs typeface="Times New Roman" pitchFamily="18" charset="0"/>
              </a:rPr>
              <a:t>Recommendations for other researcher as follows:</a:t>
            </a:r>
          </a:p>
          <a:p>
            <a:pPr lvl="0"/>
            <a:r>
              <a:rPr lang="en-US" sz="2400" dirty="0" smtClean="0">
                <a:latin typeface="Times New Roman" pitchFamily="18" charset="0"/>
                <a:cs typeface="Times New Roman" pitchFamily="18" charset="0"/>
              </a:rPr>
              <a:t>Increasing the number of the participants and conduct the research in different places.</a:t>
            </a:r>
          </a:p>
          <a:p>
            <a:pPr lvl="0"/>
            <a:r>
              <a:rPr lang="en-US" sz="2400" dirty="0" smtClean="0">
                <a:latin typeface="Times New Roman" pitchFamily="18" charset="0"/>
                <a:cs typeface="Times New Roman" pitchFamily="18" charset="0"/>
              </a:rPr>
              <a:t>Including both subjective and objective to find out the objective.</a:t>
            </a:r>
          </a:p>
          <a:p>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9ED676-C0B9-4C6B-9AF9-9D3ADEF556F1}"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Recommendation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endParaRPr lang="en-US" sz="3000" dirty="0" smtClean="0">
              <a:latin typeface="Times New Roman" pitchFamily="18" charset="0"/>
              <a:cs typeface="Times New Roman" pitchFamily="18" charset="0"/>
            </a:endParaRPr>
          </a:p>
          <a:p>
            <a:pPr algn="just"/>
            <a:r>
              <a:rPr lang="en-US" sz="3000" dirty="0" smtClean="0">
                <a:latin typeface="Times New Roman" pitchFamily="18" charset="0"/>
                <a:cs typeface="Times New Roman" pitchFamily="18" charset="0"/>
              </a:rPr>
              <a:t>Counseling</a:t>
            </a:r>
            <a:endParaRPr lang="en-US" sz="3000" dirty="0" smtClean="0">
              <a:latin typeface="Times New Roman" pitchFamily="18" charset="0"/>
              <a:cs typeface="Times New Roman" pitchFamily="18" charset="0"/>
            </a:endParaRPr>
          </a:p>
          <a:p>
            <a:pPr algn="just"/>
            <a:r>
              <a:rPr lang="en-US" sz="3000" dirty="0" smtClean="0">
                <a:latin typeface="Times New Roman" pitchFamily="18" charset="0"/>
                <a:cs typeface="Times New Roman" pitchFamily="18" charset="0"/>
              </a:rPr>
              <a:t>Lifestyle modification</a:t>
            </a:r>
          </a:p>
          <a:p>
            <a:pPr algn="just"/>
            <a:r>
              <a:rPr lang="en-US" sz="3000" dirty="0" smtClean="0">
                <a:latin typeface="Times New Roman" pitchFamily="18" charset="0"/>
                <a:cs typeface="Times New Roman" pitchFamily="18" charset="0"/>
              </a:rPr>
              <a:t>Education about posture</a:t>
            </a:r>
          </a:p>
          <a:p>
            <a:pPr algn="just"/>
            <a:r>
              <a:rPr lang="en-US" sz="3000" dirty="0" smtClean="0">
                <a:latin typeface="Times New Roman" pitchFamily="18" charset="0"/>
                <a:cs typeface="Times New Roman" pitchFamily="18" charset="0"/>
              </a:rPr>
              <a:t>Modification of sitting habit</a:t>
            </a:r>
          </a:p>
          <a:p>
            <a:pPr algn="just"/>
            <a:r>
              <a:rPr lang="en-US" sz="3000" dirty="0" smtClean="0">
                <a:latin typeface="Times New Roman" pitchFamily="18" charset="0"/>
                <a:cs typeface="Times New Roman" pitchFamily="18" charset="0"/>
              </a:rPr>
              <a:t>Making rest house at certain distance in highway.</a:t>
            </a:r>
          </a:p>
          <a:p>
            <a:pPr algn="just"/>
            <a:r>
              <a:rPr lang="en-US" sz="3000" dirty="0" smtClean="0">
                <a:latin typeface="Times New Roman" pitchFamily="18" charset="0"/>
                <a:cs typeface="Times New Roman" pitchFamily="18" charset="0"/>
              </a:rPr>
              <a:t>Continuously driving not more than six hours </a:t>
            </a:r>
          </a:p>
          <a:p>
            <a:pPr algn="just">
              <a:buNone/>
            </a:pPr>
            <a:endParaRPr lang="en-US" sz="3000" dirty="0" smtClean="0">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9ED676-C0B9-4C6B-9AF9-9D3ADEF556F1}"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9ED676-C0B9-4C6B-9AF9-9D3ADEF556F1}" type="slidenum">
              <a:rPr lang="en-US" smtClean="0"/>
              <a:pPr/>
              <a:t>23</a:t>
            </a:fld>
            <a:endParaRPr lang="en-US"/>
          </a:p>
        </p:txBody>
      </p:sp>
      <p:pic>
        <p:nvPicPr>
          <p:cNvPr id="4098" name="Picture 2" descr="C:\Users\Administrator\Desktop\istockphoto-589101344-170667a.jpg"/>
          <p:cNvPicPr>
            <a:picLocks noGrp="1" noChangeAspect="1" noChangeArrowheads="1"/>
          </p:cNvPicPr>
          <p:nvPr>
            <p:ph idx="1"/>
          </p:nvPr>
        </p:nvPicPr>
        <p:blipFill>
          <a:blip r:embed="rId2"/>
          <a:srcRect/>
          <a:stretch>
            <a:fillRect/>
          </a:stretch>
        </p:blipFill>
        <p:spPr bwMode="auto">
          <a:xfrm>
            <a:off x="2667000" y="1524000"/>
            <a:ext cx="3834384" cy="3834384"/>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9ED676-C0B9-4C6B-9AF9-9D3ADEF556F1}" type="slidenum">
              <a:rPr lang="en-US" smtClean="0"/>
              <a:pPr/>
              <a:t>24</a:t>
            </a:fld>
            <a:endParaRPr lang="en-US"/>
          </a:p>
        </p:txBody>
      </p:sp>
      <p:pic>
        <p:nvPicPr>
          <p:cNvPr id="1026" name="Picture 2" descr="C:\Users\Administrator\Desktop\thank_you_355048.jpg"/>
          <p:cNvPicPr>
            <a:picLocks noGrp="1" noChangeAspect="1" noChangeArrowheads="1"/>
          </p:cNvPicPr>
          <p:nvPr>
            <p:ph idx="1"/>
          </p:nvPr>
        </p:nvPicPr>
        <p:blipFill>
          <a:blip r:embed="rId2"/>
          <a:srcRect/>
          <a:stretch>
            <a:fillRect/>
          </a:stretch>
        </p:blipFill>
        <p:spPr bwMode="auto">
          <a:xfrm>
            <a:off x="548922" y="914400"/>
            <a:ext cx="8137878" cy="5211763"/>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Introduction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t>Back pain is the third most common health problem reported by individuals, after headaches and tiredness. The prevalence of LBP among private car drivers found too high in different studies such as a study in Taiwan found 57% &amp; another in </a:t>
            </a:r>
            <a:r>
              <a:rPr lang="en-US" dirty="0" smtClean="0">
                <a:latin typeface="Times New Roman" pitchFamily="18" charset="0"/>
                <a:cs typeface="Times New Roman" pitchFamily="18" charset="0"/>
              </a:rPr>
              <a:t>Bangladesh  found 78%.</a:t>
            </a: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F59ED676-C0B9-4C6B-9AF9-9D3ADEF556F1}"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Justification</a:t>
            </a:r>
            <a:endParaRPr lang="en-US" sz="3600" b="1" dirty="0"/>
          </a:p>
        </p:txBody>
      </p:sp>
      <p:sp>
        <p:nvSpPr>
          <p:cNvPr id="3" name="Content Placeholder 2"/>
          <p:cNvSpPr>
            <a:spLocks noGrp="1"/>
          </p:cNvSpPr>
          <p:nvPr>
            <p:ph idx="1"/>
          </p:nvPr>
        </p:nvSpPr>
        <p:spPr/>
        <p:txBody>
          <a:bodyPr/>
          <a:lstStyle/>
          <a:p>
            <a:endParaRPr lang="en-US"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The justification of the selective study is following, which are described one after another as per there necessity. Low back pain is the most common orthopedic problem worldwide.</a:t>
            </a:r>
          </a:p>
          <a:p>
            <a:endParaRPr lang="en-US" dirty="0"/>
          </a:p>
        </p:txBody>
      </p:sp>
      <p:sp>
        <p:nvSpPr>
          <p:cNvPr id="4" name="Slide Number Placeholder 3"/>
          <p:cNvSpPr>
            <a:spLocks noGrp="1"/>
          </p:cNvSpPr>
          <p:nvPr>
            <p:ph type="sldNum" sz="quarter" idx="12"/>
          </p:nvPr>
        </p:nvSpPr>
        <p:spPr/>
        <p:txBody>
          <a:bodyPr/>
          <a:lstStyle/>
          <a:p>
            <a:fld id="{F59ED676-C0B9-4C6B-9AF9-9D3ADEF556F1}"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Justification Cont…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2700" dirty="0" smtClean="0">
                <a:latin typeface="Times New Roman" pitchFamily="18" charset="0"/>
                <a:cs typeface="Times New Roman" pitchFamily="18" charset="0"/>
              </a:rPr>
              <a:t>The prevalence rate of LBP among professional car drivers reported too high in Bangladesh &amp; globally also, on various study, and creates a negative impact on the health and economics.</a:t>
            </a:r>
          </a:p>
          <a:p>
            <a:pPr algn="just"/>
            <a:r>
              <a:rPr lang="en-US" sz="2700" dirty="0" smtClean="0">
                <a:latin typeface="Times New Roman" pitchFamily="18" charset="0"/>
                <a:cs typeface="Times New Roman" pitchFamily="18" charset="0"/>
              </a:rPr>
              <a:t>It is important to determine prevalence and risk factors for low back pain among car drivers and disseminate this findings of this study to take necessary steps to minimize low back pain and reduce the costs and injuries</a:t>
            </a:r>
          </a:p>
          <a:p>
            <a:pPr algn="just"/>
            <a:r>
              <a:rPr lang="en-US" sz="2700" dirty="0" smtClean="0">
                <a:latin typeface="Times New Roman" pitchFamily="18" charset="0"/>
                <a:cs typeface="Times New Roman" pitchFamily="18" charset="0"/>
              </a:rPr>
              <a:t>Finally suggesting Rehabilitation of patients with LBP which is very important to lessen the disability and will promote quality of life. </a:t>
            </a:r>
          </a:p>
        </p:txBody>
      </p:sp>
      <p:sp>
        <p:nvSpPr>
          <p:cNvPr id="4" name="Slide Number Placeholder 3"/>
          <p:cNvSpPr>
            <a:spLocks noGrp="1"/>
          </p:cNvSpPr>
          <p:nvPr>
            <p:ph type="sldNum" sz="quarter" idx="12"/>
          </p:nvPr>
        </p:nvSpPr>
        <p:spPr/>
        <p:txBody>
          <a:bodyPr/>
          <a:lstStyle/>
          <a:p>
            <a:fld id="{F59ED676-C0B9-4C6B-9AF9-9D3ADEF556F1}"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Research Question</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endParaRPr lang="en-US"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What is the prevalence of low back pain and associated risk factors among professional private car drivers in Dhaka city?</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9ED676-C0B9-4C6B-9AF9-9D3ADEF556F1}"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Objectives of the study</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000" b="1" dirty="0" smtClean="0">
                <a:latin typeface="Times New Roman" pitchFamily="18" charset="0"/>
                <a:cs typeface="Times New Roman" pitchFamily="18" charset="0"/>
              </a:rPr>
              <a:t>General Objective: </a:t>
            </a:r>
          </a:p>
          <a:p>
            <a:pPr algn="just"/>
            <a:r>
              <a:rPr lang="en-US" sz="3000" dirty="0" smtClean="0">
                <a:latin typeface="Times New Roman" pitchFamily="18" charset="0"/>
                <a:cs typeface="Times New Roman" pitchFamily="18" charset="0"/>
              </a:rPr>
              <a:t>To find out the prevalence of low back pain and associated risk factors among professional car drivers in Dhaka city</a:t>
            </a:r>
          </a:p>
          <a:p>
            <a:pPr algn="just"/>
            <a:endParaRPr lang="en-US" dirty="0" smtClean="0">
              <a:latin typeface="Times New Roman" pitchFamily="18" charset="0"/>
              <a:cs typeface="Times New Roman" pitchFamily="18" charset="0"/>
            </a:endParaRPr>
          </a:p>
          <a:p>
            <a:pPr algn="just"/>
            <a:r>
              <a:rPr lang="en-US" sz="3000" b="1" dirty="0" smtClean="0">
                <a:latin typeface="Times New Roman" pitchFamily="18" charset="0"/>
                <a:cs typeface="Times New Roman" pitchFamily="18" charset="0"/>
              </a:rPr>
              <a:t>Specific Objectives:</a:t>
            </a:r>
            <a:endParaRPr lang="en-US" sz="30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To determine the magnitude of low back pain,</a:t>
            </a:r>
          </a:p>
          <a:p>
            <a:pPr algn="just"/>
            <a:r>
              <a:rPr lang="en-US" sz="2800" dirty="0" smtClean="0">
                <a:latin typeface="Times New Roman" pitchFamily="18" charset="0"/>
                <a:cs typeface="Times New Roman" pitchFamily="18" charset="0"/>
              </a:rPr>
              <a:t>To find out risk factors associated with low back pain</a:t>
            </a: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9ED676-C0B9-4C6B-9AF9-9D3ADEF556F1}"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Methodology</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endParaRPr lang="en-US"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Study Design: Cross-sectional study </a:t>
            </a:r>
          </a:p>
          <a:p>
            <a:r>
              <a:rPr lang="en-US" sz="2800" dirty="0" smtClean="0">
                <a:latin typeface="Times New Roman" pitchFamily="18" charset="0"/>
                <a:cs typeface="Times New Roman" pitchFamily="18" charset="0"/>
              </a:rPr>
              <a:t>Study Area: Different places of Dhaka city.</a:t>
            </a:r>
          </a:p>
          <a:p>
            <a:r>
              <a:rPr lang="en-US" sz="2800" dirty="0" smtClean="0">
                <a:latin typeface="Times New Roman" pitchFamily="18" charset="0"/>
                <a:cs typeface="Times New Roman" pitchFamily="18" charset="0"/>
              </a:rPr>
              <a:t>Study Population: professional car drivers</a:t>
            </a:r>
          </a:p>
          <a:p>
            <a:r>
              <a:rPr lang="en-US" sz="2800" dirty="0" smtClean="0">
                <a:latin typeface="Times New Roman" pitchFamily="18" charset="0"/>
                <a:cs typeface="Times New Roman" pitchFamily="18" charset="0"/>
              </a:rPr>
              <a:t>Data Source: secondary source from Quest Bangladesh</a:t>
            </a:r>
          </a:p>
          <a:p>
            <a:r>
              <a:rPr lang="en-US" sz="2800" dirty="0" smtClean="0">
                <a:latin typeface="Times New Roman" pitchFamily="18" charset="0"/>
                <a:cs typeface="Times New Roman" pitchFamily="18" charset="0"/>
              </a:rPr>
              <a:t>Study Period: Six months, from January 2018 to June2018.</a:t>
            </a:r>
          </a:p>
          <a:p>
            <a:r>
              <a:rPr lang="en-US" sz="2800" dirty="0" smtClean="0">
                <a:latin typeface="Times New Roman" pitchFamily="18" charset="0"/>
                <a:cs typeface="Times New Roman" pitchFamily="18" charset="0"/>
              </a:rPr>
              <a:t>Sample size: Estimated was 378</a:t>
            </a:r>
          </a:p>
          <a:p>
            <a:endParaRPr lang="en-US" sz="2400" dirty="0" smtClean="0"/>
          </a:p>
          <a:p>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9ED676-C0B9-4C6B-9AF9-9D3ADEF556F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Methodology Cont…</a:t>
            </a:r>
            <a:endParaRPr lang="en-US" sz="3600" dirty="0"/>
          </a:p>
        </p:txBody>
      </p:sp>
      <p:sp>
        <p:nvSpPr>
          <p:cNvPr id="3" name="Content Placeholder 2"/>
          <p:cNvSpPr>
            <a:spLocks noGrp="1"/>
          </p:cNvSpPr>
          <p:nvPr>
            <p:ph idx="1"/>
          </p:nvPr>
        </p:nvSpPr>
        <p:spPr/>
        <p:txBody>
          <a:bodyPr>
            <a:normAutofit/>
          </a:bodyPr>
          <a:lstStyle/>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Sampling Procedure: Convenience </a:t>
            </a:r>
          </a:p>
          <a:p>
            <a:r>
              <a:rPr lang="en-US" sz="2800" dirty="0" smtClean="0">
                <a:latin typeface="Times New Roman" pitchFamily="18" charset="0"/>
                <a:cs typeface="Times New Roman" pitchFamily="18" charset="0"/>
              </a:rPr>
              <a:t>Inclusion criteria: Age 18 or &gt;18, More than one year driving experience </a:t>
            </a:r>
          </a:p>
          <a:p>
            <a:r>
              <a:rPr lang="en-US" sz="2800" dirty="0" smtClean="0">
                <a:latin typeface="Times New Roman" pitchFamily="18" charset="0"/>
                <a:cs typeface="Times New Roman" pitchFamily="18" charset="0"/>
              </a:rPr>
              <a:t>Exclusion criteria: The subject who were  not willing to participate &amp; medically unstable</a:t>
            </a:r>
          </a:p>
          <a:p>
            <a:r>
              <a:rPr lang="en-US" sz="2800" dirty="0" smtClean="0">
                <a:latin typeface="Times New Roman" pitchFamily="18" charset="0"/>
                <a:cs typeface="Times New Roman" pitchFamily="18" charset="0"/>
              </a:rPr>
              <a:t>Data collection instrument: Structured questionnaire </a:t>
            </a:r>
          </a:p>
          <a:p>
            <a:r>
              <a:rPr lang="en-US" sz="2800" dirty="0" smtClean="0">
                <a:latin typeface="Times New Roman" pitchFamily="18" charset="0"/>
                <a:cs typeface="Times New Roman" pitchFamily="18" charset="0"/>
              </a:rPr>
              <a:t>Data collection procedure: Face to face interview </a:t>
            </a:r>
          </a:p>
          <a:p>
            <a:endParaRPr lang="en-US" sz="2800" dirty="0"/>
          </a:p>
        </p:txBody>
      </p:sp>
      <p:sp>
        <p:nvSpPr>
          <p:cNvPr id="4" name="Slide Number Placeholder 3"/>
          <p:cNvSpPr>
            <a:spLocks noGrp="1"/>
          </p:cNvSpPr>
          <p:nvPr>
            <p:ph type="sldNum" sz="quarter" idx="12"/>
          </p:nvPr>
        </p:nvSpPr>
        <p:spPr/>
        <p:txBody>
          <a:bodyPr/>
          <a:lstStyle/>
          <a:p>
            <a:fld id="{F59ED676-C0B9-4C6B-9AF9-9D3ADEF556F1}"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3488</TotalTime>
  <Words>871</Words>
  <Application>Microsoft Office PowerPoint</Application>
  <PresentationFormat>On-screen Show (4:3)</PresentationFormat>
  <Paragraphs>119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Research  Title</vt:lpstr>
      <vt:lpstr>Introduction</vt:lpstr>
      <vt:lpstr>Justification</vt:lpstr>
      <vt:lpstr>Justification Cont…</vt:lpstr>
      <vt:lpstr>Research Question </vt:lpstr>
      <vt:lpstr>Objectives of the study</vt:lpstr>
      <vt:lpstr>Methodology</vt:lpstr>
      <vt:lpstr>Methodology Cont…</vt:lpstr>
      <vt:lpstr>Result</vt:lpstr>
      <vt:lpstr>Result cont…</vt:lpstr>
      <vt:lpstr>Result cont…</vt:lpstr>
      <vt:lpstr>Result cont…</vt:lpstr>
      <vt:lpstr>Result cont…</vt:lpstr>
      <vt:lpstr>Result cont…</vt:lpstr>
      <vt:lpstr>Result cont…</vt:lpstr>
      <vt:lpstr>Discussion</vt:lpstr>
      <vt:lpstr>Discussion cont…</vt:lpstr>
      <vt:lpstr>Discussion cont…</vt:lpstr>
      <vt:lpstr>Conculation</vt:lpstr>
      <vt:lpstr>Recommendation:  </vt:lpstr>
      <vt:lpstr>Recommendation</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 Come  To  My Presentation</dc:title>
  <dc:creator>Rasel</dc:creator>
  <cp:lastModifiedBy>IK</cp:lastModifiedBy>
  <cp:revision>179</cp:revision>
  <dcterms:created xsi:type="dcterms:W3CDTF">2018-12-06T05:19:59Z</dcterms:created>
  <dcterms:modified xsi:type="dcterms:W3CDTF">2022-02-18T07:03:13Z</dcterms:modified>
</cp:coreProperties>
</file>