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rawings/drawing3.xml" ContentType="application/vnd.openxmlformats-officedocument.drawingml.chartshape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6"/>
  </p:notesMasterIdLst>
  <p:sldIdLst>
    <p:sldId id="256" r:id="rId2"/>
    <p:sldId id="306" r:id="rId3"/>
    <p:sldId id="307" r:id="rId4"/>
    <p:sldId id="308" r:id="rId5"/>
    <p:sldId id="312" r:id="rId6"/>
    <p:sldId id="310" r:id="rId7"/>
    <p:sldId id="311" r:id="rId8"/>
    <p:sldId id="313" r:id="rId9"/>
    <p:sldId id="314" r:id="rId10"/>
    <p:sldId id="259" r:id="rId11"/>
    <p:sldId id="270" r:id="rId12"/>
    <p:sldId id="328" r:id="rId13"/>
    <p:sldId id="326" r:id="rId14"/>
    <p:sldId id="322" r:id="rId15"/>
    <p:sldId id="323" r:id="rId16"/>
    <p:sldId id="316" r:id="rId17"/>
    <p:sldId id="271" r:id="rId18"/>
    <p:sldId id="292" r:id="rId19"/>
    <p:sldId id="293" r:id="rId20"/>
    <p:sldId id="298" r:id="rId21"/>
    <p:sldId id="329" r:id="rId22"/>
    <p:sldId id="317" r:id="rId23"/>
    <p:sldId id="330" r:id="rId24"/>
    <p:sldId id="33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7" d="100"/>
          <a:sy n="87" d="100"/>
        </p:scale>
        <p:origin x="-858" y="3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aseline="0" dirty="0" smtClean="0"/>
              <a:t>    Age at first Marriage</a:t>
            </a:r>
            <a:endParaRPr lang="en-US" dirty="0"/>
          </a:p>
        </c:rich>
      </c:tx>
      <c:layout>
        <c:manualLayout>
          <c:xMode val="edge"/>
          <c:yMode val="edge"/>
          <c:x val="0.34610544217687106"/>
          <c:y val="0.91071428571428559"/>
        </c:manualLayout>
      </c:layout>
    </c:title>
    <c:plotArea>
      <c:layout>
        <c:manualLayout>
          <c:layoutTarget val="inner"/>
          <c:xMode val="edge"/>
          <c:yMode val="edge"/>
          <c:x val="8.1207482993197397E-2"/>
          <c:y val="3.5074521934758143E-2"/>
          <c:w val="0.90008503401360562"/>
          <c:h val="0.68918143044619584"/>
        </c:manualLayout>
      </c:layout>
      <c:barChart>
        <c:barDir val="col"/>
        <c:grouping val="clustered"/>
        <c:ser>
          <c:idx val="0"/>
          <c:order val="0"/>
          <c:tx>
            <c:strRef>
              <c:f>Sheet1!$B$1</c:f>
              <c:strCache>
                <c:ptCount val="1"/>
                <c:pt idx="0">
                  <c:v>Series 1</c:v>
                </c:pt>
              </c:strCache>
            </c:strRef>
          </c:tx>
          <c:dLbls>
            <c:showVal val="1"/>
          </c:dLbls>
          <c:cat>
            <c:strRef>
              <c:f>Sheet1!$A$2:$A$5</c:f>
              <c:strCache>
                <c:ptCount val="2"/>
                <c:pt idx="0">
                  <c:v>Marriage at age 18 and more</c:v>
                </c:pt>
                <c:pt idx="1">
                  <c:v>Marriage before 18 years</c:v>
                </c:pt>
              </c:strCache>
            </c:strRef>
          </c:cat>
          <c:val>
            <c:numRef>
              <c:f>Sheet1!$B$2:$B$5</c:f>
              <c:numCache>
                <c:formatCode>General</c:formatCode>
                <c:ptCount val="4"/>
                <c:pt idx="0">
                  <c:v>28.15000000000002</c:v>
                </c:pt>
                <c:pt idx="1">
                  <c:v>71.849999999999994</c:v>
                </c:pt>
              </c:numCache>
            </c:numRef>
          </c:val>
        </c:ser>
        <c:axId val="81170432"/>
        <c:axId val="81173120"/>
      </c:barChart>
      <c:catAx>
        <c:axId val="81170432"/>
        <c:scaling>
          <c:orientation val="minMax"/>
        </c:scaling>
        <c:axPos val="b"/>
        <c:tickLblPos val="nextTo"/>
        <c:crossAx val="81173120"/>
        <c:crosses val="autoZero"/>
        <c:auto val="1"/>
        <c:lblAlgn val="ctr"/>
        <c:lblOffset val="100"/>
      </c:catAx>
      <c:valAx>
        <c:axId val="81173120"/>
        <c:scaling>
          <c:orientation val="minMax"/>
          <c:max val="80"/>
        </c:scaling>
        <c:axPos val="l"/>
        <c:majorGridlines/>
        <c:numFmt formatCode="General" sourceLinked="1"/>
        <c:tickLblPos val="nextTo"/>
        <c:crossAx val="81170432"/>
        <c:crosses val="autoZero"/>
        <c:crossBetween val="between"/>
        <c:majorUnit val="20"/>
        <c:minorUnit val="2"/>
      </c:valAx>
    </c:plotArea>
    <c:plotVisOnly val="1"/>
  </c:chart>
  <c:txPr>
    <a:bodyPr/>
    <a:lstStyle/>
    <a:p>
      <a:pPr>
        <a:defRPr sz="1800"/>
      </a:pPr>
      <a:endParaRPr lang="en-US"/>
    </a:p>
  </c:txPr>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Husband’s occupation</a:t>
            </a:r>
            <a:endParaRPr lang="en-US" b="1" dirty="0">
              <a:solidFill>
                <a:schemeClr val="tx1"/>
              </a:solidFill>
            </a:endParaRPr>
          </a:p>
        </c:rich>
      </c:tx>
      <c:layout>
        <c:manualLayout>
          <c:xMode val="edge"/>
          <c:yMode val="edge"/>
          <c:x val="8.1636878723493594E-2"/>
          <c:y val="7.6491588569103874E-2"/>
        </c:manualLayout>
      </c:layout>
      <c:spPr>
        <a:noFill/>
        <a:ln>
          <a:noFill/>
        </a:ln>
        <a:effectLst/>
      </c:spPr>
    </c:title>
    <c:plotArea>
      <c:layout>
        <c:manualLayout>
          <c:layoutTarget val="inner"/>
          <c:xMode val="edge"/>
          <c:yMode val="edge"/>
          <c:x val="8.2219465717470241E-2"/>
          <c:y val="0.11184655519887345"/>
          <c:w val="0.9177805342825297"/>
          <c:h val="0.66084707754987271"/>
        </c:manualLayout>
      </c:layout>
      <c:barChart>
        <c:barDir val="col"/>
        <c:grouping val="clustered"/>
        <c:ser>
          <c:idx val="0"/>
          <c:order val="0"/>
          <c:tx>
            <c:strRef>
              <c:f>Sheet1!$B$1</c:f>
              <c:strCache>
                <c:ptCount val="1"/>
                <c:pt idx="0">
                  <c:v>unemployed</c:v>
                </c:pt>
              </c:strCache>
            </c:strRef>
          </c:tx>
          <c:spPr>
            <a:solidFill>
              <a:schemeClr val="accent1"/>
            </a:solidFill>
            <a:ln>
              <a:noFill/>
            </a:ln>
            <a:effectLst/>
          </c:spPr>
          <c:dLbls>
            <c:dLbl>
              <c:idx val="0"/>
              <c:layout/>
              <c:tx>
                <c:rich>
                  <a:bodyPr/>
                  <a:lstStyle/>
                  <a:p>
                    <a:r>
                      <a:rPr lang="en-US" b="1" dirty="0">
                        <a:solidFill>
                          <a:schemeClr val="tx1"/>
                        </a:solidFill>
                      </a:rPr>
                      <a:t>2.5%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occaupation</c:v>
                </c:pt>
              </c:strCache>
            </c:strRef>
          </c:cat>
          <c:val>
            <c:numRef>
              <c:f>Sheet1!$B$2</c:f>
              <c:numCache>
                <c:formatCode>0.0%</c:formatCode>
                <c:ptCount val="1"/>
                <c:pt idx="0">
                  <c:v>2.5000000000000001E-2</c:v>
                </c:pt>
              </c:numCache>
            </c:numRef>
          </c:val>
          <c:extLst xmlns:c16r2="http://schemas.microsoft.com/office/drawing/2015/06/chart">
            <c:ext xmlns:c16="http://schemas.microsoft.com/office/drawing/2014/chart" uri="{C3380CC4-5D6E-409C-BE32-E72D297353CC}">
              <c16:uniqueId val="{00000000-0396-4F0C-84CD-93D9E7517706}"/>
            </c:ext>
          </c:extLst>
        </c:ser>
        <c:ser>
          <c:idx val="1"/>
          <c:order val="1"/>
          <c:tx>
            <c:strRef>
              <c:f>Sheet1!$C$1</c:f>
              <c:strCache>
                <c:ptCount val="1"/>
                <c:pt idx="0">
                  <c:v>profession</c:v>
                </c:pt>
              </c:strCache>
            </c:strRef>
          </c:tx>
          <c:spPr>
            <a:solidFill>
              <a:schemeClr val="accent2"/>
            </a:solidFill>
            <a:ln>
              <a:noFill/>
            </a:ln>
            <a:effectLst/>
          </c:spPr>
          <c:dLbls>
            <c:dLbl>
              <c:idx val="0"/>
              <c:layout/>
              <c:tx>
                <c:rich>
                  <a:bodyPr/>
                  <a:lstStyle/>
                  <a:p>
                    <a:r>
                      <a:rPr lang="en-US" b="1" dirty="0">
                        <a:solidFill>
                          <a:schemeClr val="tx1"/>
                        </a:solidFill>
                      </a:rPr>
                      <a:t>9.2%</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occaupation</c:v>
                </c:pt>
              </c:strCache>
            </c:strRef>
          </c:cat>
          <c:val>
            <c:numRef>
              <c:f>Sheet1!$C$2</c:f>
              <c:numCache>
                <c:formatCode>0.0%</c:formatCode>
                <c:ptCount val="1"/>
                <c:pt idx="0">
                  <c:v>9.2000000000000026E-2</c:v>
                </c:pt>
              </c:numCache>
            </c:numRef>
          </c:val>
          <c:extLst xmlns:c16r2="http://schemas.microsoft.com/office/drawing/2015/06/chart">
            <c:ext xmlns:c16="http://schemas.microsoft.com/office/drawing/2014/chart" uri="{C3380CC4-5D6E-409C-BE32-E72D297353CC}">
              <c16:uniqueId val="{00000001-0396-4F0C-84CD-93D9E7517706}"/>
            </c:ext>
          </c:extLst>
        </c:ser>
        <c:ser>
          <c:idx val="2"/>
          <c:order val="2"/>
          <c:tx>
            <c:strRef>
              <c:f>Sheet1!$D$1</c:f>
              <c:strCache>
                <c:ptCount val="1"/>
                <c:pt idx="0">
                  <c:v>agriculture</c:v>
                </c:pt>
              </c:strCache>
            </c:strRef>
          </c:tx>
          <c:spPr>
            <a:solidFill>
              <a:schemeClr val="accent3"/>
            </a:solidFill>
            <a:ln>
              <a:noFill/>
            </a:ln>
            <a:effectLst/>
          </c:spPr>
          <c:dLbls>
            <c:dLbl>
              <c:idx val="0"/>
              <c:layout/>
              <c:tx>
                <c:rich>
                  <a:bodyPr/>
                  <a:lstStyle/>
                  <a:p>
                    <a:r>
                      <a:rPr lang="en-US" b="1" dirty="0">
                        <a:solidFill>
                          <a:schemeClr val="tx1"/>
                        </a:solidFill>
                      </a:rPr>
                      <a:t>25.2%</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occaupation</c:v>
                </c:pt>
              </c:strCache>
            </c:strRef>
          </c:cat>
          <c:val>
            <c:numRef>
              <c:f>Sheet1!$D$2</c:f>
              <c:numCache>
                <c:formatCode>0.0%</c:formatCode>
                <c:ptCount val="1"/>
                <c:pt idx="0">
                  <c:v>0.252</c:v>
                </c:pt>
              </c:numCache>
            </c:numRef>
          </c:val>
          <c:extLst xmlns:c16r2="http://schemas.microsoft.com/office/drawing/2015/06/chart">
            <c:ext xmlns:c16="http://schemas.microsoft.com/office/drawing/2014/chart" uri="{C3380CC4-5D6E-409C-BE32-E72D297353CC}">
              <c16:uniqueId val="{00000002-0396-4F0C-84CD-93D9E7517706}"/>
            </c:ext>
          </c:extLst>
        </c:ser>
        <c:ser>
          <c:idx val="3"/>
          <c:order val="3"/>
          <c:tx>
            <c:strRef>
              <c:f>Sheet1!$E$1</c:f>
              <c:strCache>
                <c:ptCount val="1"/>
                <c:pt idx="0">
                  <c:v>skilled/unskilled</c:v>
                </c:pt>
              </c:strCache>
            </c:strRef>
          </c:tx>
          <c:spPr>
            <a:solidFill>
              <a:schemeClr val="accent4"/>
            </a:solidFill>
            <a:ln>
              <a:noFill/>
            </a:ln>
            <a:effectLst/>
          </c:spPr>
          <c:dLbls>
            <c:dLbl>
              <c:idx val="0"/>
              <c:layout/>
              <c:tx>
                <c:rich>
                  <a:bodyPr/>
                  <a:lstStyle/>
                  <a:p>
                    <a:r>
                      <a:rPr lang="en-US" b="1" dirty="0">
                        <a:solidFill>
                          <a:schemeClr val="tx1"/>
                        </a:solidFill>
                      </a:rPr>
                      <a:t>27.8%</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occaupation</c:v>
                </c:pt>
              </c:strCache>
            </c:strRef>
          </c:cat>
          <c:val>
            <c:numRef>
              <c:f>Sheet1!$E$2</c:f>
              <c:numCache>
                <c:formatCode>0.0%</c:formatCode>
                <c:ptCount val="1"/>
                <c:pt idx="0">
                  <c:v>0.27800000000000002</c:v>
                </c:pt>
              </c:numCache>
            </c:numRef>
          </c:val>
          <c:extLst xmlns:c16r2="http://schemas.microsoft.com/office/drawing/2015/06/chart">
            <c:ext xmlns:c16="http://schemas.microsoft.com/office/drawing/2014/chart" uri="{C3380CC4-5D6E-409C-BE32-E72D297353CC}">
              <c16:uniqueId val="{00000003-0396-4F0C-84CD-93D9E7517706}"/>
            </c:ext>
          </c:extLst>
        </c:ser>
        <c:ser>
          <c:idx val="4"/>
          <c:order val="4"/>
          <c:tx>
            <c:strRef>
              <c:f>Sheet1!$F$1</c:f>
              <c:strCache>
                <c:ptCount val="1"/>
                <c:pt idx="0">
                  <c:v>small business</c:v>
                </c:pt>
              </c:strCache>
            </c:strRef>
          </c:tx>
          <c:spPr>
            <a:solidFill>
              <a:schemeClr val="accent5"/>
            </a:solidFill>
            <a:ln>
              <a:noFill/>
            </a:ln>
            <a:effectLst/>
          </c:spPr>
          <c:dLbls>
            <c:dLbl>
              <c:idx val="0"/>
              <c:layout/>
              <c:tx>
                <c:rich>
                  <a:bodyPr/>
                  <a:lstStyle/>
                  <a:p>
                    <a:r>
                      <a:rPr lang="en-US" b="1" dirty="0">
                        <a:solidFill>
                          <a:schemeClr val="tx1"/>
                        </a:solidFill>
                      </a:rPr>
                      <a:t>30.1%</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occaupation</c:v>
                </c:pt>
              </c:strCache>
            </c:strRef>
          </c:cat>
          <c:val>
            <c:numRef>
              <c:f>Sheet1!$F$2</c:f>
              <c:numCache>
                <c:formatCode>0.0%</c:formatCode>
                <c:ptCount val="1"/>
                <c:pt idx="0">
                  <c:v>0.30100000000000032</c:v>
                </c:pt>
              </c:numCache>
            </c:numRef>
          </c:val>
          <c:extLst xmlns:c16r2="http://schemas.microsoft.com/office/drawing/2015/06/chart">
            <c:ext xmlns:c16="http://schemas.microsoft.com/office/drawing/2014/chart" uri="{C3380CC4-5D6E-409C-BE32-E72D297353CC}">
              <c16:uniqueId val="{00000004-0396-4F0C-84CD-93D9E7517706}"/>
            </c:ext>
          </c:extLst>
        </c:ser>
        <c:dLbls>
          <c:showVal val="1"/>
        </c:dLbls>
        <c:gapWidth val="219"/>
        <c:overlap val="-27"/>
        <c:axId val="100275328"/>
        <c:axId val="100276864"/>
      </c:barChart>
      <c:catAx>
        <c:axId val="100275328"/>
        <c:scaling>
          <c:orientation val="minMax"/>
        </c:scaling>
        <c:delete val="1"/>
        <c:axPos val="b"/>
        <c:numFmt formatCode="General" sourceLinked="1"/>
        <c:majorTickMark val="none"/>
        <c:tickLblPos val="nextTo"/>
        <c:crossAx val="100276864"/>
        <c:crosses val="autoZero"/>
        <c:auto val="1"/>
        <c:lblAlgn val="ctr"/>
        <c:lblOffset val="100"/>
      </c:catAx>
      <c:valAx>
        <c:axId val="100276864"/>
        <c:scaling>
          <c:orientation val="minMax"/>
        </c:scaling>
        <c:delete val="1"/>
        <c:axPos val="l"/>
        <c:numFmt formatCode="0.0%" sourceLinked="1"/>
        <c:majorTickMark val="none"/>
        <c:tickLblPos val="nextTo"/>
        <c:crossAx val="100275328"/>
        <c:crosses val="autoZero"/>
        <c:crossBetween val="between"/>
      </c:valAx>
      <c:spPr>
        <a:noFill/>
        <a:ln>
          <a:noFill/>
        </a:ln>
        <a:effectLst/>
      </c:spPr>
    </c:plotArea>
    <c:legend>
      <c:legendPos val="b"/>
      <c:layout>
        <c:manualLayout>
          <c:xMode val="edge"/>
          <c:yMode val="edge"/>
          <c:x val="7.6116527100779083E-2"/>
          <c:y val="0.88257445970244541"/>
          <c:w val="0.87422197225347253"/>
          <c:h val="9.8614979920591289E-2"/>
        </c:manualLayout>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Current</a:t>
            </a:r>
            <a:r>
              <a:rPr lang="en-US" b="1" baseline="0" dirty="0" smtClean="0">
                <a:solidFill>
                  <a:schemeClr val="tx1"/>
                </a:solidFill>
              </a:rPr>
              <a:t> a</a:t>
            </a:r>
            <a:r>
              <a:rPr lang="en-US" b="1" dirty="0" smtClean="0">
                <a:solidFill>
                  <a:schemeClr val="tx1"/>
                </a:solidFill>
              </a:rPr>
              <a:t>ge group</a:t>
            </a:r>
            <a:endParaRPr lang="en-US" b="1" dirty="0">
              <a:solidFill>
                <a:schemeClr val="tx1"/>
              </a:solidFill>
            </a:endParaRPr>
          </a:p>
        </c:rich>
      </c:tx>
      <c:layout/>
      <c:spPr>
        <a:noFill/>
        <a:ln>
          <a:noFill/>
        </a:ln>
        <a:effectLst/>
      </c:spPr>
    </c:title>
    <c:plotArea>
      <c:layout/>
      <c:barChart>
        <c:barDir val="col"/>
        <c:grouping val="clustered"/>
        <c:ser>
          <c:idx val="0"/>
          <c:order val="0"/>
          <c:tx>
            <c:strRef>
              <c:f>Sheet1!$B$1</c:f>
              <c:strCache>
                <c:ptCount val="1"/>
                <c:pt idx="0">
                  <c:v>20-24</c:v>
                </c:pt>
              </c:strCache>
            </c:strRef>
          </c:tx>
          <c:spPr>
            <a:solidFill>
              <a:schemeClr val="accent1"/>
            </a:solidFill>
            <a:ln>
              <a:noFill/>
            </a:ln>
            <a:effectLst/>
          </c:spPr>
          <c:dLbls>
            <c:dLbl>
              <c:idx val="0"/>
              <c:layout/>
              <c:tx>
                <c:rich>
                  <a:bodyPr/>
                  <a:lstStyle/>
                  <a:p>
                    <a:r>
                      <a:rPr lang="en-US" sz="1200" b="1" dirty="0">
                        <a:solidFill>
                          <a:schemeClr val="tx1"/>
                        </a:solidFill>
                      </a:rPr>
                      <a:t>20.00%</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 group</c:v>
                </c:pt>
              </c:strCache>
            </c:strRef>
          </c:cat>
          <c:val>
            <c:numRef>
              <c:f>Sheet1!$B$2</c:f>
              <c:numCache>
                <c:formatCode>0.00%</c:formatCode>
                <c:ptCount val="1"/>
                <c:pt idx="0">
                  <c:v>0.2</c:v>
                </c:pt>
              </c:numCache>
            </c:numRef>
          </c:val>
          <c:extLst xmlns:c16r2="http://schemas.microsoft.com/office/drawing/2015/06/chart">
            <c:ext xmlns:c16="http://schemas.microsoft.com/office/drawing/2014/chart" uri="{C3380CC4-5D6E-409C-BE32-E72D297353CC}">
              <c16:uniqueId val="{00000000-7FBF-483A-93E4-2A23355F29A6}"/>
            </c:ext>
          </c:extLst>
        </c:ser>
        <c:ser>
          <c:idx val="1"/>
          <c:order val="1"/>
          <c:tx>
            <c:strRef>
              <c:f>Sheet1!$C$1</c:f>
              <c:strCache>
                <c:ptCount val="1"/>
                <c:pt idx="0">
                  <c:v>25-29</c:v>
                </c:pt>
              </c:strCache>
            </c:strRef>
          </c:tx>
          <c:spPr>
            <a:solidFill>
              <a:schemeClr val="accent2"/>
            </a:solidFill>
            <a:ln>
              <a:noFill/>
            </a:ln>
            <a:effectLst/>
          </c:spPr>
          <c:dLbls>
            <c:dLbl>
              <c:idx val="0"/>
              <c:layout>
                <c:manualLayout>
                  <c:x val="2.9625199241128382E-3"/>
                  <c:y val="3.7917521925732414E-3"/>
                </c:manualLayout>
              </c:layout>
              <c:tx>
                <c:rich>
                  <a:bodyPr/>
                  <a:lstStyle/>
                  <a:p>
                    <a:r>
                      <a:rPr lang="en-US" b="1" dirty="0">
                        <a:solidFill>
                          <a:schemeClr val="tx1"/>
                        </a:solidFill>
                      </a:rPr>
                      <a:t>20.20%</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 group</c:v>
                </c:pt>
              </c:strCache>
            </c:strRef>
          </c:cat>
          <c:val>
            <c:numRef>
              <c:f>Sheet1!$C$2</c:f>
              <c:numCache>
                <c:formatCode>0.00%</c:formatCode>
                <c:ptCount val="1"/>
                <c:pt idx="0">
                  <c:v>0.20200000000000001</c:v>
                </c:pt>
              </c:numCache>
            </c:numRef>
          </c:val>
          <c:extLst xmlns:c16r2="http://schemas.microsoft.com/office/drawing/2015/06/chart">
            <c:ext xmlns:c16="http://schemas.microsoft.com/office/drawing/2014/chart" uri="{C3380CC4-5D6E-409C-BE32-E72D297353CC}">
              <c16:uniqueId val="{00000001-7FBF-483A-93E4-2A23355F29A6}"/>
            </c:ext>
          </c:extLst>
        </c:ser>
        <c:ser>
          <c:idx val="2"/>
          <c:order val="2"/>
          <c:tx>
            <c:strRef>
              <c:f>Sheet1!$D$1</c:f>
              <c:strCache>
                <c:ptCount val="1"/>
                <c:pt idx="0">
                  <c:v>30-34</c:v>
                </c:pt>
              </c:strCache>
            </c:strRef>
          </c:tx>
          <c:spPr>
            <a:solidFill>
              <a:schemeClr val="accent3"/>
            </a:solidFill>
            <a:ln>
              <a:noFill/>
            </a:ln>
            <a:effectLst/>
          </c:spPr>
          <c:dLbls>
            <c:dLbl>
              <c:idx val="0"/>
              <c:layout/>
              <c:tx>
                <c:rich>
                  <a:bodyPr/>
                  <a:lstStyle/>
                  <a:p>
                    <a:r>
                      <a:rPr lang="en-US" b="1" dirty="0">
                        <a:solidFill>
                          <a:schemeClr val="tx1"/>
                        </a:solidFill>
                      </a:rPr>
                      <a:t>19.40</a:t>
                    </a:r>
                    <a:r>
                      <a:rPr lang="en-US" dirty="0"/>
                      <a:t>%</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 group</c:v>
                </c:pt>
              </c:strCache>
            </c:strRef>
          </c:cat>
          <c:val>
            <c:numRef>
              <c:f>Sheet1!$D$2</c:f>
              <c:numCache>
                <c:formatCode>0.00%</c:formatCode>
                <c:ptCount val="1"/>
                <c:pt idx="0">
                  <c:v>0.19400000000000001</c:v>
                </c:pt>
              </c:numCache>
            </c:numRef>
          </c:val>
          <c:extLst xmlns:c16r2="http://schemas.microsoft.com/office/drawing/2015/06/chart">
            <c:ext xmlns:c16="http://schemas.microsoft.com/office/drawing/2014/chart" uri="{C3380CC4-5D6E-409C-BE32-E72D297353CC}">
              <c16:uniqueId val="{00000002-7FBF-483A-93E4-2A23355F29A6}"/>
            </c:ext>
          </c:extLst>
        </c:ser>
        <c:ser>
          <c:idx val="3"/>
          <c:order val="3"/>
          <c:tx>
            <c:strRef>
              <c:f>Sheet1!$E$1</c:f>
              <c:strCache>
                <c:ptCount val="1"/>
                <c:pt idx="0">
                  <c:v>35-39</c:v>
                </c:pt>
              </c:strCache>
            </c:strRef>
          </c:tx>
          <c:spPr>
            <a:solidFill>
              <a:schemeClr val="accent4"/>
            </a:solidFill>
            <a:ln>
              <a:noFill/>
            </a:ln>
            <a:effectLst/>
          </c:spPr>
          <c:dLbls>
            <c:dLbl>
              <c:idx val="0"/>
              <c:layout/>
              <c:tx>
                <c:rich>
                  <a:bodyPr/>
                  <a:lstStyle/>
                  <a:p>
                    <a:r>
                      <a:rPr lang="en-US" b="1" dirty="0">
                        <a:solidFill>
                          <a:schemeClr val="tx1"/>
                        </a:solidFill>
                      </a:rPr>
                      <a:t>16.20%</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 group</c:v>
                </c:pt>
              </c:strCache>
            </c:strRef>
          </c:cat>
          <c:val>
            <c:numRef>
              <c:f>Sheet1!$E$2</c:f>
              <c:numCache>
                <c:formatCode>0.00%</c:formatCode>
                <c:ptCount val="1"/>
                <c:pt idx="0">
                  <c:v>0.16200000000000001</c:v>
                </c:pt>
              </c:numCache>
            </c:numRef>
          </c:val>
          <c:extLst xmlns:c16r2="http://schemas.microsoft.com/office/drawing/2015/06/chart">
            <c:ext xmlns:c16="http://schemas.microsoft.com/office/drawing/2014/chart" uri="{C3380CC4-5D6E-409C-BE32-E72D297353CC}">
              <c16:uniqueId val="{00000004-7FBF-483A-93E4-2A23355F29A6}"/>
            </c:ext>
          </c:extLst>
        </c:ser>
        <c:ser>
          <c:idx val="4"/>
          <c:order val="4"/>
          <c:tx>
            <c:strRef>
              <c:f>Sheet1!$F$1</c:f>
              <c:strCache>
                <c:ptCount val="1"/>
                <c:pt idx="0">
                  <c:v>40-44</c:v>
                </c:pt>
              </c:strCache>
            </c:strRef>
          </c:tx>
          <c:spPr>
            <a:solidFill>
              <a:schemeClr val="accent5"/>
            </a:solidFill>
            <a:ln>
              <a:noFill/>
            </a:ln>
            <a:effectLst/>
          </c:spPr>
          <c:dLbls>
            <c:dLbl>
              <c:idx val="0"/>
              <c:layout/>
              <c:tx>
                <c:rich>
                  <a:bodyPr/>
                  <a:lstStyle/>
                  <a:p>
                    <a:r>
                      <a:rPr lang="en-US" b="1" dirty="0">
                        <a:solidFill>
                          <a:schemeClr val="tx1"/>
                        </a:solidFill>
                      </a:rPr>
                      <a:t>12.50%</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age group</c:v>
                </c:pt>
              </c:strCache>
            </c:strRef>
          </c:cat>
          <c:val>
            <c:numRef>
              <c:f>Sheet1!$F$2</c:f>
              <c:numCache>
                <c:formatCode>0.00%</c:formatCode>
                <c:ptCount val="1"/>
                <c:pt idx="0">
                  <c:v>0.125</c:v>
                </c:pt>
              </c:numCache>
            </c:numRef>
          </c:val>
          <c:extLst xmlns:c16r2="http://schemas.microsoft.com/office/drawing/2015/06/chart">
            <c:ext xmlns:c16="http://schemas.microsoft.com/office/drawing/2014/chart" uri="{C3380CC4-5D6E-409C-BE32-E72D297353CC}">
              <c16:uniqueId val="{00000007-7FBF-483A-93E4-2A23355F29A6}"/>
            </c:ext>
          </c:extLst>
        </c:ser>
        <c:ser>
          <c:idx val="5"/>
          <c:order val="5"/>
          <c:tx>
            <c:strRef>
              <c:f>Sheet1!$G$1</c:f>
              <c:strCache>
                <c:ptCount val="1"/>
                <c:pt idx="0">
                  <c:v>45-49</c:v>
                </c:pt>
              </c:strCache>
            </c:strRef>
          </c:tx>
          <c:dLbls>
            <c:dLbl>
              <c:idx val="0"/>
              <c:layout/>
              <c:tx>
                <c:rich>
                  <a:bodyPr/>
                  <a:lstStyle/>
                  <a:p>
                    <a:r>
                      <a:rPr lang="en-US" sz="1200" b="1" dirty="0">
                        <a:solidFill>
                          <a:schemeClr val="tx1"/>
                        </a:solidFill>
                      </a:rPr>
                      <a:t>11.80%</a:t>
                    </a:r>
                  </a:p>
                </c:rich>
              </c:tx>
              <c:showVal val="1"/>
            </c:dLbl>
            <c:showVal val="1"/>
          </c:dLbls>
          <c:cat>
            <c:strRef>
              <c:f>Sheet1!$A$2</c:f>
              <c:strCache>
                <c:ptCount val="1"/>
                <c:pt idx="0">
                  <c:v>age group</c:v>
                </c:pt>
              </c:strCache>
            </c:strRef>
          </c:cat>
          <c:val>
            <c:numRef>
              <c:f>Sheet1!$G$2</c:f>
              <c:numCache>
                <c:formatCode>0.00%</c:formatCode>
                <c:ptCount val="1"/>
                <c:pt idx="0">
                  <c:v>0.11799999999999998</c:v>
                </c:pt>
              </c:numCache>
            </c:numRef>
          </c:val>
        </c:ser>
        <c:dLbls>
          <c:showVal val="1"/>
        </c:dLbls>
        <c:gapWidth val="219"/>
        <c:overlap val="-27"/>
        <c:axId val="104194816"/>
        <c:axId val="104196352"/>
      </c:barChart>
      <c:catAx>
        <c:axId val="104194816"/>
        <c:scaling>
          <c:orientation val="minMax"/>
        </c:scaling>
        <c:delete val="1"/>
        <c:axPos val="b"/>
        <c:numFmt formatCode="General" sourceLinked="1"/>
        <c:majorTickMark val="none"/>
        <c:tickLblPos val="nextTo"/>
        <c:crossAx val="104196352"/>
        <c:crosses val="autoZero"/>
        <c:auto val="1"/>
        <c:lblAlgn val="ctr"/>
        <c:lblOffset val="100"/>
      </c:catAx>
      <c:valAx>
        <c:axId val="104196352"/>
        <c:scaling>
          <c:orientation val="minMax"/>
        </c:scaling>
        <c:delete val="1"/>
        <c:axPos val="l"/>
        <c:numFmt formatCode="0.00%" sourceLinked="1"/>
        <c:majorTickMark val="none"/>
        <c:tickLblPos val="nextTo"/>
        <c:crossAx val="10419481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7383644008784643"/>
          <c:y val="0.11201128523429686"/>
          <c:w val="0.46391384112700235"/>
          <c:h val="0.71083084972684607"/>
        </c:manualLayout>
      </c:layout>
      <c:pieChart>
        <c:varyColors val="1"/>
        <c:ser>
          <c:idx val="0"/>
          <c:order val="0"/>
          <c:tx>
            <c:strRef>
              <c:f>Sheet1!$B$1</c:f>
              <c:strCache>
                <c:ptCount val="1"/>
                <c:pt idx="0">
                  <c:v>Sales</c:v>
                </c:pt>
              </c:strCache>
            </c:strRef>
          </c:tx>
          <c:dLbls>
            <c:showVal val="1"/>
            <c:showLeaderLines val="1"/>
          </c:dLbls>
          <c:cat>
            <c:strRef>
              <c:f>Sheet1!$A$2:$A$9</c:f>
              <c:strCache>
                <c:ptCount val="8"/>
                <c:pt idx="0">
                  <c:v>Barisal</c:v>
                </c:pt>
                <c:pt idx="1">
                  <c:v>Chittagong</c:v>
                </c:pt>
                <c:pt idx="2">
                  <c:v>Dhaka</c:v>
                </c:pt>
                <c:pt idx="3">
                  <c:v>Khulna</c:v>
                </c:pt>
                <c:pt idx="4">
                  <c:v>Mymensingh</c:v>
                </c:pt>
                <c:pt idx="5">
                  <c:v>Rajshahi</c:v>
                </c:pt>
                <c:pt idx="6">
                  <c:v>Rangpur</c:v>
                </c:pt>
                <c:pt idx="7">
                  <c:v>Sylhet</c:v>
                </c:pt>
              </c:strCache>
            </c:strRef>
          </c:cat>
          <c:val>
            <c:numRef>
              <c:f>Sheet1!$B$2:$B$9</c:f>
              <c:numCache>
                <c:formatCode>General</c:formatCode>
                <c:ptCount val="8"/>
                <c:pt idx="0">
                  <c:v>10.57</c:v>
                </c:pt>
                <c:pt idx="1">
                  <c:v>14.3</c:v>
                </c:pt>
                <c:pt idx="2">
                  <c:v>14.9</c:v>
                </c:pt>
                <c:pt idx="3">
                  <c:v>13.129999999999999</c:v>
                </c:pt>
                <c:pt idx="4">
                  <c:v>10.8</c:v>
                </c:pt>
                <c:pt idx="5">
                  <c:v>12.81</c:v>
                </c:pt>
                <c:pt idx="6">
                  <c:v>12.43</c:v>
                </c:pt>
                <c:pt idx="7">
                  <c:v>11.06</c:v>
                </c:pt>
              </c:numCache>
            </c:numRef>
          </c:val>
        </c:ser>
        <c:firstSliceAng val="0"/>
      </c:pieChart>
    </c:plotArea>
    <c:legend>
      <c:legendPos val="r"/>
      <c:layout/>
    </c:legend>
    <c:plotVisOnly val="1"/>
  </c:chart>
  <c:txPr>
    <a:bodyPr/>
    <a:lstStyle/>
    <a:p>
      <a:pPr>
        <a:defRPr sz="1800"/>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solidFill>
                  <a:schemeClr val="tx1"/>
                </a:solidFill>
              </a:rPr>
              <a:t>Respondent’s Education</a:t>
            </a:r>
          </a:p>
        </c:rich>
      </c:tx>
      <c:layout/>
      <c:spPr>
        <a:noFill/>
        <a:ln>
          <a:noFill/>
        </a:ln>
        <a:effectLst/>
      </c:spPr>
    </c:title>
    <c:plotArea>
      <c:layout>
        <c:manualLayout>
          <c:layoutTarget val="inner"/>
          <c:xMode val="edge"/>
          <c:yMode val="edge"/>
          <c:x val="2.8721784776902827E-2"/>
          <c:y val="0.26300110508619429"/>
          <c:w val="0.96459655043119663"/>
          <c:h val="0.39863081231882702"/>
        </c:manualLayout>
      </c:layout>
      <c:barChart>
        <c:barDir val="col"/>
        <c:grouping val="clustered"/>
        <c:ser>
          <c:idx val="0"/>
          <c:order val="0"/>
          <c:tx>
            <c:strRef>
              <c:f>Sheet1!$B$1</c:f>
              <c:strCache>
                <c:ptCount val="1"/>
                <c:pt idx="0">
                  <c:v>No</c:v>
                </c:pt>
              </c:strCache>
            </c:strRef>
          </c:tx>
          <c:spPr>
            <a:solidFill>
              <a:schemeClr val="accent1"/>
            </a:solidFill>
            <a:ln>
              <a:noFill/>
            </a:ln>
            <a:effectLst/>
          </c:spPr>
          <c:dLbls>
            <c:dLbl>
              <c:idx val="0"/>
              <c:layout/>
              <c:tx>
                <c:rich>
                  <a:bodyPr/>
                  <a:lstStyle/>
                  <a:p>
                    <a:r>
                      <a:rPr lang="en-US" sz="1200" b="1" dirty="0">
                        <a:solidFill>
                          <a:schemeClr val="tx1"/>
                        </a:solidFill>
                      </a:rPr>
                      <a:t>16.2</a:t>
                    </a:r>
                    <a:r>
                      <a:rPr lang="en-US" sz="1200" b="1" dirty="0"/>
                      <a:t>%</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respondent's education</c:v>
                </c:pt>
              </c:strCache>
            </c:strRef>
          </c:cat>
          <c:val>
            <c:numRef>
              <c:f>Sheet1!$B$2</c:f>
              <c:numCache>
                <c:formatCode>0.0%</c:formatCode>
                <c:ptCount val="1"/>
                <c:pt idx="0">
                  <c:v>0.16200000000000001</c:v>
                </c:pt>
              </c:numCache>
            </c:numRef>
          </c:val>
          <c:extLst xmlns:c16r2="http://schemas.microsoft.com/office/drawing/2015/06/chart">
            <c:ext xmlns:c16="http://schemas.microsoft.com/office/drawing/2014/chart" uri="{C3380CC4-5D6E-409C-BE32-E72D297353CC}">
              <c16:uniqueId val="{00000000-A4C4-45C5-A74E-D6755E4C35F8}"/>
            </c:ext>
          </c:extLst>
        </c:ser>
        <c:ser>
          <c:idx val="1"/>
          <c:order val="1"/>
          <c:tx>
            <c:strRef>
              <c:f>Sheet1!$C$1</c:f>
              <c:strCache>
                <c:ptCount val="1"/>
                <c:pt idx="0">
                  <c:v>Primary</c:v>
                </c:pt>
              </c:strCache>
            </c:strRef>
          </c:tx>
          <c:spPr>
            <a:solidFill>
              <a:schemeClr val="accent2"/>
            </a:solidFill>
            <a:ln>
              <a:noFill/>
            </a:ln>
            <a:effectLst/>
          </c:spPr>
          <c:dLbls>
            <c:dLbl>
              <c:idx val="0"/>
              <c:layout>
                <c:manualLayout>
                  <c:x val="-2.192983213490543E-2"/>
                  <c:y val="-9.4339646001001826E-3"/>
                </c:manualLayout>
              </c:layout>
              <c:tx>
                <c:rich>
                  <a:bodyPr/>
                  <a:lstStyle/>
                  <a:p>
                    <a:r>
                      <a:rPr lang="en-US" sz="1200" b="1" dirty="0">
                        <a:solidFill>
                          <a:schemeClr val="tx1"/>
                        </a:solidFill>
                      </a:rPr>
                      <a:t>32.4%</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respondent's education</c:v>
                </c:pt>
              </c:strCache>
            </c:strRef>
          </c:cat>
          <c:val>
            <c:numRef>
              <c:f>Sheet1!$C$2</c:f>
              <c:numCache>
                <c:formatCode>0.0%</c:formatCode>
                <c:ptCount val="1"/>
                <c:pt idx="0">
                  <c:v>0.32400000000000101</c:v>
                </c:pt>
              </c:numCache>
            </c:numRef>
          </c:val>
          <c:extLst xmlns:c16r2="http://schemas.microsoft.com/office/drawing/2015/06/chart">
            <c:ext xmlns:c16="http://schemas.microsoft.com/office/drawing/2014/chart" uri="{C3380CC4-5D6E-409C-BE32-E72D297353CC}">
              <c16:uniqueId val="{00000001-A4C4-45C5-A74E-D6755E4C35F8}"/>
            </c:ext>
          </c:extLst>
        </c:ser>
        <c:ser>
          <c:idx val="2"/>
          <c:order val="2"/>
          <c:tx>
            <c:strRef>
              <c:f>Sheet1!$D$1</c:f>
              <c:strCache>
                <c:ptCount val="1"/>
                <c:pt idx="0">
                  <c:v>Secondary</c:v>
                </c:pt>
              </c:strCache>
            </c:strRef>
          </c:tx>
          <c:spPr>
            <a:solidFill>
              <a:schemeClr val="accent3"/>
            </a:solidFill>
            <a:ln>
              <a:noFill/>
            </a:ln>
            <a:effectLst/>
          </c:spPr>
          <c:dLbls>
            <c:dLbl>
              <c:idx val="0"/>
              <c:layout/>
              <c:tx>
                <c:rich>
                  <a:bodyPr/>
                  <a:lstStyle/>
                  <a:p>
                    <a:r>
                      <a:rPr lang="en-US" sz="1200" b="1" dirty="0">
                        <a:solidFill>
                          <a:schemeClr val="tx1"/>
                        </a:solidFill>
                      </a:rPr>
                      <a:t>37.0%</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respondent's education</c:v>
                </c:pt>
              </c:strCache>
            </c:strRef>
          </c:cat>
          <c:val>
            <c:numRef>
              <c:f>Sheet1!$D$2</c:f>
              <c:numCache>
                <c:formatCode>0.0%</c:formatCode>
                <c:ptCount val="1"/>
                <c:pt idx="0">
                  <c:v>0.37000000000000038</c:v>
                </c:pt>
              </c:numCache>
            </c:numRef>
          </c:val>
          <c:extLst xmlns:c16r2="http://schemas.microsoft.com/office/drawing/2015/06/chart">
            <c:ext xmlns:c16="http://schemas.microsoft.com/office/drawing/2014/chart" uri="{C3380CC4-5D6E-409C-BE32-E72D297353CC}">
              <c16:uniqueId val="{00000002-A4C4-45C5-A74E-D6755E4C35F8}"/>
            </c:ext>
          </c:extLst>
        </c:ser>
        <c:ser>
          <c:idx val="3"/>
          <c:order val="3"/>
          <c:tx>
            <c:strRef>
              <c:f>Sheet1!$E$1</c:f>
              <c:strCache>
                <c:ptCount val="1"/>
                <c:pt idx="0">
                  <c:v>Higher</c:v>
                </c:pt>
              </c:strCache>
            </c:strRef>
          </c:tx>
          <c:spPr>
            <a:solidFill>
              <a:schemeClr val="accent4"/>
            </a:solidFill>
            <a:ln>
              <a:noFill/>
            </a:ln>
            <a:effectLst/>
          </c:spPr>
          <c:dLbls>
            <c:dLbl>
              <c:idx val="0"/>
              <c:layout/>
              <c:tx>
                <c:rich>
                  <a:bodyPr/>
                  <a:lstStyle/>
                  <a:p>
                    <a:r>
                      <a:rPr lang="en-US" sz="1200" b="1" dirty="0">
                        <a:solidFill>
                          <a:schemeClr val="tx1"/>
                        </a:solidFill>
                      </a:rPr>
                      <a:t>14.4%</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respondent's education</c:v>
                </c:pt>
              </c:strCache>
            </c:strRef>
          </c:cat>
          <c:val>
            <c:numRef>
              <c:f>Sheet1!$E$2</c:f>
              <c:numCache>
                <c:formatCode>0.0%</c:formatCode>
                <c:ptCount val="1"/>
                <c:pt idx="0">
                  <c:v>0.14400000000000004</c:v>
                </c:pt>
              </c:numCache>
            </c:numRef>
          </c:val>
          <c:extLst xmlns:c16r2="http://schemas.microsoft.com/office/drawing/2015/06/chart">
            <c:ext xmlns:c16="http://schemas.microsoft.com/office/drawing/2014/chart" uri="{C3380CC4-5D6E-409C-BE32-E72D297353CC}">
              <c16:uniqueId val="{00000003-A4C4-45C5-A74E-D6755E4C35F8}"/>
            </c:ext>
          </c:extLst>
        </c:ser>
        <c:dLbls>
          <c:showVal val="1"/>
        </c:dLbls>
        <c:gapWidth val="219"/>
        <c:overlap val="-27"/>
        <c:axId val="99825920"/>
        <c:axId val="99844096"/>
      </c:barChart>
      <c:catAx>
        <c:axId val="99825920"/>
        <c:scaling>
          <c:orientation val="minMax"/>
        </c:scaling>
        <c:delete val="1"/>
        <c:axPos val="b"/>
        <c:numFmt formatCode="General" sourceLinked="1"/>
        <c:majorTickMark val="none"/>
        <c:tickLblPos val="nextTo"/>
        <c:crossAx val="99844096"/>
        <c:crosses val="autoZero"/>
        <c:auto val="1"/>
        <c:lblAlgn val="ctr"/>
        <c:lblOffset val="100"/>
      </c:catAx>
      <c:valAx>
        <c:axId val="99844096"/>
        <c:scaling>
          <c:orientation val="minMax"/>
        </c:scaling>
        <c:delete val="1"/>
        <c:axPos val="l"/>
        <c:numFmt formatCode="0.0%" sourceLinked="1"/>
        <c:majorTickMark val="none"/>
        <c:tickLblPos val="nextTo"/>
        <c:crossAx val="99825920"/>
        <c:crosses val="autoZero"/>
        <c:crossBetween val="between"/>
      </c:valAx>
      <c:spPr>
        <a:noFill/>
        <a:ln>
          <a:noFill/>
        </a:ln>
        <a:effectLst/>
      </c:spPr>
    </c:plotArea>
    <c:legend>
      <c:legendPos val="b"/>
      <c:layout>
        <c:manualLayout>
          <c:xMode val="edge"/>
          <c:yMode val="edge"/>
          <c:x val="0.10817622797150432"/>
          <c:y val="0.67910678926033508"/>
          <c:w val="0.89182377202849905"/>
          <c:h val="0.14957786103547294"/>
        </c:manualLayout>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solidFill>
                  <a:schemeClr val="tx1"/>
                </a:solidFill>
              </a:rPr>
              <a:t>Husband’s Education</a:t>
            </a:r>
          </a:p>
        </c:rich>
      </c:tx>
      <c:layout>
        <c:manualLayout>
          <c:xMode val="edge"/>
          <c:yMode val="edge"/>
          <c:x val="0.1546042233782394"/>
          <c:y val="4.1709274118305724E-2"/>
        </c:manualLayout>
      </c:layout>
      <c:spPr>
        <a:noFill/>
        <a:ln>
          <a:noFill/>
        </a:ln>
        <a:effectLst/>
      </c:spPr>
    </c:title>
    <c:plotArea>
      <c:layout>
        <c:manualLayout>
          <c:layoutTarget val="inner"/>
          <c:xMode val="edge"/>
          <c:yMode val="edge"/>
          <c:x val="4.3720984382501424E-2"/>
          <c:y val="0.24559178951297"/>
          <c:w val="0.91255803123499735"/>
          <c:h val="0.39114521365926608"/>
        </c:manualLayout>
      </c:layout>
      <c:barChart>
        <c:barDir val="col"/>
        <c:grouping val="clustered"/>
        <c:ser>
          <c:idx val="0"/>
          <c:order val="0"/>
          <c:tx>
            <c:strRef>
              <c:f>Sheet1!$B$1</c:f>
              <c:strCache>
                <c:ptCount val="1"/>
                <c:pt idx="0">
                  <c:v>No</c:v>
                </c:pt>
              </c:strCache>
            </c:strRef>
          </c:tx>
          <c:spPr>
            <a:solidFill>
              <a:schemeClr val="accent1"/>
            </a:solidFill>
            <a:ln>
              <a:noFill/>
            </a:ln>
            <a:effectLst/>
          </c:spPr>
          <c:dLbls>
            <c:dLbl>
              <c:idx val="0"/>
              <c:layout/>
              <c:tx>
                <c:rich>
                  <a:bodyPr/>
                  <a:lstStyle/>
                  <a:p>
                    <a:r>
                      <a:rPr lang="en-US" sz="1400" b="1" dirty="0">
                        <a:solidFill>
                          <a:schemeClr val="tx1"/>
                        </a:solidFill>
                      </a:rPr>
                      <a:t>22.5%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education</c:v>
                </c:pt>
              </c:strCache>
            </c:strRef>
          </c:cat>
          <c:val>
            <c:numRef>
              <c:f>Sheet1!$B$2</c:f>
              <c:numCache>
                <c:formatCode>0.0%</c:formatCode>
                <c:ptCount val="1"/>
                <c:pt idx="0">
                  <c:v>0.22500000000000001</c:v>
                </c:pt>
              </c:numCache>
            </c:numRef>
          </c:val>
          <c:extLst xmlns:c16r2="http://schemas.microsoft.com/office/drawing/2015/06/chart">
            <c:ext xmlns:c16="http://schemas.microsoft.com/office/drawing/2014/chart" uri="{C3380CC4-5D6E-409C-BE32-E72D297353CC}">
              <c16:uniqueId val="{00000000-D82B-4709-B034-927F0B3B7CBE}"/>
            </c:ext>
          </c:extLst>
        </c:ser>
        <c:ser>
          <c:idx val="1"/>
          <c:order val="1"/>
          <c:tx>
            <c:strRef>
              <c:f>Sheet1!$C$1</c:f>
              <c:strCache>
                <c:ptCount val="1"/>
                <c:pt idx="0">
                  <c:v>Primary</c:v>
                </c:pt>
              </c:strCache>
            </c:strRef>
          </c:tx>
          <c:spPr>
            <a:solidFill>
              <a:schemeClr val="accent2"/>
            </a:solidFill>
            <a:ln>
              <a:noFill/>
            </a:ln>
            <a:effectLst/>
          </c:spPr>
          <c:dLbls>
            <c:dLbl>
              <c:idx val="0"/>
              <c:layout/>
              <c:tx>
                <c:rich>
                  <a:bodyPr/>
                  <a:lstStyle/>
                  <a:p>
                    <a:r>
                      <a:rPr lang="en-US" sz="1400" b="1" dirty="0">
                        <a:solidFill>
                          <a:schemeClr val="tx1"/>
                        </a:solidFill>
                      </a:rPr>
                      <a:t>30.9%</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education</c:v>
                </c:pt>
              </c:strCache>
            </c:strRef>
          </c:cat>
          <c:val>
            <c:numRef>
              <c:f>Sheet1!$C$2</c:f>
              <c:numCache>
                <c:formatCode>0.0%</c:formatCode>
                <c:ptCount val="1"/>
                <c:pt idx="0">
                  <c:v>0.30900000000000105</c:v>
                </c:pt>
              </c:numCache>
            </c:numRef>
          </c:val>
          <c:extLst xmlns:c16r2="http://schemas.microsoft.com/office/drawing/2015/06/chart">
            <c:ext xmlns:c16="http://schemas.microsoft.com/office/drawing/2014/chart" uri="{C3380CC4-5D6E-409C-BE32-E72D297353CC}">
              <c16:uniqueId val="{00000001-D82B-4709-B034-927F0B3B7CBE}"/>
            </c:ext>
          </c:extLst>
        </c:ser>
        <c:ser>
          <c:idx val="2"/>
          <c:order val="2"/>
          <c:tx>
            <c:strRef>
              <c:f>Sheet1!$D$1</c:f>
              <c:strCache>
                <c:ptCount val="1"/>
                <c:pt idx="0">
                  <c:v>Secondary</c:v>
                </c:pt>
              </c:strCache>
            </c:strRef>
          </c:tx>
          <c:spPr>
            <a:solidFill>
              <a:schemeClr val="accent3"/>
            </a:solidFill>
            <a:ln>
              <a:noFill/>
            </a:ln>
            <a:effectLst/>
          </c:spPr>
          <c:dLbls>
            <c:dLbl>
              <c:idx val="0"/>
              <c:layout/>
              <c:tx>
                <c:rich>
                  <a:bodyPr/>
                  <a:lstStyle/>
                  <a:p>
                    <a:r>
                      <a:rPr lang="en-US" sz="1400" b="1" dirty="0">
                        <a:solidFill>
                          <a:schemeClr val="tx1"/>
                        </a:solidFill>
                      </a:rPr>
                      <a:t>28.5%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education</c:v>
                </c:pt>
              </c:strCache>
            </c:strRef>
          </c:cat>
          <c:val>
            <c:numRef>
              <c:f>Sheet1!$D$2</c:f>
              <c:numCache>
                <c:formatCode>0.0%</c:formatCode>
                <c:ptCount val="1"/>
                <c:pt idx="0">
                  <c:v>0.28500000000000031</c:v>
                </c:pt>
              </c:numCache>
            </c:numRef>
          </c:val>
          <c:extLst xmlns:c16r2="http://schemas.microsoft.com/office/drawing/2015/06/chart">
            <c:ext xmlns:c16="http://schemas.microsoft.com/office/drawing/2014/chart" uri="{C3380CC4-5D6E-409C-BE32-E72D297353CC}">
              <c16:uniqueId val="{00000002-D82B-4709-B034-927F0B3B7CBE}"/>
            </c:ext>
          </c:extLst>
        </c:ser>
        <c:ser>
          <c:idx val="3"/>
          <c:order val="3"/>
          <c:tx>
            <c:strRef>
              <c:f>Sheet1!$E$1</c:f>
              <c:strCache>
                <c:ptCount val="1"/>
                <c:pt idx="0">
                  <c:v>Higher</c:v>
                </c:pt>
              </c:strCache>
            </c:strRef>
          </c:tx>
          <c:spPr>
            <a:solidFill>
              <a:schemeClr val="accent4"/>
            </a:solidFill>
            <a:ln>
              <a:noFill/>
            </a:ln>
            <a:effectLst/>
          </c:spPr>
          <c:dLbls>
            <c:dLbl>
              <c:idx val="0"/>
              <c:layout/>
              <c:tx>
                <c:rich>
                  <a:bodyPr/>
                  <a:lstStyle/>
                  <a:p>
                    <a:r>
                      <a:rPr lang="en-US" sz="1400" b="1" dirty="0">
                        <a:solidFill>
                          <a:schemeClr val="tx1"/>
                        </a:solidFill>
                      </a:rPr>
                      <a:t>17.9%</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husband's education</c:v>
                </c:pt>
              </c:strCache>
            </c:strRef>
          </c:cat>
          <c:val>
            <c:numRef>
              <c:f>Sheet1!$E$2</c:f>
              <c:numCache>
                <c:formatCode>0.0%</c:formatCode>
                <c:ptCount val="1"/>
                <c:pt idx="0">
                  <c:v>0.17900000000000021</c:v>
                </c:pt>
              </c:numCache>
            </c:numRef>
          </c:val>
          <c:extLst xmlns:c16r2="http://schemas.microsoft.com/office/drawing/2015/06/chart">
            <c:ext xmlns:c16="http://schemas.microsoft.com/office/drawing/2014/chart" uri="{C3380CC4-5D6E-409C-BE32-E72D297353CC}">
              <c16:uniqueId val="{00000003-D82B-4709-B034-927F0B3B7CBE}"/>
            </c:ext>
          </c:extLst>
        </c:ser>
        <c:dLbls>
          <c:showVal val="1"/>
        </c:dLbls>
        <c:gapWidth val="219"/>
        <c:overlap val="-27"/>
        <c:axId val="99986816"/>
        <c:axId val="99882112"/>
      </c:barChart>
      <c:catAx>
        <c:axId val="99986816"/>
        <c:scaling>
          <c:orientation val="minMax"/>
        </c:scaling>
        <c:delete val="1"/>
        <c:axPos val="b"/>
        <c:numFmt formatCode="General" sourceLinked="1"/>
        <c:majorTickMark val="none"/>
        <c:tickLblPos val="nextTo"/>
        <c:crossAx val="99882112"/>
        <c:crosses val="autoZero"/>
        <c:auto val="1"/>
        <c:lblAlgn val="ctr"/>
        <c:lblOffset val="100"/>
      </c:catAx>
      <c:valAx>
        <c:axId val="99882112"/>
        <c:scaling>
          <c:orientation val="minMax"/>
        </c:scaling>
        <c:delete val="1"/>
        <c:axPos val="l"/>
        <c:numFmt formatCode="0.0%" sourceLinked="1"/>
        <c:majorTickMark val="none"/>
        <c:tickLblPos val="nextTo"/>
        <c:crossAx val="99986816"/>
        <c:crosses val="autoZero"/>
        <c:crossBetween val="between"/>
      </c:valAx>
      <c:spPr>
        <a:noFill/>
        <a:ln>
          <a:noFill/>
        </a:ln>
        <a:effectLst/>
      </c:spPr>
    </c:plotArea>
    <c:legend>
      <c:legendPos val="b"/>
      <c:layout>
        <c:manualLayout>
          <c:xMode val="edge"/>
          <c:yMode val="edge"/>
          <c:x val="5.7690730838347935E-2"/>
          <c:y val="0.65948751632767522"/>
          <c:w val="0.94230926916165247"/>
          <c:h val="0.11300735211793245"/>
        </c:manualLayout>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solidFill>
                  <a:schemeClr val="tx1"/>
                </a:solidFill>
              </a:rPr>
              <a:t>Residence</a:t>
            </a:r>
          </a:p>
        </c:rich>
      </c:tx>
      <c:layout>
        <c:manualLayout>
          <c:xMode val="edge"/>
          <c:yMode val="edge"/>
          <c:x val="0.18568383343973896"/>
          <c:y val="4.7619047619047623E-2"/>
        </c:manualLayout>
      </c:layout>
      <c:spPr>
        <a:noFill/>
        <a:ln>
          <a:noFill/>
        </a:ln>
        <a:effectLst/>
      </c:spPr>
    </c:title>
    <c:plotArea>
      <c:layout>
        <c:manualLayout>
          <c:layoutTarget val="inner"/>
          <c:xMode val="edge"/>
          <c:yMode val="edge"/>
          <c:x val="4.7008547008547022E-2"/>
          <c:y val="0.26210067491563582"/>
          <c:w val="0.90598290598290132"/>
          <c:h val="0.47773184601924762"/>
        </c:manualLayout>
      </c:layout>
      <c:barChart>
        <c:barDir val="col"/>
        <c:grouping val="clustered"/>
        <c:ser>
          <c:idx val="0"/>
          <c:order val="0"/>
          <c:tx>
            <c:strRef>
              <c:f>Sheet1!$B$1</c:f>
              <c:strCache>
                <c:ptCount val="1"/>
                <c:pt idx="0">
                  <c:v>Urban</c:v>
                </c:pt>
              </c:strCache>
            </c:strRef>
          </c:tx>
          <c:spPr>
            <a:solidFill>
              <a:schemeClr val="accent1"/>
            </a:solidFill>
            <a:ln>
              <a:noFill/>
            </a:ln>
            <a:effectLst/>
          </c:spPr>
          <c:dLbls>
            <c:dLbl>
              <c:idx val="0"/>
              <c:layout/>
              <c:tx>
                <c:rich>
                  <a:bodyPr/>
                  <a:lstStyle/>
                  <a:p>
                    <a:r>
                      <a:rPr lang="en-US" sz="1400" b="1" dirty="0">
                        <a:solidFill>
                          <a:schemeClr val="tx1"/>
                        </a:solidFill>
                      </a:rPr>
                      <a:t>33.5%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residence</c:v>
                </c:pt>
              </c:strCache>
            </c:strRef>
          </c:cat>
          <c:val>
            <c:numRef>
              <c:f>Sheet1!$B$2</c:f>
              <c:numCache>
                <c:formatCode>0.0%</c:formatCode>
                <c:ptCount val="1"/>
                <c:pt idx="0">
                  <c:v>0.33500000000000141</c:v>
                </c:pt>
              </c:numCache>
            </c:numRef>
          </c:val>
          <c:extLst xmlns:c16r2="http://schemas.microsoft.com/office/drawing/2015/06/chart">
            <c:ext xmlns:c16="http://schemas.microsoft.com/office/drawing/2014/chart" uri="{C3380CC4-5D6E-409C-BE32-E72D297353CC}">
              <c16:uniqueId val="{00000000-5180-4071-AE74-FDFCC76E2848}"/>
            </c:ext>
          </c:extLst>
        </c:ser>
        <c:ser>
          <c:idx val="1"/>
          <c:order val="1"/>
          <c:tx>
            <c:strRef>
              <c:f>Sheet1!$C$1</c:f>
              <c:strCache>
                <c:ptCount val="1"/>
                <c:pt idx="0">
                  <c:v>Rural</c:v>
                </c:pt>
              </c:strCache>
            </c:strRef>
          </c:tx>
          <c:spPr>
            <a:solidFill>
              <a:schemeClr val="accent2"/>
            </a:solidFill>
            <a:ln>
              <a:noFill/>
            </a:ln>
            <a:effectLst/>
          </c:spPr>
          <c:dLbls>
            <c:dLbl>
              <c:idx val="0"/>
              <c:layout>
                <c:manualLayout>
                  <c:x val="-1.3513513513513521E-2"/>
                  <c:y val="3.5714285714285712E-2"/>
                </c:manualLayout>
              </c:layout>
              <c:tx>
                <c:rich>
                  <a:bodyPr/>
                  <a:lstStyle/>
                  <a:p>
                    <a:r>
                      <a:rPr lang="en-US" sz="1400" b="1" dirty="0">
                        <a:solidFill>
                          <a:schemeClr val="tx1"/>
                        </a:solidFill>
                      </a:rPr>
                      <a:t>66.5%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residence</c:v>
                </c:pt>
              </c:strCache>
            </c:strRef>
          </c:cat>
          <c:val>
            <c:numRef>
              <c:f>Sheet1!$C$2</c:f>
              <c:numCache>
                <c:formatCode>0.0%</c:formatCode>
                <c:ptCount val="1"/>
                <c:pt idx="0">
                  <c:v>0.66500000000000281</c:v>
                </c:pt>
              </c:numCache>
            </c:numRef>
          </c:val>
          <c:extLst xmlns:c16r2="http://schemas.microsoft.com/office/drawing/2015/06/chart">
            <c:ext xmlns:c16="http://schemas.microsoft.com/office/drawing/2014/chart" uri="{C3380CC4-5D6E-409C-BE32-E72D297353CC}">
              <c16:uniqueId val="{00000001-5180-4071-AE74-FDFCC76E2848}"/>
            </c:ext>
          </c:extLst>
        </c:ser>
        <c:dLbls>
          <c:showVal val="1"/>
        </c:dLbls>
        <c:gapWidth val="219"/>
        <c:overlap val="-27"/>
        <c:axId val="99916032"/>
        <c:axId val="99926016"/>
      </c:barChart>
      <c:catAx>
        <c:axId val="99916032"/>
        <c:scaling>
          <c:orientation val="minMax"/>
        </c:scaling>
        <c:delete val="1"/>
        <c:axPos val="b"/>
        <c:numFmt formatCode="General" sourceLinked="1"/>
        <c:majorTickMark val="none"/>
        <c:tickLblPos val="nextTo"/>
        <c:crossAx val="99926016"/>
        <c:crosses val="autoZero"/>
        <c:auto val="1"/>
        <c:lblAlgn val="ctr"/>
        <c:lblOffset val="100"/>
      </c:catAx>
      <c:valAx>
        <c:axId val="99926016"/>
        <c:scaling>
          <c:orientation val="minMax"/>
        </c:scaling>
        <c:delete val="1"/>
        <c:axPos val="l"/>
        <c:numFmt formatCode="0.0%" sourceLinked="1"/>
        <c:majorTickMark val="none"/>
        <c:tickLblPos val="nextTo"/>
        <c:crossAx val="99916032"/>
        <c:crosses val="autoZero"/>
        <c:crossBetween val="between"/>
      </c:valAx>
      <c:spPr>
        <a:noFill/>
        <a:ln>
          <a:noFill/>
        </a:ln>
        <a:effectLst/>
      </c:spPr>
    </c:plotArea>
    <c:legend>
      <c:legendPos val="b"/>
      <c:layout>
        <c:manualLayout>
          <c:xMode val="edge"/>
          <c:yMode val="edge"/>
          <c:x val="0.13407276676622321"/>
          <c:y val="0.71471097362829883"/>
          <c:w val="0.82955561589284099"/>
          <c:h val="0.18923447069116453"/>
        </c:manualLayout>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solidFill>
                  <a:schemeClr val="tx1"/>
                </a:solidFill>
              </a:rPr>
              <a:t>Wealth Index</a:t>
            </a:r>
          </a:p>
        </c:rich>
      </c:tx>
      <c:layout>
        <c:manualLayout>
          <c:xMode val="edge"/>
          <c:yMode val="edge"/>
          <c:x val="0.17475853018372758"/>
          <c:y val="8.3894058697208925E-4"/>
        </c:manualLayout>
      </c:layout>
      <c:spPr>
        <a:noFill/>
        <a:ln>
          <a:noFill/>
        </a:ln>
        <a:effectLst/>
      </c:spPr>
    </c:title>
    <c:plotArea>
      <c:layout>
        <c:manualLayout>
          <c:layoutTarget val="inner"/>
          <c:xMode val="edge"/>
          <c:yMode val="edge"/>
          <c:x val="2.1519393409157202E-2"/>
          <c:y val="0.10038740157480287"/>
          <c:w val="0.86330621172353461"/>
          <c:h val="0.56526194225721749"/>
        </c:manualLayout>
      </c:layout>
      <c:barChart>
        <c:barDir val="col"/>
        <c:grouping val="clustered"/>
        <c:ser>
          <c:idx val="0"/>
          <c:order val="0"/>
          <c:tx>
            <c:strRef>
              <c:f>Sheet1!$B$1</c:f>
              <c:strCache>
                <c:ptCount val="1"/>
                <c:pt idx="0">
                  <c:v>Poorest</c:v>
                </c:pt>
              </c:strCache>
            </c:strRef>
          </c:tx>
          <c:spPr>
            <a:solidFill>
              <a:schemeClr val="accent1"/>
            </a:solidFill>
            <a:ln>
              <a:noFill/>
            </a:ln>
            <a:effectLst/>
          </c:spPr>
          <c:dLbls>
            <c:dLbl>
              <c:idx val="0"/>
              <c:layout/>
              <c:tx>
                <c:rich>
                  <a:bodyPr/>
                  <a:lstStyle/>
                  <a:p>
                    <a:r>
                      <a:rPr lang="en-US" sz="1200" b="1" dirty="0">
                        <a:solidFill>
                          <a:schemeClr val="tx1"/>
                        </a:solidFill>
                      </a:rPr>
                      <a:t>21.2%</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Wealth Index</c:v>
                </c:pt>
              </c:strCache>
            </c:strRef>
          </c:cat>
          <c:val>
            <c:numRef>
              <c:f>Sheet1!$B$2</c:f>
              <c:numCache>
                <c:formatCode>0.0%</c:formatCode>
                <c:ptCount val="1"/>
                <c:pt idx="0">
                  <c:v>0.21200000000000024</c:v>
                </c:pt>
              </c:numCache>
            </c:numRef>
          </c:val>
          <c:extLst xmlns:c16r2="http://schemas.microsoft.com/office/drawing/2015/06/chart">
            <c:ext xmlns:c16="http://schemas.microsoft.com/office/drawing/2014/chart" uri="{C3380CC4-5D6E-409C-BE32-E72D297353CC}">
              <c16:uniqueId val="{00000000-0396-4F0C-84CD-93D9E7517706}"/>
            </c:ext>
          </c:extLst>
        </c:ser>
        <c:ser>
          <c:idx val="1"/>
          <c:order val="1"/>
          <c:tx>
            <c:strRef>
              <c:f>Sheet1!$C$1</c:f>
              <c:strCache>
                <c:ptCount val="1"/>
                <c:pt idx="0">
                  <c:v>Poorer</c:v>
                </c:pt>
              </c:strCache>
            </c:strRef>
          </c:tx>
          <c:spPr>
            <a:solidFill>
              <a:schemeClr val="accent2"/>
            </a:solidFill>
            <a:ln>
              <a:noFill/>
            </a:ln>
            <a:effectLst/>
          </c:spPr>
          <c:dLbls>
            <c:dLbl>
              <c:idx val="0"/>
              <c:layout/>
              <c:tx>
                <c:rich>
                  <a:bodyPr/>
                  <a:lstStyle/>
                  <a:p>
                    <a:r>
                      <a:rPr lang="en-US" b="1" dirty="0">
                        <a:solidFill>
                          <a:schemeClr val="tx1"/>
                        </a:solidFill>
                      </a:rPr>
                      <a:t>20.5%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Wealth Index</c:v>
                </c:pt>
              </c:strCache>
            </c:strRef>
          </c:cat>
          <c:val>
            <c:numRef>
              <c:f>Sheet1!$C$2</c:f>
              <c:numCache>
                <c:formatCode>0.0%</c:formatCode>
                <c:ptCount val="1"/>
                <c:pt idx="0">
                  <c:v>0.20500000000000004</c:v>
                </c:pt>
              </c:numCache>
            </c:numRef>
          </c:val>
          <c:extLst xmlns:c16r2="http://schemas.microsoft.com/office/drawing/2015/06/chart">
            <c:ext xmlns:c16="http://schemas.microsoft.com/office/drawing/2014/chart" uri="{C3380CC4-5D6E-409C-BE32-E72D297353CC}">
              <c16:uniqueId val="{00000001-0396-4F0C-84CD-93D9E7517706}"/>
            </c:ext>
          </c:extLst>
        </c:ser>
        <c:ser>
          <c:idx val="2"/>
          <c:order val="2"/>
          <c:tx>
            <c:strRef>
              <c:f>Sheet1!$D$1</c:f>
              <c:strCache>
                <c:ptCount val="1"/>
                <c:pt idx="0">
                  <c:v>Middle</c:v>
                </c:pt>
              </c:strCache>
            </c:strRef>
          </c:tx>
          <c:spPr>
            <a:solidFill>
              <a:schemeClr val="accent3"/>
            </a:solidFill>
            <a:ln>
              <a:noFill/>
            </a:ln>
            <a:effectLst/>
          </c:spPr>
          <c:dLbls>
            <c:dLbl>
              <c:idx val="0"/>
              <c:layout/>
              <c:tx>
                <c:rich>
                  <a:bodyPr/>
                  <a:lstStyle/>
                  <a:p>
                    <a:r>
                      <a:rPr lang="en-US" b="1" dirty="0">
                        <a:solidFill>
                          <a:schemeClr val="tx1"/>
                        </a:solidFill>
                      </a:rPr>
                      <a:t>20.8%</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Wealth Index</c:v>
                </c:pt>
              </c:strCache>
            </c:strRef>
          </c:cat>
          <c:val>
            <c:numRef>
              <c:f>Sheet1!$D$2</c:f>
              <c:numCache>
                <c:formatCode>0.0%</c:formatCode>
                <c:ptCount val="1"/>
                <c:pt idx="0">
                  <c:v>0.20800000000000021</c:v>
                </c:pt>
              </c:numCache>
            </c:numRef>
          </c:val>
          <c:extLst xmlns:c16r2="http://schemas.microsoft.com/office/drawing/2015/06/chart">
            <c:ext xmlns:c16="http://schemas.microsoft.com/office/drawing/2014/chart" uri="{C3380CC4-5D6E-409C-BE32-E72D297353CC}">
              <c16:uniqueId val="{00000002-0396-4F0C-84CD-93D9E7517706}"/>
            </c:ext>
          </c:extLst>
        </c:ser>
        <c:ser>
          <c:idx val="3"/>
          <c:order val="3"/>
          <c:tx>
            <c:strRef>
              <c:f>Sheet1!$E$1</c:f>
              <c:strCache>
                <c:ptCount val="1"/>
                <c:pt idx="0">
                  <c:v>Richer</c:v>
                </c:pt>
              </c:strCache>
            </c:strRef>
          </c:tx>
          <c:spPr>
            <a:solidFill>
              <a:schemeClr val="accent4"/>
            </a:solidFill>
            <a:ln>
              <a:noFill/>
            </a:ln>
            <a:effectLst/>
          </c:spPr>
          <c:dLbls>
            <c:dLbl>
              <c:idx val="0"/>
              <c:layout/>
              <c:tx>
                <c:rich>
                  <a:bodyPr/>
                  <a:lstStyle/>
                  <a:p>
                    <a:r>
                      <a:rPr lang="en-US" b="1" dirty="0">
                        <a:solidFill>
                          <a:schemeClr val="tx1"/>
                        </a:solidFill>
                      </a:rPr>
                      <a:t>19.9%</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Wealth Index</c:v>
                </c:pt>
              </c:strCache>
            </c:strRef>
          </c:cat>
          <c:val>
            <c:numRef>
              <c:f>Sheet1!$E$2</c:f>
              <c:numCache>
                <c:formatCode>0.0%</c:formatCode>
                <c:ptCount val="1"/>
                <c:pt idx="0">
                  <c:v>0.19900000000000001</c:v>
                </c:pt>
              </c:numCache>
            </c:numRef>
          </c:val>
          <c:extLst xmlns:c16r2="http://schemas.microsoft.com/office/drawing/2015/06/chart">
            <c:ext xmlns:c16="http://schemas.microsoft.com/office/drawing/2014/chart" uri="{C3380CC4-5D6E-409C-BE32-E72D297353CC}">
              <c16:uniqueId val="{00000003-0396-4F0C-84CD-93D9E7517706}"/>
            </c:ext>
          </c:extLst>
        </c:ser>
        <c:ser>
          <c:idx val="4"/>
          <c:order val="4"/>
          <c:tx>
            <c:strRef>
              <c:f>Sheet1!$F$1</c:f>
              <c:strCache>
                <c:ptCount val="1"/>
                <c:pt idx="0">
                  <c:v>Richest</c:v>
                </c:pt>
              </c:strCache>
            </c:strRef>
          </c:tx>
          <c:spPr>
            <a:solidFill>
              <a:schemeClr val="accent5"/>
            </a:solidFill>
            <a:ln>
              <a:noFill/>
            </a:ln>
            <a:effectLst/>
          </c:spPr>
          <c:dLbls>
            <c:dLbl>
              <c:idx val="0"/>
              <c:layout/>
              <c:tx>
                <c:rich>
                  <a:bodyPr/>
                  <a:lstStyle/>
                  <a:p>
                    <a:r>
                      <a:rPr lang="en-US" b="1" dirty="0">
                        <a:solidFill>
                          <a:schemeClr val="tx1"/>
                        </a:solidFill>
                      </a:rPr>
                      <a:t>17.6%</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Wealth Index</c:v>
                </c:pt>
              </c:strCache>
            </c:strRef>
          </c:cat>
          <c:val>
            <c:numRef>
              <c:f>Sheet1!$F$2</c:f>
              <c:numCache>
                <c:formatCode>0.0%</c:formatCode>
                <c:ptCount val="1"/>
                <c:pt idx="0">
                  <c:v>0.17600000000000021</c:v>
                </c:pt>
              </c:numCache>
            </c:numRef>
          </c:val>
          <c:extLst xmlns:c16r2="http://schemas.microsoft.com/office/drawing/2015/06/chart">
            <c:ext xmlns:c16="http://schemas.microsoft.com/office/drawing/2014/chart" uri="{C3380CC4-5D6E-409C-BE32-E72D297353CC}">
              <c16:uniqueId val="{00000004-0396-4F0C-84CD-93D9E7517706}"/>
            </c:ext>
          </c:extLst>
        </c:ser>
        <c:dLbls>
          <c:showVal val="1"/>
        </c:dLbls>
        <c:gapWidth val="219"/>
        <c:overlap val="-27"/>
        <c:axId val="100229888"/>
        <c:axId val="100231424"/>
      </c:barChart>
      <c:catAx>
        <c:axId val="100229888"/>
        <c:scaling>
          <c:orientation val="minMax"/>
        </c:scaling>
        <c:delete val="1"/>
        <c:axPos val="b"/>
        <c:numFmt formatCode="General" sourceLinked="1"/>
        <c:majorTickMark val="none"/>
        <c:tickLblPos val="nextTo"/>
        <c:crossAx val="100231424"/>
        <c:crosses val="autoZero"/>
        <c:auto val="1"/>
        <c:lblAlgn val="ctr"/>
        <c:lblOffset val="100"/>
      </c:catAx>
      <c:valAx>
        <c:axId val="100231424"/>
        <c:scaling>
          <c:orientation val="minMax"/>
        </c:scaling>
        <c:delete val="1"/>
        <c:axPos val="l"/>
        <c:numFmt formatCode="0.0%" sourceLinked="1"/>
        <c:majorTickMark val="none"/>
        <c:tickLblPos val="nextTo"/>
        <c:crossAx val="100229888"/>
        <c:crosses val="autoZero"/>
        <c:crossBetween val="between"/>
      </c:valAx>
      <c:spPr>
        <a:noFill/>
        <a:ln>
          <a:noFill/>
        </a:ln>
        <a:effectLst/>
      </c:spPr>
    </c:plotArea>
    <c:legend>
      <c:legendPos val="b"/>
      <c:layout>
        <c:manualLayout>
          <c:xMode val="edge"/>
          <c:yMode val="edge"/>
          <c:x val="0.13850572655690771"/>
          <c:y val="0.66802449693788735"/>
          <c:w val="0.72298854688618464"/>
          <c:h val="0.19197559055118121"/>
        </c:manualLayout>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Religion</a:t>
            </a:r>
            <a:endParaRPr lang="en-US" b="1" dirty="0">
              <a:solidFill>
                <a:schemeClr val="tx1"/>
              </a:solidFill>
            </a:endParaRPr>
          </a:p>
        </c:rich>
      </c:tx>
      <c:layout>
        <c:manualLayout>
          <c:xMode val="edge"/>
          <c:yMode val="edge"/>
          <c:x val="0.24476531946673974"/>
          <c:y val="2.2750513155439446E-2"/>
        </c:manualLayout>
      </c:layout>
      <c:spPr>
        <a:noFill/>
        <a:ln>
          <a:noFill/>
        </a:ln>
        <a:effectLst/>
      </c:spPr>
    </c:title>
    <c:plotArea>
      <c:layout/>
      <c:barChart>
        <c:barDir val="col"/>
        <c:grouping val="clustered"/>
        <c:ser>
          <c:idx val="0"/>
          <c:order val="0"/>
          <c:tx>
            <c:strRef>
              <c:f>Sheet1!$B$1</c:f>
              <c:strCache>
                <c:ptCount val="1"/>
                <c:pt idx="0">
                  <c:v>Others</c:v>
                </c:pt>
              </c:strCache>
            </c:strRef>
          </c:tx>
          <c:spPr>
            <a:solidFill>
              <a:schemeClr val="accent1"/>
            </a:solidFill>
            <a:ln>
              <a:noFill/>
            </a:ln>
            <a:effectLst/>
          </c:spPr>
          <c:dLbls>
            <c:dLbl>
              <c:idx val="0"/>
              <c:layout>
                <c:manualLayout>
                  <c:x val="-2.3613702145066251E-2"/>
                  <c:y val="-1.5167008770292966E-2"/>
                </c:manualLayout>
              </c:layout>
              <c:tx>
                <c:rich>
                  <a:bodyPr/>
                  <a:lstStyle/>
                  <a:p>
                    <a:r>
                      <a:rPr lang="en-US" sz="1400" b="1" dirty="0">
                        <a:solidFill>
                          <a:schemeClr val="tx1"/>
                        </a:solidFill>
                      </a:rPr>
                      <a:t>10.4%</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religion</c:v>
                </c:pt>
              </c:strCache>
            </c:strRef>
          </c:cat>
          <c:val>
            <c:numRef>
              <c:f>Sheet1!$B$2</c:f>
              <c:numCache>
                <c:formatCode>0.0%</c:formatCode>
                <c:ptCount val="1"/>
                <c:pt idx="0">
                  <c:v>0.10400000000000002</c:v>
                </c:pt>
              </c:numCache>
            </c:numRef>
          </c:val>
          <c:extLst xmlns:c16r2="http://schemas.microsoft.com/office/drawing/2015/06/chart">
            <c:ext xmlns:c16="http://schemas.microsoft.com/office/drawing/2014/chart" uri="{C3380CC4-5D6E-409C-BE32-E72D297353CC}">
              <c16:uniqueId val="{00000000-5180-4071-AE74-FDFCC76E2848}"/>
            </c:ext>
          </c:extLst>
        </c:ser>
        <c:ser>
          <c:idx val="1"/>
          <c:order val="1"/>
          <c:tx>
            <c:strRef>
              <c:f>Sheet1!$C$1</c:f>
              <c:strCache>
                <c:ptCount val="1"/>
                <c:pt idx="0">
                  <c:v>Islam</c:v>
                </c:pt>
              </c:strCache>
            </c:strRef>
          </c:tx>
          <c:spPr>
            <a:solidFill>
              <a:schemeClr val="accent2"/>
            </a:solidFill>
            <a:ln>
              <a:noFill/>
            </a:ln>
            <a:effectLst/>
          </c:spPr>
          <c:dLbls>
            <c:dLbl>
              <c:idx val="0"/>
              <c:layout/>
              <c:tx>
                <c:rich>
                  <a:bodyPr/>
                  <a:lstStyle/>
                  <a:p>
                    <a:r>
                      <a:rPr lang="en-US" sz="1400" b="1" dirty="0">
                        <a:solidFill>
                          <a:schemeClr val="tx1"/>
                        </a:solidFill>
                      </a:rPr>
                      <a:t>94.6%</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religion</c:v>
                </c:pt>
              </c:strCache>
            </c:strRef>
          </c:cat>
          <c:val>
            <c:numRef>
              <c:f>Sheet1!$C$2</c:f>
              <c:numCache>
                <c:formatCode>0.0%</c:formatCode>
                <c:ptCount val="1"/>
                <c:pt idx="0">
                  <c:v>0.94599999999999995</c:v>
                </c:pt>
              </c:numCache>
            </c:numRef>
          </c:val>
          <c:extLst xmlns:c16r2="http://schemas.microsoft.com/office/drawing/2015/06/chart">
            <c:ext xmlns:c16="http://schemas.microsoft.com/office/drawing/2014/chart" uri="{C3380CC4-5D6E-409C-BE32-E72D297353CC}">
              <c16:uniqueId val="{00000001-5180-4071-AE74-FDFCC76E2848}"/>
            </c:ext>
          </c:extLst>
        </c:ser>
        <c:dLbls>
          <c:showVal val="1"/>
        </c:dLbls>
        <c:gapWidth val="219"/>
        <c:overlap val="-27"/>
        <c:axId val="100035968"/>
        <c:axId val="100045952"/>
      </c:barChart>
      <c:catAx>
        <c:axId val="100035968"/>
        <c:scaling>
          <c:orientation val="minMax"/>
        </c:scaling>
        <c:delete val="1"/>
        <c:axPos val="b"/>
        <c:numFmt formatCode="General" sourceLinked="1"/>
        <c:majorTickMark val="none"/>
        <c:tickLblPos val="nextTo"/>
        <c:crossAx val="100045952"/>
        <c:crosses val="autoZero"/>
        <c:auto val="1"/>
        <c:lblAlgn val="ctr"/>
        <c:lblOffset val="100"/>
      </c:catAx>
      <c:valAx>
        <c:axId val="100045952"/>
        <c:scaling>
          <c:orientation val="minMax"/>
        </c:scaling>
        <c:delete val="1"/>
        <c:axPos val="l"/>
        <c:numFmt formatCode="0.0%" sourceLinked="1"/>
        <c:majorTickMark val="none"/>
        <c:tickLblPos val="nextTo"/>
        <c:crossAx val="100035968"/>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solidFill>
                  <a:schemeClr val="tx1"/>
                </a:solidFill>
              </a:rPr>
              <a:t>Respondent’s </a:t>
            </a:r>
            <a:r>
              <a:rPr lang="en-US" b="1" dirty="0" smtClean="0">
                <a:solidFill>
                  <a:schemeClr val="tx1"/>
                </a:solidFill>
              </a:rPr>
              <a:t>working status</a:t>
            </a:r>
            <a:endParaRPr lang="en-US" b="1" dirty="0">
              <a:solidFill>
                <a:schemeClr val="tx1"/>
              </a:solidFill>
            </a:endParaRPr>
          </a:p>
        </c:rich>
      </c:tx>
      <c:layout/>
      <c:spPr>
        <a:noFill/>
        <a:ln>
          <a:noFill/>
        </a:ln>
        <a:effectLst/>
      </c:spPr>
    </c:title>
    <c:plotArea>
      <c:layout>
        <c:manualLayout>
          <c:layoutTarget val="inner"/>
          <c:xMode val="edge"/>
          <c:yMode val="edge"/>
          <c:x val="5.0925925925925923E-2"/>
          <c:y val="0.25104651162790698"/>
          <c:w val="0.89814814814814814"/>
          <c:h val="0.49448940975401495"/>
        </c:manualLayout>
      </c:layout>
      <c:barChart>
        <c:barDir val="col"/>
        <c:grouping val="clustered"/>
        <c:ser>
          <c:idx val="0"/>
          <c:order val="0"/>
          <c:tx>
            <c:strRef>
              <c:f>Sheet1!$B$1</c:f>
              <c:strCache>
                <c:ptCount val="1"/>
                <c:pt idx="0">
                  <c:v>Working</c:v>
                </c:pt>
              </c:strCache>
            </c:strRef>
          </c:tx>
          <c:spPr>
            <a:solidFill>
              <a:schemeClr val="accent1"/>
            </a:solidFill>
            <a:ln>
              <a:noFill/>
            </a:ln>
            <a:effectLst/>
          </c:spPr>
          <c:dLbls>
            <c:dLbl>
              <c:idx val="0"/>
              <c:layout/>
              <c:tx>
                <c:rich>
                  <a:bodyPr/>
                  <a:lstStyle/>
                  <a:p>
                    <a:r>
                      <a:rPr lang="en-US" b="1" dirty="0">
                        <a:solidFill>
                          <a:schemeClr val="tx1"/>
                        </a:solidFill>
                      </a:rPr>
                      <a:t>49.7%</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WORKING status</c:v>
                </c:pt>
              </c:strCache>
            </c:strRef>
          </c:cat>
          <c:val>
            <c:numRef>
              <c:f>Sheet1!$B$2</c:f>
              <c:numCache>
                <c:formatCode>0.0%</c:formatCode>
                <c:ptCount val="1"/>
                <c:pt idx="0">
                  <c:v>0.49700000000000089</c:v>
                </c:pt>
              </c:numCache>
            </c:numRef>
          </c:val>
          <c:extLst xmlns:c16r2="http://schemas.microsoft.com/office/drawing/2015/06/chart">
            <c:ext xmlns:c16="http://schemas.microsoft.com/office/drawing/2014/chart" uri="{C3380CC4-5D6E-409C-BE32-E72D297353CC}">
              <c16:uniqueId val="{00000000-5521-4334-B4C6-BD1EA26AE7F4}"/>
            </c:ext>
          </c:extLst>
        </c:ser>
        <c:ser>
          <c:idx val="1"/>
          <c:order val="1"/>
          <c:tx>
            <c:strRef>
              <c:f>Sheet1!$C$1</c:f>
              <c:strCache>
                <c:ptCount val="1"/>
                <c:pt idx="0">
                  <c:v>not working</c:v>
                </c:pt>
              </c:strCache>
            </c:strRef>
          </c:tx>
          <c:spPr>
            <a:solidFill>
              <a:schemeClr val="accent2"/>
            </a:solidFill>
            <a:ln>
              <a:noFill/>
            </a:ln>
            <a:effectLst/>
          </c:spPr>
          <c:dLbls>
            <c:dLbl>
              <c:idx val="0"/>
              <c:layout>
                <c:manualLayout>
                  <c:x val="1.8518518518518549E-2"/>
                  <c:y val="7.7519379844961413E-3"/>
                </c:manualLayout>
              </c:layout>
              <c:tx>
                <c:rich>
                  <a:bodyPr/>
                  <a:lstStyle/>
                  <a:p>
                    <a:r>
                      <a:rPr lang="en-US" b="1" dirty="0">
                        <a:solidFill>
                          <a:schemeClr val="tx1"/>
                        </a:solidFill>
                      </a:rPr>
                      <a:t>50.3%</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WORKING status</c:v>
                </c:pt>
              </c:strCache>
            </c:strRef>
          </c:cat>
          <c:val>
            <c:numRef>
              <c:f>Sheet1!$C$2</c:f>
              <c:numCache>
                <c:formatCode>0.0%</c:formatCode>
                <c:ptCount val="1"/>
                <c:pt idx="0">
                  <c:v>0.503</c:v>
                </c:pt>
              </c:numCache>
            </c:numRef>
          </c:val>
          <c:extLst xmlns:c16r2="http://schemas.microsoft.com/office/drawing/2015/06/chart">
            <c:ext xmlns:c16="http://schemas.microsoft.com/office/drawing/2014/chart" uri="{C3380CC4-5D6E-409C-BE32-E72D297353CC}">
              <c16:uniqueId val="{00000001-5521-4334-B4C6-BD1EA26AE7F4}"/>
            </c:ext>
          </c:extLst>
        </c:ser>
        <c:dLbls>
          <c:showVal val="1"/>
        </c:dLbls>
        <c:gapWidth val="219"/>
        <c:overlap val="-27"/>
        <c:axId val="102836864"/>
        <c:axId val="102859136"/>
      </c:barChart>
      <c:catAx>
        <c:axId val="102836864"/>
        <c:scaling>
          <c:orientation val="minMax"/>
        </c:scaling>
        <c:delete val="1"/>
        <c:axPos val="b"/>
        <c:numFmt formatCode="General" sourceLinked="1"/>
        <c:majorTickMark val="none"/>
        <c:tickLblPos val="nextTo"/>
        <c:crossAx val="102859136"/>
        <c:crosses val="autoZero"/>
        <c:auto val="1"/>
        <c:lblAlgn val="ctr"/>
        <c:lblOffset val="100"/>
      </c:catAx>
      <c:valAx>
        <c:axId val="102859136"/>
        <c:scaling>
          <c:orientation val="minMax"/>
        </c:scaling>
        <c:delete val="1"/>
        <c:axPos val="l"/>
        <c:numFmt formatCode="0.0%" sourceLinked="1"/>
        <c:majorTickMark val="none"/>
        <c:tickLblPos val="nextTo"/>
        <c:crossAx val="102836864"/>
        <c:crosses val="autoZero"/>
        <c:crossBetween val="between"/>
      </c:valAx>
      <c:spPr>
        <a:noFill/>
        <a:ln>
          <a:noFill/>
        </a:ln>
        <a:effectLst/>
      </c:spPr>
    </c:plotArea>
    <c:legend>
      <c:legendPos val="b"/>
      <c:layout>
        <c:manualLayout>
          <c:xMode val="edge"/>
          <c:yMode val="edge"/>
          <c:x val="0.05"/>
          <c:y val="0.79204754928889765"/>
          <c:w val="0.9"/>
          <c:h val="0.11492919489714948"/>
        </c:manualLayout>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800" b="1" dirty="0">
                <a:solidFill>
                  <a:schemeClr val="tx1"/>
                </a:solidFill>
              </a:rPr>
              <a:t>Media Exposure</a:t>
            </a:r>
          </a:p>
        </c:rich>
      </c:tx>
      <c:layout>
        <c:manualLayout>
          <c:xMode val="edge"/>
          <c:yMode val="edge"/>
          <c:x val="7.3875578618960699E-2"/>
          <c:y val="7.204329165889195E-2"/>
        </c:manualLayout>
      </c:layout>
      <c:spPr>
        <a:noFill/>
        <a:ln>
          <a:noFill/>
        </a:ln>
        <a:effectLst/>
      </c:spPr>
    </c:title>
    <c:plotArea>
      <c:layout>
        <c:manualLayout>
          <c:layoutTarget val="inner"/>
          <c:xMode val="edge"/>
          <c:yMode val="edge"/>
          <c:x val="4.8245614035087717E-2"/>
          <c:y val="0.18443082664676291"/>
          <c:w val="0.90350877192982459"/>
          <c:h val="0.49912774771412582"/>
        </c:manualLayout>
      </c:layout>
      <c:barChart>
        <c:barDir val="col"/>
        <c:grouping val="clustered"/>
        <c:ser>
          <c:idx val="0"/>
          <c:order val="0"/>
          <c:tx>
            <c:strRef>
              <c:f>Sheet1!$B$1</c:f>
              <c:strCache>
                <c:ptCount val="1"/>
                <c:pt idx="0">
                  <c:v>No</c:v>
                </c:pt>
              </c:strCache>
            </c:strRef>
          </c:tx>
          <c:spPr>
            <a:solidFill>
              <a:schemeClr val="accent1"/>
            </a:solidFill>
            <a:ln>
              <a:noFill/>
            </a:ln>
            <a:effectLst/>
          </c:spPr>
          <c:dLbls>
            <c:dLbl>
              <c:idx val="0"/>
              <c:layout>
                <c:manualLayout>
                  <c:x val="1.633986928104578E-2"/>
                  <c:y val="2.29884953441509E-2"/>
                </c:manualLayout>
              </c:layout>
              <c:tx>
                <c:rich>
                  <a:bodyPr/>
                  <a:lstStyle/>
                  <a:p>
                    <a:r>
                      <a:rPr lang="en-US" sz="1400" b="1" dirty="0">
                        <a:solidFill>
                          <a:schemeClr val="tx1"/>
                        </a:solidFill>
                      </a:rPr>
                      <a:t>34.5%</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media exposure</c:v>
                </c:pt>
              </c:strCache>
            </c:strRef>
          </c:cat>
          <c:val>
            <c:numRef>
              <c:f>Sheet1!$B$2</c:f>
              <c:numCache>
                <c:formatCode>0.0%</c:formatCode>
                <c:ptCount val="1"/>
                <c:pt idx="0">
                  <c:v>0.34500000000000008</c:v>
                </c:pt>
              </c:numCache>
            </c:numRef>
          </c:val>
          <c:extLst xmlns:c16r2="http://schemas.microsoft.com/office/drawing/2015/06/chart">
            <c:ext xmlns:c16="http://schemas.microsoft.com/office/drawing/2014/chart" uri="{C3380CC4-5D6E-409C-BE32-E72D297353CC}">
              <c16:uniqueId val="{00000000-A741-4800-95EE-0D2F503CBD72}"/>
            </c:ext>
          </c:extLst>
        </c:ser>
        <c:ser>
          <c:idx val="1"/>
          <c:order val="1"/>
          <c:tx>
            <c:strRef>
              <c:f>Sheet1!$C$1</c:f>
              <c:strCache>
                <c:ptCount val="1"/>
                <c:pt idx="0">
                  <c:v>once a week</c:v>
                </c:pt>
              </c:strCache>
            </c:strRef>
          </c:tx>
          <c:spPr>
            <a:solidFill>
              <a:schemeClr val="accent2"/>
            </a:solidFill>
            <a:ln>
              <a:noFill/>
            </a:ln>
            <a:effectLst/>
          </c:spPr>
          <c:dLbls>
            <c:dLbl>
              <c:idx val="0"/>
              <c:layout/>
              <c:tx>
                <c:rich>
                  <a:bodyPr/>
                  <a:lstStyle/>
                  <a:p>
                    <a:r>
                      <a:rPr lang="en-US" sz="1400" b="1" dirty="0">
                        <a:solidFill>
                          <a:schemeClr val="tx1"/>
                        </a:solidFill>
                      </a:rPr>
                      <a:t>1.2%</a:t>
                    </a:r>
                  </a:p>
                </c:rich>
              </c:tx>
              <c:dLblPos val="outEnd"/>
              <c:showVal val="1"/>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media exposure</c:v>
                </c:pt>
              </c:strCache>
            </c:strRef>
          </c:cat>
          <c:val>
            <c:numRef>
              <c:f>Sheet1!$C$2</c:f>
              <c:numCache>
                <c:formatCode>0.0%</c:formatCode>
                <c:ptCount val="1"/>
                <c:pt idx="0">
                  <c:v>1.2E-2</c:v>
                </c:pt>
              </c:numCache>
            </c:numRef>
          </c:val>
          <c:extLst xmlns:c16r2="http://schemas.microsoft.com/office/drawing/2015/06/chart">
            <c:ext xmlns:c16="http://schemas.microsoft.com/office/drawing/2014/chart" uri="{C3380CC4-5D6E-409C-BE32-E72D297353CC}">
              <c16:uniqueId val="{00000001-A741-4800-95EE-0D2F503CBD72}"/>
            </c:ext>
          </c:extLst>
        </c:ser>
        <c:ser>
          <c:idx val="2"/>
          <c:order val="2"/>
          <c:tx>
            <c:strRef>
              <c:f>Sheet1!$D$1</c:f>
              <c:strCache>
                <c:ptCount val="1"/>
                <c:pt idx="0">
                  <c:v>at least once a week</c:v>
                </c:pt>
              </c:strCache>
            </c:strRef>
          </c:tx>
          <c:dLbls>
            <c:dLbl>
              <c:idx val="0"/>
              <c:layout/>
              <c:tx>
                <c:rich>
                  <a:bodyPr/>
                  <a:lstStyle/>
                  <a:p>
                    <a:r>
                      <a:rPr lang="en-US" sz="1400" b="1" dirty="0">
                        <a:solidFill>
                          <a:schemeClr val="tx1"/>
                        </a:solidFill>
                      </a:rPr>
                      <a:t>64.40%</a:t>
                    </a:r>
                  </a:p>
                </c:rich>
              </c:tx>
              <c:showVal val="1"/>
            </c:dLbl>
            <c:showVal val="1"/>
          </c:dLbls>
          <c:cat>
            <c:strRef>
              <c:f>Sheet1!$A$2</c:f>
              <c:strCache>
                <c:ptCount val="1"/>
                <c:pt idx="0">
                  <c:v>media exposure</c:v>
                </c:pt>
              </c:strCache>
            </c:strRef>
          </c:cat>
          <c:val>
            <c:numRef>
              <c:f>Sheet1!$D$2</c:f>
              <c:numCache>
                <c:formatCode>0.00%</c:formatCode>
                <c:ptCount val="1"/>
                <c:pt idx="0">
                  <c:v>0.64400000000000202</c:v>
                </c:pt>
              </c:numCache>
            </c:numRef>
          </c:val>
        </c:ser>
        <c:dLbls>
          <c:showVal val="1"/>
        </c:dLbls>
        <c:gapWidth val="219"/>
        <c:overlap val="-27"/>
        <c:axId val="102906496"/>
        <c:axId val="102924672"/>
      </c:barChart>
      <c:catAx>
        <c:axId val="102906496"/>
        <c:scaling>
          <c:orientation val="minMax"/>
        </c:scaling>
        <c:delete val="1"/>
        <c:axPos val="b"/>
        <c:numFmt formatCode="General" sourceLinked="1"/>
        <c:majorTickMark val="none"/>
        <c:tickLblPos val="nextTo"/>
        <c:crossAx val="102924672"/>
        <c:crosses val="autoZero"/>
        <c:auto val="1"/>
        <c:lblAlgn val="ctr"/>
        <c:lblOffset val="100"/>
      </c:catAx>
      <c:valAx>
        <c:axId val="102924672"/>
        <c:scaling>
          <c:orientation val="minMax"/>
        </c:scaling>
        <c:delete val="1"/>
        <c:axPos val="l"/>
        <c:numFmt formatCode="0.0%" sourceLinked="1"/>
        <c:majorTickMark val="none"/>
        <c:tickLblPos val="nextTo"/>
        <c:crossAx val="102906496"/>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BDB19E-9068-430F-93BB-4BF931B60ACE}" type="doc">
      <dgm:prSet loTypeId="urn:microsoft.com/office/officeart/2008/layout/VerticalCurvedList" loCatId="list" qsTypeId="urn:microsoft.com/office/officeart/2005/8/quickstyle/3d4" qsCatId="3D" csTypeId="urn:microsoft.com/office/officeart/2005/8/colors/accent1_1" csCatId="accent1" phldr="1"/>
      <dgm:spPr/>
      <dgm:t>
        <a:bodyPr/>
        <a:lstStyle/>
        <a:p>
          <a:endParaRPr lang="en-US"/>
        </a:p>
      </dgm:t>
    </dgm:pt>
    <dgm:pt modelId="{CE66CA2B-9B4F-4C32-AE3C-D10D32862B56}">
      <dgm:prSet phldrT="[Text]" custT="1"/>
      <dgm:spPr/>
      <dgm:t>
        <a:bodyPr/>
        <a:lstStyle/>
        <a:p>
          <a:r>
            <a:rPr lang="en-US" sz="2000" b="1" dirty="0" smtClean="0"/>
            <a:t>Background</a:t>
          </a:r>
          <a:endParaRPr lang="en-US" sz="2000" b="1" dirty="0"/>
        </a:p>
      </dgm:t>
    </dgm:pt>
    <dgm:pt modelId="{60E296A1-D26D-49DA-8B30-7B7BD10D7672}" type="parTrans" cxnId="{6EE88483-2C3D-4059-9F3B-52C8382A30C2}">
      <dgm:prSet/>
      <dgm:spPr/>
      <dgm:t>
        <a:bodyPr/>
        <a:lstStyle/>
        <a:p>
          <a:endParaRPr lang="en-US" sz="2400" b="1"/>
        </a:p>
      </dgm:t>
    </dgm:pt>
    <dgm:pt modelId="{3E40F773-4EA5-4ED2-A076-DE607DC4E763}" type="sibTrans" cxnId="{6EE88483-2C3D-4059-9F3B-52C8382A30C2}">
      <dgm:prSet/>
      <dgm:spPr/>
      <dgm:t>
        <a:bodyPr/>
        <a:lstStyle/>
        <a:p>
          <a:endParaRPr lang="en-US" sz="2400" b="1"/>
        </a:p>
      </dgm:t>
    </dgm:pt>
    <dgm:pt modelId="{F06A98B9-6979-405D-9EB2-D5F161E2EA90}">
      <dgm:prSet phldrT="[Text]" custT="1"/>
      <dgm:spPr/>
      <dgm:t>
        <a:bodyPr/>
        <a:lstStyle/>
        <a:p>
          <a:r>
            <a:rPr lang="en-US" sz="2000" b="1" dirty="0"/>
            <a:t>Objectives</a:t>
          </a:r>
        </a:p>
      </dgm:t>
    </dgm:pt>
    <dgm:pt modelId="{51AFA84F-19CC-4C1E-9F8F-3861B36F7BC5}" type="parTrans" cxnId="{DDBF4819-B6EC-47D5-A6C7-9524799BA25B}">
      <dgm:prSet/>
      <dgm:spPr/>
      <dgm:t>
        <a:bodyPr/>
        <a:lstStyle/>
        <a:p>
          <a:endParaRPr lang="en-US" sz="2400" b="1"/>
        </a:p>
      </dgm:t>
    </dgm:pt>
    <dgm:pt modelId="{8D571FEE-405C-4B34-88C6-B81E0A2EEE9F}" type="sibTrans" cxnId="{DDBF4819-B6EC-47D5-A6C7-9524799BA25B}">
      <dgm:prSet/>
      <dgm:spPr/>
      <dgm:t>
        <a:bodyPr/>
        <a:lstStyle/>
        <a:p>
          <a:endParaRPr lang="en-US" sz="2400" b="1"/>
        </a:p>
      </dgm:t>
    </dgm:pt>
    <dgm:pt modelId="{02089917-2A7F-4F9A-8D77-F610D9D59E11}">
      <dgm:prSet phldrT="[Text]" custT="1"/>
      <dgm:spPr/>
      <dgm:t>
        <a:bodyPr/>
        <a:lstStyle/>
        <a:p>
          <a:r>
            <a:rPr lang="en-US" sz="2000" b="1" dirty="0"/>
            <a:t>Methodology</a:t>
          </a:r>
        </a:p>
      </dgm:t>
    </dgm:pt>
    <dgm:pt modelId="{3DF8E2B2-0AC5-4830-A3A3-231DF0DA84C5}" type="parTrans" cxnId="{0FBC0394-DC01-4EF7-96AC-12FD5EAF1F97}">
      <dgm:prSet/>
      <dgm:spPr/>
      <dgm:t>
        <a:bodyPr/>
        <a:lstStyle/>
        <a:p>
          <a:endParaRPr lang="en-US" sz="2400" b="1"/>
        </a:p>
      </dgm:t>
    </dgm:pt>
    <dgm:pt modelId="{DCA17D22-0E0A-4331-B74B-E261756B3587}" type="sibTrans" cxnId="{0FBC0394-DC01-4EF7-96AC-12FD5EAF1F97}">
      <dgm:prSet/>
      <dgm:spPr/>
      <dgm:t>
        <a:bodyPr/>
        <a:lstStyle/>
        <a:p>
          <a:endParaRPr lang="en-US" sz="2400" b="1"/>
        </a:p>
      </dgm:t>
    </dgm:pt>
    <dgm:pt modelId="{5E880FDB-DAA1-42FD-B1E5-829A4FF748F8}">
      <dgm:prSet phldrT="[Text]" custT="1"/>
      <dgm:spPr/>
      <dgm:t>
        <a:bodyPr/>
        <a:lstStyle/>
        <a:p>
          <a:r>
            <a:rPr lang="en-US" sz="2000" b="1" dirty="0"/>
            <a:t>Result</a:t>
          </a:r>
        </a:p>
      </dgm:t>
    </dgm:pt>
    <dgm:pt modelId="{3FD4630E-E69A-4050-838A-022DF6760959}" type="parTrans" cxnId="{B8A67551-4598-49DF-8B68-DAABF2E4E41E}">
      <dgm:prSet/>
      <dgm:spPr/>
      <dgm:t>
        <a:bodyPr/>
        <a:lstStyle/>
        <a:p>
          <a:endParaRPr lang="en-US" sz="2400" b="1"/>
        </a:p>
      </dgm:t>
    </dgm:pt>
    <dgm:pt modelId="{548763E0-28BA-47D6-B4E7-6C2EAD03F9C5}" type="sibTrans" cxnId="{B8A67551-4598-49DF-8B68-DAABF2E4E41E}">
      <dgm:prSet/>
      <dgm:spPr/>
      <dgm:t>
        <a:bodyPr/>
        <a:lstStyle/>
        <a:p>
          <a:endParaRPr lang="en-US" sz="2400" b="1"/>
        </a:p>
      </dgm:t>
    </dgm:pt>
    <dgm:pt modelId="{E76A5EBA-84ED-4FDA-BF0F-D3C3A3BC4C99}">
      <dgm:prSet custT="1"/>
      <dgm:spPr/>
      <dgm:t>
        <a:bodyPr/>
        <a:lstStyle/>
        <a:p>
          <a:r>
            <a:rPr lang="en-US" sz="2000" b="1" dirty="0"/>
            <a:t>Discussion</a:t>
          </a:r>
        </a:p>
      </dgm:t>
    </dgm:pt>
    <dgm:pt modelId="{6FDC8323-D497-445E-8079-855ACF8A875F}" type="parTrans" cxnId="{0FF708A0-CB55-4BEB-A4D4-E60C0812F007}">
      <dgm:prSet/>
      <dgm:spPr/>
      <dgm:t>
        <a:bodyPr/>
        <a:lstStyle/>
        <a:p>
          <a:endParaRPr lang="en-US" sz="2400" b="1"/>
        </a:p>
      </dgm:t>
    </dgm:pt>
    <dgm:pt modelId="{D04392F9-268A-4BBF-B794-E2C51D200E60}" type="sibTrans" cxnId="{0FF708A0-CB55-4BEB-A4D4-E60C0812F007}">
      <dgm:prSet/>
      <dgm:spPr/>
      <dgm:t>
        <a:bodyPr/>
        <a:lstStyle/>
        <a:p>
          <a:endParaRPr lang="en-US" sz="2400" b="1"/>
        </a:p>
      </dgm:t>
    </dgm:pt>
    <dgm:pt modelId="{F4BE462C-378B-4741-B820-096199056598}">
      <dgm:prSet custT="1"/>
      <dgm:spPr/>
      <dgm:t>
        <a:bodyPr/>
        <a:lstStyle/>
        <a:p>
          <a:r>
            <a:rPr lang="en-US" sz="2000" b="1" dirty="0" smtClean="0"/>
            <a:t>Recommendation</a:t>
          </a:r>
          <a:endParaRPr lang="en-US" sz="2000" b="1" dirty="0"/>
        </a:p>
      </dgm:t>
    </dgm:pt>
    <dgm:pt modelId="{3C2564F2-689D-4A5B-92F3-6FC44708DB34}" type="parTrans" cxnId="{EC1816B5-A198-441D-889D-E2912B5E9338}">
      <dgm:prSet/>
      <dgm:spPr/>
      <dgm:t>
        <a:bodyPr/>
        <a:lstStyle/>
        <a:p>
          <a:endParaRPr lang="en-US" sz="2400" b="1"/>
        </a:p>
      </dgm:t>
    </dgm:pt>
    <dgm:pt modelId="{C469B441-DBC5-46B8-8F58-B777CD4F386D}" type="sibTrans" cxnId="{EC1816B5-A198-441D-889D-E2912B5E9338}">
      <dgm:prSet/>
      <dgm:spPr/>
      <dgm:t>
        <a:bodyPr/>
        <a:lstStyle/>
        <a:p>
          <a:endParaRPr lang="en-US" sz="2400" b="1"/>
        </a:p>
      </dgm:t>
    </dgm:pt>
    <dgm:pt modelId="{835BD049-B2F2-44D4-A84A-B05B1F4E0EB7}" type="pres">
      <dgm:prSet presAssocID="{F5BDB19E-9068-430F-93BB-4BF931B60ACE}" presName="Name0" presStyleCnt="0">
        <dgm:presLayoutVars>
          <dgm:chMax val="7"/>
          <dgm:chPref val="7"/>
          <dgm:dir/>
        </dgm:presLayoutVars>
      </dgm:prSet>
      <dgm:spPr/>
      <dgm:t>
        <a:bodyPr/>
        <a:lstStyle/>
        <a:p>
          <a:endParaRPr lang="en-US"/>
        </a:p>
      </dgm:t>
    </dgm:pt>
    <dgm:pt modelId="{E7F11ADC-BCFD-4EC6-9C4B-4BBAED663E90}" type="pres">
      <dgm:prSet presAssocID="{F5BDB19E-9068-430F-93BB-4BF931B60ACE}" presName="Name1" presStyleCnt="0"/>
      <dgm:spPr/>
    </dgm:pt>
    <dgm:pt modelId="{7E8405B1-0B6A-4EBD-8E90-1E97E2413281}" type="pres">
      <dgm:prSet presAssocID="{F5BDB19E-9068-430F-93BB-4BF931B60ACE}" presName="cycle" presStyleCnt="0"/>
      <dgm:spPr/>
    </dgm:pt>
    <dgm:pt modelId="{574D12CA-D4E2-41B5-B487-B42D58994D24}" type="pres">
      <dgm:prSet presAssocID="{F5BDB19E-9068-430F-93BB-4BF931B60ACE}" presName="srcNode" presStyleLbl="node1" presStyleIdx="0" presStyleCnt="6"/>
      <dgm:spPr/>
    </dgm:pt>
    <dgm:pt modelId="{754095F0-0CC4-4354-BA04-7E255DB2DF59}" type="pres">
      <dgm:prSet presAssocID="{F5BDB19E-9068-430F-93BB-4BF931B60ACE}" presName="conn" presStyleLbl="parChTrans1D2" presStyleIdx="0" presStyleCnt="1"/>
      <dgm:spPr/>
      <dgm:t>
        <a:bodyPr/>
        <a:lstStyle/>
        <a:p>
          <a:endParaRPr lang="en-US"/>
        </a:p>
      </dgm:t>
    </dgm:pt>
    <dgm:pt modelId="{A8F19D4D-2C17-4A9C-B900-5EF76FA9EF72}" type="pres">
      <dgm:prSet presAssocID="{F5BDB19E-9068-430F-93BB-4BF931B60ACE}" presName="extraNode" presStyleLbl="node1" presStyleIdx="0" presStyleCnt="6"/>
      <dgm:spPr/>
    </dgm:pt>
    <dgm:pt modelId="{D28C66B0-25A3-4118-8DE8-ACE36D64B94D}" type="pres">
      <dgm:prSet presAssocID="{F5BDB19E-9068-430F-93BB-4BF931B60ACE}" presName="dstNode" presStyleLbl="node1" presStyleIdx="0" presStyleCnt="6"/>
      <dgm:spPr/>
    </dgm:pt>
    <dgm:pt modelId="{DBA574BD-F540-417A-9018-DDA8D23E30EA}" type="pres">
      <dgm:prSet presAssocID="{CE66CA2B-9B4F-4C32-AE3C-D10D32862B56}" presName="text_1" presStyleLbl="node1" presStyleIdx="0" presStyleCnt="6">
        <dgm:presLayoutVars>
          <dgm:bulletEnabled val="1"/>
        </dgm:presLayoutVars>
      </dgm:prSet>
      <dgm:spPr/>
      <dgm:t>
        <a:bodyPr/>
        <a:lstStyle/>
        <a:p>
          <a:endParaRPr lang="en-US"/>
        </a:p>
      </dgm:t>
    </dgm:pt>
    <dgm:pt modelId="{BAAF85F6-C017-46DF-99F3-BDAF40003020}" type="pres">
      <dgm:prSet presAssocID="{CE66CA2B-9B4F-4C32-AE3C-D10D32862B56}" presName="accent_1" presStyleCnt="0"/>
      <dgm:spPr/>
    </dgm:pt>
    <dgm:pt modelId="{6CCD5FCF-384B-4F2D-A0C6-02C56B749F5F}" type="pres">
      <dgm:prSet presAssocID="{CE66CA2B-9B4F-4C32-AE3C-D10D32862B56}" presName="accentRepeatNode" presStyleLbl="solidFgAcc1" presStyleIdx="0" presStyleCnt="6"/>
      <dgm:spPr/>
    </dgm:pt>
    <dgm:pt modelId="{40062545-96B2-471C-AA63-A0DF4B4315B8}" type="pres">
      <dgm:prSet presAssocID="{F06A98B9-6979-405D-9EB2-D5F161E2EA90}" presName="text_2" presStyleLbl="node1" presStyleIdx="1" presStyleCnt="6">
        <dgm:presLayoutVars>
          <dgm:bulletEnabled val="1"/>
        </dgm:presLayoutVars>
      </dgm:prSet>
      <dgm:spPr/>
      <dgm:t>
        <a:bodyPr/>
        <a:lstStyle/>
        <a:p>
          <a:endParaRPr lang="en-US"/>
        </a:p>
      </dgm:t>
    </dgm:pt>
    <dgm:pt modelId="{673796FF-E748-46EB-919B-122E2EA5C16A}" type="pres">
      <dgm:prSet presAssocID="{F06A98B9-6979-405D-9EB2-D5F161E2EA90}" presName="accent_2" presStyleCnt="0"/>
      <dgm:spPr/>
    </dgm:pt>
    <dgm:pt modelId="{8A6A3936-E7BD-4BD4-B3C1-E269592E6AC5}" type="pres">
      <dgm:prSet presAssocID="{F06A98B9-6979-405D-9EB2-D5F161E2EA90}" presName="accentRepeatNode" presStyleLbl="solidFgAcc1" presStyleIdx="1" presStyleCnt="6"/>
      <dgm:spPr/>
    </dgm:pt>
    <dgm:pt modelId="{E84EF700-567F-4925-A776-072608948E01}" type="pres">
      <dgm:prSet presAssocID="{02089917-2A7F-4F9A-8D77-F610D9D59E11}" presName="text_3" presStyleLbl="node1" presStyleIdx="2" presStyleCnt="6">
        <dgm:presLayoutVars>
          <dgm:bulletEnabled val="1"/>
        </dgm:presLayoutVars>
      </dgm:prSet>
      <dgm:spPr/>
      <dgm:t>
        <a:bodyPr/>
        <a:lstStyle/>
        <a:p>
          <a:endParaRPr lang="en-US"/>
        </a:p>
      </dgm:t>
    </dgm:pt>
    <dgm:pt modelId="{C516E7A9-6F32-4076-81BD-916602BED548}" type="pres">
      <dgm:prSet presAssocID="{02089917-2A7F-4F9A-8D77-F610D9D59E11}" presName="accent_3" presStyleCnt="0"/>
      <dgm:spPr/>
    </dgm:pt>
    <dgm:pt modelId="{F42493D3-57E4-4D03-85B2-26081A58B26D}" type="pres">
      <dgm:prSet presAssocID="{02089917-2A7F-4F9A-8D77-F610D9D59E11}" presName="accentRepeatNode" presStyleLbl="solidFgAcc1" presStyleIdx="2" presStyleCnt="6"/>
      <dgm:spPr/>
    </dgm:pt>
    <dgm:pt modelId="{13195BA1-7903-4D97-8A4C-C4A24BF583C2}" type="pres">
      <dgm:prSet presAssocID="{5E880FDB-DAA1-42FD-B1E5-829A4FF748F8}" presName="text_4" presStyleLbl="node1" presStyleIdx="3" presStyleCnt="6">
        <dgm:presLayoutVars>
          <dgm:bulletEnabled val="1"/>
        </dgm:presLayoutVars>
      </dgm:prSet>
      <dgm:spPr/>
      <dgm:t>
        <a:bodyPr/>
        <a:lstStyle/>
        <a:p>
          <a:endParaRPr lang="en-US"/>
        </a:p>
      </dgm:t>
    </dgm:pt>
    <dgm:pt modelId="{013F3C2B-EDCE-4E16-9D81-869935DC474F}" type="pres">
      <dgm:prSet presAssocID="{5E880FDB-DAA1-42FD-B1E5-829A4FF748F8}" presName="accent_4" presStyleCnt="0"/>
      <dgm:spPr/>
    </dgm:pt>
    <dgm:pt modelId="{7740E51B-8918-4EE3-AEF8-01A173F87E09}" type="pres">
      <dgm:prSet presAssocID="{5E880FDB-DAA1-42FD-B1E5-829A4FF748F8}" presName="accentRepeatNode" presStyleLbl="solidFgAcc1" presStyleIdx="3" presStyleCnt="6"/>
      <dgm:spPr/>
    </dgm:pt>
    <dgm:pt modelId="{E802D34B-9F43-4DDD-A882-EBC6A1F9D2A3}" type="pres">
      <dgm:prSet presAssocID="{E76A5EBA-84ED-4FDA-BF0F-D3C3A3BC4C99}" presName="text_5" presStyleLbl="node1" presStyleIdx="4" presStyleCnt="6">
        <dgm:presLayoutVars>
          <dgm:bulletEnabled val="1"/>
        </dgm:presLayoutVars>
      </dgm:prSet>
      <dgm:spPr/>
      <dgm:t>
        <a:bodyPr/>
        <a:lstStyle/>
        <a:p>
          <a:endParaRPr lang="en-US"/>
        </a:p>
      </dgm:t>
    </dgm:pt>
    <dgm:pt modelId="{1B7D317C-9214-48A6-8DCF-EB5481682FA3}" type="pres">
      <dgm:prSet presAssocID="{E76A5EBA-84ED-4FDA-BF0F-D3C3A3BC4C99}" presName="accent_5" presStyleCnt="0"/>
      <dgm:spPr/>
    </dgm:pt>
    <dgm:pt modelId="{DBFD0F6A-9E8A-423D-BD11-34A66242B25C}" type="pres">
      <dgm:prSet presAssocID="{E76A5EBA-84ED-4FDA-BF0F-D3C3A3BC4C99}" presName="accentRepeatNode" presStyleLbl="solidFgAcc1" presStyleIdx="4" presStyleCnt="6"/>
      <dgm:spPr/>
    </dgm:pt>
    <dgm:pt modelId="{6BE98199-194E-4377-8AAC-C24C94CCBD5C}" type="pres">
      <dgm:prSet presAssocID="{F4BE462C-378B-4741-B820-096199056598}" presName="text_6" presStyleLbl="node1" presStyleIdx="5" presStyleCnt="6">
        <dgm:presLayoutVars>
          <dgm:bulletEnabled val="1"/>
        </dgm:presLayoutVars>
      </dgm:prSet>
      <dgm:spPr/>
      <dgm:t>
        <a:bodyPr/>
        <a:lstStyle/>
        <a:p>
          <a:endParaRPr lang="en-US"/>
        </a:p>
      </dgm:t>
    </dgm:pt>
    <dgm:pt modelId="{E34A8BA3-D21C-4CD3-B975-AD56C4BF0CF9}" type="pres">
      <dgm:prSet presAssocID="{F4BE462C-378B-4741-B820-096199056598}" presName="accent_6" presStyleCnt="0"/>
      <dgm:spPr/>
    </dgm:pt>
    <dgm:pt modelId="{0669D382-B68F-41FC-A946-FEF922BE7C58}" type="pres">
      <dgm:prSet presAssocID="{F4BE462C-378B-4741-B820-096199056598}" presName="accentRepeatNode" presStyleLbl="solidFgAcc1" presStyleIdx="5" presStyleCnt="6"/>
      <dgm:spPr/>
    </dgm:pt>
  </dgm:ptLst>
  <dgm:cxnLst>
    <dgm:cxn modelId="{0FF708A0-CB55-4BEB-A4D4-E60C0812F007}" srcId="{F5BDB19E-9068-430F-93BB-4BF931B60ACE}" destId="{E76A5EBA-84ED-4FDA-BF0F-D3C3A3BC4C99}" srcOrd="4" destOrd="0" parTransId="{6FDC8323-D497-445E-8079-855ACF8A875F}" sibTransId="{D04392F9-268A-4BBF-B794-E2C51D200E60}"/>
    <dgm:cxn modelId="{6EE88483-2C3D-4059-9F3B-52C8382A30C2}" srcId="{F5BDB19E-9068-430F-93BB-4BF931B60ACE}" destId="{CE66CA2B-9B4F-4C32-AE3C-D10D32862B56}" srcOrd="0" destOrd="0" parTransId="{60E296A1-D26D-49DA-8B30-7B7BD10D7672}" sibTransId="{3E40F773-4EA5-4ED2-A076-DE607DC4E763}"/>
    <dgm:cxn modelId="{B8A67551-4598-49DF-8B68-DAABF2E4E41E}" srcId="{F5BDB19E-9068-430F-93BB-4BF931B60ACE}" destId="{5E880FDB-DAA1-42FD-B1E5-829A4FF748F8}" srcOrd="3" destOrd="0" parTransId="{3FD4630E-E69A-4050-838A-022DF6760959}" sibTransId="{548763E0-28BA-47D6-B4E7-6C2EAD03F9C5}"/>
    <dgm:cxn modelId="{ACDE125C-3F31-4E36-A09F-57B67D287DE6}" type="presOf" srcId="{E76A5EBA-84ED-4FDA-BF0F-D3C3A3BC4C99}" destId="{E802D34B-9F43-4DDD-A882-EBC6A1F9D2A3}" srcOrd="0" destOrd="0" presId="urn:microsoft.com/office/officeart/2008/layout/VerticalCurvedList"/>
    <dgm:cxn modelId="{E9E0984E-E5CA-4965-814F-76BEBFA4F009}" type="presOf" srcId="{5E880FDB-DAA1-42FD-B1E5-829A4FF748F8}" destId="{13195BA1-7903-4D97-8A4C-C4A24BF583C2}" srcOrd="0" destOrd="0" presId="urn:microsoft.com/office/officeart/2008/layout/VerticalCurvedList"/>
    <dgm:cxn modelId="{DDBF4819-B6EC-47D5-A6C7-9524799BA25B}" srcId="{F5BDB19E-9068-430F-93BB-4BF931B60ACE}" destId="{F06A98B9-6979-405D-9EB2-D5F161E2EA90}" srcOrd="1" destOrd="0" parTransId="{51AFA84F-19CC-4C1E-9F8F-3861B36F7BC5}" sibTransId="{8D571FEE-405C-4B34-88C6-B81E0A2EEE9F}"/>
    <dgm:cxn modelId="{B7FEF075-71CE-4610-A51A-C6806A58DFCB}" type="presOf" srcId="{F06A98B9-6979-405D-9EB2-D5F161E2EA90}" destId="{40062545-96B2-471C-AA63-A0DF4B4315B8}" srcOrd="0" destOrd="0" presId="urn:microsoft.com/office/officeart/2008/layout/VerticalCurvedList"/>
    <dgm:cxn modelId="{EC1816B5-A198-441D-889D-E2912B5E9338}" srcId="{F5BDB19E-9068-430F-93BB-4BF931B60ACE}" destId="{F4BE462C-378B-4741-B820-096199056598}" srcOrd="5" destOrd="0" parTransId="{3C2564F2-689D-4A5B-92F3-6FC44708DB34}" sibTransId="{C469B441-DBC5-46B8-8F58-B777CD4F386D}"/>
    <dgm:cxn modelId="{4497F923-0932-4627-8492-CD3D700DB204}" type="presOf" srcId="{CE66CA2B-9B4F-4C32-AE3C-D10D32862B56}" destId="{DBA574BD-F540-417A-9018-DDA8D23E30EA}" srcOrd="0" destOrd="0" presId="urn:microsoft.com/office/officeart/2008/layout/VerticalCurvedList"/>
    <dgm:cxn modelId="{01E261FD-33D0-485F-8E57-F751DEFA2C9A}" type="presOf" srcId="{F5BDB19E-9068-430F-93BB-4BF931B60ACE}" destId="{835BD049-B2F2-44D4-A84A-B05B1F4E0EB7}" srcOrd="0" destOrd="0" presId="urn:microsoft.com/office/officeart/2008/layout/VerticalCurvedList"/>
    <dgm:cxn modelId="{ABEDC194-B02D-4ED3-96B3-44D26021FEA8}" type="presOf" srcId="{3E40F773-4EA5-4ED2-A076-DE607DC4E763}" destId="{754095F0-0CC4-4354-BA04-7E255DB2DF59}" srcOrd="0" destOrd="0" presId="urn:microsoft.com/office/officeart/2008/layout/VerticalCurvedList"/>
    <dgm:cxn modelId="{980BC46A-AFD5-472E-83B2-27B0463B2580}" type="presOf" srcId="{F4BE462C-378B-4741-B820-096199056598}" destId="{6BE98199-194E-4377-8AAC-C24C94CCBD5C}" srcOrd="0" destOrd="0" presId="urn:microsoft.com/office/officeart/2008/layout/VerticalCurvedList"/>
    <dgm:cxn modelId="{0FBC0394-DC01-4EF7-96AC-12FD5EAF1F97}" srcId="{F5BDB19E-9068-430F-93BB-4BF931B60ACE}" destId="{02089917-2A7F-4F9A-8D77-F610D9D59E11}" srcOrd="2" destOrd="0" parTransId="{3DF8E2B2-0AC5-4830-A3A3-231DF0DA84C5}" sibTransId="{DCA17D22-0E0A-4331-B74B-E261756B3587}"/>
    <dgm:cxn modelId="{B128C225-E544-4791-926F-B306B606FC58}" type="presOf" srcId="{02089917-2A7F-4F9A-8D77-F610D9D59E11}" destId="{E84EF700-567F-4925-A776-072608948E01}" srcOrd="0" destOrd="0" presId="urn:microsoft.com/office/officeart/2008/layout/VerticalCurvedList"/>
    <dgm:cxn modelId="{877152A4-CAE9-46A6-A1B2-E98D11E08D93}" type="presParOf" srcId="{835BD049-B2F2-44D4-A84A-B05B1F4E0EB7}" destId="{E7F11ADC-BCFD-4EC6-9C4B-4BBAED663E90}" srcOrd="0" destOrd="0" presId="urn:microsoft.com/office/officeart/2008/layout/VerticalCurvedList"/>
    <dgm:cxn modelId="{D1E04F6F-0EDF-41FC-85DF-87057FD7FB2B}" type="presParOf" srcId="{E7F11ADC-BCFD-4EC6-9C4B-4BBAED663E90}" destId="{7E8405B1-0B6A-4EBD-8E90-1E97E2413281}" srcOrd="0" destOrd="0" presId="urn:microsoft.com/office/officeart/2008/layout/VerticalCurvedList"/>
    <dgm:cxn modelId="{32AC5BD9-9CE3-4D66-9320-76963F244699}" type="presParOf" srcId="{7E8405B1-0B6A-4EBD-8E90-1E97E2413281}" destId="{574D12CA-D4E2-41B5-B487-B42D58994D24}" srcOrd="0" destOrd="0" presId="urn:microsoft.com/office/officeart/2008/layout/VerticalCurvedList"/>
    <dgm:cxn modelId="{0809127F-782D-4A3C-A48C-C431FD5E006D}" type="presParOf" srcId="{7E8405B1-0B6A-4EBD-8E90-1E97E2413281}" destId="{754095F0-0CC4-4354-BA04-7E255DB2DF59}" srcOrd="1" destOrd="0" presId="urn:microsoft.com/office/officeart/2008/layout/VerticalCurvedList"/>
    <dgm:cxn modelId="{BD952641-43E1-448B-A8F1-06E031B71CE9}" type="presParOf" srcId="{7E8405B1-0B6A-4EBD-8E90-1E97E2413281}" destId="{A8F19D4D-2C17-4A9C-B900-5EF76FA9EF72}" srcOrd="2" destOrd="0" presId="urn:microsoft.com/office/officeart/2008/layout/VerticalCurvedList"/>
    <dgm:cxn modelId="{FED1C919-C516-4D0F-BF2A-0AECDE059859}" type="presParOf" srcId="{7E8405B1-0B6A-4EBD-8E90-1E97E2413281}" destId="{D28C66B0-25A3-4118-8DE8-ACE36D64B94D}" srcOrd="3" destOrd="0" presId="urn:microsoft.com/office/officeart/2008/layout/VerticalCurvedList"/>
    <dgm:cxn modelId="{682D30F8-7F0F-411C-948B-F794BE98D4F9}" type="presParOf" srcId="{E7F11ADC-BCFD-4EC6-9C4B-4BBAED663E90}" destId="{DBA574BD-F540-417A-9018-DDA8D23E30EA}" srcOrd="1" destOrd="0" presId="urn:microsoft.com/office/officeart/2008/layout/VerticalCurvedList"/>
    <dgm:cxn modelId="{5EDF6A3F-6675-4194-81B2-FA5F6B3D75D4}" type="presParOf" srcId="{E7F11ADC-BCFD-4EC6-9C4B-4BBAED663E90}" destId="{BAAF85F6-C017-46DF-99F3-BDAF40003020}" srcOrd="2" destOrd="0" presId="urn:microsoft.com/office/officeart/2008/layout/VerticalCurvedList"/>
    <dgm:cxn modelId="{4846E284-304D-49B6-B195-50D0A4A63470}" type="presParOf" srcId="{BAAF85F6-C017-46DF-99F3-BDAF40003020}" destId="{6CCD5FCF-384B-4F2D-A0C6-02C56B749F5F}" srcOrd="0" destOrd="0" presId="urn:microsoft.com/office/officeart/2008/layout/VerticalCurvedList"/>
    <dgm:cxn modelId="{DC0D28B6-F3D4-4660-9404-8B2227436FF1}" type="presParOf" srcId="{E7F11ADC-BCFD-4EC6-9C4B-4BBAED663E90}" destId="{40062545-96B2-471C-AA63-A0DF4B4315B8}" srcOrd="3" destOrd="0" presId="urn:microsoft.com/office/officeart/2008/layout/VerticalCurvedList"/>
    <dgm:cxn modelId="{818E0442-4DF0-4D82-BD28-BB4B1C63C4D8}" type="presParOf" srcId="{E7F11ADC-BCFD-4EC6-9C4B-4BBAED663E90}" destId="{673796FF-E748-46EB-919B-122E2EA5C16A}" srcOrd="4" destOrd="0" presId="urn:microsoft.com/office/officeart/2008/layout/VerticalCurvedList"/>
    <dgm:cxn modelId="{3ADB6D94-24F2-42D4-AE55-2ABA1CA3DC46}" type="presParOf" srcId="{673796FF-E748-46EB-919B-122E2EA5C16A}" destId="{8A6A3936-E7BD-4BD4-B3C1-E269592E6AC5}" srcOrd="0" destOrd="0" presId="urn:microsoft.com/office/officeart/2008/layout/VerticalCurvedList"/>
    <dgm:cxn modelId="{C3F3752E-D256-4A39-9D9F-AA48A6405451}" type="presParOf" srcId="{E7F11ADC-BCFD-4EC6-9C4B-4BBAED663E90}" destId="{E84EF700-567F-4925-A776-072608948E01}" srcOrd="5" destOrd="0" presId="urn:microsoft.com/office/officeart/2008/layout/VerticalCurvedList"/>
    <dgm:cxn modelId="{2254672B-C655-4D1E-8697-E6A470F3F499}" type="presParOf" srcId="{E7F11ADC-BCFD-4EC6-9C4B-4BBAED663E90}" destId="{C516E7A9-6F32-4076-81BD-916602BED548}" srcOrd="6" destOrd="0" presId="urn:microsoft.com/office/officeart/2008/layout/VerticalCurvedList"/>
    <dgm:cxn modelId="{502F2849-DD0F-4FFA-844A-23409EC533C4}" type="presParOf" srcId="{C516E7A9-6F32-4076-81BD-916602BED548}" destId="{F42493D3-57E4-4D03-85B2-26081A58B26D}" srcOrd="0" destOrd="0" presId="urn:microsoft.com/office/officeart/2008/layout/VerticalCurvedList"/>
    <dgm:cxn modelId="{4FCA1599-2565-4D33-B96E-22F20AAFE72D}" type="presParOf" srcId="{E7F11ADC-BCFD-4EC6-9C4B-4BBAED663E90}" destId="{13195BA1-7903-4D97-8A4C-C4A24BF583C2}" srcOrd="7" destOrd="0" presId="urn:microsoft.com/office/officeart/2008/layout/VerticalCurvedList"/>
    <dgm:cxn modelId="{7F5A6BC5-7687-476D-8C07-F3BFB6141A46}" type="presParOf" srcId="{E7F11ADC-BCFD-4EC6-9C4B-4BBAED663E90}" destId="{013F3C2B-EDCE-4E16-9D81-869935DC474F}" srcOrd="8" destOrd="0" presId="urn:microsoft.com/office/officeart/2008/layout/VerticalCurvedList"/>
    <dgm:cxn modelId="{A610EBB5-7BE7-4216-B767-C1320DE23C9D}" type="presParOf" srcId="{013F3C2B-EDCE-4E16-9D81-869935DC474F}" destId="{7740E51B-8918-4EE3-AEF8-01A173F87E09}" srcOrd="0" destOrd="0" presId="urn:microsoft.com/office/officeart/2008/layout/VerticalCurvedList"/>
    <dgm:cxn modelId="{A137F73D-C609-4B12-A527-AA92E97AC621}" type="presParOf" srcId="{E7F11ADC-BCFD-4EC6-9C4B-4BBAED663E90}" destId="{E802D34B-9F43-4DDD-A882-EBC6A1F9D2A3}" srcOrd="9" destOrd="0" presId="urn:microsoft.com/office/officeart/2008/layout/VerticalCurvedList"/>
    <dgm:cxn modelId="{0467443D-EA79-4BB3-B03A-63DF3CE319E1}" type="presParOf" srcId="{E7F11ADC-BCFD-4EC6-9C4B-4BBAED663E90}" destId="{1B7D317C-9214-48A6-8DCF-EB5481682FA3}" srcOrd="10" destOrd="0" presId="urn:microsoft.com/office/officeart/2008/layout/VerticalCurvedList"/>
    <dgm:cxn modelId="{AD3364FF-FD7A-423B-807B-9231231B9314}" type="presParOf" srcId="{1B7D317C-9214-48A6-8DCF-EB5481682FA3}" destId="{DBFD0F6A-9E8A-423D-BD11-34A66242B25C}" srcOrd="0" destOrd="0" presId="urn:microsoft.com/office/officeart/2008/layout/VerticalCurvedList"/>
    <dgm:cxn modelId="{D17305C9-EADF-48F0-BEB4-1DF608B71D4C}" type="presParOf" srcId="{E7F11ADC-BCFD-4EC6-9C4B-4BBAED663E90}" destId="{6BE98199-194E-4377-8AAC-C24C94CCBD5C}" srcOrd="11" destOrd="0" presId="urn:microsoft.com/office/officeart/2008/layout/VerticalCurvedList"/>
    <dgm:cxn modelId="{D0150F5D-1A8B-4669-BB4D-AE87B9B6FCEA}" type="presParOf" srcId="{E7F11ADC-BCFD-4EC6-9C4B-4BBAED663E90}" destId="{E34A8BA3-D21C-4CD3-B975-AD56C4BF0CF9}" srcOrd="12" destOrd="0" presId="urn:microsoft.com/office/officeart/2008/layout/VerticalCurvedList"/>
    <dgm:cxn modelId="{C76D76CD-735C-4B97-9FEA-F566273C2B79}" type="presParOf" srcId="{E34A8BA3-D21C-4CD3-B975-AD56C4BF0CF9}" destId="{0669D382-B68F-41FC-A946-FEF922BE7C58}" srcOrd="0" destOrd="0" presId="urn:microsoft.com/office/officeart/2008/layout/VerticalCurvedList"/>
  </dgm:cxnLst>
  <dgm:bg/>
  <dgm:whole/>
</dgm:dataModel>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0.44898</cdr:x>
      <cdr:y>0.91525</cdr:y>
    </cdr:from>
    <cdr:to>
      <cdr:x>0.90816</cdr:x>
      <cdr:y>1</cdr:y>
    </cdr:to>
    <cdr:sp macro="" textlink="">
      <cdr:nvSpPr>
        <cdr:cNvPr id="2" name="TextBox 1"/>
        <cdr:cNvSpPr txBox="1"/>
      </cdr:nvSpPr>
      <cdr:spPr>
        <a:xfrm xmlns:a="http://schemas.openxmlformats.org/drawingml/2006/main">
          <a:off x="3352800" y="4114798"/>
          <a:ext cx="3429000" cy="3810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0.27551</cdr:x>
      <cdr:y>0.91525</cdr:y>
    </cdr:from>
    <cdr:to>
      <cdr:x>0.83673</cdr:x>
      <cdr:y>1</cdr:y>
    </cdr:to>
    <cdr:sp macro="" textlink="">
      <cdr:nvSpPr>
        <cdr:cNvPr id="3" name="TextBox 2"/>
        <cdr:cNvSpPr txBox="1"/>
      </cdr:nvSpPr>
      <cdr:spPr>
        <a:xfrm xmlns:a="http://schemas.openxmlformats.org/drawingml/2006/main">
          <a:off x="2057400" y="4114798"/>
          <a:ext cx="4191000" cy="3810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0.27551</cdr:x>
      <cdr:y>0.8983</cdr:y>
    </cdr:from>
    <cdr:to>
      <cdr:x>0.87755</cdr:x>
      <cdr:y>1</cdr:y>
    </cdr:to>
    <cdr:sp macro="" textlink="">
      <cdr:nvSpPr>
        <cdr:cNvPr id="4" name="TextBox 3"/>
        <cdr:cNvSpPr txBox="1"/>
      </cdr:nvSpPr>
      <cdr:spPr>
        <a:xfrm xmlns:a="http://schemas.openxmlformats.org/drawingml/2006/main">
          <a:off x="2057400" y="4038598"/>
          <a:ext cx="4495800" cy="4572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0.33673</cdr:x>
      <cdr:y>0.91525</cdr:y>
    </cdr:from>
    <cdr:to>
      <cdr:x>0.95918</cdr:x>
      <cdr:y>1</cdr:y>
    </cdr:to>
    <cdr:sp macro="" textlink="">
      <cdr:nvSpPr>
        <cdr:cNvPr id="5" name="TextBox 4"/>
        <cdr:cNvSpPr txBox="1"/>
      </cdr:nvSpPr>
      <cdr:spPr>
        <a:xfrm xmlns:a="http://schemas.openxmlformats.org/drawingml/2006/main">
          <a:off x="2514600" y="4267200"/>
          <a:ext cx="4648208" cy="39393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0.43878</cdr:x>
      <cdr:y>0.82857</cdr:y>
    </cdr:from>
    <cdr:to>
      <cdr:x>0.56122</cdr:x>
      <cdr:y>1</cdr:y>
    </cdr:to>
    <cdr:sp macro="" textlink="">
      <cdr:nvSpPr>
        <cdr:cNvPr id="6" name="TextBox 5"/>
        <cdr:cNvSpPr txBox="1"/>
      </cdr:nvSpPr>
      <cdr:spPr>
        <a:xfrm xmlns:a="http://schemas.openxmlformats.org/drawingml/2006/main">
          <a:off x="3276600" y="52578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0.18367</cdr:x>
      <cdr:y>0.93811</cdr:y>
    </cdr:from>
    <cdr:to>
      <cdr:x>0.54081</cdr:x>
      <cdr:y>1</cdr:y>
    </cdr:to>
    <cdr:sp macro="" textlink="">
      <cdr:nvSpPr>
        <cdr:cNvPr id="2" name="TextBox 1"/>
        <cdr:cNvSpPr txBox="1"/>
      </cdr:nvSpPr>
      <cdr:spPr>
        <a:xfrm xmlns:a="http://schemas.openxmlformats.org/drawingml/2006/main">
          <a:off x="1371600" y="4571999"/>
          <a:ext cx="2666979" cy="30162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0.28571</cdr:x>
      <cdr:y>0</cdr:y>
    </cdr:from>
    <cdr:to>
      <cdr:x>0.59184</cdr:x>
      <cdr:y>0.09381</cdr:y>
    </cdr:to>
    <cdr:sp macro="" textlink="">
      <cdr:nvSpPr>
        <cdr:cNvPr id="3" name="TextBox 2"/>
        <cdr:cNvSpPr txBox="1"/>
      </cdr:nvSpPr>
      <cdr:spPr>
        <a:xfrm xmlns:a="http://schemas.openxmlformats.org/drawingml/2006/main">
          <a:off x="2133600" y="0"/>
          <a:ext cx="2286000" cy="4572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2400" dirty="0"/>
        </a:p>
      </cdr:txBody>
    </cdr:sp>
  </cdr:relSizeAnchor>
  <cdr:relSizeAnchor xmlns:cdr="http://schemas.openxmlformats.org/drawingml/2006/chartDrawing">
    <cdr:from>
      <cdr:x>0.20408</cdr:x>
      <cdr:y>0.85993</cdr:y>
    </cdr:from>
    <cdr:to>
      <cdr:x>0.63265</cdr:x>
      <cdr:y>0.95375</cdr:y>
    </cdr:to>
    <cdr:sp macro="" textlink="">
      <cdr:nvSpPr>
        <cdr:cNvPr id="4" name="TextBox 3"/>
        <cdr:cNvSpPr txBox="1"/>
      </cdr:nvSpPr>
      <cdr:spPr>
        <a:xfrm xmlns:a="http://schemas.openxmlformats.org/drawingml/2006/main">
          <a:off x="1524000" y="4190999"/>
          <a:ext cx="3200400" cy="4572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0.35714</cdr:x>
      <cdr:y>0.81238</cdr:y>
    </cdr:from>
    <cdr:to>
      <cdr:x>0.47959</cdr:x>
      <cdr:y>1</cdr:y>
    </cdr:to>
    <cdr:sp macro="" textlink="">
      <cdr:nvSpPr>
        <cdr:cNvPr id="5" name="TextBox 4"/>
        <cdr:cNvSpPr txBox="1"/>
      </cdr:nvSpPr>
      <cdr:spPr>
        <a:xfrm xmlns:a="http://schemas.openxmlformats.org/drawingml/2006/main">
          <a:off x="2667000" y="42672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0.31633</cdr:x>
      <cdr:y>0.81238</cdr:y>
    </cdr:from>
    <cdr:to>
      <cdr:x>0.66327</cdr:x>
      <cdr:y>1</cdr:y>
    </cdr:to>
    <cdr:sp macro="" textlink="">
      <cdr:nvSpPr>
        <cdr:cNvPr id="6" name="TextBox 5"/>
        <cdr:cNvSpPr txBox="1"/>
      </cdr:nvSpPr>
      <cdr:spPr>
        <a:xfrm xmlns:a="http://schemas.openxmlformats.org/drawingml/2006/main">
          <a:off x="2362200" y="3962400"/>
          <a:ext cx="25908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2800" dirty="0" smtClean="0"/>
            <a:t>Division</a:t>
          </a:r>
          <a:endParaRPr lang="en-US" sz="2800" dirty="0"/>
        </a:p>
      </cdr:txBody>
    </cdr:sp>
  </cdr:relSizeAnchor>
</c:userShapes>
</file>

<file path=ppt/drawings/drawing3.xml><?xml version="1.0" encoding="utf-8"?>
<c:userShapes xmlns:c="http://schemas.openxmlformats.org/drawingml/2006/chart">
  <cdr:relSizeAnchor xmlns:cdr="http://schemas.openxmlformats.org/drawingml/2006/chartDrawing">
    <cdr:from>
      <cdr:x>0.6</cdr:x>
      <cdr:y>0.73913</cdr:y>
    </cdr:from>
    <cdr:to>
      <cdr:x>0.94286</cdr:x>
      <cdr:y>1</cdr:y>
    </cdr:to>
    <cdr:sp macro="" textlink="">
      <cdr:nvSpPr>
        <cdr:cNvPr id="2" name="TextBox 1"/>
        <cdr:cNvSpPr txBox="1"/>
      </cdr:nvSpPr>
      <cdr:spPr>
        <a:xfrm xmlns:a="http://schemas.openxmlformats.org/drawingml/2006/main">
          <a:off x="1600199" y="28956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9C72FE-FCFA-4A58-A08A-DE45A1DE2908}" type="datetimeFigureOut">
              <a:rPr lang="en-US" smtClean="0"/>
              <a:pPr/>
              <a:t>1/17/2022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A3D36-E01B-4B7A-9134-0AF16735F8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1A3D36-E01B-4B7A-9134-0AF16735F888}"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25C5F25-1768-4616-85B2-534F60D28DD2}" type="datetimeFigureOut">
              <a:rPr lang="en-US" smtClean="0"/>
              <a:pPr/>
              <a:t>1/17/2022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59568A5-8CA0-4982-ACDE-453E1EFD9F56}"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5C5F25-1768-4616-85B2-534F60D28DD2}" type="datetimeFigureOut">
              <a:rPr lang="en-US" smtClean="0"/>
              <a:pPr/>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9568A5-8CA0-4982-ACDE-453E1EFD9F5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5C5F25-1768-4616-85B2-534F60D28DD2}" type="datetimeFigureOut">
              <a:rPr lang="en-US" smtClean="0"/>
              <a:pPr/>
              <a:t>1/17/2022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9568A5-8CA0-4982-ACDE-453E1EFD9F5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25C5F25-1768-4616-85B2-534F60D28DD2}" type="datetimeFigureOut">
              <a:rPr lang="en-US" smtClean="0"/>
              <a:pPr/>
              <a:t>1/17/2022</a:t>
            </a:fld>
            <a:endParaRPr lang="en-US" dirty="0"/>
          </a:p>
        </p:txBody>
      </p:sp>
      <p:sp>
        <p:nvSpPr>
          <p:cNvPr id="9" name="Slide Number Placeholder 8"/>
          <p:cNvSpPr>
            <a:spLocks noGrp="1"/>
          </p:cNvSpPr>
          <p:nvPr>
            <p:ph type="sldNum" sz="quarter" idx="15"/>
          </p:nvPr>
        </p:nvSpPr>
        <p:spPr/>
        <p:txBody>
          <a:bodyPr rtlCol="0"/>
          <a:lstStyle/>
          <a:p>
            <a:fld id="{559568A5-8CA0-4982-ACDE-453E1EFD9F56}"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25C5F25-1768-4616-85B2-534F60D28DD2}" type="datetimeFigureOut">
              <a:rPr lang="en-US" smtClean="0"/>
              <a:pPr/>
              <a:t>1/17/2022</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59568A5-8CA0-4982-ACDE-453E1EFD9F56}"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25C5F25-1768-4616-85B2-534F60D28DD2}" type="datetimeFigureOut">
              <a:rPr lang="en-US" smtClean="0"/>
              <a:pPr/>
              <a:t>1/17/2022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9568A5-8CA0-4982-ACDE-453E1EFD9F56}"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25C5F25-1768-4616-85B2-534F60D28DD2}" type="datetimeFigureOut">
              <a:rPr lang="en-US" smtClean="0"/>
              <a:pPr/>
              <a:t>1/17/2022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9568A5-8CA0-4982-ACDE-453E1EFD9F56}"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25C5F25-1768-4616-85B2-534F60D28DD2}" type="datetimeFigureOut">
              <a:rPr lang="en-US" smtClean="0"/>
              <a:pPr/>
              <a:t>1/17/2022</a:t>
            </a:fld>
            <a:endParaRPr lang="en-US" dirty="0"/>
          </a:p>
        </p:txBody>
      </p:sp>
      <p:sp>
        <p:nvSpPr>
          <p:cNvPr id="7" name="Slide Number Placeholder 6"/>
          <p:cNvSpPr>
            <a:spLocks noGrp="1"/>
          </p:cNvSpPr>
          <p:nvPr>
            <p:ph type="sldNum" sz="quarter" idx="11"/>
          </p:nvPr>
        </p:nvSpPr>
        <p:spPr/>
        <p:txBody>
          <a:bodyPr rtlCol="0"/>
          <a:lstStyle/>
          <a:p>
            <a:fld id="{559568A5-8CA0-4982-ACDE-453E1EFD9F56}"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5C5F25-1768-4616-85B2-534F60D28DD2}" type="datetimeFigureOut">
              <a:rPr lang="en-US" smtClean="0"/>
              <a:pPr/>
              <a:t>1/17/2022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9568A5-8CA0-4982-ACDE-453E1EFD9F5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25C5F25-1768-4616-85B2-534F60D28DD2}" type="datetimeFigureOut">
              <a:rPr lang="en-US" smtClean="0"/>
              <a:pPr/>
              <a:t>1/17/2022</a:t>
            </a:fld>
            <a:endParaRPr lang="en-US" dirty="0"/>
          </a:p>
        </p:txBody>
      </p:sp>
      <p:sp>
        <p:nvSpPr>
          <p:cNvPr id="22" name="Slide Number Placeholder 21"/>
          <p:cNvSpPr>
            <a:spLocks noGrp="1"/>
          </p:cNvSpPr>
          <p:nvPr>
            <p:ph type="sldNum" sz="quarter" idx="15"/>
          </p:nvPr>
        </p:nvSpPr>
        <p:spPr/>
        <p:txBody>
          <a:bodyPr rtlCol="0"/>
          <a:lstStyle/>
          <a:p>
            <a:fld id="{559568A5-8CA0-4982-ACDE-453E1EFD9F56}"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25C5F25-1768-4616-85B2-534F60D28DD2}" type="datetimeFigureOut">
              <a:rPr lang="en-US" smtClean="0"/>
              <a:pPr/>
              <a:t>1/17/2022</a:t>
            </a:fld>
            <a:endParaRPr lang="en-US" dirty="0"/>
          </a:p>
        </p:txBody>
      </p:sp>
      <p:sp>
        <p:nvSpPr>
          <p:cNvPr id="18" name="Slide Number Placeholder 17"/>
          <p:cNvSpPr>
            <a:spLocks noGrp="1"/>
          </p:cNvSpPr>
          <p:nvPr>
            <p:ph type="sldNum" sz="quarter" idx="11"/>
          </p:nvPr>
        </p:nvSpPr>
        <p:spPr/>
        <p:txBody>
          <a:bodyPr rtlCol="0"/>
          <a:lstStyle/>
          <a:p>
            <a:fld id="{559568A5-8CA0-4982-ACDE-453E1EFD9F56}"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25C5F25-1768-4616-85B2-534F60D28DD2}" type="datetimeFigureOut">
              <a:rPr lang="en-US" smtClean="0"/>
              <a:pPr/>
              <a:t>1/17/2022</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59568A5-8CA0-4982-ACDE-453E1EFD9F5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1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 Id="rId5" Type="http://schemas.openxmlformats.org/officeDocument/2006/relationships/chart" Target="../charts/chart11.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523999"/>
          </a:xfrm>
        </p:spPr>
        <p:txBody>
          <a:bodyPr>
            <a:noAutofit/>
          </a:bodyPr>
          <a:lstStyle/>
          <a:p>
            <a:r>
              <a:rPr lang="en-US" sz="2400" b="1" dirty="0" smtClean="0">
                <a:solidFill>
                  <a:schemeClr val="accent1">
                    <a:lumMod val="50000"/>
                  </a:schemeClr>
                </a:solidFill>
                <a:latin typeface="Times New Roman" pitchFamily="18" charset="0"/>
                <a:cs typeface="Times New Roman" pitchFamily="18" charset="0"/>
              </a:rPr>
              <a:t>Prevalence Of Early </a:t>
            </a:r>
            <a:r>
              <a:rPr lang="en-US" sz="2400" b="1" dirty="0">
                <a:solidFill>
                  <a:schemeClr val="accent1">
                    <a:lumMod val="50000"/>
                  </a:schemeClr>
                </a:solidFill>
                <a:latin typeface="Times New Roman" pitchFamily="18" charset="0"/>
                <a:cs typeface="Times New Roman" pitchFamily="18" charset="0"/>
              </a:rPr>
              <a:t>Marriage And Associated Factors Among Women In Bangladesh: A Cross Sectional Study</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Subtitle 2"/>
          <p:cNvSpPr>
            <a:spLocks noGrp="1"/>
          </p:cNvSpPr>
          <p:nvPr>
            <p:ph type="subTitle" idx="1"/>
          </p:nvPr>
        </p:nvSpPr>
        <p:spPr>
          <a:xfrm>
            <a:off x="6248400" y="4038600"/>
            <a:ext cx="2895600" cy="1447800"/>
          </a:xfrm>
        </p:spPr>
        <p:txBody>
          <a:bodyPr>
            <a:normAutofit fontScale="92500" lnSpcReduction="20000"/>
          </a:bodyPr>
          <a:lstStyle/>
          <a:p>
            <a:r>
              <a:rPr lang="en-US" sz="2000" dirty="0" smtClean="0">
                <a:solidFill>
                  <a:schemeClr val="tx1"/>
                </a:solidFill>
                <a:latin typeface="Times New Roman" pitchFamily="18" charset="0"/>
                <a:cs typeface="Times New Roman" pitchFamily="18" charset="0"/>
              </a:rPr>
              <a:t>Submitted By- </a:t>
            </a:r>
          </a:p>
          <a:p>
            <a:r>
              <a:rPr lang="en-US" sz="2000" dirty="0" err="1" smtClean="0">
                <a:solidFill>
                  <a:schemeClr val="tx1"/>
                </a:solidFill>
                <a:latin typeface="Times New Roman" pitchFamily="18" charset="0"/>
                <a:cs typeface="Times New Roman" pitchFamily="18" charset="0"/>
              </a:rPr>
              <a:t>Rehana</a:t>
            </a:r>
            <a:r>
              <a:rPr lang="en-US" sz="2000" dirty="0" smtClean="0">
                <a:solidFill>
                  <a:schemeClr val="tx1"/>
                </a:solidFill>
                <a:latin typeface="Times New Roman" pitchFamily="18" charset="0"/>
                <a:cs typeface="Times New Roman" pitchFamily="18" charset="0"/>
              </a:rPr>
              <a:t> Sultana</a:t>
            </a:r>
          </a:p>
          <a:p>
            <a:r>
              <a:rPr lang="en-US" sz="1400" b="0" dirty="0" smtClean="0">
                <a:solidFill>
                  <a:schemeClr val="tx1"/>
                </a:solidFill>
                <a:latin typeface="Century Gothic (Body)"/>
              </a:rPr>
              <a:t>Student ID- </a:t>
            </a:r>
            <a:r>
              <a:rPr lang="en-US" sz="1400" b="0" dirty="0" smtClean="0">
                <a:solidFill>
                  <a:schemeClr val="tx1"/>
                </a:solidFill>
                <a:latin typeface="Times New Roman" pitchFamily="18" charset="0"/>
                <a:cs typeface="Times New Roman" pitchFamily="18" charset="0"/>
              </a:rPr>
              <a:t>2022988</a:t>
            </a:r>
          </a:p>
          <a:p>
            <a:r>
              <a:rPr lang="en-US" sz="1300" b="0" dirty="0" smtClean="0">
                <a:solidFill>
                  <a:schemeClr val="tx1"/>
                </a:solidFill>
                <a:latin typeface="Century Gothic (Body)"/>
              </a:rPr>
              <a:t>Master of Public Health (MPH) Independent University of Bangladesh(IUB)</a:t>
            </a:r>
            <a:endParaRPr lang="en-US" sz="1300" b="0" dirty="0" smtClean="0">
              <a:solidFill>
                <a:schemeClr val="tx1"/>
              </a:solidFill>
              <a:latin typeface="Times New Roman" pitchFamily="18" charset="0"/>
              <a:cs typeface="Times New Roman" pitchFamily="18" charset="0"/>
            </a:endParaRPr>
          </a:p>
          <a:p>
            <a:endParaRPr lang="en-US" sz="1400" b="0" dirty="0">
              <a:solidFill>
                <a:schemeClr val="bg1"/>
              </a:solidFill>
              <a:latin typeface="Times New Roman" pitchFamily="18" charset="0"/>
              <a:cs typeface="Times New Roman" pitchFamily="18" charset="0"/>
            </a:endParaRPr>
          </a:p>
        </p:txBody>
      </p:sp>
      <p:sp>
        <p:nvSpPr>
          <p:cNvPr id="4" name="Rectangle 3"/>
          <p:cNvSpPr/>
          <p:nvPr/>
        </p:nvSpPr>
        <p:spPr>
          <a:xfrm>
            <a:off x="2057400" y="4038600"/>
            <a:ext cx="3048000" cy="1569660"/>
          </a:xfrm>
          <a:prstGeom prst="rect">
            <a:avLst/>
          </a:prstGeom>
        </p:spPr>
        <p:txBody>
          <a:bodyPr wrap="square">
            <a:spAutoFit/>
          </a:bodyPr>
          <a:lstStyle/>
          <a:p>
            <a:pPr algn="ctr">
              <a:lnSpc>
                <a:spcPct val="90000"/>
              </a:lnSpc>
            </a:pPr>
            <a:r>
              <a:rPr lang="en-US" sz="2000" b="1" dirty="0" smtClean="0">
                <a:latin typeface="Times New Roman" pitchFamily="18" charset="0"/>
                <a:cs typeface="Times New Roman" pitchFamily="18" charset="0"/>
              </a:rPr>
              <a:t>Supervised By- </a:t>
            </a:r>
          </a:p>
          <a:p>
            <a:pPr algn="ctr"/>
            <a:r>
              <a:rPr lang="en-US" sz="2000" b="1" dirty="0" err="1" smtClean="0">
                <a:latin typeface="Times New Roman" pitchFamily="18" charset="0"/>
                <a:cs typeface="Times New Roman" pitchFamily="18" charset="0"/>
              </a:rPr>
              <a:t>Samia</a:t>
            </a:r>
            <a:r>
              <a:rPr lang="en-US" sz="2000" b="1" dirty="0" smtClean="0">
                <a:latin typeface="Times New Roman" pitchFamily="18" charset="0"/>
                <a:cs typeface="Times New Roman" pitchFamily="18" charset="0"/>
              </a:rPr>
              <a:t> Aziz</a:t>
            </a:r>
          </a:p>
          <a:p>
            <a:pPr algn="ctr"/>
            <a:r>
              <a:rPr lang="en-US" sz="1600" dirty="0" smtClean="0">
                <a:latin typeface="Times New Roman" pitchFamily="18" charset="0"/>
                <a:cs typeface="Times New Roman" pitchFamily="18" charset="0"/>
              </a:rPr>
              <a:t>Senior Lecturer </a:t>
            </a:r>
          </a:p>
          <a:p>
            <a:pPr algn="ctr"/>
            <a:r>
              <a:rPr lang="en-US" sz="1400" dirty="0" smtClean="0">
                <a:latin typeface="Times New Roman" pitchFamily="18" charset="0"/>
                <a:cs typeface="Times New Roman" pitchFamily="18" charset="0"/>
              </a:rPr>
              <a:t>Department of Public Health</a:t>
            </a:r>
          </a:p>
          <a:p>
            <a:pPr algn="ctr"/>
            <a:r>
              <a:rPr lang="en-US" sz="1400" dirty="0" smtClean="0">
                <a:latin typeface="Times New Roman" pitchFamily="18" charset="0"/>
                <a:cs typeface="Times New Roman" pitchFamily="18" charset="0"/>
              </a:rPr>
              <a:t>Independent University of Bangladesh(IUB)</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dirty="0" smtClean="0">
                <a:solidFill>
                  <a:schemeClr val="accent3"/>
                </a:solidFill>
              </a:rPr>
              <a:t>Result</a:t>
            </a:r>
            <a:endParaRPr lang="en-US" dirty="0">
              <a:solidFill>
                <a:schemeClr val="accent3"/>
              </a:solidFill>
            </a:endParaRPr>
          </a:p>
        </p:txBody>
      </p:sp>
      <p:graphicFrame>
        <p:nvGraphicFramePr>
          <p:cNvPr id="4" name="Content Placeholder 3"/>
          <p:cNvGraphicFramePr>
            <a:graphicFrameLocks noGrp="1"/>
          </p:cNvGraphicFramePr>
          <p:nvPr>
            <p:ph sz="quarter" idx="1"/>
          </p:nvPr>
        </p:nvGraphicFramePr>
        <p:xfrm>
          <a:off x="381000" y="1143000"/>
          <a:ext cx="74676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Frequency distribution</a:t>
            </a:r>
            <a:endParaRPr lang="en-US" dirty="0">
              <a:solidFill>
                <a:schemeClr val="accent3"/>
              </a:solidFill>
            </a:endParaRPr>
          </a:p>
        </p:txBody>
      </p:sp>
      <p:graphicFrame>
        <p:nvGraphicFramePr>
          <p:cNvPr id="4" name="Content Placeholder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5">
            <a:extLst>
              <a:ext uri="{FF2B5EF4-FFF2-40B4-BE49-F238E27FC236}">
                <a16:creationId xmlns="" xmlns:a16="http://schemas.microsoft.com/office/drawing/2014/main" id="{B74CF771-1FE9-4653-9FC3-2CDB6BDE2FDB}"/>
              </a:ext>
            </a:extLst>
          </p:cNvPr>
          <p:cNvGraphicFramePr>
            <a:graphicFrameLocks/>
          </p:cNvGraphicFramePr>
          <p:nvPr>
            <p:extLst>
              <p:ext uri="{D42A27DB-BD31-4B8C-83A1-F6EECF244321}">
                <p14:modId xmlns="" xmlns:p14="http://schemas.microsoft.com/office/powerpoint/2010/main" val="4293837497"/>
              </p:ext>
            </p:extLst>
          </p:nvPr>
        </p:nvGraphicFramePr>
        <p:xfrm>
          <a:off x="304801" y="152400"/>
          <a:ext cx="2895599" cy="40385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ontent Placeholder 5">
            <a:extLst>
              <a:ext uri="{FF2B5EF4-FFF2-40B4-BE49-F238E27FC236}">
                <a16:creationId xmlns="" xmlns:a16="http://schemas.microsoft.com/office/drawing/2014/main" id="{FBFCFC75-1C74-4AC8-95B8-86A27973CA82}"/>
              </a:ext>
            </a:extLst>
          </p:cNvPr>
          <p:cNvGraphicFramePr>
            <a:graphicFrameLocks/>
          </p:cNvGraphicFramePr>
          <p:nvPr>
            <p:extLst>
              <p:ext uri="{D42A27DB-BD31-4B8C-83A1-F6EECF244321}">
                <p14:modId xmlns="" xmlns:p14="http://schemas.microsoft.com/office/powerpoint/2010/main" val="2892286487"/>
              </p:ext>
            </p:extLst>
          </p:nvPr>
        </p:nvGraphicFramePr>
        <p:xfrm>
          <a:off x="4756934" y="79625"/>
          <a:ext cx="3195262" cy="3349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ontent Placeholder 5">
            <a:extLst>
              <a:ext uri="{FF2B5EF4-FFF2-40B4-BE49-F238E27FC236}">
                <a16:creationId xmlns="" xmlns:a16="http://schemas.microsoft.com/office/drawing/2014/main" id="{92EA5797-C980-4E10-A0C9-8F7F406359C2}"/>
              </a:ext>
            </a:extLst>
          </p:cNvPr>
          <p:cNvGraphicFramePr>
            <a:graphicFrameLocks/>
          </p:cNvGraphicFramePr>
          <p:nvPr>
            <p:extLst>
              <p:ext uri="{D42A27DB-BD31-4B8C-83A1-F6EECF244321}">
                <p14:modId xmlns="" xmlns:p14="http://schemas.microsoft.com/office/powerpoint/2010/main" val="3111361271"/>
              </p:ext>
            </p:extLst>
          </p:nvPr>
        </p:nvGraphicFramePr>
        <p:xfrm>
          <a:off x="3124200" y="2590800"/>
          <a:ext cx="2819400" cy="3200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ontent Placeholder 5">
            <a:extLst>
              <a:ext uri="{FF2B5EF4-FFF2-40B4-BE49-F238E27FC236}">
                <a16:creationId xmlns="" xmlns:a16="http://schemas.microsoft.com/office/drawing/2014/main" id="{5DCC3EA6-EAA2-428D-B626-8EACB8BFE439}"/>
              </a:ext>
            </a:extLst>
          </p:cNvPr>
          <p:cNvGraphicFramePr>
            <a:graphicFrameLocks/>
          </p:cNvGraphicFramePr>
          <p:nvPr>
            <p:extLst>
              <p:ext uri="{D42A27DB-BD31-4B8C-83A1-F6EECF244321}">
                <p14:modId xmlns="" xmlns:p14="http://schemas.microsoft.com/office/powerpoint/2010/main" val="4072396641"/>
              </p:ext>
            </p:extLst>
          </p:nvPr>
        </p:nvGraphicFramePr>
        <p:xfrm>
          <a:off x="457200" y="3733800"/>
          <a:ext cx="3429000" cy="3124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Content Placeholder 5">
            <a:extLst>
              <a:ext uri="{FF2B5EF4-FFF2-40B4-BE49-F238E27FC236}">
                <a16:creationId xmlns:a16="http://schemas.microsoft.com/office/drawing/2014/main" xmlns="" id="{92EA5797-C980-4E10-A0C9-8F7F406359C2}"/>
              </a:ext>
            </a:extLst>
          </p:cNvPr>
          <p:cNvGraphicFramePr>
            <a:graphicFrameLocks/>
          </p:cNvGraphicFramePr>
          <p:nvPr>
            <p:extLst>
              <p:ext uri="{D42A27DB-BD31-4B8C-83A1-F6EECF244321}">
                <p14:modId xmlns:p14="http://schemas.microsoft.com/office/powerpoint/2010/main" xmlns="" val="3111361271"/>
              </p:ext>
            </p:extLst>
          </p:nvPr>
        </p:nvGraphicFramePr>
        <p:xfrm>
          <a:off x="5383660" y="3276600"/>
          <a:ext cx="3226940" cy="3349375"/>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3" grpId="0">
        <p:bldAsOne/>
      </p:bldGraphic>
      <p:bldGraphic spid="4" grpId="0">
        <p:bldAsOne/>
      </p:bldGraphic>
      <p:bldGraphic spid="5" grpId="0">
        <p:bldAsOne/>
      </p:bldGraphic>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5">
            <a:extLst>
              <a:ext uri="{FF2B5EF4-FFF2-40B4-BE49-F238E27FC236}">
                <a16:creationId xmlns:a16="http://schemas.microsoft.com/office/drawing/2014/main" xmlns="" id="{B44FDB86-BC9C-4914-BF2B-53152C3DBF16}"/>
              </a:ext>
            </a:extLst>
          </p:cNvPr>
          <p:cNvGraphicFramePr>
            <a:graphicFrameLocks/>
          </p:cNvGraphicFramePr>
          <p:nvPr>
            <p:extLst>
              <p:ext uri="{D42A27DB-BD31-4B8C-83A1-F6EECF244321}">
                <p14:modId xmlns:p14="http://schemas.microsoft.com/office/powerpoint/2010/main" xmlns="" val="205219734"/>
              </p:ext>
            </p:extLst>
          </p:nvPr>
        </p:nvGraphicFramePr>
        <p:xfrm>
          <a:off x="381001" y="152400"/>
          <a:ext cx="2743200"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5">
            <a:extLst>
              <a:ext uri="{FF2B5EF4-FFF2-40B4-BE49-F238E27FC236}">
                <a16:creationId xmlns:a16="http://schemas.microsoft.com/office/drawing/2014/main" xmlns="" id="{38D922E0-15C3-45E1-A616-B289215353FF}"/>
              </a:ext>
            </a:extLst>
          </p:cNvPr>
          <p:cNvGraphicFramePr>
            <a:graphicFrameLocks/>
          </p:cNvGraphicFramePr>
          <p:nvPr>
            <p:extLst>
              <p:ext uri="{D42A27DB-BD31-4B8C-83A1-F6EECF244321}">
                <p14:modId xmlns:p14="http://schemas.microsoft.com/office/powerpoint/2010/main" xmlns="" val="4109399514"/>
              </p:ext>
            </p:extLst>
          </p:nvPr>
        </p:nvGraphicFramePr>
        <p:xfrm>
          <a:off x="4114800" y="152399"/>
          <a:ext cx="3886200" cy="22098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a:extLst>
              <a:ext uri="{FF2B5EF4-FFF2-40B4-BE49-F238E27FC236}">
                <a16:creationId xmlns:a16="http://schemas.microsoft.com/office/drawing/2014/main" xmlns="" id="{5DCC3EA6-EAA2-428D-B626-8EACB8BFE439}"/>
              </a:ext>
            </a:extLst>
          </p:cNvPr>
          <p:cNvGraphicFramePr>
            <a:graphicFrameLocks/>
          </p:cNvGraphicFramePr>
          <p:nvPr>
            <p:extLst>
              <p:ext uri="{D42A27DB-BD31-4B8C-83A1-F6EECF244321}">
                <p14:modId xmlns:p14="http://schemas.microsoft.com/office/powerpoint/2010/main" xmlns="" val="4072396641"/>
              </p:ext>
            </p:extLst>
          </p:nvPr>
        </p:nvGraphicFramePr>
        <p:xfrm>
          <a:off x="4038600" y="2590800"/>
          <a:ext cx="5105400" cy="40509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ontent Placeholder 5">
            <a:extLst>
              <a:ext uri="{FF2B5EF4-FFF2-40B4-BE49-F238E27FC236}">
                <a16:creationId xmlns="" xmlns:a16="http://schemas.microsoft.com/office/drawing/2014/main" id="{B27D58DD-327F-43FC-87A0-303339531903}"/>
              </a:ext>
            </a:extLst>
          </p:cNvPr>
          <p:cNvGraphicFramePr>
            <a:graphicFrameLocks/>
          </p:cNvGraphicFramePr>
          <p:nvPr>
            <p:extLst>
              <p:ext uri="{D42A27DB-BD31-4B8C-83A1-F6EECF244321}">
                <p14:modId xmlns="" xmlns:p14="http://schemas.microsoft.com/office/powerpoint/2010/main" val="2861840692"/>
              </p:ext>
            </p:extLst>
          </p:nvPr>
        </p:nvGraphicFramePr>
        <p:xfrm>
          <a:off x="304800" y="3276600"/>
          <a:ext cx="4286891" cy="334937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0-#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6" grpId="0">
        <p:bldAsOne/>
      </p:bldGraphic>
      <p:bldGraphic spid="7"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a:lstStyle/>
          <a:p>
            <a:r>
              <a:rPr lang="en-US" dirty="0" err="1" smtClean="0">
                <a:solidFill>
                  <a:schemeClr val="accent3"/>
                </a:solidFill>
              </a:rPr>
              <a:t>Bivariate</a:t>
            </a:r>
            <a:r>
              <a:rPr lang="en-US" dirty="0" smtClean="0">
                <a:solidFill>
                  <a:schemeClr val="accent3"/>
                </a:solidFill>
              </a:rPr>
              <a:t> analysis</a:t>
            </a:r>
            <a:endParaRPr lang="en-US" dirty="0">
              <a:solidFill>
                <a:schemeClr val="accent3"/>
              </a:solidFill>
            </a:endParaRPr>
          </a:p>
        </p:txBody>
      </p:sp>
      <p:graphicFrame>
        <p:nvGraphicFramePr>
          <p:cNvPr id="4" name="Content Placeholder 3"/>
          <p:cNvGraphicFramePr>
            <a:graphicFrameLocks noGrp="1"/>
          </p:cNvGraphicFramePr>
          <p:nvPr>
            <p:ph sz="quarter" idx="1"/>
          </p:nvPr>
        </p:nvGraphicFramePr>
        <p:xfrm>
          <a:off x="381000" y="685801"/>
          <a:ext cx="7467600" cy="5968331"/>
        </p:xfrm>
        <a:graphic>
          <a:graphicData uri="http://schemas.openxmlformats.org/drawingml/2006/table">
            <a:tbl>
              <a:tblPr firstRow="1" bandRow="1">
                <a:tableStyleId>{5C22544A-7EE6-4342-B048-85BDC9FD1C3A}</a:tableStyleId>
              </a:tblPr>
              <a:tblGrid>
                <a:gridCol w="2667000"/>
                <a:gridCol w="1447800"/>
                <a:gridCol w="1905000"/>
                <a:gridCol w="1447800"/>
              </a:tblGrid>
              <a:tr h="767748">
                <a:tc>
                  <a:txBody>
                    <a:bodyPr/>
                    <a:lstStyle/>
                    <a:p>
                      <a:pPr algn="ctr"/>
                      <a:r>
                        <a:rPr kumimoji="0" lang="en-US" sz="1800" b="1" kern="1200" baseline="0" dirty="0" smtClean="0">
                          <a:solidFill>
                            <a:schemeClr val="tx1"/>
                          </a:solidFill>
                          <a:latin typeface="Times New Roman" pitchFamily="18" charset="0"/>
                          <a:ea typeface="+mn-ea"/>
                          <a:cs typeface="Times New Roman" pitchFamily="18" charset="0"/>
                        </a:rPr>
                        <a:t>Variable</a:t>
                      </a:r>
                    </a:p>
                  </a:txBody>
                  <a:tcPr/>
                </a:tc>
                <a:tc>
                  <a:txBody>
                    <a:bodyPr/>
                    <a:lstStyle/>
                    <a:p>
                      <a:pPr algn="ctr"/>
                      <a:r>
                        <a:rPr lang="en-US" sz="1600" dirty="0" smtClean="0">
                          <a:solidFill>
                            <a:schemeClr val="tx1"/>
                          </a:solidFill>
                          <a:latin typeface="Times New Roman" pitchFamily="18" charset="0"/>
                          <a:cs typeface="Times New Roman" pitchFamily="18" charset="0"/>
                        </a:rPr>
                        <a:t>p value(chi- square test)</a:t>
                      </a:r>
                      <a:endParaRPr lang="en-US" sz="1600" dirty="0">
                        <a:solidFill>
                          <a:schemeClr val="tx1"/>
                        </a:solidFill>
                        <a:latin typeface="Times New Roman" pitchFamily="18" charset="0"/>
                        <a:cs typeface="Times New Roman" pitchFamily="18" charset="0"/>
                      </a:endParaRPr>
                    </a:p>
                  </a:txBody>
                  <a:tcPr/>
                </a:tc>
                <a:tc>
                  <a:txBody>
                    <a:bodyPr/>
                    <a:lstStyle/>
                    <a:p>
                      <a:pPr algn="ctr"/>
                      <a:r>
                        <a:rPr lang="en-US" sz="1800" dirty="0" smtClean="0">
                          <a:solidFill>
                            <a:schemeClr val="tx1"/>
                          </a:solidFill>
                          <a:latin typeface="Times New Roman" pitchFamily="18" charset="0"/>
                          <a:cs typeface="Times New Roman" pitchFamily="18" charset="0"/>
                        </a:rPr>
                        <a:t>variable</a:t>
                      </a:r>
                      <a:endParaRPr lang="en-US" sz="1800" dirty="0">
                        <a:solidFill>
                          <a:schemeClr val="tx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Times New Roman" pitchFamily="18" charset="0"/>
                          <a:cs typeface="Times New Roman" pitchFamily="18" charset="0"/>
                        </a:rPr>
                        <a:t>p value(chi- square test)</a:t>
                      </a:r>
                    </a:p>
                    <a:p>
                      <a:endParaRPr lang="en-US" sz="1400" dirty="0">
                        <a:solidFill>
                          <a:schemeClr val="tx1"/>
                        </a:solidFill>
                        <a:latin typeface="Times New Roman" pitchFamily="18" charset="0"/>
                        <a:cs typeface="Times New Roman" pitchFamily="18" charset="0"/>
                      </a:endParaRPr>
                    </a:p>
                  </a:txBody>
                  <a:tcPr/>
                </a:tc>
              </a:tr>
              <a:tr h="1806954">
                <a:tc>
                  <a:txBody>
                    <a:bodyPr/>
                    <a:lstStyle/>
                    <a:p>
                      <a:pPr algn="ctr"/>
                      <a:r>
                        <a:rPr lang="en-US" sz="1600" b="1" dirty="0" smtClean="0">
                          <a:latin typeface="Times New Roman" pitchFamily="18" charset="0"/>
                          <a:cs typeface="Times New Roman" pitchFamily="18" charset="0"/>
                        </a:rPr>
                        <a:t>Respondent’s education</a:t>
                      </a:r>
                    </a:p>
                    <a:p>
                      <a:pPr algn="ctr"/>
                      <a:r>
                        <a:rPr lang="en-US" sz="1600" dirty="0" smtClean="0">
                          <a:latin typeface="Times New Roman" pitchFamily="18" charset="0"/>
                          <a:cs typeface="Times New Roman" pitchFamily="18" charset="0"/>
                        </a:rPr>
                        <a:t>Primary</a:t>
                      </a:r>
                    </a:p>
                    <a:p>
                      <a:pPr algn="ctr"/>
                      <a:r>
                        <a:rPr lang="en-US" sz="1600" dirty="0" smtClean="0">
                          <a:latin typeface="Times New Roman" pitchFamily="18" charset="0"/>
                          <a:cs typeface="Times New Roman" pitchFamily="18" charset="0"/>
                        </a:rPr>
                        <a:t>Secondary</a:t>
                      </a:r>
                    </a:p>
                    <a:p>
                      <a:pPr algn="ctr"/>
                      <a:r>
                        <a:rPr lang="en-US" sz="1600" dirty="0" smtClean="0">
                          <a:latin typeface="Times New Roman" pitchFamily="18" charset="0"/>
                          <a:cs typeface="Times New Roman" pitchFamily="18" charset="0"/>
                        </a:rPr>
                        <a:t>Higher</a:t>
                      </a:r>
                      <a:endParaRPr lang="en-US" sz="1600" dirty="0">
                        <a:latin typeface="Times New Roman" pitchFamily="18" charset="0"/>
                        <a:cs typeface="Times New Roman" pitchFamily="18" charset="0"/>
                      </a:endParaRPr>
                    </a:p>
                  </a:txBody>
                  <a:tcPr/>
                </a:tc>
                <a:tc>
                  <a:txBody>
                    <a:bodyPr/>
                    <a:lstStyle/>
                    <a:p>
                      <a:pPr algn="ctr"/>
                      <a:endParaRPr lang="en-US" sz="1600" dirty="0" smtClean="0"/>
                    </a:p>
                    <a:p>
                      <a:pPr algn="ctr"/>
                      <a:endParaRPr lang="en-US" sz="1600" dirty="0" smtClean="0"/>
                    </a:p>
                    <a:p>
                      <a:pPr algn="ctr"/>
                      <a:endParaRPr lang="en-US" sz="1600" dirty="0" smtClean="0"/>
                    </a:p>
                    <a:p>
                      <a:pPr algn="ctr"/>
                      <a:r>
                        <a:rPr lang="en-US" sz="1600" b="1" dirty="0" smtClean="0"/>
                        <a:t>0.000</a:t>
                      </a:r>
                      <a:endParaRPr lang="en-US" sz="1600" b="1" dirty="0"/>
                    </a:p>
                  </a:txBody>
                  <a:tcPr/>
                </a:tc>
                <a:tc>
                  <a:txBody>
                    <a:bodyPr/>
                    <a:lstStyle/>
                    <a:p>
                      <a:pPr algn="ctr"/>
                      <a:endParaRPr lang="en-US" sz="1600" dirty="0" smtClean="0">
                        <a:latin typeface="Times New Roman" pitchFamily="18" charset="0"/>
                        <a:cs typeface="Times New Roman" pitchFamily="18" charset="0"/>
                      </a:endParaRPr>
                    </a:p>
                    <a:p>
                      <a:pPr algn="ctr"/>
                      <a:r>
                        <a:rPr lang="en-US" sz="1600" b="1" dirty="0" smtClean="0"/>
                        <a:t>H</a:t>
                      </a:r>
                      <a:r>
                        <a:rPr lang="en-US" sz="1600" b="1" dirty="0" smtClean="0">
                          <a:latin typeface="Times New Roman" pitchFamily="18" charset="0"/>
                          <a:cs typeface="Times New Roman" pitchFamily="18" charset="0"/>
                        </a:rPr>
                        <a:t>usband’s </a:t>
                      </a:r>
                      <a:r>
                        <a:rPr lang="en-US" sz="1600" b="1" baseline="0" dirty="0" smtClean="0">
                          <a:latin typeface="Times New Roman" pitchFamily="18" charset="0"/>
                          <a:cs typeface="Times New Roman" pitchFamily="18" charset="0"/>
                        </a:rPr>
                        <a:t>education</a:t>
                      </a:r>
                    </a:p>
                    <a:p>
                      <a:pPr algn="ctr"/>
                      <a:r>
                        <a:rPr lang="en-US" sz="1600" dirty="0" smtClean="0">
                          <a:latin typeface="Times New Roman" pitchFamily="18" charset="0"/>
                          <a:cs typeface="Times New Roman" pitchFamily="18" charset="0"/>
                        </a:rPr>
                        <a:t>Primary</a:t>
                      </a:r>
                    </a:p>
                    <a:p>
                      <a:pPr algn="ctr"/>
                      <a:r>
                        <a:rPr lang="en-US" sz="1600" dirty="0" smtClean="0">
                          <a:latin typeface="Times New Roman" pitchFamily="18" charset="0"/>
                          <a:cs typeface="Times New Roman" pitchFamily="18" charset="0"/>
                        </a:rPr>
                        <a:t>Secondary</a:t>
                      </a:r>
                    </a:p>
                    <a:p>
                      <a:pPr algn="ctr"/>
                      <a:r>
                        <a:rPr lang="en-US" sz="1600" dirty="0" smtClean="0">
                          <a:latin typeface="Times New Roman" pitchFamily="18" charset="0"/>
                          <a:cs typeface="Times New Roman" pitchFamily="18" charset="0"/>
                        </a:rPr>
                        <a:t>Higher</a:t>
                      </a:r>
                      <a:endParaRPr lang="en-US" sz="1600" dirty="0" smtClean="0"/>
                    </a:p>
                    <a:p>
                      <a:pPr algn="ctr"/>
                      <a:endParaRPr lang="en-US" sz="1600" dirty="0"/>
                    </a:p>
                  </a:txBody>
                  <a:tcPr/>
                </a:tc>
                <a:tc>
                  <a:txBody>
                    <a:bodyPr/>
                    <a:lstStyle/>
                    <a:p>
                      <a:pPr algn="ctr"/>
                      <a:endParaRPr lang="en-US" sz="1600" dirty="0" smtClean="0"/>
                    </a:p>
                    <a:p>
                      <a:pPr algn="ctr"/>
                      <a:endParaRPr lang="en-US" sz="1600" dirty="0" smtClean="0"/>
                    </a:p>
                    <a:p>
                      <a:pPr algn="ctr"/>
                      <a:endParaRPr lang="en-US" sz="1600" dirty="0" smtClean="0"/>
                    </a:p>
                    <a:p>
                      <a:pPr algn="ctr"/>
                      <a:r>
                        <a:rPr lang="en-US" sz="1600" b="1" dirty="0" smtClean="0"/>
                        <a:t>0.000</a:t>
                      </a:r>
                      <a:endParaRPr lang="en-US" sz="1600" b="1" dirty="0"/>
                    </a:p>
                  </a:txBody>
                  <a:tcPr/>
                </a:tc>
              </a:tr>
              <a:tr h="2541986">
                <a:tc>
                  <a:txBody>
                    <a:bodyPr/>
                    <a:lstStyle/>
                    <a:p>
                      <a:pPr algn="ctr"/>
                      <a:r>
                        <a:rPr lang="en-US" sz="1600" b="1" dirty="0" smtClean="0"/>
                        <a:t>Division</a:t>
                      </a:r>
                    </a:p>
                    <a:p>
                      <a:pPr algn="ctr"/>
                      <a:r>
                        <a:rPr lang="en-US" sz="1600" dirty="0" smtClean="0"/>
                        <a:t>Barisal</a:t>
                      </a:r>
                    </a:p>
                    <a:p>
                      <a:pPr algn="ctr"/>
                      <a:r>
                        <a:rPr lang="en-US" sz="1600" dirty="0" smtClean="0"/>
                        <a:t>Chittagong</a:t>
                      </a:r>
                    </a:p>
                    <a:p>
                      <a:pPr algn="ctr"/>
                      <a:r>
                        <a:rPr lang="en-US" sz="1600" dirty="0" smtClean="0"/>
                        <a:t>Dhaka</a:t>
                      </a:r>
                    </a:p>
                    <a:p>
                      <a:pPr algn="ctr"/>
                      <a:r>
                        <a:rPr lang="en-US" sz="1600" dirty="0" smtClean="0"/>
                        <a:t>Khulna</a:t>
                      </a:r>
                    </a:p>
                    <a:p>
                      <a:pPr algn="ctr"/>
                      <a:r>
                        <a:rPr lang="en-US" sz="1600" dirty="0" err="1" smtClean="0"/>
                        <a:t>Mymensing</a:t>
                      </a:r>
                      <a:endParaRPr lang="en-US" sz="1600" dirty="0" smtClean="0"/>
                    </a:p>
                    <a:p>
                      <a:pPr algn="ctr"/>
                      <a:r>
                        <a:rPr lang="en-US" sz="1600" dirty="0" err="1" smtClean="0"/>
                        <a:t>Rajshahi</a:t>
                      </a:r>
                      <a:endParaRPr lang="en-US" sz="1600" dirty="0" smtClean="0"/>
                    </a:p>
                    <a:p>
                      <a:pPr algn="ctr"/>
                      <a:r>
                        <a:rPr lang="en-US" sz="1600" dirty="0" err="1" smtClean="0"/>
                        <a:t>Rangpur</a:t>
                      </a:r>
                      <a:endParaRPr lang="en-US" sz="1600" dirty="0" smtClean="0"/>
                    </a:p>
                    <a:p>
                      <a:pPr algn="ctr"/>
                      <a:r>
                        <a:rPr lang="en-US" sz="1600" dirty="0" err="1" smtClean="0"/>
                        <a:t>sylhet</a:t>
                      </a:r>
                      <a:endParaRPr lang="en-US" sz="1600" dirty="0" smtClean="0"/>
                    </a:p>
                    <a:p>
                      <a:pPr algn="ctr"/>
                      <a:endParaRPr lang="en-US" sz="1600" dirty="0"/>
                    </a:p>
                  </a:txBody>
                  <a:tcPr/>
                </a:tc>
                <a:tc>
                  <a:txBody>
                    <a:bodyPr/>
                    <a:lstStyle/>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0.000</a:t>
                      </a:r>
                      <a:endParaRPr lang="en-US" sz="1800" b="1" dirty="0">
                        <a:latin typeface="Times New Roman" pitchFamily="18" charset="0"/>
                        <a:cs typeface="Times New Roman" pitchFamily="18" charset="0"/>
                      </a:endParaRPr>
                    </a:p>
                  </a:txBody>
                  <a:tcPr/>
                </a:tc>
                <a:tc>
                  <a:txBody>
                    <a:bodyPr/>
                    <a:lstStyle/>
                    <a:p>
                      <a:pPr algn="ctr"/>
                      <a:r>
                        <a:rPr lang="en-US" sz="1600" b="1" dirty="0" smtClean="0">
                          <a:latin typeface="Times New Roman" pitchFamily="18" charset="0"/>
                          <a:cs typeface="Times New Roman" pitchFamily="18" charset="0"/>
                        </a:rPr>
                        <a:t>Wealth index</a:t>
                      </a:r>
                    </a:p>
                    <a:p>
                      <a:pPr algn="ctr"/>
                      <a:r>
                        <a:rPr lang="en-US" sz="1600" dirty="0" smtClean="0">
                          <a:latin typeface="Times New Roman" pitchFamily="18" charset="0"/>
                          <a:cs typeface="Times New Roman" pitchFamily="18" charset="0"/>
                        </a:rPr>
                        <a:t>Poorest</a:t>
                      </a:r>
                    </a:p>
                    <a:p>
                      <a:pPr algn="ctr"/>
                      <a:r>
                        <a:rPr lang="en-US" sz="1600" dirty="0" smtClean="0">
                          <a:latin typeface="Times New Roman" pitchFamily="18" charset="0"/>
                          <a:cs typeface="Times New Roman" pitchFamily="18" charset="0"/>
                        </a:rPr>
                        <a:t>Poorer</a:t>
                      </a:r>
                    </a:p>
                    <a:p>
                      <a:pPr algn="ctr"/>
                      <a:r>
                        <a:rPr lang="en-US" sz="1600" dirty="0" smtClean="0">
                          <a:latin typeface="Times New Roman" pitchFamily="18" charset="0"/>
                          <a:cs typeface="Times New Roman" pitchFamily="18" charset="0"/>
                        </a:rPr>
                        <a:t>Middle</a:t>
                      </a:r>
                    </a:p>
                    <a:p>
                      <a:pPr algn="ctr"/>
                      <a:r>
                        <a:rPr lang="en-US" sz="1600" dirty="0" smtClean="0">
                          <a:latin typeface="Times New Roman" pitchFamily="18" charset="0"/>
                          <a:cs typeface="Times New Roman" pitchFamily="18" charset="0"/>
                        </a:rPr>
                        <a:t>Richer</a:t>
                      </a:r>
                    </a:p>
                    <a:p>
                      <a:pPr algn="ctr"/>
                      <a:r>
                        <a:rPr lang="en-US" sz="1600" dirty="0" smtClean="0">
                          <a:latin typeface="Times New Roman" pitchFamily="18" charset="0"/>
                          <a:cs typeface="Times New Roman" pitchFamily="18" charset="0"/>
                        </a:rPr>
                        <a:t>richest</a:t>
                      </a:r>
                      <a:endParaRPr lang="en-US" sz="1600" dirty="0">
                        <a:latin typeface="Times New Roman" pitchFamily="18" charset="0"/>
                        <a:cs typeface="Times New Roman" pitchFamily="18" charset="0"/>
                      </a:endParaRPr>
                    </a:p>
                  </a:txBody>
                  <a:tcPr/>
                </a:tc>
                <a:tc>
                  <a:txBody>
                    <a:bodyPr/>
                    <a:lstStyle/>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0.000</a:t>
                      </a:r>
                      <a:endParaRPr lang="en-US" sz="1800" b="1" dirty="0">
                        <a:latin typeface="Times New Roman" pitchFamily="18" charset="0"/>
                        <a:cs typeface="Times New Roman" pitchFamily="18" charset="0"/>
                      </a:endParaRPr>
                    </a:p>
                  </a:txBody>
                  <a:tcPr/>
                </a:tc>
              </a:tr>
              <a:tr h="826911">
                <a:tc>
                  <a:txBody>
                    <a:bodyPr/>
                    <a:lstStyle/>
                    <a:p>
                      <a:pPr algn="ctr"/>
                      <a:r>
                        <a:rPr lang="en-US" sz="1600" b="1" dirty="0" smtClean="0">
                          <a:latin typeface="Times New Roman" pitchFamily="18" charset="0"/>
                          <a:cs typeface="Times New Roman" pitchFamily="18" charset="0"/>
                        </a:rPr>
                        <a:t>Place of residence</a:t>
                      </a:r>
                    </a:p>
                    <a:p>
                      <a:pPr algn="ctr"/>
                      <a:r>
                        <a:rPr lang="en-US" sz="1600" dirty="0" smtClean="0">
                          <a:latin typeface="Times New Roman" pitchFamily="18" charset="0"/>
                          <a:cs typeface="Times New Roman" pitchFamily="18" charset="0"/>
                        </a:rPr>
                        <a:t>Urban</a:t>
                      </a:r>
                    </a:p>
                    <a:p>
                      <a:pPr algn="ctr"/>
                      <a:r>
                        <a:rPr lang="en-US" sz="1600" dirty="0" smtClean="0">
                          <a:latin typeface="Times New Roman" pitchFamily="18" charset="0"/>
                          <a:cs typeface="Times New Roman" pitchFamily="18" charset="0"/>
                        </a:rPr>
                        <a:t>Rural</a:t>
                      </a:r>
                      <a:endParaRPr lang="en-US" sz="1600" dirty="0">
                        <a:latin typeface="Times New Roman" pitchFamily="18" charset="0"/>
                        <a:cs typeface="Times New Roman" pitchFamily="18" charset="0"/>
                      </a:endParaRPr>
                    </a:p>
                  </a:txBody>
                  <a:tcPr/>
                </a:tc>
                <a:tc>
                  <a:txBody>
                    <a:bodyPr/>
                    <a:lstStyle/>
                    <a:p>
                      <a:pPr algn="ctr"/>
                      <a:endParaRPr lang="en-US" sz="1600"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0.000</a:t>
                      </a:r>
                      <a:endParaRPr lang="en-US" sz="1800" b="1" dirty="0">
                        <a:latin typeface="Times New Roman" pitchFamily="18" charset="0"/>
                        <a:cs typeface="Times New Roman" pitchFamily="18" charset="0"/>
                      </a:endParaRPr>
                    </a:p>
                  </a:txBody>
                  <a:tcPr/>
                </a:tc>
                <a:tc>
                  <a:txBody>
                    <a:bodyPr/>
                    <a:lstStyle/>
                    <a:p>
                      <a:pPr algn="ctr"/>
                      <a:r>
                        <a:rPr lang="en-US" sz="1600" b="1" dirty="0" smtClean="0">
                          <a:latin typeface="Times New Roman" pitchFamily="18" charset="0"/>
                          <a:cs typeface="Times New Roman" pitchFamily="18" charset="0"/>
                        </a:rPr>
                        <a:t>Working</a:t>
                      </a:r>
                      <a:r>
                        <a:rPr lang="en-US" sz="1600" b="1" baseline="0" dirty="0" smtClean="0">
                          <a:latin typeface="Times New Roman" pitchFamily="18" charset="0"/>
                          <a:cs typeface="Times New Roman" pitchFamily="18" charset="0"/>
                        </a:rPr>
                        <a:t> status</a:t>
                      </a:r>
                    </a:p>
                    <a:p>
                      <a:pPr algn="ctr"/>
                      <a:r>
                        <a:rPr lang="en-US" sz="1600" baseline="0" dirty="0" smtClean="0">
                          <a:latin typeface="Times New Roman" pitchFamily="18" charset="0"/>
                          <a:cs typeface="Times New Roman" pitchFamily="18" charset="0"/>
                        </a:rPr>
                        <a:t>Yes</a:t>
                      </a:r>
                    </a:p>
                    <a:p>
                      <a:pPr algn="ctr"/>
                      <a:r>
                        <a:rPr lang="en-US" sz="1600" baseline="0" dirty="0" smtClean="0">
                          <a:latin typeface="Times New Roman" pitchFamily="18" charset="0"/>
                          <a:cs typeface="Times New Roman" pitchFamily="18" charset="0"/>
                        </a:rPr>
                        <a:t>No</a:t>
                      </a:r>
                      <a:endParaRPr lang="en-US" sz="1600" dirty="0">
                        <a:latin typeface="Times New Roman" pitchFamily="18" charset="0"/>
                        <a:cs typeface="Times New Roman" pitchFamily="18" charset="0"/>
                      </a:endParaRPr>
                    </a:p>
                  </a:txBody>
                  <a:tcPr/>
                </a:tc>
                <a:tc>
                  <a:txBody>
                    <a:bodyPr/>
                    <a:lstStyle/>
                    <a:p>
                      <a:pPr algn="ctr"/>
                      <a:endParaRPr lang="en-US" sz="1600"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0.000</a:t>
                      </a:r>
                      <a:endParaRPr lang="en-US" sz="1800"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Continue……</a:t>
            </a:r>
            <a:endParaRPr lang="en-US" dirty="0">
              <a:solidFill>
                <a:schemeClr val="accent3"/>
              </a:solidFill>
            </a:endParaRPr>
          </a:p>
        </p:txBody>
      </p:sp>
      <p:graphicFrame>
        <p:nvGraphicFramePr>
          <p:cNvPr id="4" name="Content Placeholder 3"/>
          <p:cNvGraphicFramePr>
            <a:graphicFrameLocks noGrp="1"/>
          </p:cNvGraphicFramePr>
          <p:nvPr>
            <p:ph sz="quarter" idx="1"/>
          </p:nvPr>
        </p:nvGraphicFramePr>
        <p:xfrm>
          <a:off x="457200" y="1600200"/>
          <a:ext cx="7467600" cy="4175760"/>
        </p:xfrm>
        <a:graphic>
          <a:graphicData uri="http://schemas.openxmlformats.org/drawingml/2006/table">
            <a:tbl>
              <a:tblPr firstRow="1" bandRow="1">
                <a:tableStyleId>{5C22544A-7EE6-4342-B048-85BDC9FD1C3A}</a:tableStyleId>
              </a:tblPr>
              <a:tblGrid>
                <a:gridCol w="2209800"/>
                <a:gridCol w="1295400"/>
                <a:gridCol w="2514600"/>
                <a:gridCol w="1447800"/>
              </a:tblGrid>
              <a:tr h="370840">
                <a:tc>
                  <a:txBody>
                    <a:bodyPr/>
                    <a:lstStyle/>
                    <a:p>
                      <a:pPr algn="ctr"/>
                      <a:r>
                        <a:rPr kumimoji="0" lang="en-US" sz="1600" b="1" kern="1200" baseline="0" dirty="0" smtClean="0">
                          <a:solidFill>
                            <a:schemeClr val="tx1"/>
                          </a:solidFill>
                          <a:latin typeface="Times New Roman" pitchFamily="18" charset="0"/>
                          <a:ea typeface="+mn-ea"/>
                          <a:cs typeface="Times New Roman" pitchFamily="18" charset="0"/>
                        </a:rPr>
                        <a:t> </a:t>
                      </a:r>
                    </a:p>
                    <a:p>
                      <a:pPr algn="ctr"/>
                      <a:r>
                        <a:rPr kumimoji="0" lang="en-US" sz="1600" b="1" kern="1200" baseline="0" dirty="0" smtClean="0">
                          <a:solidFill>
                            <a:schemeClr val="tx1"/>
                          </a:solidFill>
                          <a:latin typeface="Times New Roman" pitchFamily="18" charset="0"/>
                          <a:ea typeface="+mn-ea"/>
                          <a:cs typeface="Times New Roman" pitchFamily="18" charset="0"/>
                        </a:rPr>
                        <a:t>variable	</a:t>
                      </a:r>
                    </a:p>
                    <a:p>
                      <a:pPr algn="ctr"/>
                      <a:r>
                        <a:rPr kumimoji="0" lang="en-US" sz="1600" b="1" kern="1200" baseline="0" dirty="0" smtClean="0">
                          <a:solidFill>
                            <a:schemeClr val="tx1"/>
                          </a:solidFill>
                          <a:latin typeface="Times New Roman" pitchFamily="18" charset="0"/>
                          <a:ea typeface="+mn-ea"/>
                          <a:cs typeface="Times New Roman" pitchFamily="18" charset="0"/>
                        </a:rPr>
                        <a:t>	</a:t>
                      </a: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dirty="0" smtClean="0">
                        <a:solidFill>
                          <a:schemeClr val="tx1"/>
                        </a:solidFill>
                        <a:latin typeface="Times New Roman" pitchFamily="18" charset="0"/>
                        <a:cs typeface="Times New Roman" pitchFamily="18" charset="0"/>
                      </a:endParaRPr>
                    </a:p>
                    <a:p>
                      <a:pPr algn="ctr"/>
                      <a:r>
                        <a:rPr lang="en-US" sz="1600" dirty="0" smtClean="0">
                          <a:solidFill>
                            <a:schemeClr val="tx1"/>
                          </a:solidFill>
                          <a:latin typeface="Times New Roman" pitchFamily="18" charset="0"/>
                          <a:cs typeface="Times New Roman" pitchFamily="18" charset="0"/>
                        </a:rPr>
                        <a:t>p- value(chi- square test)</a:t>
                      </a:r>
                      <a:endParaRPr lang="en-US" sz="1600" dirty="0">
                        <a:solidFill>
                          <a:schemeClr val="tx1"/>
                        </a:solidFill>
                        <a:latin typeface="Times New Roman" pitchFamily="18" charset="0"/>
                        <a:cs typeface="Times New Roman" pitchFamily="18" charset="0"/>
                      </a:endParaRPr>
                    </a:p>
                  </a:txBody>
                  <a:tcPr/>
                </a:tc>
                <a:tc>
                  <a:txBody>
                    <a:bodyPr/>
                    <a:lstStyle/>
                    <a:p>
                      <a:pPr algn="ctr"/>
                      <a:endParaRPr lang="en-US" sz="1600" dirty="0" smtClean="0">
                        <a:solidFill>
                          <a:schemeClr val="tx1"/>
                        </a:solidFill>
                        <a:latin typeface="Times New Roman" pitchFamily="18" charset="0"/>
                        <a:cs typeface="Times New Roman" pitchFamily="18" charset="0"/>
                      </a:endParaRPr>
                    </a:p>
                    <a:p>
                      <a:pPr algn="ctr"/>
                      <a:r>
                        <a:rPr lang="en-US" sz="1600" dirty="0" smtClean="0">
                          <a:solidFill>
                            <a:schemeClr val="tx1"/>
                          </a:solidFill>
                          <a:latin typeface="Times New Roman" pitchFamily="18" charset="0"/>
                          <a:cs typeface="Times New Roman" pitchFamily="18" charset="0"/>
                        </a:rPr>
                        <a:t>variable</a:t>
                      </a:r>
                      <a:endParaRPr lang="en-US" sz="1600" dirty="0">
                        <a:solidFill>
                          <a:schemeClr val="tx1"/>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Times New Roman" pitchFamily="18" charset="0"/>
                          <a:cs typeface="Times New Roman" pitchFamily="18" charset="0"/>
                        </a:rPr>
                        <a:t>p- value(chi- square test)</a:t>
                      </a:r>
                    </a:p>
                  </a:txBody>
                  <a:tcPr/>
                </a:tc>
              </a:tr>
              <a:tr h="370840">
                <a:tc>
                  <a:txBody>
                    <a:bodyPr/>
                    <a:lstStyle/>
                    <a:p>
                      <a:pPr algn="ctr"/>
                      <a:r>
                        <a:rPr lang="en-US" sz="1600" b="1" dirty="0" smtClean="0"/>
                        <a:t>Respondent’s current age</a:t>
                      </a:r>
                    </a:p>
                    <a:p>
                      <a:pPr algn="ctr"/>
                      <a:endParaRPr lang="en-US" sz="1600" b="0" dirty="0" smtClean="0"/>
                    </a:p>
                    <a:p>
                      <a:pPr algn="ctr"/>
                      <a:r>
                        <a:rPr lang="en-US" sz="1600" b="0" dirty="0" smtClean="0"/>
                        <a:t>20-24</a:t>
                      </a:r>
                    </a:p>
                    <a:p>
                      <a:pPr algn="ctr"/>
                      <a:r>
                        <a:rPr lang="en-US" sz="1600" b="0" dirty="0" smtClean="0"/>
                        <a:t>25-29</a:t>
                      </a:r>
                    </a:p>
                    <a:p>
                      <a:pPr algn="ctr"/>
                      <a:r>
                        <a:rPr lang="en-US" sz="1600" b="0" dirty="0" smtClean="0"/>
                        <a:t>30-34</a:t>
                      </a:r>
                    </a:p>
                    <a:p>
                      <a:pPr algn="ctr"/>
                      <a:r>
                        <a:rPr lang="en-US" sz="1600" b="0" dirty="0" smtClean="0"/>
                        <a:t>35-39</a:t>
                      </a:r>
                    </a:p>
                    <a:p>
                      <a:pPr algn="ctr"/>
                      <a:r>
                        <a:rPr lang="en-US" sz="1600" b="0" dirty="0" smtClean="0"/>
                        <a:t>40-44</a:t>
                      </a:r>
                    </a:p>
                    <a:p>
                      <a:pPr algn="ctr"/>
                      <a:r>
                        <a:rPr lang="en-US" sz="1600" b="0" dirty="0" smtClean="0"/>
                        <a:t>45-49</a:t>
                      </a:r>
                      <a:endParaRPr lang="en-US" sz="1600" b="0" dirty="0"/>
                    </a:p>
                  </a:txBody>
                  <a:tcPr/>
                </a:tc>
                <a:tc>
                  <a:txBody>
                    <a:bodyPr/>
                    <a:lstStyle/>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0.000</a:t>
                      </a:r>
                      <a:endParaRPr lang="en-US" sz="1800" b="1" dirty="0">
                        <a:latin typeface="Times New Roman" pitchFamily="18" charset="0"/>
                        <a:cs typeface="Times New Roman" pitchFamily="18" charset="0"/>
                      </a:endParaRPr>
                    </a:p>
                  </a:txBody>
                  <a:tcPr/>
                </a:tc>
                <a:tc>
                  <a:txBody>
                    <a:bodyPr/>
                    <a:lstStyle/>
                    <a:p>
                      <a:pPr algn="ctr"/>
                      <a:r>
                        <a:rPr lang="en-US" sz="1600" b="1" dirty="0" smtClean="0"/>
                        <a:t>Husband’s</a:t>
                      </a:r>
                      <a:r>
                        <a:rPr lang="en-US" sz="1600" b="1" baseline="0" dirty="0" smtClean="0"/>
                        <a:t> </a:t>
                      </a:r>
                      <a:r>
                        <a:rPr lang="en-US" sz="1600" b="1" dirty="0" smtClean="0"/>
                        <a:t>occupation</a:t>
                      </a:r>
                    </a:p>
                    <a:p>
                      <a:pPr algn="ctr"/>
                      <a:endParaRPr lang="en-US" sz="1600" dirty="0" smtClean="0"/>
                    </a:p>
                    <a:p>
                      <a:pPr algn="ctr"/>
                      <a:r>
                        <a:rPr lang="en-US" sz="1600" dirty="0" smtClean="0"/>
                        <a:t>Unemployed</a:t>
                      </a:r>
                    </a:p>
                    <a:p>
                      <a:pPr algn="ctr"/>
                      <a:r>
                        <a:rPr lang="en-US" sz="1600" dirty="0" smtClean="0"/>
                        <a:t>Profession</a:t>
                      </a:r>
                    </a:p>
                    <a:p>
                      <a:pPr algn="ctr"/>
                      <a:r>
                        <a:rPr lang="en-US" sz="1600" dirty="0" smtClean="0"/>
                        <a:t>Agriculture</a:t>
                      </a:r>
                    </a:p>
                    <a:p>
                      <a:pPr algn="ctr"/>
                      <a:r>
                        <a:rPr lang="en-US" sz="1600" dirty="0" smtClean="0"/>
                        <a:t>Skilled/unskilled</a:t>
                      </a:r>
                    </a:p>
                    <a:p>
                      <a:pPr algn="ctr"/>
                      <a:r>
                        <a:rPr lang="en-US" sz="1600" dirty="0" smtClean="0"/>
                        <a:t>Small business</a:t>
                      </a:r>
                    </a:p>
                    <a:p>
                      <a:endParaRPr lang="en-US" sz="1600" dirty="0"/>
                    </a:p>
                  </a:txBody>
                  <a:tcPr/>
                </a:tc>
                <a:tc>
                  <a:txBody>
                    <a:bodyPr/>
                    <a:lstStyle/>
                    <a:p>
                      <a:pPr algn="ctr"/>
                      <a:endParaRPr lang="en-US" sz="1600" dirty="0" smtClean="0"/>
                    </a:p>
                    <a:p>
                      <a:pPr algn="ctr"/>
                      <a:endParaRPr lang="en-US" sz="1600" dirty="0" smtClean="0"/>
                    </a:p>
                    <a:p>
                      <a:pPr algn="ctr"/>
                      <a:endParaRPr lang="en-US" sz="1600" dirty="0" smtClean="0"/>
                    </a:p>
                    <a:p>
                      <a:pPr algn="ctr"/>
                      <a:r>
                        <a:rPr lang="en-US" sz="1800" b="1" dirty="0" smtClean="0"/>
                        <a:t>0.000</a:t>
                      </a:r>
                      <a:endParaRPr lang="en-US" sz="1800" b="1" dirty="0"/>
                    </a:p>
                  </a:txBody>
                  <a:tcPr/>
                </a:tc>
              </a:tr>
              <a:tr h="370840">
                <a:tc>
                  <a:txBody>
                    <a:bodyPr/>
                    <a:lstStyle/>
                    <a:p>
                      <a:pPr algn="ctr"/>
                      <a:r>
                        <a:rPr lang="en-US" sz="1600" b="1" dirty="0" smtClean="0">
                          <a:latin typeface="Times New Roman" pitchFamily="18" charset="0"/>
                          <a:cs typeface="Times New Roman" pitchFamily="18" charset="0"/>
                        </a:rPr>
                        <a:t>Religion</a:t>
                      </a:r>
                    </a:p>
                    <a:p>
                      <a:pPr algn="ctr"/>
                      <a:endParaRPr lang="en-US" sz="1600" dirty="0" smtClean="0">
                        <a:latin typeface="Times New Roman" pitchFamily="18" charset="0"/>
                        <a:cs typeface="Times New Roman" pitchFamily="18" charset="0"/>
                      </a:endParaRPr>
                    </a:p>
                    <a:p>
                      <a:pPr algn="ctr"/>
                      <a:r>
                        <a:rPr lang="en-US" sz="1600" dirty="0" smtClean="0">
                          <a:latin typeface="Times New Roman" pitchFamily="18" charset="0"/>
                          <a:cs typeface="Times New Roman" pitchFamily="18" charset="0"/>
                        </a:rPr>
                        <a:t>Others</a:t>
                      </a:r>
                    </a:p>
                    <a:p>
                      <a:pPr algn="ctr"/>
                      <a:r>
                        <a:rPr lang="en-US" sz="1600" dirty="0" smtClean="0">
                          <a:latin typeface="Times New Roman" pitchFamily="18" charset="0"/>
                          <a:cs typeface="Times New Roman" pitchFamily="18" charset="0"/>
                        </a:rPr>
                        <a:t>Islam</a:t>
                      </a:r>
                      <a:endParaRPr lang="en-US" sz="1600" dirty="0">
                        <a:latin typeface="Times New Roman" pitchFamily="18" charset="0"/>
                        <a:cs typeface="Times New Roman" pitchFamily="18" charset="0"/>
                      </a:endParaRPr>
                    </a:p>
                  </a:txBody>
                  <a:tcPr/>
                </a:tc>
                <a:tc>
                  <a:txBody>
                    <a:bodyPr/>
                    <a:lstStyle/>
                    <a:p>
                      <a:pPr algn="ctr"/>
                      <a:endParaRPr lang="en-US" sz="1600" dirty="0" smtClean="0">
                        <a:latin typeface="Times New Roman" pitchFamily="18" charset="0"/>
                        <a:cs typeface="Times New Roman" pitchFamily="18" charset="0"/>
                      </a:endParaRPr>
                    </a:p>
                    <a:p>
                      <a:pPr algn="ctr"/>
                      <a:endParaRPr lang="en-US" sz="1800" b="1" dirty="0" smtClean="0">
                        <a:latin typeface="Times New Roman" pitchFamily="18" charset="0"/>
                        <a:cs typeface="Times New Roman" pitchFamily="18" charset="0"/>
                      </a:endParaRPr>
                    </a:p>
                    <a:p>
                      <a:pPr algn="ctr"/>
                      <a:r>
                        <a:rPr lang="en-US" sz="1800" b="1" dirty="0" smtClean="0">
                          <a:latin typeface="Times New Roman" pitchFamily="18" charset="0"/>
                          <a:cs typeface="Times New Roman" pitchFamily="18" charset="0"/>
                        </a:rPr>
                        <a:t>0.000</a:t>
                      </a:r>
                      <a:endParaRPr lang="en-US" sz="1800" b="1" dirty="0">
                        <a:latin typeface="Times New Roman" pitchFamily="18" charset="0"/>
                        <a:cs typeface="Times New Roman" pitchFamily="18" charset="0"/>
                      </a:endParaRPr>
                    </a:p>
                  </a:txBody>
                  <a:tcPr/>
                </a:tc>
                <a:tc>
                  <a:txBody>
                    <a:bodyPr/>
                    <a:lstStyle/>
                    <a:p>
                      <a:endParaRPr lang="en-US" sz="1600"/>
                    </a:p>
                  </a:txBody>
                  <a:tcPr/>
                </a:tc>
                <a:tc>
                  <a:txBody>
                    <a:bodyPr/>
                    <a:lstStyle/>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solidFill>
                  <a:schemeClr val="accent3"/>
                </a:solidFill>
              </a:rPr>
              <a:t>Multiple logistic regression</a:t>
            </a:r>
            <a:endParaRPr lang="en-US" dirty="0">
              <a:solidFill>
                <a:schemeClr val="accent3"/>
              </a:solidFill>
            </a:endParaRPr>
          </a:p>
        </p:txBody>
      </p:sp>
      <p:graphicFrame>
        <p:nvGraphicFramePr>
          <p:cNvPr id="4" name="Content Placeholder 3"/>
          <p:cNvGraphicFramePr>
            <a:graphicFrameLocks noGrp="1"/>
          </p:cNvGraphicFramePr>
          <p:nvPr>
            <p:ph sz="quarter" idx="1"/>
          </p:nvPr>
        </p:nvGraphicFramePr>
        <p:xfrm>
          <a:off x="152400" y="990600"/>
          <a:ext cx="8534401" cy="5334000"/>
        </p:xfrm>
        <a:graphic>
          <a:graphicData uri="http://schemas.openxmlformats.org/drawingml/2006/table">
            <a:tbl>
              <a:tblPr firstRow="1" bandRow="1">
                <a:tableStyleId>{5C22544A-7EE6-4342-B048-85BDC9FD1C3A}</a:tableStyleId>
              </a:tblPr>
              <a:tblGrid>
                <a:gridCol w="3396343"/>
                <a:gridCol w="1567543"/>
                <a:gridCol w="1045028"/>
                <a:gridCol w="1654629"/>
                <a:gridCol w="870858"/>
              </a:tblGrid>
              <a:tr h="64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variables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Unadjusted OR (95% CI)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P-value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Adjusted OR (95% CI)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P-value</a:t>
                      </a:r>
                    </a:p>
                  </a:txBody>
                  <a:tcPr/>
                </a:tc>
              </a:tr>
              <a:tr h="1635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Times New Roman" pitchFamily="18" charset="0"/>
                          <a:cs typeface="Times New Roman" pitchFamily="18" charset="0"/>
                        </a:rPr>
                        <a:t>respondent's education  (ref: no education)</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t>Primary</a:t>
                      </a:r>
                    </a:p>
                    <a:p>
                      <a:pPr algn="ctr"/>
                      <a:r>
                        <a:rPr lang="en-US" sz="1200" b="0" dirty="0" smtClean="0"/>
                        <a:t>Secondary</a:t>
                      </a:r>
                    </a:p>
                    <a:p>
                      <a:pPr algn="ctr"/>
                      <a:r>
                        <a:rPr lang="en-US" sz="1200" b="0" dirty="0" smtClean="0"/>
                        <a:t>higher</a:t>
                      </a:r>
                      <a:endParaRPr lang="en-US" sz="1200" dirty="0">
                        <a:latin typeface="Times New Roman" pitchFamily="18" charset="0"/>
                        <a:cs typeface="Times New Roman" pitchFamily="18" charset="0"/>
                      </a:endParaRPr>
                    </a:p>
                  </a:txBody>
                  <a:tcPr/>
                </a:tc>
                <a:tc>
                  <a:txBody>
                    <a:bodyPr/>
                    <a:lstStyle/>
                    <a:p>
                      <a:pPr algn="ctr"/>
                      <a:endParaRPr lang="en-US" sz="1200" kern="1200" dirty="0" smtClean="0">
                        <a:solidFill>
                          <a:schemeClr val="dk1"/>
                        </a:solidFill>
                        <a:latin typeface="+mn-lt"/>
                        <a:ea typeface="+mn-ea"/>
                        <a:cs typeface="+mn-cs"/>
                      </a:endParaRPr>
                    </a:p>
                    <a:p>
                      <a:pPr algn="ctr"/>
                      <a:r>
                        <a:rPr lang="en-US" sz="1200" kern="1200" dirty="0" smtClean="0">
                          <a:solidFill>
                            <a:schemeClr val="dk1"/>
                          </a:solidFill>
                          <a:latin typeface="+mn-lt"/>
                          <a:ea typeface="+mn-ea"/>
                          <a:cs typeface="+mn-cs"/>
                        </a:rPr>
                        <a:t>0 .6 94(0.611,0.788) </a:t>
                      </a:r>
                    </a:p>
                    <a:p>
                      <a:pPr algn="ctr"/>
                      <a:r>
                        <a:rPr lang="en-US" sz="1200" kern="1200" dirty="0" smtClean="0">
                          <a:solidFill>
                            <a:schemeClr val="dk1"/>
                          </a:solidFill>
                          <a:latin typeface="+mn-lt"/>
                          <a:ea typeface="+mn-ea"/>
                          <a:cs typeface="+mn-cs"/>
                        </a:rPr>
                        <a:t>0 .466(0.413,0.526)</a:t>
                      </a:r>
                    </a:p>
                    <a:p>
                      <a:pPr algn="ctr"/>
                      <a:r>
                        <a:rPr lang="en-US" sz="1200" kern="1200" dirty="0" smtClean="0">
                          <a:solidFill>
                            <a:schemeClr val="dk1"/>
                          </a:solidFill>
                          <a:latin typeface="+mn-lt"/>
                          <a:ea typeface="+mn-ea"/>
                          <a:cs typeface="+mn-cs"/>
                        </a:rPr>
                        <a:t> 0 .067(0.059,0.077)</a:t>
                      </a:r>
                      <a:endParaRPr lang="en-US" sz="1200" dirty="0" smtClean="0"/>
                    </a:p>
                    <a:p>
                      <a:pPr algn="ctr"/>
                      <a:r>
                        <a:rPr lang="en-US" sz="1200" kern="1200" dirty="0" smtClean="0">
                          <a:solidFill>
                            <a:schemeClr val="dk1"/>
                          </a:solidFill>
                          <a:latin typeface="+mn-lt"/>
                          <a:ea typeface="+mn-ea"/>
                          <a:cs typeface="+mn-cs"/>
                        </a:rPr>
                        <a:t> </a:t>
                      </a:r>
                    </a:p>
                    <a:p>
                      <a:pPr algn="ctr"/>
                      <a:endParaRPr lang="en-US" sz="1200" kern="1200" dirty="0" smtClean="0">
                        <a:solidFill>
                          <a:schemeClr val="dk1"/>
                        </a:solidFill>
                        <a:latin typeface="+mn-lt"/>
                        <a:ea typeface="+mn-ea"/>
                        <a:cs typeface="+mn-cs"/>
                      </a:endParaRPr>
                    </a:p>
                  </a:txBody>
                  <a:tcPr/>
                </a:tc>
                <a:tc>
                  <a:txBody>
                    <a:bodyPr/>
                    <a:lstStyle/>
                    <a:p>
                      <a:endParaRPr lang="en-US" sz="1200" dirty="0" smtClean="0"/>
                    </a:p>
                    <a:p>
                      <a:pPr algn="ctr"/>
                      <a:r>
                        <a:rPr lang="en-US" sz="1200" b="1" dirty="0" smtClean="0"/>
                        <a:t>0.000</a:t>
                      </a:r>
                    </a:p>
                    <a:p>
                      <a:pPr algn="ctr"/>
                      <a:r>
                        <a:rPr lang="en-US" sz="1200" b="1" dirty="0" smtClean="0"/>
                        <a:t>0.000</a:t>
                      </a:r>
                    </a:p>
                    <a:p>
                      <a:pPr algn="ctr"/>
                      <a:r>
                        <a:rPr lang="en-US" sz="1200" b="1" dirty="0" smtClean="0"/>
                        <a:t>0.000</a:t>
                      </a:r>
                      <a:endParaRPr lang="en-US" sz="1200" b="1" dirty="0"/>
                    </a:p>
                  </a:txBody>
                  <a:tcPr/>
                </a:tc>
                <a:tc>
                  <a:txBody>
                    <a:bodyPr/>
                    <a:lstStyle/>
                    <a:p>
                      <a:endParaRPr lang="en-US" sz="1200" kern="1200" dirty="0" smtClean="0">
                        <a:solidFill>
                          <a:schemeClr val="dk1"/>
                        </a:solidFill>
                        <a:latin typeface="+mn-lt"/>
                        <a:ea typeface="+mn-ea"/>
                        <a:cs typeface="+mn-cs"/>
                      </a:endParaRPr>
                    </a:p>
                    <a:p>
                      <a:pPr algn="ctr"/>
                      <a:r>
                        <a:rPr lang="en-US" sz="1200" b="1" kern="1200" dirty="0" smtClean="0">
                          <a:solidFill>
                            <a:srgbClr val="0070C0"/>
                          </a:solidFill>
                          <a:latin typeface="+mn-lt"/>
                          <a:ea typeface="+mn-ea"/>
                          <a:cs typeface="+mn-cs"/>
                        </a:rPr>
                        <a:t>0.747(0.650,0.859)</a:t>
                      </a:r>
                    </a:p>
                    <a:p>
                      <a:pPr algn="ctr"/>
                      <a:r>
                        <a:rPr lang="en-US" sz="1200" b="1" kern="1200" dirty="0" smtClean="0">
                          <a:solidFill>
                            <a:srgbClr val="0070C0"/>
                          </a:solidFill>
                          <a:latin typeface="+mn-lt"/>
                          <a:ea typeface="+mn-ea"/>
                          <a:cs typeface="+mn-cs"/>
                        </a:rPr>
                        <a:t> 0.56  0(0.481,0.651)</a:t>
                      </a:r>
                    </a:p>
                    <a:p>
                      <a:pPr algn="ctr"/>
                      <a:r>
                        <a:rPr lang="en-US" sz="1200" b="1" kern="1200" dirty="0" smtClean="0">
                          <a:solidFill>
                            <a:srgbClr val="0070C0"/>
                          </a:solidFill>
                          <a:latin typeface="+mn-lt"/>
                          <a:ea typeface="+mn-ea"/>
                          <a:cs typeface="+mn-cs"/>
                        </a:rPr>
                        <a:t> 0 .088(0.073,0.107)</a:t>
                      </a:r>
                      <a:endParaRPr lang="en-US" sz="1200" b="1" dirty="0">
                        <a:solidFill>
                          <a:srgbClr val="0070C0"/>
                        </a:solidFill>
                      </a:endParaRPr>
                    </a:p>
                  </a:txBody>
                  <a:tcPr/>
                </a:tc>
                <a:tc>
                  <a:txBody>
                    <a:bodyPr/>
                    <a:lstStyle/>
                    <a:p>
                      <a:endParaRPr lang="en-US" sz="1200" b="1" dirty="0" smtClean="0"/>
                    </a:p>
                    <a:p>
                      <a:pPr algn="ctr"/>
                      <a:r>
                        <a:rPr lang="en-US" sz="1200" b="1" dirty="0" smtClean="0"/>
                        <a:t>0.000</a:t>
                      </a:r>
                    </a:p>
                    <a:p>
                      <a:pPr algn="ctr"/>
                      <a:r>
                        <a:rPr lang="en-US" sz="1200" b="1" dirty="0" smtClean="0"/>
                        <a:t>0.000</a:t>
                      </a:r>
                    </a:p>
                    <a:p>
                      <a:pPr algn="ctr"/>
                      <a:r>
                        <a:rPr lang="en-US" sz="1200" b="1" dirty="0" smtClean="0"/>
                        <a:t>0.000</a:t>
                      </a:r>
                      <a:endParaRPr lang="en-US" sz="1200" b="1" dirty="0"/>
                    </a:p>
                  </a:txBody>
                  <a:tcPr/>
                </a:tc>
              </a:tr>
              <a:tr h="1137920">
                <a:tc>
                  <a:txBody>
                    <a:bodyPr/>
                    <a:lstStyle/>
                    <a:p>
                      <a:r>
                        <a:rPr lang="en-US" sz="1200" b="1" dirty="0" smtClean="0"/>
                        <a:t>Husband’s education (ref: no education)</a:t>
                      </a:r>
                    </a:p>
                    <a:p>
                      <a:pPr algn="ctr"/>
                      <a:r>
                        <a:rPr lang="en-US" sz="1200" b="0" dirty="0" smtClean="0"/>
                        <a:t>Primary</a:t>
                      </a:r>
                    </a:p>
                    <a:p>
                      <a:pPr algn="ctr"/>
                      <a:r>
                        <a:rPr lang="en-US" sz="1200" b="0" dirty="0" smtClean="0"/>
                        <a:t>Secondary</a:t>
                      </a:r>
                    </a:p>
                    <a:p>
                      <a:pPr algn="ctr"/>
                      <a:r>
                        <a:rPr lang="en-US" sz="1200" b="0" dirty="0" smtClean="0"/>
                        <a:t>higher</a:t>
                      </a:r>
                    </a:p>
                  </a:txBody>
                  <a:tcPr/>
                </a:tc>
                <a:tc>
                  <a:txBody>
                    <a:bodyPr/>
                    <a:lstStyle/>
                    <a:p>
                      <a:endParaRPr lang="en-US" sz="1200" dirty="0" smtClean="0"/>
                    </a:p>
                    <a:p>
                      <a:r>
                        <a:rPr lang="en-US" sz="1100" dirty="0" smtClean="0"/>
                        <a:t>0.692(</a:t>
                      </a:r>
                      <a:r>
                        <a:rPr lang="en-US" sz="1100" kern="1200" dirty="0" smtClean="0">
                          <a:solidFill>
                            <a:schemeClr val="dk1"/>
                          </a:solidFill>
                          <a:latin typeface="+mn-lt"/>
                          <a:ea typeface="+mn-ea"/>
                          <a:cs typeface="+mn-cs"/>
                        </a:rPr>
                        <a:t>0.620, 0 .773</a:t>
                      </a:r>
                      <a:r>
                        <a:rPr lang="en-US" sz="1100" dirty="0" smtClean="0"/>
                        <a:t>)</a:t>
                      </a:r>
                    </a:p>
                    <a:p>
                      <a:r>
                        <a:rPr lang="en-US" sz="1100" dirty="0" smtClean="0"/>
                        <a:t>0.437(</a:t>
                      </a:r>
                      <a:r>
                        <a:rPr lang="en-US" sz="1100" kern="1200" dirty="0" smtClean="0">
                          <a:solidFill>
                            <a:schemeClr val="dk1"/>
                          </a:solidFill>
                          <a:latin typeface="+mn-lt"/>
                          <a:ea typeface="+mn-ea"/>
                          <a:cs typeface="+mn-cs"/>
                        </a:rPr>
                        <a:t>0.392,0 .486</a:t>
                      </a:r>
                      <a:r>
                        <a:rPr lang="en-US" sz="1100" dirty="0" smtClean="0"/>
                        <a:t>)</a:t>
                      </a:r>
                    </a:p>
                    <a:p>
                      <a:r>
                        <a:rPr lang="en-US" sz="1100" dirty="0" smtClean="0"/>
                        <a:t>0.144(</a:t>
                      </a:r>
                      <a:r>
                        <a:rPr lang="en-US" sz="1100" kern="1200" dirty="0" smtClean="0">
                          <a:solidFill>
                            <a:schemeClr val="dk1"/>
                          </a:solidFill>
                          <a:latin typeface="+mn-lt"/>
                          <a:ea typeface="+mn-ea"/>
                          <a:cs typeface="+mn-cs"/>
                        </a:rPr>
                        <a:t>0.128, 0 .0151) </a:t>
                      </a:r>
                      <a:endParaRPr lang="en-US" sz="1100" dirty="0"/>
                    </a:p>
                  </a:txBody>
                  <a:tcPr/>
                </a:tc>
                <a:tc>
                  <a:txBody>
                    <a:bodyPr/>
                    <a:lstStyle/>
                    <a:p>
                      <a:pPr algn="ctr"/>
                      <a:endParaRPr lang="en-US" sz="1200" dirty="0" smtClean="0"/>
                    </a:p>
                    <a:p>
                      <a:pPr algn="ctr"/>
                      <a:r>
                        <a:rPr lang="en-US" sz="1200" b="1" dirty="0" smtClean="0"/>
                        <a:t>0.000</a:t>
                      </a:r>
                    </a:p>
                    <a:p>
                      <a:pPr algn="ctr"/>
                      <a:r>
                        <a:rPr lang="en-US" sz="1200" b="1" dirty="0" smtClean="0"/>
                        <a:t>0.000</a:t>
                      </a:r>
                    </a:p>
                    <a:p>
                      <a:pPr algn="ctr"/>
                      <a:r>
                        <a:rPr lang="en-US" sz="1200" b="1" dirty="0" smtClean="0"/>
                        <a:t>0.000</a:t>
                      </a:r>
                      <a:endParaRPr lang="en-US" sz="1200" b="1" dirty="0"/>
                    </a:p>
                  </a:txBody>
                  <a:tcPr/>
                </a:tc>
                <a:tc>
                  <a:txBody>
                    <a:bodyPr/>
                    <a:lstStyle/>
                    <a:p>
                      <a:endParaRPr lang="en-US" sz="1200" dirty="0" smtClean="0"/>
                    </a:p>
                    <a:p>
                      <a:pPr algn="ctr"/>
                      <a:r>
                        <a:rPr lang="en-US" sz="1200" b="1" dirty="0" smtClean="0">
                          <a:solidFill>
                            <a:srgbClr val="0070C0"/>
                          </a:solidFill>
                        </a:rPr>
                        <a:t>0.850(0.753,0.960)</a:t>
                      </a:r>
                    </a:p>
                    <a:p>
                      <a:pPr algn="ctr"/>
                      <a:r>
                        <a:rPr lang="en-US" sz="1200" b="1" dirty="0" smtClean="0">
                          <a:solidFill>
                            <a:srgbClr val="0070C0"/>
                          </a:solidFill>
                        </a:rPr>
                        <a:t>0.736(0.645,0.839)</a:t>
                      </a:r>
                    </a:p>
                    <a:p>
                      <a:pPr algn="ctr"/>
                      <a:r>
                        <a:rPr lang="en-US" sz="1200" b="1" dirty="0" smtClean="0">
                          <a:solidFill>
                            <a:srgbClr val="0070C0"/>
                          </a:solidFill>
                        </a:rPr>
                        <a:t>0.573(0.485,0.676)</a:t>
                      </a:r>
                      <a:endParaRPr lang="en-US" sz="1200" b="1" dirty="0">
                        <a:solidFill>
                          <a:srgbClr val="0070C0"/>
                        </a:solidFill>
                      </a:endParaRPr>
                    </a:p>
                  </a:txBody>
                  <a:tcPr/>
                </a:tc>
                <a:tc>
                  <a:txBody>
                    <a:bodyPr/>
                    <a:lstStyle/>
                    <a:p>
                      <a:endParaRPr lang="en-US" sz="1200" b="1" dirty="0" smtClean="0"/>
                    </a:p>
                    <a:p>
                      <a:pPr algn="ctr"/>
                      <a:r>
                        <a:rPr lang="en-US" sz="1200" b="1" dirty="0" smtClean="0"/>
                        <a:t>0.009</a:t>
                      </a:r>
                    </a:p>
                    <a:p>
                      <a:pPr algn="ctr"/>
                      <a:r>
                        <a:rPr lang="en-US" sz="1200" b="1" dirty="0" smtClean="0"/>
                        <a:t>0.000</a:t>
                      </a:r>
                    </a:p>
                    <a:p>
                      <a:pPr algn="ctr"/>
                      <a:r>
                        <a:rPr lang="en-US" sz="1200" b="1" dirty="0" smtClean="0"/>
                        <a:t>0.000</a:t>
                      </a:r>
                      <a:endParaRPr lang="en-US" sz="1200" b="1" dirty="0"/>
                    </a:p>
                  </a:txBody>
                  <a:tcPr/>
                </a:tc>
              </a:tr>
              <a:tr h="64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Residence (ref: rural)</a:t>
                      </a:r>
                    </a:p>
                    <a:p>
                      <a:pPr algn="ctr"/>
                      <a:r>
                        <a:rPr lang="en-US" sz="1200" kern="1200" dirty="0" smtClean="0">
                          <a:solidFill>
                            <a:schemeClr val="dk1"/>
                          </a:solidFill>
                          <a:latin typeface="+mn-lt"/>
                          <a:ea typeface="+mn-ea"/>
                          <a:cs typeface="+mn-cs"/>
                        </a:rPr>
                        <a:t>Urban</a:t>
                      </a:r>
                      <a:endParaRPr lang="en-US" sz="1200" dirty="0"/>
                    </a:p>
                  </a:txBody>
                  <a:tcPr/>
                </a:tc>
                <a:tc>
                  <a:txBody>
                    <a:bodyPr/>
                    <a:lstStyle/>
                    <a:p>
                      <a:pPr algn="ctr"/>
                      <a:endParaRPr lang="en-US" sz="1200" dirty="0" smtClean="0"/>
                    </a:p>
                    <a:p>
                      <a:pPr algn="ctr"/>
                      <a:r>
                        <a:rPr lang="en-US" sz="1200" dirty="0" smtClean="0"/>
                        <a:t>0.594(0.555,0.636)</a:t>
                      </a:r>
                      <a:endParaRPr lang="en-US" sz="1200" dirty="0"/>
                    </a:p>
                  </a:txBody>
                  <a:tcPr/>
                </a:tc>
                <a:tc>
                  <a:txBody>
                    <a:bodyPr/>
                    <a:lstStyle/>
                    <a:p>
                      <a:pPr algn="ctr"/>
                      <a:endParaRPr lang="en-US" sz="1200" b="1" dirty="0" smtClean="0"/>
                    </a:p>
                    <a:p>
                      <a:pPr algn="ctr"/>
                      <a:r>
                        <a:rPr lang="en-US" sz="1200" b="1" dirty="0" smtClean="0"/>
                        <a:t>0.000</a:t>
                      </a:r>
                    </a:p>
                  </a:txBody>
                  <a:tcPr/>
                </a:tc>
                <a:tc>
                  <a:txBody>
                    <a:bodyPr/>
                    <a:lstStyle/>
                    <a:p>
                      <a:pPr algn="ctr"/>
                      <a:endParaRPr lang="en-US" sz="1200" dirty="0" smtClean="0"/>
                    </a:p>
                    <a:p>
                      <a:pPr algn="ctr"/>
                      <a:r>
                        <a:rPr lang="en-US" sz="1200" b="1" dirty="0" smtClean="0">
                          <a:solidFill>
                            <a:srgbClr val="0070C0"/>
                          </a:solidFill>
                        </a:rPr>
                        <a:t>0.880(0.804,0.962)</a:t>
                      </a:r>
                    </a:p>
                  </a:txBody>
                  <a:tcPr/>
                </a:tc>
                <a:tc>
                  <a:txBody>
                    <a:bodyPr/>
                    <a:lstStyle/>
                    <a:p>
                      <a:pPr algn="ctr"/>
                      <a:endParaRPr lang="en-US" sz="12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t>0.005</a:t>
                      </a:r>
                    </a:p>
                  </a:txBody>
                  <a:tcPr/>
                </a:tc>
              </a:tr>
              <a:tr h="6400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Religion (ref: others)</a:t>
                      </a:r>
                    </a:p>
                    <a:p>
                      <a:pPr algn="ctr"/>
                      <a:r>
                        <a:rPr lang="en-US" sz="1200" kern="1200" dirty="0" smtClean="0">
                          <a:solidFill>
                            <a:schemeClr val="dk1"/>
                          </a:solidFill>
                          <a:latin typeface="+mn-lt"/>
                          <a:ea typeface="+mn-ea"/>
                          <a:cs typeface="+mn-cs"/>
                        </a:rPr>
                        <a:t>Islam</a:t>
                      </a:r>
                      <a:endParaRPr lang="en-US" sz="1200" dirty="0"/>
                    </a:p>
                  </a:txBody>
                  <a:tcPr/>
                </a:tc>
                <a:tc>
                  <a:txBody>
                    <a:bodyPr/>
                    <a:lstStyle/>
                    <a:p>
                      <a:pPr algn="ctr"/>
                      <a:r>
                        <a:rPr lang="en-US" sz="1200" dirty="0" smtClean="0"/>
                        <a:t>2.339(2.115,2.586)</a:t>
                      </a:r>
                      <a:endParaRPr lang="en-US" sz="1200" dirty="0"/>
                    </a:p>
                  </a:txBody>
                  <a:tcPr/>
                </a:tc>
                <a:tc>
                  <a:txBody>
                    <a:bodyPr/>
                    <a:lstStyle/>
                    <a:p>
                      <a:pPr algn="ctr"/>
                      <a:r>
                        <a:rPr lang="en-US" sz="1200" b="1" dirty="0" smtClean="0"/>
                        <a:t>0.000</a:t>
                      </a:r>
                      <a:endParaRPr lang="en-US" sz="1200" b="1" dirty="0"/>
                    </a:p>
                  </a:txBody>
                  <a:tcPr/>
                </a:tc>
                <a:tc>
                  <a:txBody>
                    <a:bodyPr/>
                    <a:lstStyle/>
                    <a:p>
                      <a:pPr algn="ctr"/>
                      <a:r>
                        <a:rPr lang="en-US" sz="1200" b="1" dirty="0" smtClean="0">
                          <a:solidFill>
                            <a:srgbClr val="7030A0"/>
                          </a:solidFill>
                        </a:rPr>
                        <a:t>2.308(2.054,2.595)</a:t>
                      </a:r>
                      <a:endParaRPr lang="en-US" sz="1200" b="1" dirty="0">
                        <a:solidFill>
                          <a:srgbClr val="7030A0"/>
                        </a:solidFill>
                      </a:endParaRPr>
                    </a:p>
                  </a:txBody>
                  <a:tcPr/>
                </a:tc>
                <a:tc>
                  <a:txBody>
                    <a:bodyPr/>
                    <a:lstStyle/>
                    <a:p>
                      <a:pPr algn="ctr"/>
                      <a:r>
                        <a:rPr lang="en-US" sz="1200" b="1" dirty="0" smtClean="0"/>
                        <a:t>0.000</a:t>
                      </a:r>
                      <a:endParaRPr lang="en-US" sz="1200" b="1" dirty="0"/>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dk1"/>
                          </a:solidFill>
                          <a:latin typeface="+mn-lt"/>
                          <a:ea typeface="+mn-ea"/>
                          <a:cs typeface="+mn-cs"/>
                        </a:rPr>
                        <a:t>Working Status (ref: not working)</a:t>
                      </a:r>
                    </a:p>
                    <a:p>
                      <a:pPr algn="ctr"/>
                      <a:r>
                        <a:rPr lang="en-US" sz="1200" kern="1200" dirty="0" smtClean="0">
                          <a:solidFill>
                            <a:schemeClr val="dk1"/>
                          </a:solidFill>
                          <a:latin typeface="+mn-lt"/>
                          <a:ea typeface="+mn-ea"/>
                          <a:cs typeface="+mn-cs"/>
                        </a:rPr>
                        <a:t>Currently working</a:t>
                      </a:r>
                      <a:endParaRPr lang="en-US" sz="1200" dirty="0"/>
                    </a:p>
                  </a:txBody>
                  <a:tcPr/>
                </a:tc>
                <a:tc>
                  <a:txBody>
                    <a:bodyPr/>
                    <a:lstStyle/>
                    <a:p>
                      <a:pPr algn="ctr"/>
                      <a:endParaRPr lang="en-US" sz="1200" dirty="0" smtClean="0"/>
                    </a:p>
                    <a:p>
                      <a:pPr algn="ctr"/>
                      <a:r>
                        <a:rPr lang="en-US" sz="1200" dirty="0" smtClean="0"/>
                        <a:t>1.196(1.101,1.298)</a:t>
                      </a:r>
                      <a:endParaRPr lang="en-US" sz="1200" dirty="0"/>
                    </a:p>
                  </a:txBody>
                  <a:tcPr/>
                </a:tc>
                <a:tc>
                  <a:txBody>
                    <a:bodyPr/>
                    <a:lstStyle/>
                    <a:p>
                      <a:pPr algn="ctr"/>
                      <a:endParaRPr lang="en-US" sz="1200" b="1" dirty="0" smtClean="0"/>
                    </a:p>
                    <a:p>
                      <a:pPr algn="ctr"/>
                      <a:r>
                        <a:rPr lang="en-US" sz="1200" b="1" dirty="0" smtClean="0"/>
                        <a:t>0.000</a:t>
                      </a:r>
                      <a:endParaRPr lang="en-US" sz="1200" b="1" dirty="0"/>
                    </a:p>
                  </a:txBody>
                  <a:tcPr/>
                </a:tc>
                <a:tc>
                  <a:txBody>
                    <a:bodyPr/>
                    <a:lstStyle/>
                    <a:p>
                      <a:pPr algn="ctr"/>
                      <a:endParaRPr lang="en-US" sz="1200" dirty="0" smtClean="0"/>
                    </a:p>
                    <a:p>
                      <a:pPr algn="ctr"/>
                      <a:r>
                        <a:rPr lang="en-US" sz="1200" b="1" dirty="0" smtClean="0">
                          <a:solidFill>
                            <a:srgbClr val="7030A0"/>
                          </a:solidFill>
                        </a:rPr>
                        <a:t>1.196(1.101,1.298)</a:t>
                      </a:r>
                      <a:endParaRPr lang="en-US" sz="1200" b="1" dirty="0">
                        <a:solidFill>
                          <a:srgbClr val="7030A0"/>
                        </a:solidFill>
                      </a:endParaRPr>
                    </a:p>
                  </a:txBody>
                  <a:tcPr/>
                </a:tc>
                <a:tc>
                  <a:txBody>
                    <a:bodyPr/>
                    <a:lstStyle/>
                    <a:p>
                      <a:pPr algn="ctr"/>
                      <a:endParaRPr lang="en-US" sz="1200" b="1" dirty="0" smtClean="0"/>
                    </a:p>
                    <a:p>
                      <a:pPr algn="ctr"/>
                      <a:r>
                        <a:rPr lang="en-US" sz="1200" b="1" dirty="0" smtClean="0"/>
                        <a:t>0.000</a:t>
                      </a:r>
                      <a:endParaRPr lang="en-US" sz="1200" b="1"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609600"/>
          </a:xfrm>
        </p:spPr>
        <p:txBody>
          <a:bodyPr>
            <a:normAutofit/>
          </a:bodyPr>
          <a:lstStyle/>
          <a:p>
            <a:r>
              <a:rPr lang="en-US" dirty="0" smtClean="0">
                <a:solidFill>
                  <a:schemeClr val="accent3"/>
                </a:solidFill>
              </a:rPr>
              <a:t>Multiple logistic regression</a:t>
            </a:r>
            <a:endParaRPr lang="en-US" dirty="0">
              <a:solidFill>
                <a:schemeClr val="accent3"/>
              </a:solidFill>
            </a:endParaRPr>
          </a:p>
        </p:txBody>
      </p:sp>
      <p:graphicFrame>
        <p:nvGraphicFramePr>
          <p:cNvPr id="8" name="Content Placeholder 3"/>
          <p:cNvGraphicFramePr>
            <a:graphicFrameLocks noGrp="1"/>
          </p:cNvGraphicFramePr>
          <p:nvPr>
            <p:ph idx="1"/>
          </p:nvPr>
        </p:nvGraphicFramePr>
        <p:xfrm>
          <a:off x="381000" y="761999"/>
          <a:ext cx="8229600" cy="5867402"/>
        </p:xfrm>
        <a:graphic>
          <a:graphicData uri="http://schemas.openxmlformats.org/drawingml/2006/table">
            <a:tbl>
              <a:tblPr firstRow="1" bandRow="1">
                <a:tableStyleId>{5C22544A-7EE6-4342-B048-85BDC9FD1C3A}</a:tableStyleId>
              </a:tblPr>
              <a:tblGrid>
                <a:gridCol w="2438400"/>
                <a:gridCol w="1981200"/>
                <a:gridCol w="762000"/>
                <a:gridCol w="1828800"/>
                <a:gridCol w="1219200"/>
              </a:tblGrid>
              <a:tr h="4896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variables</a:t>
                      </a:r>
                    </a:p>
                    <a:p>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Unadjusted OR (95% CI)</a:t>
                      </a:r>
                    </a:p>
                    <a:p>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P-value</a:t>
                      </a:r>
                    </a:p>
                    <a:p>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Adjusted OR (95% CI)</a:t>
                      </a:r>
                    </a:p>
                    <a:p>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P-value</a:t>
                      </a:r>
                    </a:p>
                    <a:p>
                      <a:endParaRPr lang="en-US" sz="1100" dirty="0">
                        <a:solidFill>
                          <a:schemeClr val="tx1"/>
                        </a:solidFill>
                      </a:endParaRPr>
                    </a:p>
                  </a:txBody>
                  <a:tcPr/>
                </a:tc>
              </a:tr>
              <a:tr h="1941227">
                <a:tc>
                  <a:txBody>
                    <a:bodyPr/>
                    <a:lstStyle/>
                    <a:p>
                      <a:r>
                        <a:rPr lang="en-US" sz="1200" kern="1200" dirty="0" smtClean="0">
                          <a:solidFill>
                            <a:schemeClr val="dk1"/>
                          </a:solidFill>
                          <a:latin typeface="+mn-lt"/>
                          <a:ea typeface="+mn-ea"/>
                          <a:cs typeface="+mn-cs"/>
                        </a:rPr>
                        <a:t>                  Division(ref: Dhaka) </a:t>
                      </a:r>
                    </a:p>
                    <a:p>
                      <a:pPr algn="ctr"/>
                      <a:r>
                        <a:rPr lang="en-US" sz="1200" kern="1200" dirty="0" smtClean="0">
                          <a:solidFill>
                            <a:schemeClr val="dk1"/>
                          </a:solidFill>
                          <a:latin typeface="+mn-lt"/>
                          <a:ea typeface="+mn-ea"/>
                          <a:cs typeface="+mn-cs"/>
                        </a:rPr>
                        <a:t>Barisal</a:t>
                      </a:r>
                    </a:p>
                    <a:p>
                      <a:pPr algn="ctr"/>
                      <a:r>
                        <a:rPr lang="en-US" sz="1200" kern="1200" dirty="0" smtClean="0">
                          <a:solidFill>
                            <a:schemeClr val="dk1"/>
                          </a:solidFill>
                          <a:latin typeface="+mn-lt"/>
                          <a:ea typeface="+mn-ea"/>
                          <a:cs typeface="+mn-cs"/>
                        </a:rPr>
                        <a:t>Chittagong</a:t>
                      </a:r>
                    </a:p>
                    <a:p>
                      <a:pPr algn="ctr"/>
                      <a:r>
                        <a:rPr lang="en-US" sz="1200" kern="1200" dirty="0" smtClean="0">
                          <a:solidFill>
                            <a:schemeClr val="dk1"/>
                          </a:solidFill>
                          <a:latin typeface="+mn-lt"/>
                          <a:ea typeface="+mn-ea"/>
                          <a:cs typeface="+mn-cs"/>
                        </a:rPr>
                        <a:t> Khulna</a:t>
                      </a:r>
                    </a:p>
                    <a:p>
                      <a:pPr algn="ct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Mymensing</a:t>
                      </a:r>
                      <a:endParaRPr lang="en-US" sz="1200" kern="1200" dirty="0" smtClean="0">
                        <a:solidFill>
                          <a:schemeClr val="dk1"/>
                        </a:solidFill>
                        <a:latin typeface="+mn-lt"/>
                        <a:ea typeface="+mn-ea"/>
                        <a:cs typeface="+mn-cs"/>
                      </a:endParaRPr>
                    </a:p>
                    <a:p>
                      <a:pPr algn="ct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Rajshahi</a:t>
                      </a:r>
                      <a:endParaRPr lang="en-US" sz="1200" kern="1200" dirty="0" smtClean="0">
                        <a:solidFill>
                          <a:schemeClr val="dk1"/>
                        </a:solidFill>
                        <a:latin typeface="+mn-lt"/>
                        <a:ea typeface="+mn-ea"/>
                        <a:cs typeface="+mn-cs"/>
                      </a:endParaRPr>
                    </a:p>
                    <a:p>
                      <a:pPr algn="ctr"/>
                      <a:r>
                        <a:rPr lang="en-US" sz="1200" kern="1200" dirty="0" err="1" smtClean="0">
                          <a:solidFill>
                            <a:schemeClr val="dk1"/>
                          </a:solidFill>
                          <a:latin typeface="+mn-lt"/>
                          <a:ea typeface="+mn-ea"/>
                          <a:cs typeface="+mn-cs"/>
                        </a:rPr>
                        <a:t>Rangpur</a:t>
                      </a:r>
                      <a:endParaRPr lang="en-US" sz="1200" kern="1200" dirty="0" smtClean="0">
                        <a:solidFill>
                          <a:schemeClr val="dk1"/>
                        </a:solidFill>
                        <a:latin typeface="+mn-lt"/>
                        <a:ea typeface="+mn-ea"/>
                        <a:cs typeface="+mn-cs"/>
                      </a:endParaRPr>
                    </a:p>
                    <a:p>
                      <a:pPr algn="ctr"/>
                      <a:r>
                        <a:rPr lang="en-US" sz="1200" kern="1200" dirty="0" err="1" smtClean="0">
                          <a:solidFill>
                            <a:schemeClr val="dk1"/>
                          </a:solidFill>
                          <a:latin typeface="+mn-lt"/>
                          <a:ea typeface="+mn-ea"/>
                          <a:cs typeface="+mn-cs"/>
                        </a:rPr>
                        <a:t>Sylhet</a:t>
                      </a:r>
                      <a:endParaRPr lang="en-US" sz="1200" kern="1200" dirty="0">
                        <a:solidFill>
                          <a:schemeClr val="dk1"/>
                        </a:solidFill>
                        <a:latin typeface="+mn-lt"/>
                        <a:ea typeface="+mn-ea"/>
                        <a:cs typeface="+mn-cs"/>
                      </a:endParaRPr>
                    </a:p>
                  </a:txBody>
                  <a:tcPr/>
                </a:tc>
                <a:tc>
                  <a:txBody>
                    <a:bodyPr/>
                    <a:lstStyle/>
                    <a:p>
                      <a:pPr algn="ctr"/>
                      <a:endParaRPr lang="en-US" sz="1200" dirty="0" smtClean="0"/>
                    </a:p>
                    <a:p>
                      <a:pPr algn="ctr"/>
                      <a:r>
                        <a:rPr lang="en-US" sz="1200" kern="1200" dirty="0" smtClean="0">
                          <a:solidFill>
                            <a:schemeClr val="dk1"/>
                          </a:solidFill>
                          <a:latin typeface="+mn-lt"/>
                          <a:ea typeface="+mn-ea"/>
                          <a:cs typeface="+mn-cs"/>
                        </a:rPr>
                        <a:t>1.497(1.306, 1.716)</a:t>
                      </a:r>
                    </a:p>
                    <a:p>
                      <a:pPr algn="ctr"/>
                      <a:r>
                        <a:rPr lang="en-US" sz="1200" kern="1200" dirty="0" smtClean="0">
                          <a:solidFill>
                            <a:schemeClr val="dk1"/>
                          </a:solidFill>
                          <a:latin typeface="+mn-lt"/>
                          <a:ea typeface="+mn-ea"/>
                          <a:cs typeface="+mn-cs"/>
                        </a:rPr>
                        <a:t>0.987(0.876,1.112)</a:t>
                      </a:r>
                    </a:p>
                    <a:p>
                      <a:pPr algn="ctr"/>
                      <a:r>
                        <a:rPr lang="en-US" sz="1200" kern="1200" dirty="0" smtClean="0">
                          <a:solidFill>
                            <a:schemeClr val="dk1"/>
                          </a:solidFill>
                          <a:latin typeface="+mn-lt"/>
                          <a:ea typeface="+mn-ea"/>
                          <a:cs typeface="+mn-cs"/>
                        </a:rPr>
                        <a:t>1.615(1.419,1.837)</a:t>
                      </a:r>
                    </a:p>
                    <a:p>
                      <a:pPr algn="ctr"/>
                      <a:r>
                        <a:rPr lang="en-US" sz="1200" kern="1200" dirty="0" smtClean="0">
                          <a:solidFill>
                            <a:schemeClr val="dk1"/>
                          </a:solidFill>
                          <a:latin typeface="+mn-lt"/>
                          <a:ea typeface="+mn-ea"/>
                          <a:cs typeface="+mn-cs"/>
                        </a:rPr>
                        <a:t>1.490(1.301,1.706)</a:t>
                      </a:r>
                    </a:p>
                    <a:p>
                      <a:pPr algn="ctr"/>
                      <a:r>
                        <a:rPr lang="en-US" sz="1200" kern="1200" dirty="0" smtClean="0">
                          <a:solidFill>
                            <a:schemeClr val="dk1"/>
                          </a:solidFill>
                          <a:latin typeface="+mn-lt"/>
                          <a:ea typeface="+mn-ea"/>
                          <a:cs typeface="+mn-cs"/>
                        </a:rPr>
                        <a:t>1.972(1.723,2.257)</a:t>
                      </a:r>
                    </a:p>
                    <a:p>
                      <a:pPr algn="ctr"/>
                      <a:r>
                        <a:rPr lang="en-US" sz="1200" kern="1200" dirty="0" smtClean="0">
                          <a:solidFill>
                            <a:schemeClr val="dk1"/>
                          </a:solidFill>
                          <a:latin typeface="+mn-lt"/>
                          <a:ea typeface="+mn-ea"/>
                          <a:cs typeface="+mn-cs"/>
                        </a:rPr>
                        <a:t>1.773(1.551,2.026)</a:t>
                      </a:r>
                    </a:p>
                    <a:p>
                      <a:pPr algn="ctr"/>
                      <a:r>
                        <a:rPr lang="en-US" sz="1200" kern="1200" dirty="0" smtClean="0">
                          <a:solidFill>
                            <a:schemeClr val="dk1"/>
                          </a:solidFill>
                          <a:latin typeface="+mn-lt"/>
                          <a:ea typeface="+mn-ea"/>
                          <a:cs typeface="+mn-cs"/>
                        </a:rPr>
                        <a:t>0.501(0.443,0.566)</a:t>
                      </a:r>
                    </a:p>
                    <a:p>
                      <a:pPr algn="ctr"/>
                      <a:endParaRPr lang="en-US" sz="1200" kern="1200" dirty="0" smtClean="0">
                        <a:solidFill>
                          <a:schemeClr val="dk1"/>
                        </a:solidFill>
                        <a:latin typeface="+mn-lt"/>
                        <a:ea typeface="+mn-ea"/>
                        <a:cs typeface="+mn-cs"/>
                      </a:endParaRPr>
                    </a:p>
                    <a:p>
                      <a:pPr algn="ctr"/>
                      <a:endParaRPr lang="en-US" sz="1200" dirty="0"/>
                    </a:p>
                  </a:txBody>
                  <a:tcPr/>
                </a:tc>
                <a:tc>
                  <a:txBody>
                    <a:bodyPr/>
                    <a:lstStyle/>
                    <a:p>
                      <a:pPr algn="ctr"/>
                      <a:endParaRPr lang="en-US" sz="1200" dirty="0" smtClean="0"/>
                    </a:p>
                    <a:p>
                      <a:pPr algn="ctr"/>
                      <a:r>
                        <a:rPr lang="en-US" sz="1200" b="0" dirty="0" smtClean="0"/>
                        <a:t>0.000</a:t>
                      </a:r>
                    </a:p>
                    <a:p>
                      <a:pPr algn="ctr"/>
                      <a:r>
                        <a:rPr lang="en-US" sz="1200" dirty="0" smtClean="0"/>
                        <a:t>0.830</a:t>
                      </a:r>
                    </a:p>
                    <a:p>
                      <a:pPr algn="ctr"/>
                      <a:r>
                        <a:rPr lang="en-US" sz="1200" b="0" dirty="0" smtClean="0"/>
                        <a:t>0.000</a:t>
                      </a:r>
                    </a:p>
                    <a:p>
                      <a:pPr algn="ctr"/>
                      <a:r>
                        <a:rPr lang="en-US" sz="1200" b="0" dirty="0" smtClean="0"/>
                        <a:t>0.000</a:t>
                      </a:r>
                    </a:p>
                    <a:p>
                      <a:pPr algn="ctr"/>
                      <a:r>
                        <a:rPr lang="en-US" sz="1200" b="0" dirty="0" smtClean="0"/>
                        <a:t>0.000</a:t>
                      </a:r>
                    </a:p>
                    <a:p>
                      <a:pPr algn="ctr"/>
                      <a:r>
                        <a:rPr lang="en-US" sz="1200" b="0" dirty="0" smtClean="0"/>
                        <a:t>0.000</a:t>
                      </a:r>
                    </a:p>
                    <a:p>
                      <a:pPr algn="ctr"/>
                      <a:r>
                        <a:rPr lang="en-US" sz="1200" b="0" dirty="0" smtClean="0"/>
                        <a:t>0.000</a:t>
                      </a:r>
                    </a:p>
                    <a:p>
                      <a:pPr algn="ctr"/>
                      <a:endParaRPr lang="en-US" sz="1200" dirty="0"/>
                    </a:p>
                  </a:txBody>
                  <a:tcPr/>
                </a:tc>
                <a:tc>
                  <a:txBody>
                    <a:bodyPr/>
                    <a:lstStyle/>
                    <a:p>
                      <a:pPr algn="ctr"/>
                      <a:endParaRPr lang="en-US" sz="1200" dirty="0" smtClean="0"/>
                    </a:p>
                    <a:p>
                      <a:pPr algn="ctr"/>
                      <a:r>
                        <a:rPr lang="en-US" sz="1200" b="1" dirty="0" smtClean="0">
                          <a:solidFill>
                            <a:srgbClr val="7030A0"/>
                          </a:solidFill>
                        </a:rPr>
                        <a:t>1.564(1.333,1.834)</a:t>
                      </a:r>
                    </a:p>
                    <a:p>
                      <a:pPr algn="ctr"/>
                      <a:r>
                        <a:rPr lang="en-US" sz="1200" b="1" dirty="0" smtClean="0">
                          <a:solidFill>
                            <a:schemeClr val="tx1"/>
                          </a:solidFill>
                        </a:rPr>
                        <a:t>0.930(0.813,1.063)</a:t>
                      </a:r>
                    </a:p>
                    <a:p>
                      <a:pPr algn="ctr"/>
                      <a:r>
                        <a:rPr lang="en-US" sz="1200" b="1" dirty="0" smtClean="0">
                          <a:solidFill>
                            <a:srgbClr val="7030A0"/>
                          </a:solidFill>
                        </a:rPr>
                        <a:t>1.806(1.556,2.097)</a:t>
                      </a:r>
                    </a:p>
                    <a:p>
                      <a:pPr algn="ctr"/>
                      <a:r>
                        <a:rPr lang="en-US" sz="1200" b="1" dirty="0" smtClean="0">
                          <a:solidFill>
                            <a:srgbClr val="7030A0"/>
                          </a:solidFill>
                        </a:rPr>
                        <a:t>1.303(1.114,1.524)</a:t>
                      </a:r>
                    </a:p>
                    <a:p>
                      <a:pPr algn="ctr"/>
                      <a:r>
                        <a:rPr lang="en-US" sz="1200" b="1" dirty="0" smtClean="0">
                          <a:solidFill>
                            <a:srgbClr val="7030A0"/>
                          </a:solidFill>
                        </a:rPr>
                        <a:t>1.835(1.573,2.142)</a:t>
                      </a:r>
                    </a:p>
                    <a:p>
                      <a:pPr algn="ctr"/>
                      <a:r>
                        <a:rPr lang="en-US" sz="1200" b="1" dirty="0" smtClean="0">
                          <a:solidFill>
                            <a:srgbClr val="7030A0"/>
                          </a:solidFill>
                        </a:rPr>
                        <a:t>1.932(1.649,2.264)</a:t>
                      </a:r>
                    </a:p>
                    <a:p>
                      <a:pPr algn="ctr"/>
                      <a:r>
                        <a:rPr lang="en-US" sz="1200" b="1" dirty="0" smtClean="0">
                          <a:solidFill>
                            <a:srgbClr val="0070C0"/>
                          </a:solidFill>
                        </a:rPr>
                        <a:t>0.385(0.335,0.443)</a:t>
                      </a:r>
                      <a:endParaRPr lang="en-US" sz="1200" b="1" dirty="0">
                        <a:solidFill>
                          <a:srgbClr val="0070C0"/>
                        </a:solidFill>
                      </a:endParaRPr>
                    </a:p>
                  </a:txBody>
                  <a:tcPr/>
                </a:tc>
                <a:tc>
                  <a:txBody>
                    <a:bodyPr/>
                    <a:lstStyle/>
                    <a:p>
                      <a:pPr algn="ctr"/>
                      <a:endParaRPr lang="en-US" sz="1200" dirty="0" smtClean="0"/>
                    </a:p>
                    <a:p>
                      <a:pPr algn="ctr"/>
                      <a:r>
                        <a:rPr lang="en-US" sz="1200" b="1" dirty="0" smtClean="0"/>
                        <a:t>0.000</a:t>
                      </a:r>
                    </a:p>
                    <a:p>
                      <a:pPr algn="ctr"/>
                      <a:r>
                        <a:rPr lang="en-US" sz="1200" dirty="0" smtClean="0"/>
                        <a:t>0.286</a:t>
                      </a:r>
                    </a:p>
                    <a:p>
                      <a:pPr algn="ctr"/>
                      <a:r>
                        <a:rPr lang="en-US" sz="1200" b="1" dirty="0" smtClean="0"/>
                        <a:t>0.000</a:t>
                      </a:r>
                    </a:p>
                    <a:p>
                      <a:pPr algn="ctr"/>
                      <a:r>
                        <a:rPr lang="en-US" sz="1200" b="1" dirty="0" smtClean="0"/>
                        <a:t>0000</a:t>
                      </a:r>
                    </a:p>
                    <a:p>
                      <a:pPr algn="ctr"/>
                      <a:r>
                        <a:rPr lang="en-US" sz="1200" b="1" dirty="0" smtClean="0"/>
                        <a:t>0.000</a:t>
                      </a:r>
                    </a:p>
                    <a:p>
                      <a:pPr algn="ctr"/>
                      <a:r>
                        <a:rPr lang="en-US" sz="1200" b="1" dirty="0" smtClean="0"/>
                        <a:t>0.000</a:t>
                      </a:r>
                    </a:p>
                    <a:p>
                      <a:pPr algn="ctr"/>
                      <a:r>
                        <a:rPr lang="en-US" sz="1200" b="1" dirty="0" smtClean="0"/>
                        <a:t>0.000</a:t>
                      </a:r>
                      <a:endParaRPr lang="en-US" sz="1200" b="1" dirty="0"/>
                    </a:p>
                  </a:txBody>
                  <a:tcPr/>
                </a:tc>
              </a:tr>
              <a:tr h="12067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Husband occupation (ref : unemployed)</a:t>
                      </a:r>
                    </a:p>
                    <a:p>
                      <a:pPr algn="ctr"/>
                      <a:r>
                        <a:rPr lang="en-US" sz="1200" kern="1200" dirty="0" smtClean="0">
                          <a:solidFill>
                            <a:schemeClr val="dk1"/>
                          </a:solidFill>
                          <a:latin typeface="+mn-lt"/>
                          <a:ea typeface="+mn-ea"/>
                          <a:cs typeface="+mn-cs"/>
                        </a:rPr>
                        <a:t>Professional</a:t>
                      </a:r>
                    </a:p>
                    <a:p>
                      <a:pPr algn="ctr"/>
                      <a:r>
                        <a:rPr lang="en-US" sz="1200" kern="1200" dirty="0" smtClean="0">
                          <a:solidFill>
                            <a:schemeClr val="dk1"/>
                          </a:solidFill>
                          <a:latin typeface="+mn-lt"/>
                          <a:ea typeface="+mn-ea"/>
                          <a:cs typeface="+mn-cs"/>
                        </a:rPr>
                        <a:t>Agriculture</a:t>
                      </a:r>
                    </a:p>
                    <a:p>
                      <a:pPr algn="ctr"/>
                      <a:r>
                        <a:rPr lang="en-US" sz="1200" kern="1200" dirty="0" smtClean="0">
                          <a:solidFill>
                            <a:schemeClr val="dk1"/>
                          </a:solidFill>
                          <a:latin typeface="+mn-lt"/>
                          <a:ea typeface="+mn-ea"/>
                          <a:cs typeface="+mn-cs"/>
                        </a:rPr>
                        <a:t>Skilled/semiskilled</a:t>
                      </a:r>
                    </a:p>
                    <a:p>
                      <a:pPr algn="ctr"/>
                      <a:r>
                        <a:rPr lang="en-US" sz="1200" kern="1200" dirty="0" smtClean="0">
                          <a:solidFill>
                            <a:schemeClr val="dk1"/>
                          </a:solidFill>
                          <a:latin typeface="+mn-lt"/>
                          <a:ea typeface="+mn-ea"/>
                          <a:cs typeface="+mn-cs"/>
                        </a:rPr>
                        <a:t>Small business</a:t>
                      </a:r>
                      <a:endParaRPr lang="en-US" sz="1200" dirty="0"/>
                    </a:p>
                  </a:txBody>
                  <a:tcPr/>
                </a:tc>
                <a:tc>
                  <a:txBody>
                    <a:bodyPr/>
                    <a:lstStyle/>
                    <a:p>
                      <a:pPr algn="ctr"/>
                      <a:endParaRPr lang="en-US" sz="1200" dirty="0" smtClean="0"/>
                    </a:p>
                    <a:p>
                      <a:pPr algn="ctr"/>
                      <a:r>
                        <a:rPr lang="en-US" sz="1200" dirty="0" smtClean="0"/>
                        <a:t>0.286(0.227,0.362)</a:t>
                      </a:r>
                    </a:p>
                    <a:p>
                      <a:pPr algn="ctr"/>
                      <a:r>
                        <a:rPr lang="en-US" sz="1200" dirty="0" smtClean="0"/>
                        <a:t>1.687(1.347,2.114)</a:t>
                      </a:r>
                    </a:p>
                    <a:p>
                      <a:pPr algn="ctr"/>
                      <a:r>
                        <a:rPr lang="en-US" sz="1200" dirty="0" smtClean="0"/>
                        <a:t>1.009(0.810,1.258)</a:t>
                      </a:r>
                    </a:p>
                    <a:p>
                      <a:pPr algn="ctr"/>
                      <a:r>
                        <a:rPr lang="en-US" sz="1200" dirty="0" smtClean="0"/>
                        <a:t>0.942(.756,1.174)</a:t>
                      </a:r>
                      <a:endParaRPr lang="en-US" sz="1200" dirty="0"/>
                    </a:p>
                  </a:txBody>
                  <a:tcPr/>
                </a:tc>
                <a:tc>
                  <a:txBody>
                    <a:bodyPr/>
                    <a:lstStyle/>
                    <a:p>
                      <a:pPr algn="ctr"/>
                      <a:endParaRPr lang="en-US" sz="1200" dirty="0" smtClean="0"/>
                    </a:p>
                    <a:p>
                      <a:pPr algn="ctr"/>
                      <a:r>
                        <a:rPr lang="en-US" sz="1200" dirty="0" smtClean="0"/>
                        <a:t>0.000</a:t>
                      </a:r>
                    </a:p>
                    <a:p>
                      <a:pPr algn="ctr"/>
                      <a:r>
                        <a:rPr lang="en-US" sz="1200" dirty="0" smtClean="0"/>
                        <a:t>0.000</a:t>
                      </a:r>
                    </a:p>
                    <a:p>
                      <a:pPr algn="ctr"/>
                      <a:r>
                        <a:rPr lang="en-US" sz="1200" dirty="0" smtClean="0"/>
                        <a:t>0.934</a:t>
                      </a:r>
                    </a:p>
                    <a:p>
                      <a:pPr algn="ctr"/>
                      <a:r>
                        <a:rPr lang="en-US" sz="1200" dirty="0" smtClean="0"/>
                        <a:t>0.594</a:t>
                      </a:r>
                      <a:endParaRPr lang="en-US" sz="1200" dirty="0"/>
                    </a:p>
                  </a:txBody>
                  <a:tcPr/>
                </a:tc>
                <a:tc>
                  <a:txBody>
                    <a:bodyPr/>
                    <a:lstStyle/>
                    <a:p>
                      <a:pPr algn="ctr"/>
                      <a:endParaRPr lang="en-US" sz="1200" dirty="0" smtClean="0"/>
                    </a:p>
                    <a:p>
                      <a:pPr algn="ctr"/>
                      <a:r>
                        <a:rPr lang="en-US" sz="1200" dirty="0" smtClean="0"/>
                        <a:t>1.081(0.479,2.438)</a:t>
                      </a:r>
                    </a:p>
                    <a:p>
                      <a:pPr algn="ctr"/>
                      <a:r>
                        <a:rPr lang="en-US" sz="1200" dirty="0" smtClean="0"/>
                        <a:t>1.312(0.586,2.937)</a:t>
                      </a:r>
                    </a:p>
                    <a:p>
                      <a:pPr algn="ctr"/>
                      <a:r>
                        <a:rPr lang="en-US" sz="1200" dirty="0" smtClean="0"/>
                        <a:t>1.192(0.534,2.663)</a:t>
                      </a:r>
                    </a:p>
                    <a:p>
                      <a:pPr algn="ctr"/>
                      <a:r>
                        <a:rPr lang="en-US" sz="1200" dirty="0" smtClean="0"/>
                        <a:t>1.246(0.558.2.784)</a:t>
                      </a:r>
                      <a:endParaRPr lang="en-US" sz="1200" dirty="0"/>
                    </a:p>
                  </a:txBody>
                  <a:tcPr/>
                </a:tc>
                <a:tc>
                  <a:txBody>
                    <a:bodyPr/>
                    <a:lstStyle/>
                    <a:p>
                      <a:pPr algn="ctr"/>
                      <a:endParaRPr lang="en-US" sz="1200" dirty="0" smtClean="0"/>
                    </a:p>
                    <a:p>
                      <a:pPr algn="ctr"/>
                      <a:r>
                        <a:rPr lang="en-US" sz="1200" dirty="0" smtClean="0"/>
                        <a:t>0.851</a:t>
                      </a:r>
                    </a:p>
                    <a:p>
                      <a:pPr algn="ctr"/>
                      <a:r>
                        <a:rPr lang="en-US" sz="1200" dirty="0" smtClean="0"/>
                        <a:t>0.509</a:t>
                      </a:r>
                    </a:p>
                    <a:p>
                      <a:pPr algn="ctr"/>
                      <a:r>
                        <a:rPr lang="en-US" sz="1200" dirty="0" smtClean="0"/>
                        <a:t>0.668</a:t>
                      </a:r>
                    </a:p>
                    <a:p>
                      <a:pPr algn="ctr"/>
                      <a:r>
                        <a:rPr lang="en-US" sz="1200" dirty="0" smtClean="0"/>
                        <a:t>0.592</a:t>
                      </a:r>
                      <a:endParaRPr lang="en-US" sz="1200" dirty="0"/>
                    </a:p>
                  </a:txBody>
                  <a:tcPr/>
                </a:tc>
              </a:tr>
              <a:tr h="157396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Wealth index (ref: poorest)</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Poorer</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Middle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Rich</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Richest</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dk1"/>
                        </a:solidFill>
                        <a:latin typeface="+mn-lt"/>
                        <a:ea typeface="+mn-ea"/>
                        <a:cs typeface="+mn-cs"/>
                      </a:endParaRPr>
                    </a:p>
                    <a:p>
                      <a:endParaRPr lang="en-US" sz="1200" dirty="0"/>
                    </a:p>
                  </a:txBody>
                  <a:tcPr/>
                </a:tc>
                <a:tc>
                  <a:txBody>
                    <a:bodyPr/>
                    <a:lstStyle/>
                    <a:p>
                      <a:pPr algn="ctr"/>
                      <a:endParaRPr lang="en-US" sz="1200" dirty="0" smtClean="0"/>
                    </a:p>
                    <a:p>
                      <a:pPr algn="ctr"/>
                      <a:r>
                        <a:rPr lang="en-US" sz="1200" dirty="0" smtClean="0"/>
                        <a:t>0.799(0.705,0.905)</a:t>
                      </a:r>
                    </a:p>
                    <a:p>
                      <a:pPr algn="ctr"/>
                      <a:r>
                        <a:rPr lang="en-US" sz="1200" dirty="0" smtClean="0"/>
                        <a:t>0.774(0.684,0.876)</a:t>
                      </a:r>
                    </a:p>
                    <a:p>
                      <a:pPr algn="ctr"/>
                      <a:r>
                        <a:rPr lang="en-US" sz="1200" dirty="0" smtClean="0"/>
                        <a:t>0.507(0.451,0.570)</a:t>
                      </a:r>
                    </a:p>
                    <a:p>
                      <a:pPr algn="ctr"/>
                      <a:r>
                        <a:rPr lang="en-US" sz="1200" dirty="0" smtClean="0"/>
                        <a:t>0.229(0.229,0.286)</a:t>
                      </a:r>
                      <a:endParaRPr lang="en-US" sz="1200" dirty="0"/>
                    </a:p>
                  </a:txBody>
                  <a:tcPr/>
                </a:tc>
                <a:tc>
                  <a:txBody>
                    <a:bodyPr/>
                    <a:lstStyle/>
                    <a:p>
                      <a:pPr algn="ctr"/>
                      <a:endParaRPr lang="en-US" sz="1200" dirty="0" smtClean="0"/>
                    </a:p>
                    <a:p>
                      <a:pPr algn="ctr"/>
                      <a:r>
                        <a:rPr lang="en-US" sz="1200" dirty="0" smtClean="0"/>
                        <a:t>0.000</a:t>
                      </a:r>
                    </a:p>
                    <a:p>
                      <a:pPr algn="ctr"/>
                      <a:r>
                        <a:rPr lang="en-US" sz="1200" dirty="0" smtClean="0"/>
                        <a:t>0.000</a:t>
                      </a:r>
                    </a:p>
                    <a:p>
                      <a:pPr algn="ctr"/>
                      <a:r>
                        <a:rPr lang="en-US" sz="1200" dirty="0" smtClean="0"/>
                        <a:t>0.000</a:t>
                      </a:r>
                    </a:p>
                    <a:p>
                      <a:pPr algn="ctr"/>
                      <a:r>
                        <a:rPr lang="en-US" sz="1200" dirty="0" smtClean="0"/>
                        <a:t>0.000</a:t>
                      </a:r>
                      <a:endParaRPr lang="en-US" sz="1200" dirty="0"/>
                    </a:p>
                  </a:txBody>
                  <a:tcPr/>
                </a:tc>
                <a:tc>
                  <a:txBody>
                    <a:bodyPr/>
                    <a:lstStyle/>
                    <a:p>
                      <a:pPr algn="ctr"/>
                      <a:endParaRPr lang="en-US" sz="1200" dirty="0" smtClean="0"/>
                    </a:p>
                    <a:p>
                      <a:pPr algn="ctr"/>
                      <a:r>
                        <a:rPr lang="en-US" sz="1200" dirty="0" smtClean="0"/>
                        <a:t>0.882(0.769,1.011)</a:t>
                      </a:r>
                    </a:p>
                    <a:p>
                      <a:pPr algn="ctr"/>
                      <a:r>
                        <a:rPr lang="en-US" sz="1200" dirty="0" smtClean="0"/>
                        <a:t>1.110(0.960,1.284)</a:t>
                      </a:r>
                    </a:p>
                    <a:p>
                      <a:pPr algn="ctr"/>
                      <a:r>
                        <a:rPr lang="en-US" sz="1200" dirty="0" smtClean="0"/>
                        <a:t>0.975(0.840,1.132)</a:t>
                      </a:r>
                    </a:p>
                    <a:p>
                      <a:pPr algn="ctr"/>
                      <a:r>
                        <a:rPr lang="en-US" sz="1200" dirty="0" smtClean="0"/>
                        <a:t>0.951(0.804,1.124)</a:t>
                      </a:r>
                      <a:endParaRPr lang="en-US" sz="1200" dirty="0"/>
                    </a:p>
                  </a:txBody>
                  <a:tcPr/>
                </a:tc>
                <a:tc>
                  <a:txBody>
                    <a:bodyPr/>
                    <a:lstStyle/>
                    <a:p>
                      <a:pPr algn="ctr"/>
                      <a:endParaRPr lang="en-US" sz="1200" dirty="0" smtClean="0"/>
                    </a:p>
                    <a:p>
                      <a:pPr algn="ctr"/>
                      <a:r>
                        <a:rPr lang="en-US" sz="1200" dirty="0" smtClean="0"/>
                        <a:t>0.071</a:t>
                      </a:r>
                    </a:p>
                    <a:p>
                      <a:pPr algn="ctr"/>
                      <a:r>
                        <a:rPr lang="en-US" sz="1200" dirty="0" smtClean="0"/>
                        <a:t>0.160</a:t>
                      </a:r>
                    </a:p>
                    <a:p>
                      <a:pPr algn="ctr"/>
                      <a:r>
                        <a:rPr lang="en-US" sz="1200" dirty="0" smtClean="0"/>
                        <a:t>0.741</a:t>
                      </a:r>
                    </a:p>
                    <a:p>
                      <a:pPr algn="ctr"/>
                      <a:r>
                        <a:rPr lang="en-US" sz="1200" dirty="0" smtClean="0"/>
                        <a:t>0.554</a:t>
                      </a:r>
                      <a:endParaRPr lang="en-US" sz="1200" dirty="0"/>
                    </a:p>
                  </a:txBody>
                  <a:tcPr/>
                </a:tc>
              </a:tr>
              <a:tr h="6558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Media exposure (ref: not at all)</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Once a week</a:t>
                      </a:r>
                    </a:p>
                    <a:p>
                      <a:pPr algn="ctr"/>
                      <a:r>
                        <a:rPr lang="en-US" sz="1200" kern="1200" dirty="0" smtClean="0">
                          <a:solidFill>
                            <a:schemeClr val="dk1"/>
                          </a:solidFill>
                          <a:latin typeface="+mn-lt"/>
                          <a:ea typeface="+mn-ea"/>
                          <a:cs typeface="+mn-cs"/>
                        </a:rPr>
                        <a:t>At least once a week</a:t>
                      </a:r>
                      <a:endParaRPr lang="en-US" sz="1200" dirty="0"/>
                    </a:p>
                  </a:txBody>
                  <a:tcPr/>
                </a:tc>
                <a:tc>
                  <a:txBody>
                    <a:bodyPr/>
                    <a:lstStyle/>
                    <a:p>
                      <a:pPr algn="ctr"/>
                      <a:endParaRPr lang="en-US" sz="1200" dirty="0" smtClean="0"/>
                    </a:p>
                    <a:p>
                      <a:pPr algn="ctr"/>
                      <a:r>
                        <a:rPr lang="en-US" sz="1200" dirty="0" smtClean="0"/>
                        <a:t>0.517(0.383,0.698)</a:t>
                      </a:r>
                    </a:p>
                    <a:p>
                      <a:pPr algn="ctr"/>
                      <a:r>
                        <a:rPr lang="en-US" sz="1200" dirty="0" smtClean="0"/>
                        <a:t>0.588(0.546,0.633)</a:t>
                      </a:r>
                      <a:endParaRPr lang="en-US" sz="1200" dirty="0"/>
                    </a:p>
                  </a:txBody>
                  <a:tcPr/>
                </a:tc>
                <a:tc>
                  <a:txBody>
                    <a:bodyPr/>
                    <a:lstStyle/>
                    <a:p>
                      <a:pPr algn="ctr"/>
                      <a:endParaRPr lang="en-US" sz="1200" dirty="0" smtClean="0"/>
                    </a:p>
                    <a:p>
                      <a:pPr algn="ctr"/>
                      <a:r>
                        <a:rPr lang="en-US" sz="1200" dirty="0" smtClean="0"/>
                        <a:t>0.000</a:t>
                      </a:r>
                    </a:p>
                    <a:p>
                      <a:pPr algn="ctr"/>
                      <a:r>
                        <a:rPr lang="en-US" sz="1200" dirty="0" smtClean="0"/>
                        <a:t>0.000</a:t>
                      </a:r>
                      <a:endParaRPr lang="en-US" sz="1200" dirty="0"/>
                    </a:p>
                  </a:txBody>
                  <a:tcPr/>
                </a:tc>
                <a:tc>
                  <a:txBody>
                    <a:bodyPr/>
                    <a:lstStyle/>
                    <a:p>
                      <a:pPr algn="ctr"/>
                      <a:endParaRPr lang="en-US" sz="1200" dirty="0" smtClean="0"/>
                    </a:p>
                    <a:p>
                      <a:pPr algn="ctr"/>
                      <a:r>
                        <a:rPr lang="en-US" sz="1200" dirty="0" smtClean="0"/>
                        <a:t>1.235(0.884,1.776)</a:t>
                      </a:r>
                    </a:p>
                    <a:p>
                      <a:pPr algn="ctr"/>
                      <a:r>
                        <a:rPr lang="en-US" sz="1200" dirty="0" smtClean="0"/>
                        <a:t>1.023(0.927,1.130)</a:t>
                      </a:r>
                      <a:endParaRPr lang="en-US" sz="1200" dirty="0"/>
                    </a:p>
                  </a:txBody>
                  <a:tcPr/>
                </a:tc>
                <a:tc>
                  <a:txBody>
                    <a:bodyPr/>
                    <a:lstStyle/>
                    <a:p>
                      <a:pPr algn="ctr"/>
                      <a:endParaRPr lang="en-US" sz="1200" dirty="0" smtClean="0"/>
                    </a:p>
                    <a:p>
                      <a:pPr algn="ctr"/>
                      <a:r>
                        <a:rPr lang="en-US" sz="1200" dirty="0" smtClean="0"/>
                        <a:t>0.206</a:t>
                      </a:r>
                    </a:p>
                    <a:p>
                      <a:pPr algn="ctr"/>
                      <a:r>
                        <a:rPr lang="en-US" sz="1200" dirty="0" smtClean="0"/>
                        <a:t>0.646</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Discussion</a:t>
            </a:r>
            <a:endParaRPr lang="en-US" dirty="0">
              <a:solidFill>
                <a:schemeClr val="accent3"/>
              </a:solidFill>
            </a:endParaRPr>
          </a:p>
        </p:txBody>
      </p:sp>
      <p:sp>
        <p:nvSpPr>
          <p:cNvPr id="3" name="Content Placeholder 2"/>
          <p:cNvSpPr>
            <a:spLocks noGrp="1"/>
          </p:cNvSpPr>
          <p:nvPr>
            <p:ph sz="quarter" idx="1"/>
          </p:nvPr>
        </p:nvSpPr>
        <p:spPr>
          <a:xfrm>
            <a:off x="533400" y="1676400"/>
            <a:ext cx="7467600" cy="4876800"/>
          </a:xfrm>
        </p:spPr>
        <p:txBody>
          <a:bodyPr>
            <a:normAutofit lnSpcReduction="10000"/>
          </a:bodyPr>
          <a:lstStyle/>
          <a:p>
            <a:pPr>
              <a:buFont typeface="Wingdings" pitchFamily="2" charset="2"/>
              <a:buChar char="q"/>
            </a:pPr>
            <a:r>
              <a:rPr lang="en-US" dirty="0" smtClean="0">
                <a:latin typeface="Times New Roman" pitchFamily="18" charset="0"/>
                <a:cs typeface="Times New Roman" pitchFamily="18" charset="0"/>
              </a:rPr>
              <a:t>Usually, women with a higher level of education spend a longer span of life in education, have a higher occupational aspiration and want to have a prestigious job.</a:t>
            </a:r>
          </a:p>
          <a:p>
            <a:pPr>
              <a:buFont typeface="Wingdings" pitchFamily="2" charset="2"/>
              <a:buChar char="q"/>
            </a:pPr>
            <a:endParaRPr lang="en-US"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Education increased awareness on the adverse  impacts of early marriage and early childbearing, more importantly educated men are likely to be abide by child marriage law.</a:t>
            </a:r>
          </a:p>
          <a:p>
            <a:pPr>
              <a:buNone/>
            </a:pPr>
            <a:r>
              <a:rPr lang="en-US" dirty="0" smtClean="0">
                <a:latin typeface="Times New Roman" pitchFamily="18" charset="0"/>
                <a:cs typeface="Times New Roman" pitchFamily="18" charset="0"/>
              </a:rPr>
              <a:t> </a:t>
            </a:r>
          </a:p>
          <a:p>
            <a:pPr lvl="0">
              <a:buFont typeface="Wingdings" pitchFamily="2" charset="2"/>
              <a:buChar char="q"/>
            </a:pPr>
            <a:r>
              <a:rPr lang="en-US" dirty="0" smtClean="0">
                <a:latin typeface="Times New Roman" pitchFamily="18" charset="0"/>
                <a:cs typeface="Times New Roman" pitchFamily="18" charset="0"/>
              </a:rPr>
              <a:t>People in rural areas are insignificant in terms of their educational attainment, economic position, social and cultural provision.</a:t>
            </a:r>
          </a:p>
          <a:p>
            <a:pPr lvl="0">
              <a:buNone/>
            </a:pPr>
            <a:endParaRPr lang="en-US" sz="2000" b="1"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Continue……</a:t>
            </a:r>
            <a:endParaRPr lang="en-US" dirty="0">
              <a:solidFill>
                <a:schemeClr val="accent3"/>
              </a:solidFill>
            </a:endParaRPr>
          </a:p>
        </p:txBody>
      </p:sp>
      <p:sp>
        <p:nvSpPr>
          <p:cNvPr id="3" name="Content Placeholder 2"/>
          <p:cNvSpPr>
            <a:spLocks noGrp="1"/>
          </p:cNvSpPr>
          <p:nvPr>
            <p:ph sz="quarter" idx="1"/>
          </p:nvPr>
        </p:nvSpPr>
        <p:spPr>
          <a:xfrm>
            <a:off x="457200" y="1981200"/>
            <a:ext cx="7467600" cy="3276600"/>
          </a:xfrm>
        </p:spPr>
        <p:txBody>
          <a:bodyPr>
            <a:normAutofit/>
          </a:bodyPr>
          <a:lstStyle/>
          <a:p>
            <a:pPr>
              <a:buNone/>
            </a:pPr>
            <a:endParaRPr lang="en-US" sz="1800"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Around 90% of the total population in Bangladesh is Muslim. It is evident that Muslim morals and ethics hold the prime share in mainstream Bangladeshi culture.</a:t>
            </a:r>
          </a:p>
          <a:p>
            <a:pPr>
              <a:buFont typeface="Wingdings" pitchFamily="2" charset="2"/>
              <a:buChar char="q"/>
            </a:pPr>
            <a:r>
              <a:rPr lang="en-US" dirty="0" smtClean="0">
                <a:latin typeface="Times New Roman" pitchFamily="18" charset="0"/>
                <a:cs typeface="Times New Roman" pitchFamily="18" charset="0"/>
              </a:rPr>
              <a:t>Women engaged in agriculture as family or unpaid workers. Unskilled &amp; semiskilled workers work for very </a:t>
            </a:r>
            <a:r>
              <a:rPr lang="en-US" smtClean="0">
                <a:latin typeface="Times New Roman" pitchFamily="18" charset="0"/>
                <a:cs typeface="Times New Roman" pitchFamily="18" charset="0"/>
              </a:rPr>
              <a:t>low salary. </a:t>
            </a:r>
            <a:r>
              <a:rPr lang="en-US" dirty="0" smtClean="0">
                <a:latin typeface="Times New Roman" pitchFamily="18" charset="0"/>
                <a:cs typeface="Times New Roman" pitchFamily="18" charset="0"/>
              </a:rPr>
              <a:t>Working girls can help their husband financially.</a:t>
            </a:r>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CONTENTS</a:t>
            </a:r>
            <a:endParaRPr lang="en-US" dirty="0">
              <a:solidFill>
                <a:schemeClr val="tx1"/>
              </a:solidFill>
            </a:endParaRPr>
          </a:p>
        </p:txBody>
      </p:sp>
      <p:graphicFrame>
        <p:nvGraphicFramePr>
          <p:cNvPr id="4" name="Content Placeholder 3">
            <a:extLst>
              <a:ext uri="{FF2B5EF4-FFF2-40B4-BE49-F238E27FC236}">
                <a16:creationId xmlns:a16="http://schemas.microsoft.com/office/drawing/2014/main" xmlns="" id="{C21E5D9C-01E3-45BB-8DCA-035F632666E1}"/>
              </a:ext>
            </a:extLst>
          </p:cNvPr>
          <p:cNvGraphicFramePr>
            <a:graphicFrameLocks noGrp="1"/>
          </p:cNvGraphicFramePr>
          <p:nvPr>
            <p:ph sz="quarter" idx="1"/>
            <p:extLst>
              <p:ext uri="{D42A27DB-BD31-4B8C-83A1-F6EECF244321}">
                <p14:modId xmlns:p14="http://schemas.microsoft.com/office/powerpoint/2010/main" xmlns="" val="2166606232"/>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graphicEl>
                                              <a:dgm id="{754095F0-0CC4-4354-BA04-7E255DB2DF59}"/>
                                            </p:graphicEl>
                                          </p:spTgt>
                                        </p:tgtEl>
                                        <p:attrNameLst>
                                          <p:attrName>style.visibility</p:attrName>
                                        </p:attrNameLst>
                                      </p:cBhvr>
                                      <p:to>
                                        <p:strVal val="visible"/>
                                      </p:to>
                                    </p:set>
                                    <p:animEffect transition="in" filter="fade">
                                      <p:cBhvr>
                                        <p:cTn id="7" dur="250"/>
                                        <p:tgtEl>
                                          <p:spTgt spid="4">
                                            <p:graphicEl>
                                              <a:dgm id="{754095F0-0CC4-4354-BA04-7E255DB2DF59}"/>
                                            </p:graphicEl>
                                          </p:spTgt>
                                        </p:tgtEl>
                                      </p:cBhvr>
                                    </p:animEffect>
                                    <p:anim calcmode="lin" valueType="num">
                                      <p:cBhvr>
                                        <p:cTn id="8" dur="250" fill="hold"/>
                                        <p:tgtEl>
                                          <p:spTgt spid="4">
                                            <p:graphicEl>
                                              <a:dgm id="{754095F0-0CC4-4354-BA04-7E255DB2DF59}"/>
                                            </p:graphicEl>
                                          </p:spTgt>
                                        </p:tgtEl>
                                        <p:attrNameLst>
                                          <p:attrName>ppt_x</p:attrName>
                                        </p:attrNameLst>
                                      </p:cBhvr>
                                      <p:tavLst>
                                        <p:tav tm="0">
                                          <p:val>
                                            <p:strVal val="#ppt_x"/>
                                          </p:val>
                                        </p:tav>
                                        <p:tav tm="100000">
                                          <p:val>
                                            <p:strVal val="#ppt_x"/>
                                          </p:val>
                                        </p:tav>
                                      </p:tavLst>
                                    </p:anim>
                                    <p:anim calcmode="lin" valueType="num">
                                      <p:cBhvr>
                                        <p:cTn id="9" dur="250" fill="hold"/>
                                        <p:tgtEl>
                                          <p:spTgt spid="4">
                                            <p:graphicEl>
                                              <a:dgm id="{754095F0-0CC4-4354-BA04-7E255DB2DF59}"/>
                                            </p:graphicEl>
                                          </p:spTgt>
                                        </p:tgtEl>
                                        <p:attrNameLst>
                                          <p:attrName>ppt_y</p:attrName>
                                        </p:attrNameLst>
                                      </p:cBhvr>
                                      <p:tavLst>
                                        <p:tav tm="0">
                                          <p:val>
                                            <p:strVal val="#ppt_y+.1"/>
                                          </p:val>
                                        </p:tav>
                                        <p:tav tm="100000">
                                          <p:val>
                                            <p:strVal val="#ppt_y"/>
                                          </p:val>
                                        </p:tav>
                                      </p:tavLst>
                                    </p:anim>
                                  </p:childTnLst>
                                </p:cTn>
                              </p:par>
                            </p:childTnLst>
                          </p:cTn>
                        </p:par>
                        <p:par>
                          <p:cTn id="10" fill="hold">
                            <p:stCondLst>
                              <p:cond delay="250"/>
                            </p:stCondLst>
                            <p:childTnLst>
                              <p:par>
                                <p:cTn id="11" presetID="42" presetClass="entr" presetSubtype="0" fill="hold" grpId="0" nodeType="afterEffect">
                                  <p:stCondLst>
                                    <p:cond delay="0"/>
                                  </p:stCondLst>
                                  <p:childTnLst>
                                    <p:set>
                                      <p:cBhvr>
                                        <p:cTn id="12" dur="1" fill="hold">
                                          <p:stCondLst>
                                            <p:cond delay="0"/>
                                          </p:stCondLst>
                                        </p:cTn>
                                        <p:tgtEl>
                                          <p:spTgt spid="4">
                                            <p:graphicEl>
                                              <a:dgm id="{6CCD5FCF-384B-4F2D-A0C6-02C56B749F5F}"/>
                                            </p:graphicEl>
                                          </p:spTgt>
                                        </p:tgtEl>
                                        <p:attrNameLst>
                                          <p:attrName>style.visibility</p:attrName>
                                        </p:attrNameLst>
                                      </p:cBhvr>
                                      <p:to>
                                        <p:strVal val="visible"/>
                                      </p:to>
                                    </p:set>
                                    <p:animEffect transition="in" filter="fade">
                                      <p:cBhvr>
                                        <p:cTn id="13" dur="250"/>
                                        <p:tgtEl>
                                          <p:spTgt spid="4">
                                            <p:graphicEl>
                                              <a:dgm id="{6CCD5FCF-384B-4F2D-A0C6-02C56B749F5F}"/>
                                            </p:graphicEl>
                                          </p:spTgt>
                                        </p:tgtEl>
                                      </p:cBhvr>
                                    </p:animEffect>
                                    <p:anim calcmode="lin" valueType="num">
                                      <p:cBhvr>
                                        <p:cTn id="14" dur="250" fill="hold"/>
                                        <p:tgtEl>
                                          <p:spTgt spid="4">
                                            <p:graphicEl>
                                              <a:dgm id="{6CCD5FCF-384B-4F2D-A0C6-02C56B749F5F}"/>
                                            </p:graphicEl>
                                          </p:spTgt>
                                        </p:tgtEl>
                                        <p:attrNameLst>
                                          <p:attrName>ppt_x</p:attrName>
                                        </p:attrNameLst>
                                      </p:cBhvr>
                                      <p:tavLst>
                                        <p:tav tm="0">
                                          <p:val>
                                            <p:strVal val="#ppt_x"/>
                                          </p:val>
                                        </p:tav>
                                        <p:tav tm="100000">
                                          <p:val>
                                            <p:strVal val="#ppt_x"/>
                                          </p:val>
                                        </p:tav>
                                      </p:tavLst>
                                    </p:anim>
                                    <p:anim calcmode="lin" valueType="num">
                                      <p:cBhvr>
                                        <p:cTn id="15" dur="250" fill="hold"/>
                                        <p:tgtEl>
                                          <p:spTgt spid="4">
                                            <p:graphicEl>
                                              <a:dgm id="{6CCD5FCF-384B-4F2D-A0C6-02C56B749F5F}"/>
                                            </p:graphicEl>
                                          </p:spTgt>
                                        </p:tgtEl>
                                        <p:attrNameLst>
                                          <p:attrName>ppt_y</p:attrName>
                                        </p:attrNameLst>
                                      </p:cBhvr>
                                      <p:tavLst>
                                        <p:tav tm="0">
                                          <p:val>
                                            <p:strVal val="#ppt_y+.1"/>
                                          </p:val>
                                        </p:tav>
                                        <p:tav tm="100000">
                                          <p:val>
                                            <p:strVal val="#ppt_y"/>
                                          </p:val>
                                        </p:tav>
                                      </p:tavLst>
                                    </p:anim>
                                  </p:childTnLst>
                                </p:cTn>
                              </p:par>
                            </p:childTnLst>
                          </p:cTn>
                        </p:par>
                        <p:par>
                          <p:cTn id="16" fill="hold">
                            <p:stCondLst>
                              <p:cond delay="500"/>
                            </p:stCondLst>
                            <p:childTnLst>
                              <p:par>
                                <p:cTn id="17" presetID="42" presetClass="entr" presetSubtype="0" fill="hold" grpId="0" nodeType="afterEffect">
                                  <p:stCondLst>
                                    <p:cond delay="0"/>
                                  </p:stCondLst>
                                  <p:childTnLst>
                                    <p:set>
                                      <p:cBhvr>
                                        <p:cTn id="18" dur="1" fill="hold">
                                          <p:stCondLst>
                                            <p:cond delay="0"/>
                                          </p:stCondLst>
                                        </p:cTn>
                                        <p:tgtEl>
                                          <p:spTgt spid="4">
                                            <p:graphicEl>
                                              <a:dgm id="{DBA574BD-F540-417A-9018-DDA8D23E30EA}"/>
                                            </p:graphicEl>
                                          </p:spTgt>
                                        </p:tgtEl>
                                        <p:attrNameLst>
                                          <p:attrName>style.visibility</p:attrName>
                                        </p:attrNameLst>
                                      </p:cBhvr>
                                      <p:to>
                                        <p:strVal val="visible"/>
                                      </p:to>
                                    </p:set>
                                    <p:animEffect transition="in" filter="fade">
                                      <p:cBhvr>
                                        <p:cTn id="19" dur="250"/>
                                        <p:tgtEl>
                                          <p:spTgt spid="4">
                                            <p:graphicEl>
                                              <a:dgm id="{DBA574BD-F540-417A-9018-DDA8D23E30EA}"/>
                                            </p:graphicEl>
                                          </p:spTgt>
                                        </p:tgtEl>
                                      </p:cBhvr>
                                    </p:animEffect>
                                    <p:anim calcmode="lin" valueType="num">
                                      <p:cBhvr>
                                        <p:cTn id="20" dur="250" fill="hold"/>
                                        <p:tgtEl>
                                          <p:spTgt spid="4">
                                            <p:graphicEl>
                                              <a:dgm id="{DBA574BD-F540-417A-9018-DDA8D23E30EA}"/>
                                            </p:graphicEl>
                                          </p:spTgt>
                                        </p:tgtEl>
                                        <p:attrNameLst>
                                          <p:attrName>ppt_x</p:attrName>
                                        </p:attrNameLst>
                                      </p:cBhvr>
                                      <p:tavLst>
                                        <p:tav tm="0">
                                          <p:val>
                                            <p:strVal val="#ppt_x"/>
                                          </p:val>
                                        </p:tav>
                                        <p:tav tm="100000">
                                          <p:val>
                                            <p:strVal val="#ppt_x"/>
                                          </p:val>
                                        </p:tav>
                                      </p:tavLst>
                                    </p:anim>
                                    <p:anim calcmode="lin" valueType="num">
                                      <p:cBhvr>
                                        <p:cTn id="21" dur="250" fill="hold"/>
                                        <p:tgtEl>
                                          <p:spTgt spid="4">
                                            <p:graphicEl>
                                              <a:dgm id="{DBA574BD-F540-417A-9018-DDA8D23E30EA}"/>
                                            </p:graphicEl>
                                          </p:spTgt>
                                        </p:tgtEl>
                                        <p:attrNameLst>
                                          <p:attrName>ppt_y</p:attrName>
                                        </p:attrNameLst>
                                      </p:cBhvr>
                                      <p:tavLst>
                                        <p:tav tm="0">
                                          <p:val>
                                            <p:strVal val="#ppt_y+.1"/>
                                          </p:val>
                                        </p:tav>
                                        <p:tav tm="100000">
                                          <p:val>
                                            <p:strVal val="#ppt_y"/>
                                          </p:val>
                                        </p:tav>
                                      </p:tavLst>
                                    </p:anim>
                                  </p:childTnLst>
                                </p:cTn>
                              </p:par>
                            </p:childTnLst>
                          </p:cTn>
                        </p:par>
                        <p:par>
                          <p:cTn id="22" fill="hold">
                            <p:stCondLst>
                              <p:cond delay="750"/>
                            </p:stCondLst>
                            <p:childTnLst>
                              <p:par>
                                <p:cTn id="23" presetID="42" presetClass="entr" presetSubtype="0" fill="hold" grpId="0" nodeType="afterEffect">
                                  <p:stCondLst>
                                    <p:cond delay="0"/>
                                  </p:stCondLst>
                                  <p:childTnLst>
                                    <p:set>
                                      <p:cBhvr>
                                        <p:cTn id="24" dur="1" fill="hold">
                                          <p:stCondLst>
                                            <p:cond delay="0"/>
                                          </p:stCondLst>
                                        </p:cTn>
                                        <p:tgtEl>
                                          <p:spTgt spid="4">
                                            <p:graphicEl>
                                              <a:dgm id="{8A6A3936-E7BD-4BD4-B3C1-E269592E6AC5}"/>
                                            </p:graphicEl>
                                          </p:spTgt>
                                        </p:tgtEl>
                                        <p:attrNameLst>
                                          <p:attrName>style.visibility</p:attrName>
                                        </p:attrNameLst>
                                      </p:cBhvr>
                                      <p:to>
                                        <p:strVal val="visible"/>
                                      </p:to>
                                    </p:set>
                                    <p:animEffect transition="in" filter="fade">
                                      <p:cBhvr>
                                        <p:cTn id="25" dur="250"/>
                                        <p:tgtEl>
                                          <p:spTgt spid="4">
                                            <p:graphicEl>
                                              <a:dgm id="{8A6A3936-E7BD-4BD4-B3C1-E269592E6AC5}"/>
                                            </p:graphicEl>
                                          </p:spTgt>
                                        </p:tgtEl>
                                      </p:cBhvr>
                                    </p:animEffect>
                                    <p:anim calcmode="lin" valueType="num">
                                      <p:cBhvr>
                                        <p:cTn id="26" dur="250" fill="hold"/>
                                        <p:tgtEl>
                                          <p:spTgt spid="4">
                                            <p:graphicEl>
                                              <a:dgm id="{8A6A3936-E7BD-4BD4-B3C1-E269592E6AC5}"/>
                                            </p:graphicEl>
                                          </p:spTgt>
                                        </p:tgtEl>
                                        <p:attrNameLst>
                                          <p:attrName>ppt_x</p:attrName>
                                        </p:attrNameLst>
                                      </p:cBhvr>
                                      <p:tavLst>
                                        <p:tav tm="0">
                                          <p:val>
                                            <p:strVal val="#ppt_x"/>
                                          </p:val>
                                        </p:tav>
                                        <p:tav tm="100000">
                                          <p:val>
                                            <p:strVal val="#ppt_x"/>
                                          </p:val>
                                        </p:tav>
                                      </p:tavLst>
                                    </p:anim>
                                    <p:anim calcmode="lin" valueType="num">
                                      <p:cBhvr>
                                        <p:cTn id="27" dur="250" fill="hold"/>
                                        <p:tgtEl>
                                          <p:spTgt spid="4">
                                            <p:graphicEl>
                                              <a:dgm id="{8A6A3936-E7BD-4BD4-B3C1-E269592E6AC5}"/>
                                            </p:graphic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4">
                                            <p:graphicEl>
                                              <a:dgm id="{40062545-96B2-471C-AA63-A0DF4B4315B8}"/>
                                            </p:graphicEl>
                                          </p:spTgt>
                                        </p:tgtEl>
                                        <p:attrNameLst>
                                          <p:attrName>style.visibility</p:attrName>
                                        </p:attrNameLst>
                                      </p:cBhvr>
                                      <p:to>
                                        <p:strVal val="visible"/>
                                      </p:to>
                                    </p:set>
                                    <p:animEffect transition="in" filter="fade">
                                      <p:cBhvr>
                                        <p:cTn id="31" dur="250"/>
                                        <p:tgtEl>
                                          <p:spTgt spid="4">
                                            <p:graphicEl>
                                              <a:dgm id="{40062545-96B2-471C-AA63-A0DF4B4315B8}"/>
                                            </p:graphicEl>
                                          </p:spTgt>
                                        </p:tgtEl>
                                      </p:cBhvr>
                                    </p:animEffect>
                                    <p:anim calcmode="lin" valueType="num">
                                      <p:cBhvr>
                                        <p:cTn id="32" dur="250" fill="hold"/>
                                        <p:tgtEl>
                                          <p:spTgt spid="4">
                                            <p:graphicEl>
                                              <a:dgm id="{40062545-96B2-471C-AA63-A0DF4B4315B8}"/>
                                            </p:graphicEl>
                                          </p:spTgt>
                                        </p:tgtEl>
                                        <p:attrNameLst>
                                          <p:attrName>ppt_x</p:attrName>
                                        </p:attrNameLst>
                                      </p:cBhvr>
                                      <p:tavLst>
                                        <p:tav tm="0">
                                          <p:val>
                                            <p:strVal val="#ppt_x"/>
                                          </p:val>
                                        </p:tav>
                                        <p:tav tm="100000">
                                          <p:val>
                                            <p:strVal val="#ppt_x"/>
                                          </p:val>
                                        </p:tav>
                                      </p:tavLst>
                                    </p:anim>
                                    <p:anim calcmode="lin" valueType="num">
                                      <p:cBhvr>
                                        <p:cTn id="33" dur="250" fill="hold"/>
                                        <p:tgtEl>
                                          <p:spTgt spid="4">
                                            <p:graphicEl>
                                              <a:dgm id="{40062545-96B2-471C-AA63-A0DF4B4315B8}"/>
                                            </p:graphicEl>
                                          </p:spTgt>
                                        </p:tgtEl>
                                        <p:attrNameLst>
                                          <p:attrName>ppt_y</p:attrName>
                                        </p:attrNameLst>
                                      </p:cBhvr>
                                      <p:tavLst>
                                        <p:tav tm="0">
                                          <p:val>
                                            <p:strVal val="#ppt_y+.1"/>
                                          </p:val>
                                        </p:tav>
                                        <p:tav tm="100000">
                                          <p:val>
                                            <p:strVal val="#ppt_y"/>
                                          </p:val>
                                        </p:tav>
                                      </p:tavLst>
                                    </p:anim>
                                  </p:childTnLst>
                                </p:cTn>
                              </p:par>
                            </p:childTnLst>
                          </p:cTn>
                        </p:par>
                        <p:par>
                          <p:cTn id="34" fill="hold">
                            <p:stCondLst>
                              <p:cond delay="1250"/>
                            </p:stCondLst>
                            <p:childTnLst>
                              <p:par>
                                <p:cTn id="35" presetID="42" presetClass="entr" presetSubtype="0" fill="hold" grpId="0" nodeType="afterEffect">
                                  <p:stCondLst>
                                    <p:cond delay="0"/>
                                  </p:stCondLst>
                                  <p:childTnLst>
                                    <p:set>
                                      <p:cBhvr>
                                        <p:cTn id="36" dur="1" fill="hold">
                                          <p:stCondLst>
                                            <p:cond delay="0"/>
                                          </p:stCondLst>
                                        </p:cTn>
                                        <p:tgtEl>
                                          <p:spTgt spid="4">
                                            <p:graphicEl>
                                              <a:dgm id="{F42493D3-57E4-4D03-85B2-26081A58B26D}"/>
                                            </p:graphicEl>
                                          </p:spTgt>
                                        </p:tgtEl>
                                        <p:attrNameLst>
                                          <p:attrName>style.visibility</p:attrName>
                                        </p:attrNameLst>
                                      </p:cBhvr>
                                      <p:to>
                                        <p:strVal val="visible"/>
                                      </p:to>
                                    </p:set>
                                    <p:animEffect transition="in" filter="fade">
                                      <p:cBhvr>
                                        <p:cTn id="37" dur="250"/>
                                        <p:tgtEl>
                                          <p:spTgt spid="4">
                                            <p:graphicEl>
                                              <a:dgm id="{F42493D3-57E4-4D03-85B2-26081A58B26D}"/>
                                            </p:graphicEl>
                                          </p:spTgt>
                                        </p:tgtEl>
                                      </p:cBhvr>
                                    </p:animEffect>
                                    <p:anim calcmode="lin" valueType="num">
                                      <p:cBhvr>
                                        <p:cTn id="38" dur="250" fill="hold"/>
                                        <p:tgtEl>
                                          <p:spTgt spid="4">
                                            <p:graphicEl>
                                              <a:dgm id="{F42493D3-57E4-4D03-85B2-26081A58B26D}"/>
                                            </p:graphicEl>
                                          </p:spTgt>
                                        </p:tgtEl>
                                        <p:attrNameLst>
                                          <p:attrName>ppt_x</p:attrName>
                                        </p:attrNameLst>
                                      </p:cBhvr>
                                      <p:tavLst>
                                        <p:tav tm="0">
                                          <p:val>
                                            <p:strVal val="#ppt_x"/>
                                          </p:val>
                                        </p:tav>
                                        <p:tav tm="100000">
                                          <p:val>
                                            <p:strVal val="#ppt_x"/>
                                          </p:val>
                                        </p:tav>
                                      </p:tavLst>
                                    </p:anim>
                                    <p:anim calcmode="lin" valueType="num">
                                      <p:cBhvr>
                                        <p:cTn id="39" dur="250" fill="hold"/>
                                        <p:tgtEl>
                                          <p:spTgt spid="4">
                                            <p:graphicEl>
                                              <a:dgm id="{F42493D3-57E4-4D03-85B2-26081A58B26D}"/>
                                            </p:graphicEl>
                                          </p:spTgt>
                                        </p:tgtEl>
                                        <p:attrNameLst>
                                          <p:attrName>ppt_y</p:attrName>
                                        </p:attrNameLst>
                                      </p:cBhvr>
                                      <p:tavLst>
                                        <p:tav tm="0">
                                          <p:val>
                                            <p:strVal val="#ppt_y+.1"/>
                                          </p:val>
                                        </p:tav>
                                        <p:tav tm="100000">
                                          <p:val>
                                            <p:strVal val="#ppt_y"/>
                                          </p:val>
                                        </p:tav>
                                      </p:tavLst>
                                    </p:anim>
                                  </p:childTnLst>
                                </p:cTn>
                              </p:par>
                            </p:childTnLst>
                          </p:cTn>
                        </p:par>
                        <p:par>
                          <p:cTn id="40" fill="hold">
                            <p:stCondLst>
                              <p:cond delay="1500"/>
                            </p:stCondLst>
                            <p:childTnLst>
                              <p:par>
                                <p:cTn id="41" presetID="42" presetClass="entr" presetSubtype="0" fill="hold" grpId="0" nodeType="afterEffect">
                                  <p:stCondLst>
                                    <p:cond delay="0"/>
                                  </p:stCondLst>
                                  <p:childTnLst>
                                    <p:set>
                                      <p:cBhvr>
                                        <p:cTn id="42" dur="1" fill="hold">
                                          <p:stCondLst>
                                            <p:cond delay="0"/>
                                          </p:stCondLst>
                                        </p:cTn>
                                        <p:tgtEl>
                                          <p:spTgt spid="4">
                                            <p:graphicEl>
                                              <a:dgm id="{E84EF700-567F-4925-A776-072608948E01}"/>
                                            </p:graphicEl>
                                          </p:spTgt>
                                        </p:tgtEl>
                                        <p:attrNameLst>
                                          <p:attrName>style.visibility</p:attrName>
                                        </p:attrNameLst>
                                      </p:cBhvr>
                                      <p:to>
                                        <p:strVal val="visible"/>
                                      </p:to>
                                    </p:set>
                                    <p:animEffect transition="in" filter="fade">
                                      <p:cBhvr>
                                        <p:cTn id="43" dur="250"/>
                                        <p:tgtEl>
                                          <p:spTgt spid="4">
                                            <p:graphicEl>
                                              <a:dgm id="{E84EF700-567F-4925-A776-072608948E01}"/>
                                            </p:graphicEl>
                                          </p:spTgt>
                                        </p:tgtEl>
                                      </p:cBhvr>
                                    </p:animEffect>
                                    <p:anim calcmode="lin" valueType="num">
                                      <p:cBhvr>
                                        <p:cTn id="44" dur="250" fill="hold"/>
                                        <p:tgtEl>
                                          <p:spTgt spid="4">
                                            <p:graphicEl>
                                              <a:dgm id="{E84EF700-567F-4925-A776-072608948E01}"/>
                                            </p:graphicEl>
                                          </p:spTgt>
                                        </p:tgtEl>
                                        <p:attrNameLst>
                                          <p:attrName>ppt_x</p:attrName>
                                        </p:attrNameLst>
                                      </p:cBhvr>
                                      <p:tavLst>
                                        <p:tav tm="0">
                                          <p:val>
                                            <p:strVal val="#ppt_x"/>
                                          </p:val>
                                        </p:tav>
                                        <p:tav tm="100000">
                                          <p:val>
                                            <p:strVal val="#ppt_x"/>
                                          </p:val>
                                        </p:tav>
                                      </p:tavLst>
                                    </p:anim>
                                    <p:anim calcmode="lin" valueType="num">
                                      <p:cBhvr>
                                        <p:cTn id="45" dur="250" fill="hold"/>
                                        <p:tgtEl>
                                          <p:spTgt spid="4">
                                            <p:graphicEl>
                                              <a:dgm id="{E84EF700-567F-4925-A776-072608948E01}"/>
                                            </p:graphicEl>
                                          </p:spTgt>
                                        </p:tgtEl>
                                        <p:attrNameLst>
                                          <p:attrName>ppt_y</p:attrName>
                                        </p:attrNameLst>
                                      </p:cBhvr>
                                      <p:tavLst>
                                        <p:tav tm="0">
                                          <p:val>
                                            <p:strVal val="#ppt_y+.1"/>
                                          </p:val>
                                        </p:tav>
                                        <p:tav tm="100000">
                                          <p:val>
                                            <p:strVal val="#ppt_y"/>
                                          </p:val>
                                        </p:tav>
                                      </p:tavLst>
                                    </p:anim>
                                  </p:childTnLst>
                                </p:cTn>
                              </p:par>
                            </p:childTnLst>
                          </p:cTn>
                        </p:par>
                        <p:par>
                          <p:cTn id="46" fill="hold">
                            <p:stCondLst>
                              <p:cond delay="1750"/>
                            </p:stCondLst>
                            <p:childTnLst>
                              <p:par>
                                <p:cTn id="47" presetID="42" presetClass="entr" presetSubtype="0" fill="hold" grpId="0" nodeType="afterEffect">
                                  <p:stCondLst>
                                    <p:cond delay="0"/>
                                  </p:stCondLst>
                                  <p:childTnLst>
                                    <p:set>
                                      <p:cBhvr>
                                        <p:cTn id="48" dur="1" fill="hold">
                                          <p:stCondLst>
                                            <p:cond delay="0"/>
                                          </p:stCondLst>
                                        </p:cTn>
                                        <p:tgtEl>
                                          <p:spTgt spid="4">
                                            <p:graphicEl>
                                              <a:dgm id="{7740E51B-8918-4EE3-AEF8-01A173F87E09}"/>
                                            </p:graphicEl>
                                          </p:spTgt>
                                        </p:tgtEl>
                                        <p:attrNameLst>
                                          <p:attrName>style.visibility</p:attrName>
                                        </p:attrNameLst>
                                      </p:cBhvr>
                                      <p:to>
                                        <p:strVal val="visible"/>
                                      </p:to>
                                    </p:set>
                                    <p:animEffect transition="in" filter="fade">
                                      <p:cBhvr>
                                        <p:cTn id="49" dur="250"/>
                                        <p:tgtEl>
                                          <p:spTgt spid="4">
                                            <p:graphicEl>
                                              <a:dgm id="{7740E51B-8918-4EE3-AEF8-01A173F87E09}"/>
                                            </p:graphicEl>
                                          </p:spTgt>
                                        </p:tgtEl>
                                      </p:cBhvr>
                                    </p:animEffect>
                                    <p:anim calcmode="lin" valueType="num">
                                      <p:cBhvr>
                                        <p:cTn id="50" dur="250" fill="hold"/>
                                        <p:tgtEl>
                                          <p:spTgt spid="4">
                                            <p:graphicEl>
                                              <a:dgm id="{7740E51B-8918-4EE3-AEF8-01A173F87E09}"/>
                                            </p:graphicEl>
                                          </p:spTgt>
                                        </p:tgtEl>
                                        <p:attrNameLst>
                                          <p:attrName>ppt_x</p:attrName>
                                        </p:attrNameLst>
                                      </p:cBhvr>
                                      <p:tavLst>
                                        <p:tav tm="0">
                                          <p:val>
                                            <p:strVal val="#ppt_x"/>
                                          </p:val>
                                        </p:tav>
                                        <p:tav tm="100000">
                                          <p:val>
                                            <p:strVal val="#ppt_x"/>
                                          </p:val>
                                        </p:tav>
                                      </p:tavLst>
                                    </p:anim>
                                    <p:anim calcmode="lin" valueType="num">
                                      <p:cBhvr>
                                        <p:cTn id="51" dur="250" fill="hold"/>
                                        <p:tgtEl>
                                          <p:spTgt spid="4">
                                            <p:graphicEl>
                                              <a:dgm id="{7740E51B-8918-4EE3-AEF8-01A173F87E09}"/>
                                            </p:graphicEl>
                                          </p:spTgt>
                                        </p:tgtEl>
                                        <p:attrNameLst>
                                          <p:attrName>ppt_y</p:attrName>
                                        </p:attrNameLst>
                                      </p:cBhvr>
                                      <p:tavLst>
                                        <p:tav tm="0">
                                          <p:val>
                                            <p:strVal val="#ppt_y+.1"/>
                                          </p:val>
                                        </p:tav>
                                        <p:tav tm="100000">
                                          <p:val>
                                            <p:strVal val="#ppt_y"/>
                                          </p:val>
                                        </p:tav>
                                      </p:tavLst>
                                    </p:anim>
                                  </p:childTnLst>
                                </p:cTn>
                              </p:par>
                            </p:childTnLst>
                          </p:cTn>
                        </p:par>
                        <p:par>
                          <p:cTn id="52" fill="hold">
                            <p:stCondLst>
                              <p:cond delay="2000"/>
                            </p:stCondLst>
                            <p:childTnLst>
                              <p:par>
                                <p:cTn id="53" presetID="42" presetClass="entr" presetSubtype="0" fill="hold" grpId="0" nodeType="afterEffect">
                                  <p:stCondLst>
                                    <p:cond delay="0"/>
                                  </p:stCondLst>
                                  <p:childTnLst>
                                    <p:set>
                                      <p:cBhvr>
                                        <p:cTn id="54" dur="1" fill="hold">
                                          <p:stCondLst>
                                            <p:cond delay="0"/>
                                          </p:stCondLst>
                                        </p:cTn>
                                        <p:tgtEl>
                                          <p:spTgt spid="4">
                                            <p:graphicEl>
                                              <a:dgm id="{13195BA1-7903-4D97-8A4C-C4A24BF583C2}"/>
                                            </p:graphicEl>
                                          </p:spTgt>
                                        </p:tgtEl>
                                        <p:attrNameLst>
                                          <p:attrName>style.visibility</p:attrName>
                                        </p:attrNameLst>
                                      </p:cBhvr>
                                      <p:to>
                                        <p:strVal val="visible"/>
                                      </p:to>
                                    </p:set>
                                    <p:animEffect transition="in" filter="fade">
                                      <p:cBhvr>
                                        <p:cTn id="55" dur="250"/>
                                        <p:tgtEl>
                                          <p:spTgt spid="4">
                                            <p:graphicEl>
                                              <a:dgm id="{13195BA1-7903-4D97-8A4C-C4A24BF583C2}"/>
                                            </p:graphicEl>
                                          </p:spTgt>
                                        </p:tgtEl>
                                      </p:cBhvr>
                                    </p:animEffect>
                                    <p:anim calcmode="lin" valueType="num">
                                      <p:cBhvr>
                                        <p:cTn id="56" dur="250" fill="hold"/>
                                        <p:tgtEl>
                                          <p:spTgt spid="4">
                                            <p:graphicEl>
                                              <a:dgm id="{13195BA1-7903-4D97-8A4C-C4A24BF583C2}"/>
                                            </p:graphicEl>
                                          </p:spTgt>
                                        </p:tgtEl>
                                        <p:attrNameLst>
                                          <p:attrName>ppt_x</p:attrName>
                                        </p:attrNameLst>
                                      </p:cBhvr>
                                      <p:tavLst>
                                        <p:tav tm="0">
                                          <p:val>
                                            <p:strVal val="#ppt_x"/>
                                          </p:val>
                                        </p:tav>
                                        <p:tav tm="100000">
                                          <p:val>
                                            <p:strVal val="#ppt_x"/>
                                          </p:val>
                                        </p:tav>
                                      </p:tavLst>
                                    </p:anim>
                                    <p:anim calcmode="lin" valueType="num">
                                      <p:cBhvr>
                                        <p:cTn id="57" dur="250" fill="hold"/>
                                        <p:tgtEl>
                                          <p:spTgt spid="4">
                                            <p:graphicEl>
                                              <a:dgm id="{13195BA1-7903-4D97-8A4C-C4A24BF583C2}"/>
                                            </p:graphicEl>
                                          </p:spTgt>
                                        </p:tgtEl>
                                        <p:attrNameLst>
                                          <p:attrName>ppt_y</p:attrName>
                                        </p:attrNameLst>
                                      </p:cBhvr>
                                      <p:tavLst>
                                        <p:tav tm="0">
                                          <p:val>
                                            <p:strVal val="#ppt_y+.1"/>
                                          </p:val>
                                        </p:tav>
                                        <p:tav tm="100000">
                                          <p:val>
                                            <p:strVal val="#ppt_y"/>
                                          </p:val>
                                        </p:tav>
                                      </p:tavLst>
                                    </p:anim>
                                  </p:childTnLst>
                                </p:cTn>
                              </p:par>
                            </p:childTnLst>
                          </p:cTn>
                        </p:par>
                        <p:par>
                          <p:cTn id="58" fill="hold">
                            <p:stCondLst>
                              <p:cond delay="2250"/>
                            </p:stCondLst>
                            <p:childTnLst>
                              <p:par>
                                <p:cTn id="59" presetID="42" presetClass="entr" presetSubtype="0" fill="hold" grpId="0" nodeType="afterEffect">
                                  <p:stCondLst>
                                    <p:cond delay="0"/>
                                  </p:stCondLst>
                                  <p:childTnLst>
                                    <p:set>
                                      <p:cBhvr>
                                        <p:cTn id="60" dur="1" fill="hold">
                                          <p:stCondLst>
                                            <p:cond delay="0"/>
                                          </p:stCondLst>
                                        </p:cTn>
                                        <p:tgtEl>
                                          <p:spTgt spid="4">
                                            <p:graphicEl>
                                              <a:dgm id="{DBFD0F6A-9E8A-423D-BD11-34A66242B25C}"/>
                                            </p:graphicEl>
                                          </p:spTgt>
                                        </p:tgtEl>
                                        <p:attrNameLst>
                                          <p:attrName>style.visibility</p:attrName>
                                        </p:attrNameLst>
                                      </p:cBhvr>
                                      <p:to>
                                        <p:strVal val="visible"/>
                                      </p:to>
                                    </p:set>
                                    <p:animEffect transition="in" filter="fade">
                                      <p:cBhvr>
                                        <p:cTn id="61" dur="250"/>
                                        <p:tgtEl>
                                          <p:spTgt spid="4">
                                            <p:graphicEl>
                                              <a:dgm id="{DBFD0F6A-9E8A-423D-BD11-34A66242B25C}"/>
                                            </p:graphicEl>
                                          </p:spTgt>
                                        </p:tgtEl>
                                      </p:cBhvr>
                                    </p:animEffect>
                                    <p:anim calcmode="lin" valueType="num">
                                      <p:cBhvr>
                                        <p:cTn id="62" dur="250" fill="hold"/>
                                        <p:tgtEl>
                                          <p:spTgt spid="4">
                                            <p:graphicEl>
                                              <a:dgm id="{DBFD0F6A-9E8A-423D-BD11-34A66242B25C}"/>
                                            </p:graphicEl>
                                          </p:spTgt>
                                        </p:tgtEl>
                                        <p:attrNameLst>
                                          <p:attrName>ppt_x</p:attrName>
                                        </p:attrNameLst>
                                      </p:cBhvr>
                                      <p:tavLst>
                                        <p:tav tm="0">
                                          <p:val>
                                            <p:strVal val="#ppt_x"/>
                                          </p:val>
                                        </p:tav>
                                        <p:tav tm="100000">
                                          <p:val>
                                            <p:strVal val="#ppt_x"/>
                                          </p:val>
                                        </p:tav>
                                      </p:tavLst>
                                    </p:anim>
                                    <p:anim calcmode="lin" valueType="num">
                                      <p:cBhvr>
                                        <p:cTn id="63" dur="250" fill="hold"/>
                                        <p:tgtEl>
                                          <p:spTgt spid="4">
                                            <p:graphicEl>
                                              <a:dgm id="{DBFD0F6A-9E8A-423D-BD11-34A66242B25C}"/>
                                            </p:graphicEl>
                                          </p:spTgt>
                                        </p:tgtEl>
                                        <p:attrNameLst>
                                          <p:attrName>ppt_y</p:attrName>
                                        </p:attrNameLst>
                                      </p:cBhvr>
                                      <p:tavLst>
                                        <p:tav tm="0">
                                          <p:val>
                                            <p:strVal val="#ppt_y+.1"/>
                                          </p:val>
                                        </p:tav>
                                        <p:tav tm="100000">
                                          <p:val>
                                            <p:strVal val="#ppt_y"/>
                                          </p:val>
                                        </p:tav>
                                      </p:tavLst>
                                    </p:anim>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4">
                                            <p:graphicEl>
                                              <a:dgm id="{E802D34B-9F43-4DDD-A882-EBC6A1F9D2A3}"/>
                                            </p:graphicEl>
                                          </p:spTgt>
                                        </p:tgtEl>
                                        <p:attrNameLst>
                                          <p:attrName>style.visibility</p:attrName>
                                        </p:attrNameLst>
                                      </p:cBhvr>
                                      <p:to>
                                        <p:strVal val="visible"/>
                                      </p:to>
                                    </p:set>
                                    <p:animEffect transition="in" filter="fade">
                                      <p:cBhvr>
                                        <p:cTn id="67" dur="250"/>
                                        <p:tgtEl>
                                          <p:spTgt spid="4">
                                            <p:graphicEl>
                                              <a:dgm id="{E802D34B-9F43-4DDD-A882-EBC6A1F9D2A3}"/>
                                            </p:graphicEl>
                                          </p:spTgt>
                                        </p:tgtEl>
                                      </p:cBhvr>
                                    </p:animEffect>
                                    <p:anim calcmode="lin" valueType="num">
                                      <p:cBhvr>
                                        <p:cTn id="68" dur="250" fill="hold"/>
                                        <p:tgtEl>
                                          <p:spTgt spid="4">
                                            <p:graphicEl>
                                              <a:dgm id="{E802D34B-9F43-4DDD-A882-EBC6A1F9D2A3}"/>
                                            </p:graphicEl>
                                          </p:spTgt>
                                        </p:tgtEl>
                                        <p:attrNameLst>
                                          <p:attrName>ppt_x</p:attrName>
                                        </p:attrNameLst>
                                      </p:cBhvr>
                                      <p:tavLst>
                                        <p:tav tm="0">
                                          <p:val>
                                            <p:strVal val="#ppt_x"/>
                                          </p:val>
                                        </p:tav>
                                        <p:tav tm="100000">
                                          <p:val>
                                            <p:strVal val="#ppt_x"/>
                                          </p:val>
                                        </p:tav>
                                      </p:tavLst>
                                    </p:anim>
                                    <p:anim calcmode="lin" valueType="num">
                                      <p:cBhvr>
                                        <p:cTn id="69" dur="250" fill="hold"/>
                                        <p:tgtEl>
                                          <p:spTgt spid="4">
                                            <p:graphicEl>
                                              <a:dgm id="{E802D34B-9F43-4DDD-A882-EBC6A1F9D2A3}"/>
                                            </p:graphicEl>
                                          </p:spTgt>
                                        </p:tgtEl>
                                        <p:attrNameLst>
                                          <p:attrName>ppt_y</p:attrName>
                                        </p:attrNameLst>
                                      </p:cBhvr>
                                      <p:tavLst>
                                        <p:tav tm="0">
                                          <p:val>
                                            <p:strVal val="#ppt_y+.1"/>
                                          </p:val>
                                        </p:tav>
                                        <p:tav tm="100000">
                                          <p:val>
                                            <p:strVal val="#ppt_y"/>
                                          </p:val>
                                        </p:tav>
                                      </p:tavLst>
                                    </p:anim>
                                  </p:childTnLst>
                                </p:cTn>
                              </p:par>
                            </p:childTnLst>
                          </p:cTn>
                        </p:par>
                        <p:par>
                          <p:cTn id="70" fill="hold">
                            <p:stCondLst>
                              <p:cond delay="2750"/>
                            </p:stCondLst>
                            <p:childTnLst>
                              <p:par>
                                <p:cTn id="71" presetID="42" presetClass="entr" presetSubtype="0" fill="hold" grpId="0" nodeType="afterEffect">
                                  <p:stCondLst>
                                    <p:cond delay="0"/>
                                  </p:stCondLst>
                                  <p:childTnLst>
                                    <p:set>
                                      <p:cBhvr>
                                        <p:cTn id="72" dur="1" fill="hold">
                                          <p:stCondLst>
                                            <p:cond delay="0"/>
                                          </p:stCondLst>
                                        </p:cTn>
                                        <p:tgtEl>
                                          <p:spTgt spid="4">
                                            <p:graphicEl>
                                              <a:dgm id="{0669D382-B68F-41FC-A946-FEF922BE7C58}"/>
                                            </p:graphicEl>
                                          </p:spTgt>
                                        </p:tgtEl>
                                        <p:attrNameLst>
                                          <p:attrName>style.visibility</p:attrName>
                                        </p:attrNameLst>
                                      </p:cBhvr>
                                      <p:to>
                                        <p:strVal val="visible"/>
                                      </p:to>
                                    </p:set>
                                    <p:animEffect transition="in" filter="fade">
                                      <p:cBhvr>
                                        <p:cTn id="73" dur="250"/>
                                        <p:tgtEl>
                                          <p:spTgt spid="4">
                                            <p:graphicEl>
                                              <a:dgm id="{0669D382-B68F-41FC-A946-FEF922BE7C58}"/>
                                            </p:graphicEl>
                                          </p:spTgt>
                                        </p:tgtEl>
                                      </p:cBhvr>
                                    </p:animEffect>
                                    <p:anim calcmode="lin" valueType="num">
                                      <p:cBhvr>
                                        <p:cTn id="74" dur="250" fill="hold"/>
                                        <p:tgtEl>
                                          <p:spTgt spid="4">
                                            <p:graphicEl>
                                              <a:dgm id="{0669D382-B68F-41FC-A946-FEF922BE7C58}"/>
                                            </p:graphicEl>
                                          </p:spTgt>
                                        </p:tgtEl>
                                        <p:attrNameLst>
                                          <p:attrName>ppt_x</p:attrName>
                                        </p:attrNameLst>
                                      </p:cBhvr>
                                      <p:tavLst>
                                        <p:tav tm="0">
                                          <p:val>
                                            <p:strVal val="#ppt_x"/>
                                          </p:val>
                                        </p:tav>
                                        <p:tav tm="100000">
                                          <p:val>
                                            <p:strVal val="#ppt_x"/>
                                          </p:val>
                                        </p:tav>
                                      </p:tavLst>
                                    </p:anim>
                                    <p:anim calcmode="lin" valueType="num">
                                      <p:cBhvr>
                                        <p:cTn id="75" dur="250" fill="hold"/>
                                        <p:tgtEl>
                                          <p:spTgt spid="4">
                                            <p:graphicEl>
                                              <a:dgm id="{0669D382-B68F-41FC-A946-FEF922BE7C58}"/>
                                            </p:graphicEl>
                                          </p:spTgt>
                                        </p:tgtEl>
                                        <p:attrNameLst>
                                          <p:attrName>ppt_y</p:attrName>
                                        </p:attrNameLst>
                                      </p:cBhvr>
                                      <p:tavLst>
                                        <p:tav tm="0">
                                          <p:val>
                                            <p:strVal val="#ppt_y+.1"/>
                                          </p:val>
                                        </p:tav>
                                        <p:tav tm="100000">
                                          <p:val>
                                            <p:strVal val="#ppt_y"/>
                                          </p:val>
                                        </p:tav>
                                      </p:tavLst>
                                    </p:anim>
                                  </p:childTnLst>
                                </p:cTn>
                              </p:par>
                            </p:childTnLst>
                          </p:cTn>
                        </p:par>
                        <p:par>
                          <p:cTn id="76" fill="hold">
                            <p:stCondLst>
                              <p:cond delay="3000"/>
                            </p:stCondLst>
                            <p:childTnLst>
                              <p:par>
                                <p:cTn id="77" presetID="42" presetClass="entr" presetSubtype="0" fill="hold" grpId="0" nodeType="afterEffect">
                                  <p:stCondLst>
                                    <p:cond delay="0"/>
                                  </p:stCondLst>
                                  <p:childTnLst>
                                    <p:set>
                                      <p:cBhvr>
                                        <p:cTn id="78" dur="1" fill="hold">
                                          <p:stCondLst>
                                            <p:cond delay="0"/>
                                          </p:stCondLst>
                                        </p:cTn>
                                        <p:tgtEl>
                                          <p:spTgt spid="4">
                                            <p:graphicEl>
                                              <a:dgm id="{6BE98199-194E-4377-8AAC-C24C94CCBD5C}"/>
                                            </p:graphicEl>
                                          </p:spTgt>
                                        </p:tgtEl>
                                        <p:attrNameLst>
                                          <p:attrName>style.visibility</p:attrName>
                                        </p:attrNameLst>
                                      </p:cBhvr>
                                      <p:to>
                                        <p:strVal val="visible"/>
                                      </p:to>
                                    </p:set>
                                    <p:animEffect transition="in" filter="fade">
                                      <p:cBhvr>
                                        <p:cTn id="79" dur="250"/>
                                        <p:tgtEl>
                                          <p:spTgt spid="4">
                                            <p:graphicEl>
                                              <a:dgm id="{6BE98199-194E-4377-8AAC-C24C94CCBD5C}"/>
                                            </p:graphicEl>
                                          </p:spTgt>
                                        </p:tgtEl>
                                      </p:cBhvr>
                                    </p:animEffect>
                                    <p:anim calcmode="lin" valueType="num">
                                      <p:cBhvr>
                                        <p:cTn id="80" dur="250" fill="hold"/>
                                        <p:tgtEl>
                                          <p:spTgt spid="4">
                                            <p:graphicEl>
                                              <a:dgm id="{6BE98199-194E-4377-8AAC-C24C94CCBD5C}"/>
                                            </p:graphicEl>
                                          </p:spTgt>
                                        </p:tgtEl>
                                        <p:attrNameLst>
                                          <p:attrName>ppt_x</p:attrName>
                                        </p:attrNameLst>
                                      </p:cBhvr>
                                      <p:tavLst>
                                        <p:tav tm="0">
                                          <p:val>
                                            <p:strVal val="#ppt_x"/>
                                          </p:val>
                                        </p:tav>
                                        <p:tav tm="100000">
                                          <p:val>
                                            <p:strVal val="#ppt_x"/>
                                          </p:val>
                                        </p:tav>
                                      </p:tavLst>
                                    </p:anim>
                                    <p:anim calcmode="lin" valueType="num">
                                      <p:cBhvr>
                                        <p:cTn id="81" dur="250" fill="hold"/>
                                        <p:tgtEl>
                                          <p:spTgt spid="4">
                                            <p:graphicEl>
                                              <a:dgm id="{6BE98199-194E-4377-8AAC-C24C94CCBD5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Continue……</a:t>
            </a:r>
            <a:endParaRPr lang="en-US" dirty="0">
              <a:solidFill>
                <a:schemeClr val="accent3"/>
              </a:solidFill>
            </a:endParaRPr>
          </a:p>
        </p:txBody>
      </p:sp>
      <p:sp>
        <p:nvSpPr>
          <p:cNvPr id="3" name="Content Placeholder 2"/>
          <p:cNvSpPr>
            <a:spLocks noGrp="1"/>
          </p:cNvSpPr>
          <p:nvPr>
            <p:ph sz="quarter" idx="1"/>
          </p:nvPr>
        </p:nvSpPr>
        <p:spPr/>
        <p:txBody>
          <a:bodyPr>
            <a:normAutofit/>
          </a:bodyPr>
          <a:lstStyle/>
          <a:p>
            <a:pPr>
              <a:buNone/>
            </a:pPr>
            <a:r>
              <a:rPr lang="en-US" sz="1800" b="1" dirty="0" smtClean="0">
                <a:latin typeface="Times New Roman" pitchFamily="18" charset="0"/>
                <a:cs typeface="Times New Roman" pitchFamily="18" charset="0"/>
              </a:rPr>
              <a:t>Divisions</a:t>
            </a:r>
          </a:p>
          <a:p>
            <a:pPr>
              <a:buNone/>
            </a:pPr>
            <a:endParaRPr lang="en-US" sz="1800" b="1" dirty="0" smtClean="0">
              <a:latin typeface="Times New Roman" pitchFamily="18" charset="0"/>
              <a:cs typeface="Times New Roman" pitchFamily="18" charset="0"/>
            </a:endParaRPr>
          </a:p>
          <a:p>
            <a:pPr>
              <a:buFont typeface="Wingdings" pitchFamily="2" charset="2"/>
              <a:buChar char="q"/>
            </a:pPr>
            <a:r>
              <a:rPr lang="en-US" dirty="0" smtClean="0">
                <a:latin typeface="Times New Roman" pitchFamily="18" charset="0"/>
                <a:cs typeface="Times New Roman" pitchFamily="18" charset="0"/>
              </a:rPr>
              <a:t>Multiple factors contribute  such divisional inconsistency having cultural belief and traditional norms, education status of division and divisional  poverty may be the cause of early marriage.</a:t>
            </a:r>
          </a:p>
          <a:p>
            <a:pPr>
              <a:buFont typeface="Wingdings" pitchFamily="2" charset="2"/>
              <a:buChar char="q"/>
            </a:pPr>
            <a:r>
              <a:rPr lang="en-US" dirty="0" smtClean="0">
                <a:latin typeface="Times New Roman" pitchFamily="18" charset="0"/>
                <a:cs typeface="Times New Roman" pitchFamily="18" charset="0"/>
              </a:rPr>
              <a:t>Women from </a:t>
            </a:r>
            <a:r>
              <a:rPr lang="en-US" dirty="0" err="1" smtClean="0">
                <a:latin typeface="Times New Roman" pitchFamily="18" charset="0"/>
                <a:cs typeface="Times New Roman" pitchFamily="18" charset="0"/>
              </a:rPr>
              <a:t>Sylhet</a:t>
            </a:r>
            <a:r>
              <a:rPr lang="en-US" dirty="0" smtClean="0">
                <a:latin typeface="Times New Roman" pitchFamily="18" charset="0"/>
                <a:cs typeface="Times New Roman" pitchFamily="18" charset="0"/>
              </a:rPr>
              <a:t> are more obedient to follow the marriage law in Bangladesh.</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Strength &amp; limitation</a:t>
            </a:r>
            <a:endParaRPr lang="en-US" dirty="0">
              <a:solidFill>
                <a:schemeClr val="accent3"/>
              </a:solidFill>
            </a:endParaRPr>
          </a:p>
        </p:txBody>
      </p:sp>
      <p:sp>
        <p:nvSpPr>
          <p:cNvPr id="3" name="Content Placeholder 2"/>
          <p:cNvSpPr>
            <a:spLocks noGrp="1"/>
          </p:cNvSpPr>
          <p:nvPr>
            <p:ph sz="quarter" idx="1"/>
          </p:nvPr>
        </p:nvSpPr>
        <p:spPr>
          <a:xfrm>
            <a:off x="609600" y="2209800"/>
            <a:ext cx="7467600" cy="2819400"/>
          </a:xfrm>
        </p:spPr>
        <p:txBody>
          <a:bodyPr>
            <a:normAutofit/>
          </a:bodyPr>
          <a:lstStyle/>
          <a:p>
            <a:pPr>
              <a:buFont typeface="Wingdings" pitchFamily="2" charset="2"/>
              <a:buChar char="q"/>
            </a:pPr>
            <a:r>
              <a:rPr lang="en-US" dirty="0" smtClean="0"/>
              <a:t>The key strength of this study </a:t>
            </a:r>
            <a:r>
              <a:rPr lang="en-GB" dirty="0" smtClean="0">
                <a:solidFill>
                  <a:srgbClr val="000000"/>
                </a:solidFill>
                <a:latin typeface="Times New Roman" panose="02020603050405020304" pitchFamily="18" charset="0"/>
              </a:rPr>
              <a:t>is that it used very up-to-date BDHS data 2017-18  to find out the determining factor of the early marriage.</a:t>
            </a:r>
            <a:endParaRPr lang="en-US" dirty="0" smtClean="0"/>
          </a:p>
          <a:p>
            <a:pPr>
              <a:buNone/>
            </a:pPr>
            <a:endParaRPr lang="en-US" dirty="0" smtClean="0"/>
          </a:p>
          <a:p>
            <a:pPr>
              <a:buFont typeface="Wingdings" pitchFamily="2" charset="2"/>
              <a:buChar char="q"/>
            </a:pPr>
            <a:r>
              <a:rPr lang="en-US" dirty="0" smtClean="0"/>
              <a:t>Limitation of this study is recall bias.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Recommendation</a:t>
            </a:r>
            <a:endParaRPr lang="en-US" dirty="0">
              <a:solidFill>
                <a:schemeClr val="accent3"/>
              </a:solidFill>
            </a:endParaRPr>
          </a:p>
        </p:txBody>
      </p:sp>
      <p:sp>
        <p:nvSpPr>
          <p:cNvPr id="3" name="Content Placeholder 2"/>
          <p:cNvSpPr>
            <a:spLocks noGrp="1"/>
          </p:cNvSpPr>
          <p:nvPr>
            <p:ph sz="quarter" idx="1"/>
          </p:nvPr>
        </p:nvSpPr>
        <p:spPr/>
        <p:txBody>
          <a:bodyPr/>
          <a:lstStyle/>
          <a:p>
            <a:pPr lvl="0">
              <a:buFont typeface="Wingdings" pitchFamily="2" charset="2"/>
              <a:buChar char="q"/>
            </a:pPr>
            <a:r>
              <a:rPr lang="en-US" dirty="0" smtClean="0">
                <a:latin typeface="Times New Roman" pitchFamily="18" charset="0"/>
                <a:cs typeface="Times New Roman" pitchFamily="18" charset="0"/>
              </a:rPr>
              <a:t>Should strictly implement the marriage act.</a:t>
            </a:r>
          </a:p>
          <a:p>
            <a:pPr>
              <a:buFont typeface="Wingdings" pitchFamily="2" charset="2"/>
              <a:buChar char="q"/>
            </a:pPr>
            <a:r>
              <a:rPr lang="en-US" dirty="0" smtClean="0">
                <a:latin typeface="Times New Roman" pitchFamily="18" charset="0"/>
                <a:cs typeface="Times New Roman" pitchFamily="18" charset="0"/>
              </a:rPr>
              <a:t>To educate both male and female counterpart of this country up to high level.</a:t>
            </a:r>
          </a:p>
          <a:p>
            <a:pPr lvl="0">
              <a:buFont typeface="Wingdings" pitchFamily="2" charset="2"/>
              <a:buChar char="q"/>
            </a:pPr>
            <a:r>
              <a:rPr lang="en-US" dirty="0" smtClean="0">
                <a:latin typeface="Times New Roman" pitchFamily="18" charset="0"/>
                <a:cs typeface="Times New Roman" pitchFamily="18" charset="0"/>
              </a:rPr>
              <a:t>Need to increase social security of women .</a:t>
            </a:r>
          </a:p>
          <a:p>
            <a:pPr>
              <a:buFont typeface="Wingdings" pitchFamily="2" charset="2"/>
              <a:buChar char="q"/>
            </a:pPr>
            <a:r>
              <a:rPr lang="en-US" dirty="0" smtClean="0">
                <a:latin typeface="Times New Roman" pitchFamily="18" charset="0"/>
                <a:cs typeface="Times New Roman" pitchFamily="18" charset="0"/>
              </a:rPr>
              <a:t>Should build up parents awareness.</a:t>
            </a:r>
          </a:p>
          <a:p>
            <a:pPr lvl="0">
              <a:buFont typeface="Wingdings" pitchFamily="2" charset="2"/>
              <a:buChar char="q"/>
            </a:pPr>
            <a:r>
              <a:rPr lang="en-US" dirty="0" smtClean="0">
                <a:latin typeface="Times New Roman" pitchFamily="18" charset="0"/>
                <a:cs typeface="Times New Roman" pitchFamily="18" charset="0"/>
              </a:rPr>
              <a:t>To organize seminars to give explanation the awful outcome of early marriage.</a:t>
            </a:r>
          </a:p>
          <a:p>
            <a:pPr lvl="0">
              <a:buFont typeface="Wingdings" pitchFamily="2" charset="2"/>
              <a:buChar char="q"/>
            </a:pPr>
            <a:r>
              <a:rPr lang="en-US" smtClean="0">
                <a:latin typeface="Times New Roman" panose="02020603050405020304" pitchFamily="18" charset="0"/>
                <a:ea typeface="Calibri" panose="020F0502020204030204" pitchFamily="34" charset="0"/>
              </a:rPr>
              <a:t>Need to </a:t>
            </a:r>
            <a:r>
              <a:rPr lang="en-US" dirty="0" smtClean="0">
                <a:latin typeface="Times New Roman" panose="02020603050405020304" pitchFamily="18" charset="0"/>
                <a:ea typeface="Calibri" panose="020F0502020204030204" pitchFamily="34" charset="0"/>
              </a:rPr>
              <a:t>conduct more qualitative research to explore why </a:t>
            </a:r>
            <a:r>
              <a:rPr lang="en-US" dirty="0" smtClean="0">
                <a:latin typeface="Times New Roman" pitchFamily="18" charset="0"/>
                <a:cs typeface="Times New Roman" pitchFamily="18" charset="0"/>
              </a:rPr>
              <a:t>working women have early marriage.</a:t>
            </a:r>
            <a:endParaRPr lang="en-US" dirty="0" smtClean="0"/>
          </a:p>
          <a:p>
            <a:endParaRPr lang="en-US" dirty="0" smtClean="0">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Acknowledgement</a:t>
            </a:r>
            <a:endParaRPr lang="en-US" dirty="0">
              <a:solidFill>
                <a:schemeClr val="accent3"/>
              </a:solidFill>
            </a:endParaRPr>
          </a:p>
        </p:txBody>
      </p:sp>
      <p:sp>
        <p:nvSpPr>
          <p:cNvPr id="3" name="Content Placeholder 2"/>
          <p:cNvSpPr>
            <a:spLocks noGrp="1"/>
          </p:cNvSpPr>
          <p:nvPr>
            <p:ph sz="quarter" idx="1"/>
          </p:nvPr>
        </p:nvSpPr>
        <p:spPr>
          <a:xfrm>
            <a:off x="457200" y="2438400"/>
            <a:ext cx="7467600" cy="2514600"/>
          </a:xfrm>
        </p:spPr>
        <p:txBody>
          <a:bodyPr/>
          <a:lstStyle/>
          <a:p>
            <a:r>
              <a:rPr lang="en-US" dirty="0" smtClean="0">
                <a:solidFill>
                  <a:srgbClr val="000000"/>
                </a:solidFill>
                <a:latin typeface="Times New Roman" panose="02020603050405020304" pitchFamily="18" charset="0"/>
                <a:ea typeface="Calibri" panose="020F0502020204030204" pitchFamily="34" charset="0"/>
              </a:rPr>
              <a:t>I want to thank my supervisor (</a:t>
            </a:r>
            <a:r>
              <a:rPr lang="en-US" dirty="0" err="1" smtClean="0">
                <a:solidFill>
                  <a:srgbClr val="000000"/>
                </a:solidFill>
                <a:latin typeface="Times New Roman" panose="02020603050405020304" pitchFamily="18" charset="0"/>
                <a:ea typeface="Calibri" panose="020F0502020204030204" pitchFamily="34" charset="0"/>
              </a:rPr>
              <a:t>Samia</a:t>
            </a:r>
            <a:r>
              <a:rPr lang="en-US" dirty="0" smtClean="0">
                <a:solidFill>
                  <a:srgbClr val="000000"/>
                </a:solidFill>
                <a:latin typeface="Times New Roman" panose="02020603050405020304" pitchFamily="18" charset="0"/>
                <a:ea typeface="Calibri" panose="020F0502020204030204" pitchFamily="34" charset="0"/>
              </a:rPr>
              <a:t> Aziz), Faculty Member of  IUB and the Department of Public Health IUB for helping me the whole time and the Bangladesh Demographic and Health Survey (BDHS) for providing nationally representative based data collected in 2017-18.</a:t>
            </a:r>
            <a:endParaRPr lang="en-US" sz="3200" dirty="0" smtClean="0">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Speed\Downloads\images.jpg"/>
          <p:cNvPicPr>
            <a:picLocks noChangeAspect="1" noChangeArrowheads="1"/>
          </p:cNvPicPr>
          <p:nvPr/>
        </p:nvPicPr>
        <p:blipFill>
          <a:blip r:embed="rId2"/>
          <a:srcRect/>
          <a:stretch>
            <a:fillRect/>
          </a:stretch>
        </p:blipFill>
        <p:spPr bwMode="auto">
          <a:xfrm>
            <a:off x="228600" y="1447800"/>
            <a:ext cx="7467600" cy="4648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Background</a:t>
            </a:r>
            <a:endParaRPr lang="en-US" dirty="0">
              <a:solidFill>
                <a:schemeClr val="accent3"/>
              </a:solidFill>
            </a:endParaRPr>
          </a:p>
        </p:txBody>
      </p:sp>
      <p:sp>
        <p:nvSpPr>
          <p:cNvPr id="3" name="Content Placeholder 2"/>
          <p:cNvSpPr>
            <a:spLocks noGrp="1"/>
          </p:cNvSpPr>
          <p:nvPr>
            <p:ph sz="quarter" idx="1"/>
          </p:nvPr>
        </p:nvSpPr>
        <p:spPr>
          <a:xfrm>
            <a:off x="457200" y="2209800"/>
            <a:ext cx="7467600" cy="3429000"/>
          </a:xfrm>
        </p:spPr>
        <p:txBody>
          <a:bodyPr>
            <a:normAutofit lnSpcReduction="10000"/>
          </a:bodyPr>
          <a:lstStyle/>
          <a:p>
            <a:pPr lvl="0">
              <a:buFont typeface="Wingdings" pitchFamily="2" charset="2"/>
              <a:buChar char="q"/>
            </a:pPr>
            <a:r>
              <a:rPr lang="en-US" dirty="0" smtClean="0"/>
              <a:t>Bangladesh is one of the most densely inhabited countries in the world where population growth rate is 0.98%.</a:t>
            </a:r>
          </a:p>
          <a:p>
            <a:pPr lvl="0">
              <a:buFont typeface="Wingdings" pitchFamily="2" charset="2"/>
              <a:buChar char="q"/>
            </a:pPr>
            <a:r>
              <a:rPr lang="en-US" dirty="0" smtClean="0"/>
              <a:t>Early marriage is defined as any marriage occurred below the age of 18 years.</a:t>
            </a:r>
          </a:p>
          <a:p>
            <a:pPr lvl="0">
              <a:buFont typeface="Wingdings" pitchFamily="2" charset="2"/>
              <a:buChar char="q"/>
            </a:pPr>
            <a:r>
              <a:rPr lang="en-US" dirty="0" smtClean="0"/>
              <a:t>Globally around 21% of young women were married before their 18th birthday. </a:t>
            </a:r>
          </a:p>
          <a:p>
            <a:pPr lvl="0">
              <a:buFont typeface="Wingdings" pitchFamily="2" charset="2"/>
              <a:buChar char="q"/>
            </a:pPr>
            <a:r>
              <a:rPr lang="en-US" dirty="0" smtClean="0"/>
              <a:t>Women married at young age have intense health hazard.</a:t>
            </a:r>
          </a:p>
          <a:p>
            <a:endParaRPr lang="en-US" dirty="0"/>
          </a:p>
        </p:txBody>
      </p:sp>
      <p:sp>
        <p:nvSpPr>
          <p:cNvPr id="4" name="Rectangle 3"/>
          <p:cNvSpPr/>
          <p:nvPr/>
        </p:nvSpPr>
        <p:spPr>
          <a:xfrm>
            <a:off x="2286000" y="3105835"/>
            <a:ext cx="4572000" cy="369332"/>
          </a:xfrm>
          <a:prstGeom prst="rect">
            <a:avLst/>
          </a:prstGeom>
        </p:spPr>
        <p:txBody>
          <a:bodyPr>
            <a:spAutoFit/>
          </a:bodyPr>
          <a:lstStyle/>
          <a:p>
            <a:pPr lvl="0"/>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Continue……</a:t>
            </a:r>
            <a:endParaRPr lang="en-US" dirty="0"/>
          </a:p>
        </p:txBody>
      </p:sp>
      <p:sp>
        <p:nvSpPr>
          <p:cNvPr id="3" name="Content Placeholder 2"/>
          <p:cNvSpPr>
            <a:spLocks noGrp="1"/>
          </p:cNvSpPr>
          <p:nvPr>
            <p:ph sz="quarter" idx="1"/>
          </p:nvPr>
        </p:nvSpPr>
        <p:spPr>
          <a:xfrm>
            <a:off x="457200" y="1905000"/>
            <a:ext cx="7467600" cy="3352800"/>
          </a:xfrm>
        </p:spPr>
        <p:txBody>
          <a:bodyPr>
            <a:normAutofit lnSpcReduction="10000"/>
          </a:bodyPr>
          <a:lstStyle/>
          <a:p>
            <a:pPr lvl="0"/>
            <a:r>
              <a:rPr lang="en-US" dirty="0" smtClean="0"/>
              <a:t>Early marriage places children at high risk of violence , exploitation.</a:t>
            </a:r>
          </a:p>
          <a:p>
            <a:pPr lvl="0"/>
            <a:r>
              <a:rPr lang="en-US" dirty="0" smtClean="0"/>
              <a:t>Bangladesh has been ranked in 4</a:t>
            </a:r>
            <a:r>
              <a:rPr lang="en-US" baseline="30000" dirty="0" smtClean="0"/>
              <a:t>th</a:t>
            </a:r>
            <a:r>
              <a:rPr lang="en-US" dirty="0" smtClean="0"/>
              <a:t> in terms of  highest rate of  early marriage  before age 18.</a:t>
            </a:r>
          </a:p>
          <a:p>
            <a:pPr lvl="0"/>
            <a:r>
              <a:rPr lang="en-US" dirty="0" smtClean="0"/>
              <a:t>The legal age of marriage in Bangladesh is 18 years . This law  replaced by a new law. </a:t>
            </a:r>
          </a:p>
          <a:p>
            <a:pPr lvl="0"/>
            <a:r>
              <a:rPr lang="en-US" dirty="0" smtClean="0"/>
              <a:t>The SDG  indicators 5.3 is “ Eliminate all harmful practices such as child, early and force marriage and genital mutilation”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Continue……</a:t>
            </a:r>
            <a:endParaRPr lang="en-US" dirty="0"/>
          </a:p>
        </p:txBody>
      </p:sp>
      <p:sp>
        <p:nvSpPr>
          <p:cNvPr id="3" name="Content Placeholder 2"/>
          <p:cNvSpPr>
            <a:spLocks noGrp="1"/>
          </p:cNvSpPr>
          <p:nvPr>
            <p:ph sz="quarter" idx="1"/>
          </p:nvPr>
        </p:nvSpPr>
        <p:spPr>
          <a:xfrm>
            <a:off x="457200" y="2286000"/>
            <a:ext cx="7467600" cy="2971800"/>
          </a:xfrm>
        </p:spPr>
        <p:txBody>
          <a:bodyPr/>
          <a:lstStyle/>
          <a:p>
            <a:pPr lvl="0"/>
            <a:r>
              <a:rPr lang="en-US" dirty="0" smtClean="0"/>
              <a:t>Education, regional variation, socio-economic condition, religion, residence , exposure to media, women occupation , poverty etc are the significant factors for early marriage.</a:t>
            </a:r>
          </a:p>
          <a:p>
            <a:pPr lvl="0"/>
            <a:r>
              <a:rPr lang="en-US" dirty="0" smtClean="0"/>
              <a:t>The proportion of women age 18 declined from 73% in 1993-94 to 65% in 2011 and 59% in 2014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Significance of this study</a:t>
            </a:r>
            <a:endParaRPr lang="en-US" dirty="0">
              <a:solidFill>
                <a:schemeClr val="accent3">
                  <a:lumMod val="50000"/>
                </a:schemeClr>
              </a:solidFill>
            </a:endParaRPr>
          </a:p>
        </p:txBody>
      </p:sp>
      <p:sp>
        <p:nvSpPr>
          <p:cNvPr id="3" name="Content Placeholder 2"/>
          <p:cNvSpPr>
            <a:spLocks noGrp="1"/>
          </p:cNvSpPr>
          <p:nvPr>
            <p:ph sz="quarter" idx="1"/>
          </p:nvPr>
        </p:nvSpPr>
        <p:spPr>
          <a:xfrm>
            <a:off x="457200" y="2057400"/>
            <a:ext cx="7467600" cy="3124200"/>
          </a:xfrm>
        </p:spPr>
        <p:txBody>
          <a:bodyPr/>
          <a:lstStyle/>
          <a:p>
            <a:r>
              <a:rPr lang="en-US" dirty="0" smtClean="0"/>
              <a:t> Despite significant achievement in female education, maternal mortality , female empowerment, rate of early marriage did not decline in a way that was expected. </a:t>
            </a:r>
          </a:p>
          <a:p>
            <a:r>
              <a:rPr lang="en-US" dirty="0" smtClean="0"/>
              <a:t>Therefore this study is initiated to identify the factors which are responsible for early marriage using the most recent nationally representative dataset BDHS 2017-18.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Objectives</a:t>
            </a:r>
            <a:endParaRPr lang="en-US" dirty="0">
              <a:solidFill>
                <a:schemeClr val="accent3"/>
              </a:solidFill>
            </a:endParaRPr>
          </a:p>
        </p:txBody>
      </p:sp>
      <p:sp>
        <p:nvSpPr>
          <p:cNvPr id="3" name="Content Placeholder 2"/>
          <p:cNvSpPr>
            <a:spLocks noGrp="1"/>
          </p:cNvSpPr>
          <p:nvPr>
            <p:ph sz="quarter" idx="1"/>
          </p:nvPr>
        </p:nvSpPr>
        <p:spPr>
          <a:xfrm>
            <a:off x="457200" y="2209800"/>
            <a:ext cx="7467600" cy="3505200"/>
          </a:xfrm>
        </p:spPr>
        <p:txBody>
          <a:bodyPr>
            <a:noAutofit/>
          </a:bodyPr>
          <a:lstStyle/>
          <a:p>
            <a:pPr lvl="0">
              <a:buFont typeface="Wingdings" pitchFamily="2" charset="2"/>
              <a:buChar char="q"/>
            </a:pPr>
            <a:r>
              <a:rPr lang="en-US" dirty="0" smtClean="0"/>
              <a:t>To determine the prevalence of marriage rate before 18 years.</a:t>
            </a:r>
          </a:p>
          <a:p>
            <a:pPr lvl="0">
              <a:buFont typeface="Wingdings" pitchFamily="2" charset="2"/>
              <a:buChar char="q"/>
            </a:pPr>
            <a:r>
              <a:rPr lang="en-US" dirty="0" smtClean="0"/>
              <a:t>To find the percentage of different socio-economic and demographic factors affecting on age at first marriage.</a:t>
            </a:r>
          </a:p>
          <a:p>
            <a:pPr lvl="0">
              <a:buFont typeface="Wingdings" pitchFamily="2" charset="2"/>
              <a:buChar char="q"/>
            </a:pPr>
            <a:r>
              <a:rPr lang="en-US" dirty="0" smtClean="0"/>
              <a:t>To find out different socio-economic and demographic factors have any association with age at first </a:t>
            </a:r>
            <a:r>
              <a:rPr lang="en-US" smtClean="0"/>
              <a:t>marriage .</a:t>
            </a:r>
            <a:endParaRPr lang="en-US" dirty="0" smtClean="0"/>
          </a:p>
          <a:p>
            <a:pPr lvl="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685800"/>
          </a:xfrm>
        </p:spPr>
        <p:txBody>
          <a:bodyPr>
            <a:normAutofit fontScale="90000"/>
          </a:bodyPr>
          <a:lstStyle/>
          <a:p>
            <a:r>
              <a:rPr lang="en-US" dirty="0" smtClean="0"/>
              <a:t>                  </a:t>
            </a:r>
            <a:r>
              <a:rPr lang="en-US" dirty="0" smtClean="0">
                <a:solidFill>
                  <a:schemeClr val="accent1">
                    <a:lumMod val="75000"/>
                  </a:schemeClr>
                </a:solidFill>
              </a:rPr>
              <a:t> </a:t>
            </a:r>
            <a:r>
              <a:rPr lang="en-US" sz="4400" dirty="0" smtClean="0">
                <a:solidFill>
                  <a:schemeClr val="accent1">
                    <a:lumMod val="75000"/>
                  </a:schemeClr>
                </a:solidFill>
              </a:rPr>
              <a:t>methodology</a:t>
            </a:r>
            <a:endParaRPr lang="en-US" sz="4400" dirty="0">
              <a:solidFill>
                <a:schemeClr val="accent1">
                  <a:lumMod val="75000"/>
                </a:schemeClr>
              </a:solidFill>
            </a:endParaRPr>
          </a:p>
        </p:txBody>
      </p:sp>
      <p:sp>
        <p:nvSpPr>
          <p:cNvPr id="3" name="Content Placeholder 2"/>
          <p:cNvSpPr>
            <a:spLocks noGrp="1"/>
          </p:cNvSpPr>
          <p:nvPr>
            <p:ph sz="quarter" idx="1"/>
          </p:nvPr>
        </p:nvSpPr>
        <p:spPr>
          <a:xfrm>
            <a:off x="457200" y="1447800"/>
            <a:ext cx="7467600" cy="5029200"/>
          </a:xfrm>
        </p:spPr>
        <p:txBody>
          <a:bodyPr>
            <a:noAutofit/>
          </a:bodyPr>
          <a:lstStyle/>
          <a:p>
            <a:pPr>
              <a:lnSpc>
                <a:spcPct val="150000"/>
              </a:lnSpc>
              <a:buFont typeface="Wingdings" pitchFamily="2" charset="2"/>
              <a:buChar char="q"/>
            </a:pPr>
            <a:r>
              <a:rPr lang="en-GB" sz="2000" dirty="0" smtClean="0">
                <a:latin typeface="Times New Roman" panose="02020603050405020304" pitchFamily="18" charset="0"/>
                <a:cs typeface="Times New Roman" panose="02020603050405020304" pitchFamily="18" charset="0"/>
              </a:rPr>
              <a:t>We conducted secondary source of national data from the 2017-18. Bangladesh Demographic and </a:t>
            </a:r>
            <a:r>
              <a:rPr lang="en-US" sz="2000" dirty="0" smtClean="0">
                <a:latin typeface="Times New Roman" panose="02020603050405020304" pitchFamily="18" charset="0"/>
                <a:cs typeface="Times New Roman" panose="02020603050405020304" pitchFamily="18" charset="0"/>
              </a:rPr>
              <a:t>Health Survey (BDHS).</a:t>
            </a:r>
          </a:p>
          <a:p>
            <a:pPr>
              <a:lnSpc>
                <a:spcPct val="150000"/>
              </a:lnSpc>
              <a:buFont typeface="Wingdings" pitchFamily="2" charset="2"/>
              <a:buChar char="q"/>
            </a:pPr>
            <a:r>
              <a:rPr lang="en-GB" sz="2000" dirty="0" smtClean="0">
                <a:latin typeface="Times New Roman" panose="02020603050405020304" pitchFamily="18" charset="0"/>
                <a:cs typeface="Times New Roman" panose="02020603050405020304" pitchFamily="18" charset="0"/>
              </a:rPr>
              <a:t>Information on women who were married before the age of 18 has been used in this study (N = 17004)</a:t>
            </a:r>
            <a:endParaRPr lang="en-US" sz="20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Bef>
                <a:spcPts val="0"/>
              </a:spcBef>
              <a:buFont typeface="Wingdings" pitchFamily="2" charset="2"/>
              <a:buChar char="q"/>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The key socio-demographic factors like current age, division, residence, education, current working status, wealth Index (poorest, poorer, middle, richer, richest), Reading newspaper, Watching TV, Listening Radio, husband’s occupation included for the analysis.</a:t>
            </a:r>
          </a:p>
          <a:p>
            <a:pPr>
              <a:lnSpc>
                <a:spcPct val="150000"/>
              </a:lnSpc>
              <a:spcBef>
                <a:spcPts val="0"/>
              </a:spcBef>
              <a:buFont typeface="Wingdings" pitchFamily="2" charset="2"/>
              <a:buChar char="q"/>
            </a:pPr>
            <a:r>
              <a:rPr lang="en-US" sz="2000" smtClean="0">
                <a:latin typeface="Times New Roman" panose="02020603050405020304" pitchFamily="18" charset="0"/>
                <a:ea typeface="Calibri" panose="020F0502020204030204" pitchFamily="34" charset="0"/>
                <a:cs typeface="Times New Roman" panose="02020603050405020304" pitchFamily="18" charset="0"/>
              </a:rPr>
              <a:t>Survey </a:t>
            </a:r>
            <a:r>
              <a:rPr lang="en-US" sz="2000" dirty="0" smtClean="0">
                <a:latin typeface="Times New Roman" panose="02020603050405020304" pitchFamily="18" charset="0"/>
                <a:ea typeface="Calibri" panose="020F0502020204030204" pitchFamily="34" charset="0"/>
                <a:cs typeface="Times New Roman" panose="02020603050405020304" pitchFamily="18" charset="0"/>
              </a:rPr>
              <a:t>period was 4 months.</a:t>
            </a:r>
          </a:p>
          <a:p>
            <a:pPr>
              <a:lnSpc>
                <a:spcPct val="150000"/>
              </a:lnSpc>
              <a:spcBef>
                <a:spcPts val="0"/>
              </a:spcBef>
              <a:buFont typeface="Wingdings" pitchFamily="2" charset="2"/>
              <a:buChar char="q"/>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solidFill>
              </a:rPr>
              <a:t>Continue……</a:t>
            </a:r>
            <a:endParaRPr lang="en-US" dirty="0"/>
          </a:p>
        </p:txBody>
      </p:sp>
      <p:sp>
        <p:nvSpPr>
          <p:cNvPr id="3" name="Content Placeholder 2"/>
          <p:cNvSpPr>
            <a:spLocks noGrp="1"/>
          </p:cNvSpPr>
          <p:nvPr>
            <p:ph sz="quarter" idx="1"/>
          </p:nvPr>
        </p:nvSpPr>
        <p:spPr>
          <a:xfrm>
            <a:off x="457200" y="1600200"/>
            <a:ext cx="7467600" cy="4419600"/>
          </a:xfrm>
        </p:spPr>
        <p:txBody>
          <a:bodyPr>
            <a:normAutofit/>
          </a:bodyPr>
          <a:lstStyle/>
          <a:p>
            <a:pPr>
              <a:lnSpc>
                <a:spcPct val="150000"/>
              </a:lnSpc>
              <a:buFont typeface="Wingdings" pitchFamily="2" charset="2"/>
              <a:buChar char="q"/>
            </a:pPr>
            <a:r>
              <a:rPr lang="en-US" sz="2000" dirty="0" smtClean="0">
                <a:solidFill>
                  <a:srgbClr val="000000"/>
                </a:solidFill>
                <a:latin typeface="Times New Roman" panose="02020603050405020304" pitchFamily="18" charset="0"/>
                <a:ea typeface="Calibri" panose="020F0502020204030204" pitchFamily="34" charset="0"/>
              </a:rPr>
              <a:t>A descriptive analysis was calculated individually for the dependent and all selected independent variables. </a:t>
            </a:r>
          </a:p>
          <a:p>
            <a:pPr>
              <a:lnSpc>
                <a:spcPct val="150000"/>
              </a:lnSpc>
              <a:buFont typeface="Wingdings" pitchFamily="2" charset="2"/>
              <a:buChar char="q"/>
            </a:pPr>
            <a:r>
              <a:rPr lang="en-US" sz="2000" dirty="0" smtClean="0">
                <a:solidFill>
                  <a:srgbClr val="000000"/>
                </a:solidFill>
                <a:latin typeface="Times New Roman" panose="02020603050405020304" pitchFamily="18" charset="0"/>
                <a:ea typeface="Calibri" panose="020F0502020204030204" pitchFamily="34" charset="0"/>
              </a:rPr>
              <a:t>Chi-square test was </a:t>
            </a:r>
            <a:r>
              <a:rPr lang="en-US" sz="2000" dirty="0" smtClean="0">
                <a:latin typeface="Times New Roman" panose="02020603050405020304" pitchFamily="18" charset="0"/>
                <a:ea typeface="Calibri" panose="020F0502020204030204" pitchFamily="34" charset="0"/>
              </a:rPr>
              <a:t>performed to see any significant(P&lt;0.05) difference among the categories of each variable with the dependent variable and independent variables. </a:t>
            </a:r>
          </a:p>
          <a:p>
            <a:pPr>
              <a:lnSpc>
                <a:spcPct val="150000"/>
              </a:lnSpc>
              <a:spcBef>
                <a:spcPts val="0"/>
              </a:spcBef>
              <a:buFont typeface="Wingdings" pitchFamily="2" charset="2"/>
              <a:buChar char="q"/>
            </a:pPr>
            <a:r>
              <a:rPr lang="en-US" sz="2000" dirty="0" smtClean="0">
                <a:latin typeface="Times New Roman" panose="02020603050405020304" pitchFamily="18" charset="0"/>
                <a:ea typeface="Calibri" panose="020F0502020204030204" pitchFamily="34" charset="0"/>
                <a:cs typeface="Times New Roman" panose="02020603050405020304" pitchFamily="18" charset="0"/>
              </a:rPr>
              <a:t>Finally, multivariate analysis was performed with the dependent variable and the  independent variables.</a:t>
            </a:r>
            <a:endParaRPr lang="en-US" sz="2000" dirty="0" smtClean="0">
              <a:solidFill>
                <a:srgbClr val="000000"/>
              </a:solidFill>
              <a:latin typeface="Times New Roman" panose="02020603050405020304" pitchFamily="18" charset="0"/>
              <a:ea typeface="Calibri" panose="020F0502020204030204" pitchFamily="34" charset="0"/>
            </a:endParaRPr>
          </a:p>
          <a:p>
            <a:pPr>
              <a:lnSpc>
                <a:spcPct val="150000"/>
              </a:lnSpc>
              <a:buFont typeface="Wingdings" pitchFamily="2" charset="2"/>
              <a:buChar char="q"/>
            </a:pPr>
            <a:r>
              <a:rPr lang="en-US" sz="2000" dirty="0" smtClean="0">
                <a:solidFill>
                  <a:srgbClr val="000000"/>
                </a:solidFill>
                <a:latin typeface="Times New Roman" panose="02020603050405020304" pitchFamily="18" charset="0"/>
                <a:ea typeface="Calibri" panose="020F0502020204030204" pitchFamily="34" charset="0"/>
              </a:rPr>
              <a:t>The data that was obtained from BDHS 2017-18 were entered and analyzed  by using SPSS 22.</a:t>
            </a:r>
            <a:endParaRPr lang="en-US" sz="2000"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2059</TotalTime>
  <Words>1364</Words>
  <Application>Microsoft Office PowerPoint</Application>
  <PresentationFormat>On-screen Show (4:3)</PresentationFormat>
  <Paragraphs>409</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Oriel</vt:lpstr>
      <vt:lpstr>Prevalence Of Early Marriage And Associated Factors Among Women In Bangladesh: A Cross Sectional Study </vt:lpstr>
      <vt:lpstr>CONTENTS</vt:lpstr>
      <vt:lpstr>Background</vt:lpstr>
      <vt:lpstr>Continue……</vt:lpstr>
      <vt:lpstr>Continue……</vt:lpstr>
      <vt:lpstr>Significance of this study</vt:lpstr>
      <vt:lpstr>Objectives</vt:lpstr>
      <vt:lpstr>                   methodology</vt:lpstr>
      <vt:lpstr>Continue……</vt:lpstr>
      <vt:lpstr>Result</vt:lpstr>
      <vt:lpstr>Frequency distribution</vt:lpstr>
      <vt:lpstr>Slide 12</vt:lpstr>
      <vt:lpstr>Slide 13</vt:lpstr>
      <vt:lpstr>Bivariate analysis</vt:lpstr>
      <vt:lpstr>Continue……</vt:lpstr>
      <vt:lpstr>Multiple logistic regression</vt:lpstr>
      <vt:lpstr>Multiple logistic regression</vt:lpstr>
      <vt:lpstr>Discussion</vt:lpstr>
      <vt:lpstr>Continue……</vt:lpstr>
      <vt:lpstr>Continue……</vt:lpstr>
      <vt:lpstr>Strength &amp; limitation</vt:lpstr>
      <vt:lpstr>Recommendation</vt:lpstr>
      <vt:lpstr>Acknowledgement</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Marriage And Associated Factors Among Women In Bangladesh: A Cross Sectional Study</dc:title>
  <dc:creator>Speed</dc:creator>
  <cp:lastModifiedBy>Speed</cp:lastModifiedBy>
  <cp:revision>486</cp:revision>
  <dcterms:created xsi:type="dcterms:W3CDTF">2021-12-18T10:51:05Z</dcterms:created>
  <dcterms:modified xsi:type="dcterms:W3CDTF">2022-01-17T14:40:40Z</dcterms:modified>
</cp:coreProperties>
</file>