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75" r:id="rId2"/>
    <p:sldId id="258" r:id="rId3"/>
    <p:sldId id="259" r:id="rId4"/>
    <p:sldId id="301" r:id="rId5"/>
    <p:sldId id="294" r:id="rId6"/>
    <p:sldId id="260" r:id="rId7"/>
    <p:sldId id="261" r:id="rId8"/>
    <p:sldId id="289" r:id="rId9"/>
    <p:sldId id="290" r:id="rId10"/>
    <p:sldId id="268" r:id="rId11"/>
    <p:sldId id="267" r:id="rId12"/>
    <p:sldId id="293" r:id="rId13"/>
    <p:sldId id="291" r:id="rId14"/>
    <p:sldId id="262" r:id="rId15"/>
    <p:sldId id="299" r:id="rId16"/>
    <p:sldId id="263" r:id="rId17"/>
    <p:sldId id="264" r:id="rId18"/>
    <p:sldId id="270" r:id="rId19"/>
    <p:sldId id="269" r:id="rId20"/>
    <p:sldId id="295" r:id="rId21"/>
    <p:sldId id="271" r:id="rId22"/>
    <p:sldId id="296" r:id="rId23"/>
    <p:sldId id="272" r:id="rId24"/>
    <p:sldId id="297" r:id="rId25"/>
    <p:sldId id="273" r:id="rId26"/>
    <p:sldId id="276" r:id="rId27"/>
    <p:sldId id="278" r:id="rId28"/>
    <p:sldId id="298" r:id="rId29"/>
    <p:sldId id="279" r:id="rId30"/>
    <p:sldId id="281" r:id="rId31"/>
    <p:sldId id="280"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883" autoAdjust="0"/>
  </p:normalViewPr>
  <p:slideViewPr>
    <p:cSldViewPr snapToGrid="0">
      <p:cViewPr varScale="1">
        <p:scale>
          <a:sx n="63" d="100"/>
          <a:sy n="63" d="100"/>
        </p:scale>
        <p:origin x="76" y="1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MPH\Thesis\graph%20Analysi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MPH\Thesis\graph%20Analysi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slam.aminul\Desktop\New%20Microsoft%20Excel%20Worksheet%20(2).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D:\MPH\Thesis\graph%20Analysi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dirty="0">
                <a:solidFill>
                  <a:schemeClr val="tx1"/>
                </a:solidFill>
              </a:rPr>
              <a:t>Gender wise distribution of participants</a:t>
            </a:r>
          </a:p>
        </c:rich>
      </c:tx>
      <c:layout>
        <c:manualLayout>
          <c:xMode val="edge"/>
          <c:yMode val="edge"/>
          <c:x val="3.007390546851442E-2"/>
          <c:y val="1.9855107740235581E-2"/>
        </c:manualLayout>
      </c:layout>
      <c:overlay val="0"/>
      <c:spPr>
        <a:noFill/>
        <a:ln>
          <a:noFill/>
        </a:ln>
        <a:effectLst/>
      </c:spPr>
    </c:title>
    <c:autoTitleDeleted val="0"/>
    <c:plotArea>
      <c:layout/>
      <c:pieChart>
        <c:varyColors val="1"/>
        <c:ser>
          <c:idx val="0"/>
          <c:order val="0"/>
          <c:spPr>
            <a:solidFill>
              <a:srgbClr val="FFC000"/>
            </a:solidFill>
          </c:spPr>
          <c:dPt>
            <c:idx val="0"/>
            <c:bubble3D val="0"/>
            <c:spPr>
              <a:solidFill>
                <a:schemeClr val="accent5">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6F63-47B8-ABC2-6541A3488DD0}"/>
              </c:ext>
            </c:extLst>
          </c:dPt>
          <c:dPt>
            <c:idx val="1"/>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6F63-47B8-ABC2-6541A3488DD0}"/>
              </c:ext>
            </c:extLst>
          </c:dPt>
          <c:dLbls>
            <c:dLbl>
              <c:idx val="0"/>
              <c:layout>
                <c:manualLayout>
                  <c:x val="-0.25911936694686943"/>
                  <c:y val="-0.17313697561160607"/>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1029EB0D-C224-4187-8208-8DA1198A8670}" type="PERCENTAGE">
                      <a:rPr lang="en-US" sz="2400">
                        <a:solidFill>
                          <a:schemeClr val="tx1"/>
                        </a:solidFill>
                      </a:rPr>
                      <a:pPr>
                        <a:defRPr sz="900" b="0" i="0" u="none" strike="noStrike" kern="1200" baseline="0">
                          <a:solidFill>
                            <a:schemeClr val="tx1">
                              <a:lumMod val="75000"/>
                              <a:lumOff val="25000"/>
                            </a:schemeClr>
                          </a:solidFill>
                          <a:latin typeface="+mn-lt"/>
                          <a:ea typeface="+mn-ea"/>
                          <a:cs typeface="+mn-cs"/>
                        </a:defRPr>
                      </a:pPr>
                      <a:t>[PERCENTAGE]</a:t>
                    </a:fld>
                    <a:endParaRPr lang="en-US"/>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0.1845547963482124"/>
                      <c:h val="0.12984743494303019"/>
                    </c:manualLayout>
                  </c15:layout>
                  <c15:dlblFieldTable/>
                  <c15:showDataLabelsRange val="0"/>
                </c:ext>
                <c:ext xmlns:c16="http://schemas.microsoft.com/office/drawing/2014/chart" uri="{C3380CC4-5D6E-409C-BE32-E72D297353CC}">
                  <c16:uniqueId val="{00000001-6F63-47B8-ABC2-6541A3488DD0}"/>
                </c:ext>
              </c:extLst>
            </c:dLbl>
            <c:dLbl>
              <c:idx val="1"/>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64D8E0F4-4986-44D1-92D0-702AA55EFB48}" type="PERCENTAGE">
                      <a:rPr lang="en-US" sz="2000">
                        <a:solidFill>
                          <a:schemeClr val="tx1"/>
                        </a:solidFill>
                      </a:rPr>
                      <a:pPr>
                        <a:defRPr sz="900" b="0" i="0" u="none" strike="noStrike" kern="1200" baseline="0">
                          <a:solidFill>
                            <a:schemeClr val="tx1">
                              <a:lumMod val="75000"/>
                              <a:lumOff val="25000"/>
                            </a:schemeClr>
                          </a:solidFill>
                          <a:latin typeface="+mn-lt"/>
                          <a:ea typeface="+mn-ea"/>
                          <a:cs typeface="+mn-cs"/>
                        </a:defRPr>
                      </a:pPr>
                      <a:t>[PERCENTAGE]</a:t>
                    </a:fld>
                    <a:endParaRPr lang="en-US"/>
                  </a:p>
                </c:rich>
              </c:tx>
              <c:spPr>
                <a:noFill/>
                <a:ln>
                  <a:noFill/>
                </a:ln>
                <a:effectLst/>
              </c:spPr>
              <c:dLblPos val="in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6F63-47B8-ABC2-6541A3488DD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Sheet1!$C$52:$C$53</c:f>
              <c:strCache>
                <c:ptCount val="2"/>
                <c:pt idx="0">
                  <c:v>Male</c:v>
                </c:pt>
                <c:pt idx="1">
                  <c:v>Female</c:v>
                </c:pt>
              </c:strCache>
            </c:strRef>
          </c:cat>
          <c:val>
            <c:numRef>
              <c:f>Sheet1!$D$52:$D$53</c:f>
              <c:numCache>
                <c:formatCode>General</c:formatCode>
                <c:ptCount val="2"/>
                <c:pt idx="0">
                  <c:v>61</c:v>
                </c:pt>
                <c:pt idx="1">
                  <c:v>39</c:v>
                </c:pt>
              </c:numCache>
            </c:numRef>
          </c:val>
          <c:extLst>
            <c:ext xmlns:c16="http://schemas.microsoft.com/office/drawing/2014/chart" uri="{C3380CC4-5D6E-409C-BE32-E72D297353CC}">
              <c16:uniqueId val="{00000004-6F63-47B8-ABC2-6541A3488DD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1872710104236357"/>
          <c:y val="0.89324126052401298"/>
          <c:w val="0.52733702461009446"/>
          <c:h val="8.727432470649362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6">
          <a:lumMod val="50000"/>
        </a:schemeClr>
      </a:solid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dirty="0">
                <a:solidFill>
                  <a:schemeClr val="tx1"/>
                </a:solidFill>
              </a:rPr>
              <a:t>Participant level of education</a:t>
            </a:r>
          </a:p>
        </c:rich>
      </c:tx>
      <c:layout>
        <c:manualLayout>
          <c:xMode val="edge"/>
          <c:yMode val="edge"/>
          <c:x val="0.20890589848260396"/>
          <c:y val="2.9923031969935888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8531387286246707"/>
          <c:y val="0.13427182153123995"/>
          <c:w val="0.81306461329565782"/>
          <c:h val="0.80277967781207893"/>
        </c:manualLayout>
      </c:layout>
      <c:pieChart>
        <c:varyColors val="1"/>
        <c:ser>
          <c:idx val="0"/>
          <c:order val="0"/>
          <c:dPt>
            <c:idx val="0"/>
            <c:bubble3D val="0"/>
            <c:spPr>
              <a:solidFill>
                <a:srgbClr val="00B050"/>
              </a:solidFill>
              <a:ln>
                <a:noFill/>
              </a:ln>
              <a:effectLst/>
            </c:spPr>
            <c:extLst>
              <c:ext xmlns:c16="http://schemas.microsoft.com/office/drawing/2014/chart" uri="{C3380CC4-5D6E-409C-BE32-E72D297353CC}">
                <c16:uniqueId val="{00000001-AC68-4FC2-97C2-F8D8F32F6E4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AC68-4FC2-97C2-F8D8F32F6E4A}"/>
              </c:ext>
            </c:extLst>
          </c:dPt>
          <c:dPt>
            <c:idx val="2"/>
            <c:bubble3D val="0"/>
            <c:spPr>
              <a:solidFill>
                <a:srgbClr val="FFC000"/>
              </a:solidFill>
              <a:ln>
                <a:noFill/>
              </a:ln>
              <a:effectLst/>
            </c:spPr>
            <c:extLst>
              <c:ext xmlns:c16="http://schemas.microsoft.com/office/drawing/2014/chart" uri="{C3380CC4-5D6E-409C-BE32-E72D297353CC}">
                <c16:uniqueId val="{00000005-AC68-4FC2-97C2-F8D8F32F6E4A}"/>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Sheet1!$C$35:$C$37</c:f>
              <c:strCache>
                <c:ptCount val="3"/>
                <c:pt idx="0">
                  <c:v>Primary</c:v>
                </c:pt>
                <c:pt idx="1">
                  <c:v>Illiterate </c:v>
                </c:pt>
                <c:pt idx="2">
                  <c:v>Secondary</c:v>
                </c:pt>
              </c:strCache>
            </c:strRef>
          </c:cat>
          <c:val>
            <c:numRef>
              <c:f>Sheet1!$D$35:$D$37</c:f>
              <c:numCache>
                <c:formatCode>General</c:formatCode>
                <c:ptCount val="3"/>
                <c:pt idx="0">
                  <c:v>61</c:v>
                </c:pt>
                <c:pt idx="1">
                  <c:v>22</c:v>
                </c:pt>
                <c:pt idx="2">
                  <c:v>17</c:v>
                </c:pt>
              </c:numCache>
            </c:numRef>
          </c:val>
          <c:extLst>
            <c:ext xmlns:c16="http://schemas.microsoft.com/office/drawing/2014/chart" uri="{C3380CC4-5D6E-409C-BE32-E72D297353CC}">
              <c16:uniqueId val="{00000006-AC68-4FC2-97C2-F8D8F32F6E4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6">
          <a:lumMod val="50000"/>
        </a:schemeClr>
      </a:solidFill>
    </a:ln>
    <a:effectLst/>
  </c:spPr>
  <c:txPr>
    <a:bodyPr/>
    <a:lstStyle/>
    <a:p>
      <a:pPr>
        <a:defRPr sz="105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sz="2400" b="1" i="0" baseline="0">
                <a:solidFill>
                  <a:sysClr val="windowText" lastClr="000000"/>
                </a:solidFill>
                <a:effectLst/>
              </a:rPr>
              <a:t>Age wise distribution of Participants</a:t>
            </a:r>
            <a:endParaRPr lang="en-US" sz="240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Sheet2!$G$10</c:f>
              <c:strCache>
                <c:ptCount val="1"/>
                <c:pt idx="0">
                  <c:v>Female</c:v>
                </c:pt>
              </c:strCache>
            </c:strRef>
          </c:tx>
          <c:spPr>
            <a:solidFill>
              <a:schemeClr val="accent2">
                <a:lumMod val="75000"/>
              </a:schemeClr>
            </a:solidFill>
            <a:ln>
              <a:noFill/>
            </a:ln>
            <a:effectLst/>
            <a:sp3d/>
          </c:spPr>
          <c:invertIfNegative val="0"/>
          <c:dLbls>
            <c:dLbl>
              <c:idx val="0"/>
              <c:layout>
                <c:manualLayout>
                  <c:x val="3.4688610991536859E-3"/>
                  <c:y val="-3.0095626071963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214-4CDF-B245-EF87022AD4D4}"/>
                </c:ext>
              </c:extLst>
            </c:dLbl>
            <c:dLbl>
              <c:idx val="1"/>
              <c:layout>
                <c:manualLayout>
                  <c:x val="0"/>
                  <c:y val="-3.0095626071963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214-4CDF-B245-EF87022AD4D4}"/>
                </c:ext>
              </c:extLst>
            </c:dLbl>
            <c:dLbl>
              <c:idx val="2"/>
              <c:layout>
                <c:manualLayout>
                  <c:x val="0"/>
                  <c:y val="-3.4725722390726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214-4CDF-B245-EF87022AD4D4}"/>
                </c:ext>
              </c:extLst>
            </c:dLbl>
            <c:dLbl>
              <c:idx val="3"/>
              <c:layout>
                <c:manualLayout>
                  <c:x val="1.1562870330512358E-3"/>
                  <c:y val="-3.4725722390726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214-4CDF-B245-EF87022AD4D4}"/>
                </c:ext>
              </c:extLst>
            </c:dLbl>
            <c:dLbl>
              <c:idx val="4"/>
              <c:layout>
                <c:manualLayout>
                  <c:x val="-8.4793402883131472E-17"/>
                  <c:y val="-1.1575240796908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14-4CDF-B245-EF87022AD4D4}"/>
                </c:ext>
              </c:extLst>
            </c:dLbl>
            <c:dLbl>
              <c:idx val="5"/>
              <c:layout>
                <c:manualLayout>
                  <c:x val="0"/>
                  <c:y val="-3.7040770550108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214-4CDF-B245-EF87022AD4D4}"/>
                </c:ext>
              </c:extLst>
            </c:dLbl>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Sheet2!$F$11:$F$16</c:f>
              <c:strCache>
                <c:ptCount val="6"/>
                <c:pt idx="0">
                  <c:v>&lt;20</c:v>
                </c:pt>
                <c:pt idx="1">
                  <c:v>21-25</c:v>
                </c:pt>
                <c:pt idx="2">
                  <c:v>26-30</c:v>
                </c:pt>
                <c:pt idx="3">
                  <c:v>31-35</c:v>
                </c:pt>
                <c:pt idx="4">
                  <c:v>35-40</c:v>
                </c:pt>
                <c:pt idx="5">
                  <c:v>&gt;40</c:v>
                </c:pt>
              </c:strCache>
            </c:strRef>
          </c:cat>
          <c:val>
            <c:numRef>
              <c:f>Sheet2!$G$11:$G$16</c:f>
              <c:numCache>
                <c:formatCode>0%</c:formatCode>
                <c:ptCount val="6"/>
                <c:pt idx="0">
                  <c:v>0.11</c:v>
                </c:pt>
                <c:pt idx="1">
                  <c:v>0.11</c:v>
                </c:pt>
                <c:pt idx="2" formatCode="0.00%">
                  <c:v>5.5E-2</c:v>
                </c:pt>
                <c:pt idx="3" formatCode="0.00%">
                  <c:v>5.5E-2</c:v>
                </c:pt>
                <c:pt idx="4" formatCode="0.00%">
                  <c:v>5.5E-2</c:v>
                </c:pt>
                <c:pt idx="5" formatCode="General">
                  <c:v>0</c:v>
                </c:pt>
              </c:numCache>
            </c:numRef>
          </c:val>
          <c:extLst>
            <c:ext xmlns:c16="http://schemas.microsoft.com/office/drawing/2014/chart" uri="{C3380CC4-5D6E-409C-BE32-E72D297353CC}">
              <c16:uniqueId val="{00000000-3214-4CDF-B245-EF87022AD4D4}"/>
            </c:ext>
          </c:extLst>
        </c:ser>
        <c:ser>
          <c:idx val="1"/>
          <c:order val="1"/>
          <c:tx>
            <c:strRef>
              <c:f>Sheet2!$H$10</c:f>
              <c:strCache>
                <c:ptCount val="1"/>
                <c:pt idx="0">
                  <c:v>Male</c:v>
                </c:pt>
              </c:strCache>
            </c:strRef>
          </c:tx>
          <c:spPr>
            <a:solidFill>
              <a:schemeClr val="accent5">
                <a:lumMod val="75000"/>
              </a:schemeClr>
            </a:solidFill>
            <a:ln>
              <a:noFill/>
            </a:ln>
            <a:effectLst/>
            <a:sp3d/>
          </c:spPr>
          <c:invertIfNegative val="0"/>
          <c:dLbls>
            <c:dLbl>
              <c:idx val="1"/>
              <c:layout>
                <c:manualLayout>
                  <c:x val="3.4688610991537071E-3"/>
                  <c:y val="-3.241067423134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14-4CDF-B245-EF87022AD4D4}"/>
                </c:ext>
              </c:extLst>
            </c:dLbl>
            <c:dLbl>
              <c:idx val="2"/>
              <c:layout>
                <c:manualLayout>
                  <c:x val="-2.3125740661025561E-3"/>
                  <c:y val="-1.1575240796908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214-4CDF-B245-EF87022AD4D4}"/>
                </c:ext>
              </c:extLst>
            </c:dLbl>
            <c:dLbl>
              <c:idx val="3"/>
              <c:layout>
                <c:manualLayout>
                  <c:x val="0"/>
                  <c:y val="-4.1670866868871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214-4CDF-B245-EF87022AD4D4}"/>
                </c:ext>
              </c:extLst>
            </c:dLbl>
            <c:dLbl>
              <c:idx val="4"/>
              <c:layout>
                <c:manualLayout>
                  <c:x val="0"/>
                  <c:y val="-3.0095626071963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14-4CDF-B245-EF87022AD4D4}"/>
                </c:ext>
              </c:extLst>
            </c:dLbl>
            <c:dLbl>
              <c:idx val="5"/>
              <c:layout>
                <c:manualLayout>
                  <c:x val="0"/>
                  <c:y val="-1.38902889562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214-4CDF-B245-EF87022AD4D4}"/>
                </c:ext>
              </c:extLst>
            </c:dLbl>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Sheet2!$F$11:$F$16</c:f>
              <c:strCache>
                <c:ptCount val="6"/>
                <c:pt idx="0">
                  <c:v>&lt;20</c:v>
                </c:pt>
                <c:pt idx="1">
                  <c:v>21-25</c:v>
                </c:pt>
                <c:pt idx="2">
                  <c:v>26-30</c:v>
                </c:pt>
                <c:pt idx="3">
                  <c:v>31-35</c:v>
                </c:pt>
                <c:pt idx="4">
                  <c:v>35-40</c:v>
                </c:pt>
                <c:pt idx="5">
                  <c:v>&gt;40</c:v>
                </c:pt>
              </c:strCache>
            </c:strRef>
          </c:cat>
          <c:val>
            <c:numRef>
              <c:f>Sheet2!$H$11:$H$16</c:f>
              <c:numCache>
                <c:formatCode>0.00%</c:formatCode>
                <c:ptCount val="6"/>
                <c:pt idx="0" formatCode="General">
                  <c:v>0</c:v>
                </c:pt>
                <c:pt idx="1">
                  <c:v>5.5E-2</c:v>
                </c:pt>
                <c:pt idx="2" formatCode="0%">
                  <c:v>0.28000000000000003</c:v>
                </c:pt>
                <c:pt idx="3">
                  <c:v>5.5E-2</c:v>
                </c:pt>
                <c:pt idx="4" formatCode="0%">
                  <c:v>0.11</c:v>
                </c:pt>
                <c:pt idx="5" formatCode="0%">
                  <c:v>0.11</c:v>
                </c:pt>
              </c:numCache>
            </c:numRef>
          </c:val>
          <c:extLst>
            <c:ext xmlns:c16="http://schemas.microsoft.com/office/drawing/2014/chart" uri="{C3380CC4-5D6E-409C-BE32-E72D297353CC}">
              <c16:uniqueId val="{00000001-3214-4CDF-B245-EF87022AD4D4}"/>
            </c:ext>
          </c:extLst>
        </c:ser>
        <c:ser>
          <c:idx val="2"/>
          <c:order val="2"/>
          <c:tx>
            <c:strRef>
              <c:f>Sheet2!$I$10</c:f>
              <c:strCache>
                <c:ptCount val="1"/>
                <c:pt idx="0">
                  <c:v>Both(male &amp; Female</c:v>
                </c:pt>
              </c:strCache>
            </c:strRef>
          </c:tx>
          <c:spPr>
            <a:solidFill>
              <a:srgbClr val="FFC000"/>
            </a:solidFill>
            <a:ln>
              <a:noFill/>
            </a:ln>
            <a:effectLst/>
            <a:sp3d/>
          </c:spPr>
          <c:invertIfNegative val="0"/>
          <c:dLbls>
            <c:dLbl>
              <c:idx val="0"/>
              <c:layout>
                <c:manualLayout>
                  <c:x val="0"/>
                  <c:y val="-3.0095626071963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214-4CDF-B245-EF87022AD4D4}"/>
                </c:ext>
              </c:extLst>
            </c:dLbl>
            <c:dLbl>
              <c:idx val="2"/>
              <c:layout>
                <c:manualLayout>
                  <c:x val="-8.4793402883131472E-17"/>
                  <c:y val="-1.3890288956290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214-4CDF-B245-EF87022AD4D4}"/>
                </c:ext>
              </c:extLst>
            </c:dLbl>
            <c:dLbl>
              <c:idx val="3"/>
              <c:layout>
                <c:manualLayout>
                  <c:x val="5.7814351652560941E-3"/>
                  <c:y val="-3.0095626071963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214-4CDF-B245-EF87022AD4D4}"/>
                </c:ext>
              </c:extLst>
            </c:dLbl>
            <c:dLbl>
              <c:idx val="4"/>
              <c:layout>
                <c:manualLayout>
                  <c:x val="5.7814351652561782E-3"/>
                  <c:y val="-2.315048159381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14-4CDF-B245-EF87022AD4D4}"/>
                </c:ext>
              </c:extLst>
            </c:dLbl>
            <c:dLbl>
              <c:idx val="5"/>
              <c:layout>
                <c:manualLayout>
                  <c:x val="5.7814351652561782E-3"/>
                  <c:y val="-1.38902889562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14-4CDF-B245-EF87022AD4D4}"/>
                </c:ext>
              </c:extLst>
            </c:dLbl>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ln>
                      <a:noFill/>
                    </a:ln>
                    <a:solidFill>
                      <a:sysClr val="windowText" lastClr="000000">
                        <a:alpha val="99000"/>
                      </a:sys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Sheet2!$F$11:$F$16</c:f>
              <c:strCache>
                <c:ptCount val="6"/>
                <c:pt idx="0">
                  <c:v>&lt;20</c:v>
                </c:pt>
                <c:pt idx="1">
                  <c:v>21-25</c:v>
                </c:pt>
                <c:pt idx="2">
                  <c:v>26-30</c:v>
                </c:pt>
                <c:pt idx="3">
                  <c:v>31-35</c:v>
                </c:pt>
                <c:pt idx="4">
                  <c:v>35-40</c:v>
                </c:pt>
                <c:pt idx="5">
                  <c:v>&gt;40</c:v>
                </c:pt>
              </c:strCache>
            </c:strRef>
          </c:cat>
          <c:val>
            <c:numRef>
              <c:f>Sheet2!$I$11:$I$16</c:f>
              <c:numCache>
                <c:formatCode>0%</c:formatCode>
                <c:ptCount val="6"/>
                <c:pt idx="0">
                  <c:v>0.11</c:v>
                </c:pt>
                <c:pt idx="1">
                  <c:v>0.17</c:v>
                </c:pt>
                <c:pt idx="2">
                  <c:v>0.33</c:v>
                </c:pt>
                <c:pt idx="3">
                  <c:v>0.11</c:v>
                </c:pt>
                <c:pt idx="4">
                  <c:v>0.17</c:v>
                </c:pt>
                <c:pt idx="5">
                  <c:v>0.11</c:v>
                </c:pt>
              </c:numCache>
            </c:numRef>
          </c:val>
          <c:extLst>
            <c:ext xmlns:c16="http://schemas.microsoft.com/office/drawing/2014/chart" uri="{C3380CC4-5D6E-409C-BE32-E72D297353CC}">
              <c16:uniqueId val="{00000002-3214-4CDF-B245-EF87022AD4D4}"/>
            </c:ext>
          </c:extLst>
        </c:ser>
        <c:dLbls>
          <c:showLegendKey val="0"/>
          <c:showVal val="1"/>
          <c:showCatName val="0"/>
          <c:showSerName val="0"/>
          <c:showPercent val="0"/>
          <c:showBubbleSize val="0"/>
        </c:dLbls>
        <c:gapWidth val="150"/>
        <c:shape val="box"/>
        <c:axId val="1453756960"/>
        <c:axId val="1589897840"/>
        <c:axId val="0"/>
      </c:bar3DChart>
      <c:catAx>
        <c:axId val="1453756960"/>
        <c:scaling>
          <c:orientation val="minMax"/>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b="0">
                    <a:solidFill>
                      <a:sysClr val="windowText" lastClr="000000"/>
                    </a:solidFill>
                  </a:rPr>
                  <a:t>Age group</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589897840"/>
        <c:crosses val="autoZero"/>
        <c:auto val="1"/>
        <c:lblAlgn val="ctr"/>
        <c:lblOffset val="100"/>
        <c:noMultiLvlLbl val="0"/>
      </c:catAx>
      <c:valAx>
        <c:axId val="158989784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b="0">
                    <a:solidFill>
                      <a:schemeClr val="tx1"/>
                    </a:solidFill>
                  </a:rPr>
                  <a:t>Percentage </a:t>
                </a:r>
              </a:p>
            </c:rich>
          </c:tx>
          <c:layout>
            <c:manualLayout>
              <c:xMode val="edge"/>
              <c:yMode val="edge"/>
              <c:x val="1.4927789813022863E-2"/>
              <c:y val="0.3819989875765765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453756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a:solidFill>
                  <a:schemeClr val="tx1"/>
                </a:solidFill>
              </a:rPr>
              <a:t>Occupation distribution of Participants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6220271282113088"/>
          <c:y val="0.14051505021988112"/>
          <c:w val="0.81457306498469517"/>
          <c:h val="0.69290791168543375"/>
        </c:manualLayout>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layout>
                <c:manualLayout>
                  <c:x val="0.38433583416819272"/>
                  <c:y val="-3.124289654616043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4B-4768-8FE6-667595260272}"/>
                </c:ext>
              </c:extLst>
            </c:dLbl>
            <c:dLbl>
              <c:idx val="1"/>
              <c:layout>
                <c:manualLayout>
                  <c:x val="0.31470007327360727"/>
                  <c:y val="3.124289654615928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4B-4768-8FE6-667595260272}"/>
                </c:ext>
              </c:extLst>
            </c:dLbl>
            <c:dLbl>
              <c:idx val="2"/>
              <c:layout>
                <c:manualLayout>
                  <c:x val="0.38701413266413831"/>
                  <c:y val="-6.24857930923197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4B-4768-8FE6-667595260272}"/>
                </c:ext>
              </c:extLst>
            </c:dLbl>
            <c:dLbl>
              <c:idx val="3"/>
              <c:layout>
                <c:manualLayout>
                  <c:x val="0.30398687928982487"/>
                  <c:y val="-5.727798198782305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4B-4768-8FE6-667595260272}"/>
                </c:ext>
              </c:extLst>
            </c:dLbl>
            <c:dLbl>
              <c:idx val="4"/>
              <c:layout>
                <c:manualLayout>
                  <c:x val="0.20622898418781063"/>
                  <c:y val="3.124289654615928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4B-4768-8FE6-667595260272}"/>
                </c:ext>
              </c:extLst>
            </c:dLbl>
            <c:dLbl>
              <c:idx val="5"/>
              <c:layout>
                <c:manualLayout>
                  <c:x val="0.20221153644389234"/>
                  <c:y val="-3.124289654615957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4B-4768-8FE6-66759526027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Sheet1!$C$82:$C$87</c:f>
              <c:strCache>
                <c:ptCount val="6"/>
                <c:pt idx="0">
                  <c:v>Rickshaw puller</c:v>
                </c:pt>
                <c:pt idx="1">
                  <c:v>Hawker</c:v>
                </c:pt>
                <c:pt idx="2">
                  <c:v>Housewife</c:v>
                </c:pt>
                <c:pt idx="3">
                  <c:v>Housemaid</c:v>
                </c:pt>
                <c:pt idx="4">
                  <c:v>tea stall owner</c:v>
                </c:pt>
                <c:pt idx="5">
                  <c:v>Day labor </c:v>
                </c:pt>
              </c:strCache>
            </c:strRef>
          </c:cat>
          <c:val>
            <c:numRef>
              <c:f>Sheet1!$D$82:$D$87</c:f>
              <c:numCache>
                <c:formatCode>0%</c:formatCode>
                <c:ptCount val="6"/>
                <c:pt idx="0">
                  <c:v>0.22</c:v>
                </c:pt>
                <c:pt idx="1">
                  <c:v>0.17</c:v>
                </c:pt>
                <c:pt idx="2">
                  <c:v>0.22</c:v>
                </c:pt>
                <c:pt idx="3">
                  <c:v>0.17</c:v>
                </c:pt>
                <c:pt idx="4">
                  <c:v>0.11</c:v>
                </c:pt>
                <c:pt idx="5">
                  <c:v>0.11</c:v>
                </c:pt>
              </c:numCache>
            </c:numRef>
          </c:val>
          <c:extLst>
            <c:ext xmlns:c16="http://schemas.microsoft.com/office/drawing/2014/chart" uri="{C3380CC4-5D6E-409C-BE32-E72D297353CC}">
              <c16:uniqueId val="{00000006-D14B-4768-8FE6-667595260272}"/>
            </c:ext>
          </c:extLst>
        </c:ser>
        <c:dLbls>
          <c:dLblPos val="ctr"/>
          <c:showLegendKey val="0"/>
          <c:showVal val="1"/>
          <c:showCatName val="0"/>
          <c:showSerName val="0"/>
          <c:showPercent val="0"/>
          <c:showBubbleSize val="0"/>
        </c:dLbls>
        <c:gapWidth val="150"/>
        <c:axId val="519978416"/>
        <c:axId val="519979592"/>
      </c:barChart>
      <c:catAx>
        <c:axId val="51997841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a:solidFill>
                      <a:schemeClr val="tx1"/>
                    </a:solidFill>
                  </a:rPr>
                  <a:t>Type of Occupation</a:t>
                </a:r>
              </a:p>
            </c:rich>
          </c:tx>
          <c:layout>
            <c:manualLayout>
              <c:xMode val="edge"/>
              <c:yMode val="edge"/>
              <c:x val="8.084223605805619E-3"/>
              <c:y val="0.3528409741005679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9979592"/>
        <c:crosses val="autoZero"/>
        <c:auto val="1"/>
        <c:lblAlgn val="ctr"/>
        <c:lblOffset val="100"/>
        <c:noMultiLvlLbl val="0"/>
      </c:catAx>
      <c:valAx>
        <c:axId val="519979592"/>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a:solidFill>
                      <a:schemeClr val="tx1"/>
                    </a:solidFill>
                  </a:rPr>
                  <a:t>Percentage of involvement </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19978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6">
          <a:lumMod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B689E-6F0C-4769-AEE3-C53234D3E7FC}" type="doc">
      <dgm:prSet loTypeId="urn:microsoft.com/office/officeart/2005/8/layout/bProcess3" loCatId="process" qsTypeId="urn:microsoft.com/office/officeart/2005/8/quickstyle/3d3" qsCatId="3D" csTypeId="urn:microsoft.com/office/officeart/2005/8/colors/accent0_3" csCatId="mainScheme" phldr="1"/>
      <dgm:spPr/>
      <dgm:t>
        <a:bodyPr/>
        <a:lstStyle/>
        <a:p>
          <a:endParaRPr lang="en-US"/>
        </a:p>
      </dgm:t>
    </dgm:pt>
    <dgm:pt modelId="{BF58ED30-5772-4A52-B3C1-52461D2FAD61}">
      <dgm:prSet phldrT="[Text]" custT="1"/>
      <dgm:spPr>
        <a:noFill/>
      </dgm:spPr>
      <dgm:t>
        <a:bodyPr/>
        <a:lstStyle/>
        <a:p>
          <a:r>
            <a:rPr lang="en-US" sz="1600" dirty="0">
              <a:solidFill>
                <a:schemeClr val="tx1"/>
              </a:solidFill>
              <a:latin typeface="Times New Roman" panose="02020603050405020304" pitchFamily="18" charset="0"/>
              <a:cs typeface="Times New Roman" panose="02020603050405020304" pitchFamily="18" charset="0"/>
            </a:rPr>
            <a:t>Transcription</a:t>
          </a:r>
        </a:p>
      </dgm:t>
    </dgm:pt>
    <dgm:pt modelId="{46D79594-33EB-4EBD-94B0-0BAC5336739B}" type="parTrans" cxnId="{AD9B2210-C534-453B-BF40-1C5E11776EFA}">
      <dgm:prSet/>
      <dgm:spPr/>
      <dgm:t>
        <a:bodyPr/>
        <a:lstStyle/>
        <a:p>
          <a:endParaRPr lang="en-US"/>
        </a:p>
      </dgm:t>
    </dgm:pt>
    <dgm:pt modelId="{05D3A091-6633-4941-97EC-6604383F7A6A}" type="sibTrans" cxnId="{AD9B2210-C534-453B-BF40-1C5E11776EFA}">
      <dgm:prSet/>
      <dgm:spPr>
        <a:ln w="38100">
          <a:solidFill>
            <a:srgbClr val="00B050"/>
          </a:solidFill>
        </a:ln>
      </dgm:spPr>
      <dgm:t>
        <a:bodyPr/>
        <a:lstStyle/>
        <a:p>
          <a:endParaRPr lang="en-US"/>
        </a:p>
      </dgm:t>
    </dgm:pt>
    <dgm:pt modelId="{DADAD4AF-ADFD-4610-A839-47B0A507B43B}">
      <dgm:prSet phldrT="[Text]" custT="1"/>
      <dgm:spPr>
        <a:noFill/>
      </dgm:spPr>
      <dgm:t>
        <a:bodyPr/>
        <a:lstStyle/>
        <a:p>
          <a:r>
            <a:rPr lang="en-US" sz="1600" dirty="0">
              <a:solidFill>
                <a:schemeClr val="tx1"/>
              </a:solidFill>
              <a:latin typeface="Times New Roman" panose="02020603050405020304" pitchFamily="18" charset="0"/>
              <a:cs typeface="Times New Roman" panose="02020603050405020304" pitchFamily="18" charset="0"/>
            </a:rPr>
            <a:t>Refine codes</a:t>
          </a:r>
        </a:p>
      </dgm:t>
    </dgm:pt>
    <dgm:pt modelId="{0E221120-74FD-42AD-8D93-DB1EC03991AA}" type="parTrans" cxnId="{B1FBA39E-E394-4730-86B1-7FDEB7543E87}">
      <dgm:prSet/>
      <dgm:spPr/>
      <dgm:t>
        <a:bodyPr/>
        <a:lstStyle/>
        <a:p>
          <a:endParaRPr lang="en-US"/>
        </a:p>
      </dgm:t>
    </dgm:pt>
    <dgm:pt modelId="{D210B8A1-A6B8-4D1A-B601-54033D12CD9B}" type="sibTrans" cxnId="{B1FBA39E-E394-4730-86B1-7FDEB7543E87}">
      <dgm:prSet/>
      <dgm:spPr>
        <a:ln w="38100">
          <a:solidFill>
            <a:srgbClr val="00B050"/>
          </a:solidFill>
        </a:ln>
      </dgm:spPr>
      <dgm:t>
        <a:bodyPr/>
        <a:lstStyle/>
        <a:p>
          <a:endParaRPr lang="en-US"/>
        </a:p>
      </dgm:t>
    </dgm:pt>
    <dgm:pt modelId="{5FCFA947-68C3-433E-98CA-EEF1FE8422B0}">
      <dgm:prSet phldrT="[Text]" custT="1"/>
      <dgm:spPr>
        <a:noFill/>
      </dgm:spPr>
      <dgm:t>
        <a:bodyPr/>
        <a:lstStyle/>
        <a:p>
          <a:r>
            <a:rPr lang="en-US" sz="1600" dirty="0">
              <a:solidFill>
                <a:schemeClr val="tx1"/>
              </a:solidFill>
              <a:latin typeface="Times New Roman" panose="02020603050405020304" pitchFamily="18" charset="0"/>
              <a:cs typeface="Times New Roman" panose="02020603050405020304" pitchFamily="18" charset="0"/>
            </a:rPr>
            <a:t>Re read text</a:t>
          </a:r>
        </a:p>
      </dgm:t>
    </dgm:pt>
    <dgm:pt modelId="{A636A8AB-0ADC-445E-A807-F1DAE5E54D3E}" type="parTrans" cxnId="{C1899794-0AD5-43A9-A918-1BD893149B83}">
      <dgm:prSet/>
      <dgm:spPr/>
      <dgm:t>
        <a:bodyPr/>
        <a:lstStyle/>
        <a:p>
          <a:endParaRPr lang="en-US"/>
        </a:p>
      </dgm:t>
    </dgm:pt>
    <dgm:pt modelId="{0327BCB5-6B2A-4B94-B02C-27202983530D}" type="sibTrans" cxnId="{C1899794-0AD5-43A9-A918-1BD893149B83}">
      <dgm:prSet/>
      <dgm:spPr>
        <a:ln w="38100">
          <a:solidFill>
            <a:srgbClr val="00B050"/>
          </a:solidFill>
        </a:ln>
      </dgm:spPr>
      <dgm:t>
        <a:bodyPr/>
        <a:lstStyle/>
        <a:p>
          <a:endParaRPr lang="en-US"/>
        </a:p>
      </dgm:t>
    </dgm:pt>
    <dgm:pt modelId="{90424EC4-74C7-4FCA-BD42-445F9F857C9C}">
      <dgm:prSet phldrT="[Text]" custT="1"/>
      <dgm:spPr>
        <a:noFill/>
      </dgm:spPr>
      <dgm:t>
        <a:bodyPr/>
        <a:lstStyle/>
        <a:p>
          <a:r>
            <a:rPr lang="en-US" sz="1600" dirty="0">
              <a:solidFill>
                <a:schemeClr val="tx1"/>
              </a:solidFill>
              <a:latin typeface="Times New Roman" panose="02020603050405020304" pitchFamily="18" charset="0"/>
              <a:cs typeface="Times New Roman" panose="02020603050405020304" pitchFamily="18" charset="0"/>
            </a:rPr>
            <a:t>Themes Identified</a:t>
          </a:r>
        </a:p>
      </dgm:t>
    </dgm:pt>
    <dgm:pt modelId="{834981B8-5F6B-4FC4-8D07-275129A3DF77}" type="parTrans" cxnId="{38F4667E-907E-424B-B9DC-5E267E1DF903}">
      <dgm:prSet/>
      <dgm:spPr/>
      <dgm:t>
        <a:bodyPr/>
        <a:lstStyle/>
        <a:p>
          <a:endParaRPr lang="en-US"/>
        </a:p>
      </dgm:t>
    </dgm:pt>
    <dgm:pt modelId="{58C89838-425A-44DF-B457-BB63C23092A1}" type="sibTrans" cxnId="{38F4667E-907E-424B-B9DC-5E267E1DF903}">
      <dgm:prSet/>
      <dgm:spPr>
        <a:solidFill>
          <a:schemeClr val="accent2"/>
        </a:solidFill>
        <a:ln w="38100">
          <a:solidFill>
            <a:srgbClr val="00B050"/>
          </a:solidFill>
        </a:ln>
      </dgm:spPr>
      <dgm:t>
        <a:bodyPr/>
        <a:lstStyle/>
        <a:p>
          <a:endParaRPr lang="en-US"/>
        </a:p>
      </dgm:t>
    </dgm:pt>
    <dgm:pt modelId="{D138F7BD-4D5A-49E9-9612-F599B692D076}">
      <dgm:prSet phldrT="[Text]" custT="1"/>
      <dgm:spPr>
        <a:noFill/>
      </dgm:spPr>
      <dgm:t>
        <a:bodyPr/>
        <a:lstStyle/>
        <a:p>
          <a:r>
            <a:rPr lang="en-US" sz="1000" dirty="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Thematic analysis/Interpretation  </a:t>
          </a:r>
        </a:p>
      </dgm:t>
    </dgm:pt>
    <dgm:pt modelId="{9D40C8BE-9B7A-47A0-B68F-637094871868}" type="parTrans" cxnId="{2AD05A8A-B941-41C2-8E68-609626F20FA8}">
      <dgm:prSet/>
      <dgm:spPr/>
      <dgm:t>
        <a:bodyPr/>
        <a:lstStyle/>
        <a:p>
          <a:endParaRPr lang="en-US"/>
        </a:p>
      </dgm:t>
    </dgm:pt>
    <dgm:pt modelId="{21F6CE87-8742-4AD6-871A-5D2E76506A94}" type="sibTrans" cxnId="{2AD05A8A-B941-41C2-8E68-609626F20FA8}">
      <dgm:prSet/>
      <dgm:spPr>
        <a:ln w="38100">
          <a:solidFill>
            <a:srgbClr val="00B050"/>
          </a:solidFill>
        </a:ln>
      </dgm:spPr>
      <dgm:t>
        <a:bodyPr/>
        <a:lstStyle/>
        <a:p>
          <a:endParaRPr lang="en-US"/>
        </a:p>
      </dgm:t>
    </dgm:pt>
    <dgm:pt modelId="{394985B1-BF91-4CD9-82C3-C4F5FFEC8D49}">
      <dgm:prSet custT="1"/>
      <dgm:spPr>
        <a:noFill/>
      </dgm:spPr>
      <dgm:t>
        <a:bodyPr/>
        <a:lstStyle/>
        <a:p>
          <a:r>
            <a:rPr lang="en-US" sz="1600" dirty="0">
              <a:solidFill>
                <a:schemeClr val="tx1"/>
              </a:solidFill>
              <a:latin typeface="Times New Roman" panose="02020603050405020304" pitchFamily="18" charset="0"/>
              <a:cs typeface="Times New Roman" panose="02020603050405020304" pitchFamily="18" charset="0"/>
            </a:rPr>
            <a:t>Read and code</a:t>
          </a:r>
        </a:p>
      </dgm:t>
    </dgm:pt>
    <dgm:pt modelId="{60B10825-4316-4CDD-9BB8-D5D68E116EFC}" type="parTrans" cxnId="{A97434F4-E12B-47DF-91DD-255622DED68D}">
      <dgm:prSet/>
      <dgm:spPr/>
      <dgm:t>
        <a:bodyPr/>
        <a:lstStyle/>
        <a:p>
          <a:endParaRPr lang="en-US"/>
        </a:p>
      </dgm:t>
    </dgm:pt>
    <dgm:pt modelId="{401FC485-609F-4417-B61D-5319673904E2}" type="sibTrans" cxnId="{A97434F4-E12B-47DF-91DD-255622DED68D}">
      <dgm:prSet/>
      <dgm:spPr>
        <a:ln w="38100">
          <a:solidFill>
            <a:srgbClr val="00B050"/>
          </a:solidFill>
        </a:ln>
      </dgm:spPr>
      <dgm:t>
        <a:bodyPr/>
        <a:lstStyle/>
        <a:p>
          <a:endParaRPr lang="en-US"/>
        </a:p>
      </dgm:t>
    </dgm:pt>
    <dgm:pt modelId="{DD0D1F24-B640-42B7-8273-B01085A843B2}">
      <dgm:prSet custT="1"/>
      <dgm:spPr>
        <a:noFill/>
      </dgm:spPr>
      <dgm:t>
        <a:bodyPr/>
        <a:lstStyle/>
        <a:p>
          <a:r>
            <a:rPr lang="en-US" sz="1600" dirty="0">
              <a:solidFill>
                <a:schemeClr val="tx1"/>
              </a:solidFill>
              <a:latin typeface="Times New Roman" panose="02020603050405020304" pitchFamily="18" charset="0"/>
              <a:cs typeface="Times New Roman" panose="02020603050405020304" pitchFamily="18" charset="0"/>
            </a:rPr>
            <a:t>Data display and reduction</a:t>
          </a:r>
        </a:p>
      </dgm:t>
    </dgm:pt>
    <dgm:pt modelId="{891F2CAA-DF0A-4BDC-8E88-704859A07313}" type="parTrans" cxnId="{D841BD3B-987B-40DF-B8C6-2F2816AB6BE1}">
      <dgm:prSet/>
      <dgm:spPr/>
      <dgm:t>
        <a:bodyPr/>
        <a:lstStyle/>
        <a:p>
          <a:endParaRPr lang="en-US"/>
        </a:p>
      </dgm:t>
    </dgm:pt>
    <dgm:pt modelId="{035D4635-7FAE-45E0-859B-C1351C55DAD6}" type="sibTrans" cxnId="{D841BD3B-987B-40DF-B8C6-2F2816AB6BE1}">
      <dgm:prSet/>
      <dgm:spPr>
        <a:ln w="38100">
          <a:solidFill>
            <a:srgbClr val="00B050"/>
          </a:solidFill>
        </a:ln>
      </dgm:spPr>
      <dgm:t>
        <a:bodyPr/>
        <a:lstStyle/>
        <a:p>
          <a:endParaRPr lang="en-US"/>
        </a:p>
      </dgm:t>
    </dgm:pt>
    <dgm:pt modelId="{03285258-2F54-4DE2-8ED0-6586C8591DA1}">
      <dgm:prSet phldrT="[Text]" custT="1"/>
      <dgm:spPr>
        <a:noFill/>
      </dgm:spPr>
      <dgm:t>
        <a:bodyPr/>
        <a:lstStyle/>
        <a:p>
          <a:r>
            <a:rPr lang="en-US" sz="1600" dirty="0">
              <a:solidFill>
                <a:schemeClr val="tx1"/>
              </a:solidFill>
              <a:latin typeface="Times New Roman" panose="02020603050405020304" pitchFamily="18" charset="0"/>
              <a:cs typeface="Times New Roman" panose="02020603050405020304" pitchFamily="18" charset="0"/>
            </a:rPr>
            <a:t>  Prepared a report </a:t>
          </a:r>
        </a:p>
      </dgm:t>
    </dgm:pt>
    <dgm:pt modelId="{FDA45938-C0D8-43FE-9951-2D8210CDE213}" type="sibTrans" cxnId="{F237800B-4DA6-4967-B674-B6CD39F376D0}">
      <dgm:prSet/>
      <dgm:spPr/>
      <dgm:t>
        <a:bodyPr/>
        <a:lstStyle/>
        <a:p>
          <a:endParaRPr lang="en-US"/>
        </a:p>
      </dgm:t>
    </dgm:pt>
    <dgm:pt modelId="{6AF5F081-923D-4406-9761-5FCA77378328}" type="parTrans" cxnId="{F237800B-4DA6-4967-B674-B6CD39F376D0}">
      <dgm:prSet/>
      <dgm:spPr/>
      <dgm:t>
        <a:bodyPr/>
        <a:lstStyle/>
        <a:p>
          <a:endParaRPr lang="en-US"/>
        </a:p>
      </dgm:t>
    </dgm:pt>
    <dgm:pt modelId="{0E896050-356D-4621-B07B-32ECA00579F2}" type="pres">
      <dgm:prSet presAssocID="{66DB689E-6F0C-4769-AEE3-C53234D3E7FC}" presName="Name0" presStyleCnt="0">
        <dgm:presLayoutVars>
          <dgm:dir/>
          <dgm:resizeHandles val="exact"/>
        </dgm:presLayoutVars>
      </dgm:prSet>
      <dgm:spPr/>
    </dgm:pt>
    <dgm:pt modelId="{EF59020E-3036-4C17-92C9-1CF3015E1511}" type="pres">
      <dgm:prSet presAssocID="{BF58ED30-5772-4A52-B3C1-52461D2FAD61}" presName="node" presStyleLbl="node1" presStyleIdx="0" presStyleCnt="8" custScaleX="115577">
        <dgm:presLayoutVars>
          <dgm:bulletEnabled val="1"/>
        </dgm:presLayoutVars>
      </dgm:prSet>
      <dgm:spPr/>
    </dgm:pt>
    <dgm:pt modelId="{6B6FC7FD-4A4E-4B4B-9D41-7032F951D0F8}" type="pres">
      <dgm:prSet presAssocID="{05D3A091-6633-4941-97EC-6604383F7A6A}" presName="sibTrans" presStyleLbl="sibTrans1D1" presStyleIdx="0" presStyleCnt="7"/>
      <dgm:spPr/>
    </dgm:pt>
    <dgm:pt modelId="{F5E92050-775F-41BD-B106-9213B6E07AAF}" type="pres">
      <dgm:prSet presAssocID="{05D3A091-6633-4941-97EC-6604383F7A6A}" presName="connectorText" presStyleLbl="sibTrans1D1" presStyleIdx="0" presStyleCnt="7"/>
      <dgm:spPr/>
    </dgm:pt>
    <dgm:pt modelId="{76E23F1E-A1C0-4409-8CA6-972CE08BDF25}" type="pres">
      <dgm:prSet presAssocID="{394985B1-BF91-4CD9-82C3-C4F5FFEC8D49}" presName="node" presStyleLbl="node1" presStyleIdx="1" presStyleCnt="8">
        <dgm:presLayoutVars>
          <dgm:bulletEnabled val="1"/>
        </dgm:presLayoutVars>
      </dgm:prSet>
      <dgm:spPr/>
    </dgm:pt>
    <dgm:pt modelId="{60722CFC-0F39-4727-BA20-8460A436FB76}" type="pres">
      <dgm:prSet presAssocID="{401FC485-609F-4417-B61D-5319673904E2}" presName="sibTrans" presStyleLbl="sibTrans1D1" presStyleIdx="1" presStyleCnt="7"/>
      <dgm:spPr/>
    </dgm:pt>
    <dgm:pt modelId="{DFD6A33E-59C1-4208-BA45-02E248C6D8A8}" type="pres">
      <dgm:prSet presAssocID="{401FC485-609F-4417-B61D-5319673904E2}" presName="connectorText" presStyleLbl="sibTrans1D1" presStyleIdx="1" presStyleCnt="7"/>
      <dgm:spPr/>
    </dgm:pt>
    <dgm:pt modelId="{13479541-06D8-4921-97A8-70446941C0E8}" type="pres">
      <dgm:prSet presAssocID="{DD0D1F24-B640-42B7-8273-B01085A843B2}" presName="node" presStyleLbl="node1" presStyleIdx="2" presStyleCnt="8">
        <dgm:presLayoutVars>
          <dgm:bulletEnabled val="1"/>
        </dgm:presLayoutVars>
      </dgm:prSet>
      <dgm:spPr/>
    </dgm:pt>
    <dgm:pt modelId="{48A9E78A-2562-4F3B-AAB6-45C94C15A6DF}" type="pres">
      <dgm:prSet presAssocID="{035D4635-7FAE-45E0-859B-C1351C55DAD6}" presName="sibTrans" presStyleLbl="sibTrans1D1" presStyleIdx="2" presStyleCnt="7"/>
      <dgm:spPr/>
    </dgm:pt>
    <dgm:pt modelId="{1F9F7557-800E-4F5F-A8B6-614717D03ABF}" type="pres">
      <dgm:prSet presAssocID="{035D4635-7FAE-45E0-859B-C1351C55DAD6}" presName="connectorText" presStyleLbl="sibTrans1D1" presStyleIdx="2" presStyleCnt="7"/>
      <dgm:spPr/>
    </dgm:pt>
    <dgm:pt modelId="{5FD30A0D-A4AE-4B7C-B8AF-B7123A5E9AC1}" type="pres">
      <dgm:prSet presAssocID="{DADAD4AF-ADFD-4610-A839-47B0A507B43B}" presName="node" presStyleLbl="node1" presStyleIdx="3" presStyleCnt="8">
        <dgm:presLayoutVars>
          <dgm:bulletEnabled val="1"/>
        </dgm:presLayoutVars>
      </dgm:prSet>
      <dgm:spPr/>
    </dgm:pt>
    <dgm:pt modelId="{734658F2-3353-4768-9841-B9CEC8EB181D}" type="pres">
      <dgm:prSet presAssocID="{D210B8A1-A6B8-4D1A-B601-54033D12CD9B}" presName="sibTrans" presStyleLbl="sibTrans1D1" presStyleIdx="3" presStyleCnt="7"/>
      <dgm:spPr/>
    </dgm:pt>
    <dgm:pt modelId="{577EF09F-E9DB-414F-8A69-45F6E559C7CD}" type="pres">
      <dgm:prSet presAssocID="{D210B8A1-A6B8-4D1A-B601-54033D12CD9B}" presName="connectorText" presStyleLbl="sibTrans1D1" presStyleIdx="3" presStyleCnt="7"/>
      <dgm:spPr/>
    </dgm:pt>
    <dgm:pt modelId="{59D9AB6C-9C6C-4353-9B2F-1ACEE96CDB01}" type="pres">
      <dgm:prSet presAssocID="{5FCFA947-68C3-433E-98CA-EEF1FE8422B0}" presName="node" presStyleLbl="node1" presStyleIdx="4" presStyleCnt="8">
        <dgm:presLayoutVars>
          <dgm:bulletEnabled val="1"/>
        </dgm:presLayoutVars>
      </dgm:prSet>
      <dgm:spPr/>
    </dgm:pt>
    <dgm:pt modelId="{8F6ED0DC-E3A1-4DB7-B647-9D3FA52F46C8}" type="pres">
      <dgm:prSet presAssocID="{0327BCB5-6B2A-4B94-B02C-27202983530D}" presName="sibTrans" presStyleLbl="sibTrans1D1" presStyleIdx="4" presStyleCnt="7"/>
      <dgm:spPr/>
    </dgm:pt>
    <dgm:pt modelId="{68A68E12-B5D0-41EA-9509-051CCC2CA949}" type="pres">
      <dgm:prSet presAssocID="{0327BCB5-6B2A-4B94-B02C-27202983530D}" presName="connectorText" presStyleLbl="sibTrans1D1" presStyleIdx="4" presStyleCnt="7"/>
      <dgm:spPr/>
    </dgm:pt>
    <dgm:pt modelId="{22821413-FDB4-40D2-8953-8B3E37525A0C}" type="pres">
      <dgm:prSet presAssocID="{90424EC4-74C7-4FCA-BD42-445F9F857C9C}" presName="node" presStyleLbl="node1" presStyleIdx="5" presStyleCnt="8">
        <dgm:presLayoutVars>
          <dgm:bulletEnabled val="1"/>
        </dgm:presLayoutVars>
      </dgm:prSet>
      <dgm:spPr/>
    </dgm:pt>
    <dgm:pt modelId="{BC30A308-F3C5-46A3-A3BA-5E3D5CBEE056}" type="pres">
      <dgm:prSet presAssocID="{58C89838-425A-44DF-B457-BB63C23092A1}" presName="sibTrans" presStyleLbl="sibTrans1D1" presStyleIdx="5" presStyleCnt="7"/>
      <dgm:spPr/>
    </dgm:pt>
    <dgm:pt modelId="{448DFB22-9D66-48E6-9993-A6117D609096}" type="pres">
      <dgm:prSet presAssocID="{58C89838-425A-44DF-B457-BB63C23092A1}" presName="connectorText" presStyleLbl="sibTrans1D1" presStyleIdx="5" presStyleCnt="7"/>
      <dgm:spPr/>
    </dgm:pt>
    <dgm:pt modelId="{B62E7F6F-2CC5-4374-B911-828642CBCC7E}" type="pres">
      <dgm:prSet presAssocID="{D138F7BD-4D5A-49E9-9612-F599B692D076}" presName="node" presStyleLbl="node1" presStyleIdx="6" presStyleCnt="8">
        <dgm:presLayoutVars>
          <dgm:bulletEnabled val="1"/>
        </dgm:presLayoutVars>
      </dgm:prSet>
      <dgm:spPr/>
    </dgm:pt>
    <dgm:pt modelId="{F5D715CF-3D64-4DDE-A9A2-CA2617A7D00C}" type="pres">
      <dgm:prSet presAssocID="{21F6CE87-8742-4AD6-871A-5D2E76506A94}" presName="sibTrans" presStyleLbl="sibTrans1D1" presStyleIdx="6" presStyleCnt="7"/>
      <dgm:spPr/>
    </dgm:pt>
    <dgm:pt modelId="{658050D4-8196-4EA6-B93D-0858D5287487}" type="pres">
      <dgm:prSet presAssocID="{21F6CE87-8742-4AD6-871A-5D2E76506A94}" presName="connectorText" presStyleLbl="sibTrans1D1" presStyleIdx="6" presStyleCnt="7"/>
      <dgm:spPr/>
    </dgm:pt>
    <dgm:pt modelId="{EA33EB55-45E5-4F3D-827C-A3BA01371A2E}" type="pres">
      <dgm:prSet presAssocID="{03285258-2F54-4DE2-8ED0-6586C8591DA1}" presName="node" presStyleLbl="node1" presStyleIdx="7" presStyleCnt="8" custLinFactNeighborY="1450">
        <dgm:presLayoutVars>
          <dgm:bulletEnabled val="1"/>
        </dgm:presLayoutVars>
      </dgm:prSet>
      <dgm:spPr/>
    </dgm:pt>
  </dgm:ptLst>
  <dgm:cxnLst>
    <dgm:cxn modelId="{A5681901-0E06-4E57-8020-3F07D1BF8885}" type="presOf" srcId="{394985B1-BF91-4CD9-82C3-C4F5FFEC8D49}" destId="{76E23F1E-A1C0-4409-8CA6-972CE08BDF25}" srcOrd="0" destOrd="0" presId="urn:microsoft.com/office/officeart/2005/8/layout/bProcess3"/>
    <dgm:cxn modelId="{F237800B-4DA6-4967-B674-B6CD39F376D0}" srcId="{66DB689E-6F0C-4769-AEE3-C53234D3E7FC}" destId="{03285258-2F54-4DE2-8ED0-6586C8591DA1}" srcOrd="7" destOrd="0" parTransId="{6AF5F081-923D-4406-9761-5FCA77378328}" sibTransId="{FDA45938-C0D8-43FE-9951-2D8210CDE213}"/>
    <dgm:cxn modelId="{AD9B2210-C534-453B-BF40-1C5E11776EFA}" srcId="{66DB689E-6F0C-4769-AEE3-C53234D3E7FC}" destId="{BF58ED30-5772-4A52-B3C1-52461D2FAD61}" srcOrd="0" destOrd="0" parTransId="{46D79594-33EB-4EBD-94B0-0BAC5336739B}" sibTransId="{05D3A091-6633-4941-97EC-6604383F7A6A}"/>
    <dgm:cxn modelId="{B72F4E12-1B5A-4884-805B-CD40F80F8960}" type="presOf" srcId="{D210B8A1-A6B8-4D1A-B601-54033D12CD9B}" destId="{734658F2-3353-4768-9841-B9CEC8EB181D}" srcOrd="0" destOrd="0" presId="urn:microsoft.com/office/officeart/2005/8/layout/bProcess3"/>
    <dgm:cxn modelId="{DB34E923-7732-4D1D-A552-F2D98661D75C}" type="presOf" srcId="{58C89838-425A-44DF-B457-BB63C23092A1}" destId="{448DFB22-9D66-48E6-9993-A6117D609096}" srcOrd="1" destOrd="0" presId="urn:microsoft.com/office/officeart/2005/8/layout/bProcess3"/>
    <dgm:cxn modelId="{435E8525-B68E-40BE-BCD5-DFF2D5FBBEE2}" type="presOf" srcId="{0327BCB5-6B2A-4B94-B02C-27202983530D}" destId="{8F6ED0DC-E3A1-4DB7-B647-9D3FA52F46C8}" srcOrd="0" destOrd="0" presId="urn:microsoft.com/office/officeart/2005/8/layout/bProcess3"/>
    <dgm:cxn modelId="{12B88E32-6CDC-4BDA-A05B-5D9969D896A9}" type="presOf" srcId="{035D4635-7FAE-45E0-859B-C1351C55DAD6}" destId="{48A9E78A-2562-4F3B-AAB6-45C94C15A6DF}" srcOrd="0" destOrd="0" presId="urn:microsoft.com/office/officeart/2005/8/layout/bProcess3"/>
    <dgm:cxn modelId="{D841BD3B-987B-40DF-B8C6-2F2816AB6BE1}" srcId="{66DB689E-6F0C-4769-AEE3-C53234D3E7FC}" destId="{DD0D1F24-B640-42B7-8273-B01085A843B2}" srcOrd="2" destOrd="0" parTransId="{891F2CAA-DF0A-4BDC-8E88-704859A07313}" sibTransId="{035D4635-7FAE-45E0-859B-C1351C55DAD6}"/>
    <dgm:cxn modelId="{276C5C57-260A-4435-8D54-E9FD33440B14}" type="presOf" srcId="{58C89838-425A-44DF-B457-BB63C23092A1}" destId="{BC30A308-F3C5-46A3-A3BA-5E3D5CBEE056}" srcOrd="0" destOrd="0" presId="urn:microsoft.com/office/officeart/2005/8/layout/bProcess3"/>
    <dgm:cxn modelId="{38FB8879-C147-4D9F-9CE6-66B7A4BBE87C}" type="presOf" srcId="{21F6CE87-8742-4AD6-871A-5D2E76506A94}" destId="{F5D715CF-3D64-4DDE-A9A2-CA2617A7D00C}" srcOrd="0" destOrd="0" presId="urn:microsoft.com/office/officeart/2005/8/layout/bProcess3"/>
    <dgm:cxn modelId="{C9B57F7B-7D15-4A7A-B986-02F83567832B}" type="presOf" srcId="{D210B8A1-A6B8-4D1A-B601-54033D12CD9B}" destId="{577EF09F-E9DB-414F-8A69-45F6E559C7CD}" srcOrd="1" destOrd="0" presId="urn:microsoft.com/office/officeart/2005/8/layout/bProcess3"/>
    <dgm:cxn modelId="{3A74C47B-ED49-447E-9806-6228CF1AF245}" type="presOf" srcId="{401FC485-609F-4417-B61D-5319673904E2}" destId="{60722CFC-0F39-4727-BA20-8460A436FB76}" srcOrd="0" destOrd="0" presId="urn:microsoft.com/office/officeart/2005/8/layout/bProcess3"/>
    <dgm:cxn modelId="{38F4667E-907E-424B-B9DC-5E267E1DF903}" srcId="{66DB689E-6F0C-4769-AEE3-C53234D3E7FC}" destId="{90424EC4-74C7-4FCA-BD42-445F9F857C9C}" srcOrd="5" destOrd="0" parTransId="{834981B8-5F6B-4FC4-8D07-275129A3DF77}" sibTransId="{58C89838-425A-44DF-B457-BB63C23092A1}"/>
    <dgm:cxn modelId="{7026CC87-498E-4372-B9CE-7ED565F2B66F}" type="presOf" srcId="{DD0D1F24-B640-42B7-8273-B01085A843B2}" destId="{13479541-06D8-4921-97A8-70446941C0E8}" srcOrd="0" destOrd="0" presId="urn:microsoft.com/office/officeart/2005/8/layout/bProcess3"/>
    <dgm:cxn modelId="{AA689888-933E-44DB-919B-976F71B85600}" type="presOf" srcId="{90424EC4-74C7-4FCA-BD42-445F9F857C9C}" destId="{22821413-FDB4-40D2-8953-8B3E37525A0C}" srcOrd="0" destOrd="0" presId="urn:microsoft.com/office/officeart/2005/8/layout/bProcess3"/>
    <dgm:cxn modelId="{79EC7B89-737B-4EDE-B34E-C759D81F3E34}" type="presOf" srcId="{0327BCB5-6B2A-4B94-B02C-27202983530D}" destId="{68A68E12-B5D0-41EA-9509-051CCC2CA949}" srcOrd="1" destOrd="0" presId="urn:microsoft.com/office/officeart/2005/8/layout/bProcess3"/>
    <dgm:cxn modelId="{2AD05A8A-B941-41C2-8E68-609626F20FA8}" srcId="{66DB689E-6F0C-4769-AEE3-C53234D3E7FC}" destId="{D138F7BD-4D5A-49E9-9612-F599B692D076}" srcOrd="6" destOrd="0" parTransId="{9D40C8BE-9B7A-47A0-B68F-637094871868}" sibTransId="{21F6CE87-8742-4AD6-871A-5D2E76506A94}"/>
    <dgm:cxn modelId="{C1899794-0AD5-43A9-A918-1BD893149B83}" srcId="{66DB689E-6F0C-4769-AEE3-C53234D3E7FC}" destId="{5FCFA947-68C3-433E-98CA-EEF1FE8422B0}" srcOrd="4" destOrd="0" parTransId="{A636A8AB-0ADC-445E-A807-F1DAE5E54D3E}" sibTransId="{0327BCB5-6B2A-4B94-B02C-27202983530D}"/>
    <dgm:cxn modelId="{77301497-5FA1-43ED-851E-8F58A078C575}" type="presOf" srcId="{66DB689E-6F0C-4769-AEE3-C53234D3E7FC}" destId="{0E896050-356D-4621-B07B-32ECA00579F2}" srcOrd="0" destOrd="0" presId="urn:microsoft.com/office/officeart/2005/8/layout/bProcess3"/>
    <dgm:cxn modelId="{B1FBA39E-E394-4730-86B1-7FDEB7543E87}" srcId="{66DB689E-6F0C-4769-AEE3-C53234D3E7FC}" destId="{DADAD4AF-ADFD-4610-A839-47B0A507B43B}" srcOrd="3" destOrd="0" parTransId="{0E221120-74FD-42AD-8D93-DB1EC03991AA}" sibTransId="{D210B8A1-A6B8-4D1A-B601-54033D12CD9B}"/>
    <dgm:cxn modelId="{5283C8A5-A47E-4182-B599-0E935114E709}" type="presOf" srcId="{03285258-2F54-4DE2-8ED0-6586C8591DA1}" destId="{EA33EB55-45E5-4F3D-827C-A3BA01371A2E}" srcOrd="0" destOrd="0" presId="urn:microsoft.com/office/officeart/2005/8/layout/bProcess3"/>
    <dgm:cxn modelId="{90A3DBA6-C5EB-48FF-B042-C14F3265C4F5}" type="presOf" srcId="{DADAD4AF-ADFD-4610-A839-47B0A507B43B}" destId="{5FD30A0D-A4AE-4B7C-B8AF-B7123A5E9AC1}" srcOrd="0" destOrd="0" presId="urn:microsoft.com/office/officeart/2005/8/layout/bProcess3"/>
    <dgm:cxn modelId="{2ADD44AF-BE53-467C-AF30-9D10CE4C55AB}" type="presOf" srcId="{BF58ED30-5772-4A52-B3C1-52461D2FAD61}" destId="{EF59020E-3036-4C17-92C9-1CF3015E1511}" srcOrd="0" destOrd="0" presId="urn:microsoft.com/office/officeart/2005/8/layout/bProcess3"/>
    <dgm:cxn modelId="{BAE456B9-E5EE-4273-8921-11C77FF7B2D2}" type="presOf" srcId="{035D4635-7FAE-45E0-859B-C1351C55DAD6}" destId="{1F9F7557-800E-4F5F-A8B6-614717D03ABF}" srcOrd="1" destOrd="0" presId="urn:microsoft.com/office/officeart/2005/8/layout/bProcess3"/>
    <dgm:cxn modelId="{30BA59BD-028F-465B-BE36-142A352AC430}" type="presOf" srcId="{D138F7BD-4D5A-49E9-9612-F599B692D076}" destId="{B62E7F6F-2CC5-4374-B911-828642CBCC7E}" srcOrd="0" destOrd="0" presId="urn:microsoft.com/office/officeart/2005/8/layout/bProcess3"/>
    <dgm:cxn modelId="{983DDBCA-16EE-4DFC-9090-13F0673B3227}" type="presOf" srcId="{05D3A091-6633-4941-97EC-6604383F7A6A}" destId="{F5E92050-775F-41BD-B106-9213B6E07AAF}" srcOrd="1" destOrd="0" presId="urn:microsoft.com/office/officeart/2005/8/layout/bProcess3"/>
    <dgm:cxn modelId="{00674ECE-2440-4B14-9574-841A0544A75F}" type="presOf" srcId="{21F6CE87-8742-4AD6-871A-5D2E76506A94}" destId="{658050D4-8196-4EA6-B93D-0858D5287487}" srcOrd="1" destOrd="0" presId="urn:microsoft.com/office/officeart/2005/8/layout/bProcess3"/>
    <dgm:cxn modelId="{39FC90E1-2EF8-431D-8E43-D8DC4C6C0450}" type="presOf" srcId="{5FCFA947-68C3-433E-98CA-EEF1FE8422B0}" destId="{59D9AB6C-9C6C-4353-9B2F-1ACEE96CDB01}" srcOrd="0" destOrd="0" presId="urn:microsoft.com/office/officeart/2005/8/layout/bProcess3"/>
    <dgm:cxn modelId="{5FDEE7E3-3139-44DE-9BCB-D101EAC7951D}" type="presOf" srcId="{401FC485-609F-4417-B61D-5319673904E2}" destId="{DFD6A33E-59C1-4208-BA45-02E248C6D8A8}" srcOrd="1" destOrd="0" presId="urn:microsoft.com/office/officeart/2005/8/layout/bProcess3"/>
    <dgm:cxn modelId="{A97434F4-E12B-47DF-91DD-255622DED68D}" srcId="{66DB689E-6F0C-4769-AEE3-C53234D3E7FC}" destId="{394985B1-BF91-4CD9-82C3-C4F5FFEC8D49}" srcOrd="1" destOrd="0" parTransId="{60B10825-4316-4CDD-9BB8-D5D68E116EFC}" sibTransId="{401FC485-609F-4417-B61D-5319673904E2}"/>
    <dgm:cxn modelId="{332B70FF-C00F-49D6-BF40-98386954090E}" type="presOf" srcId="{05D3A091-6633-4941-97EC-6604383F7A6A}" destId="{6B6FC7FD-4A4E-4B4B-9D41-7032F951D0F8}" srcOrd="0" destOrd="0" presId="urn:microsoft.com/office/officeart/2005/8/layout/bProcess3"/>
    <dgm:cxn modelId="{0E1EEE72-6E9C-4C28-9F4C-560769514A26}" type="presParOf" srcId="{0E896050-356D-4621-B07B-32ECA00579F2}" destId="{EF59020E-3036-4C17-92C9-1CF3015E1511}" srcOrd="0" destOrd="0" presId="urn:microsoft.com/office/officeart/2005/8/layout/bProcess3"/>
    <dgm:cxn modelId="{84684CED-E6C0-4FAF-8AC7-642364174E2C}" type="presParOf" srcId="{0E896050-356D-4621-B07B-32ECA00579F2}" destId="{6B6FC7FD-4A4E-4B4B-9D41-7032F951D0F8}" srcOrd="1" destOrd="0" presId="urn:microsoft.com/office/officeart/2005/8/layout/bProcess3"/>
    <dgm:cxn modelId="{07954772-60A6-46C7-B203-061CB7F8EDB6}" type="presParOf" srcId="{6B6FC7FD-4A4E-4B4B-9D41-7032F951D0F8}" destId="{F5E92050-775F-41BD-B106-9213B6E07AAF}" srcOrd="0" destOrd="0" presId="urn:microsoft.com/office/officeart/2005/8/layout/bProcess3"/>
    <dgm:cxn modelId="{CD07E9BE-9BF1-41C9-B512-84D1BB590C5E}" type="presParOf" srcId="{0E896050-356D-4621-B07B-32ECA00579F2}" destId="{76E23F1E-A1C0-4409-8CA6-972CE08BDF25}" srcOrd="2" destOrd="0" presId="urn:microsoft.com/office/officeart/2005/8/layout/bProcess3"/>
    <dgm:cxn modelId="{30BF9FEA-4BAB-4D56-B76D-5ED46A2E4808}" type="presParOf" srcId="{0E896050-356D-4621-B07B-32ECA00579F2}" destId="{60722CFC-0F39-4727-BA20-8460A436FB76}" srcOrd="3" destOrd="0" presId="urn:microsoft.com/office/officeart/2005/8/layout/bProcess3"/>
    <dgm:cxn modelId="{80E82A37-9765-4980-B045-1DE12006DCB1}" type="presParOf" srcId="{60722CFC-0F39-4727-BA20-8460A436FB76}" destId="{DFD6A33E-59C1-4208-BA45-02E248C6D8A8}" srcOrd="0" destOrd="0" presId="urn:microsoft.com/office/officeart/2005/8/layout/bProcess3"/>
    <dgm:cxn modelId="{ACF745CD-108F-4809-AF0F-9A18F5388FB5}" type="presParOf" srcId="{0E896050-356D-4621-B07B-32ECA00579F2}" destId="{13479541-06D8-4921-97A8-70446941C0E8}" srcOrd="4" destOrd="0" presId="urn:microsoft.com/office/officeart/2005/8/layout/bProcess3"/>
    <dgm:cxn modelId="{D7850627-E740-474E-882E-D82194724F77}" type="presParOf" srcId="{0E896050-356D-4621-B07B-32ECA00579F2}" destId="{48A9E78A-2562-4F3B-AAB6-45C94C15A6DF}" srcOrd="5" destOrd="0" presId="urn:microsoft.com/office/officeart/2005/8/layout/bProcess3"/>
    <dgm:cxn modelId="{18D885D6-6D22-4BFA-BCCC-4AB3DCB262BA}" type="presParOf" srcId="{48A9E78A-2562-4F3B-AAB6-45C94C15A6DF}" destId="{1F9F7557-800E-4F5F-A8B6-614717D03ABF}" srcOrd="0" destOrd="0" presId="urn:microsoft.com/office/officeart/2005/8/layout/bProcess3"/>
    <dgm:cxn modelId="{AAD7E7BA-7B5C-438C-B1D5-4F987D913077}" type="presParOf" srcId="{0E896050-356D-4621-B07B-32ECA00579F2}" destId="{5FD30A0D-A4AE-4B7C-B8AF-B7123A5E9AC1}" srcOrd="6" destOrd="0" presId="urn:microsoft.com/office/officeart/2005/8/layout/bProcess3"/>
    <dgm:cxn modelId="{61527391-5183-449D-A58D-F0C384283A38}" type="presParOf" srcId="{0E896050-356D-4621-B07B-32ECA00579F2}" destId="{734658F2-3353-4768-9841-B9CEC8EB181D}" srcOrd="7" destOrd="0" presId="urn:microsoft.com/office/officeart/2005/8/layout/bProcess3"/>
    <dgm:cxn modelId="{96CA48D3-BA7A-4A9E-B11E-C585586A76BA}" type="presParOf" srcId="{734658F2-3353-4768-9841-B9CEC8EB181D}" destId="{577EF09F-E9DB-414F-8A69-45F6E559C7CD}" srcOrd="0" destOrd="0" presId="urn:microsoft.com/office/officeart/2005/8/layout/bProcess3"/>
    <dgm:cxn modelId="{DE07581D-BDED-432A-BB22-61731687F85F}" type="presParOf" srcId="{0E896050-356D-4621-B07B-32ECA00579F2}" destId="{59D9AB6C-9C6C-4353-9B2F-1ACEE96CDB01}" srcOrd="8" destOrd="0" presId="urn:microsoft.com/office/officeart/2005/8/layout/bProcess3"/>
    <dgm:cxn modelId="{F867DA80-BE5C-4C92-A0B1-FBC426BAAFD5}" type="presParOf" srcId="{0E896050-356D-4621-B07B-32ECA00579F2}" destId="{8F6ED0DC-E3A1-4DB7-B647-9D3FA52F46C8}" srcOrd="9" destOrd="0" presId="urn:microsoft.com/office/officeart/2005/8/layout/bProcess3"/>
    <dgm:cxn modelId="{A16901EB-AAAC-4F07-AE75-0A1F519184F9}" type="presParOf" srcId="{8F6ED0DC-E3A1-4DB7-B647-9D3FA52F46C8}" destId="{68A68E12-B5D0-41EA-9509-051CCC2CA949}" srcOrd="0" destOrd="0" presId="urn:microsoft.com/office/officeart/2005/8/layout/bProcess3"/>
    <dgm:cxn modelId="{02E36063-ABA0-4D97-B3EF-DF5A1C1601D8}" type="presParOf" srcId="{0E896050-356D-4621-B07B-32ECA00579F2}" destId="{22821413-FDB4-40D2-8953-8B3E37525A0C}" srcOrd="10" destOrd="0" presId="urn:microsoft.com/office/officeart/2005/8/layout/bProcess3"/>
    <dgm:cxn modelId="{D8734695-BD2A-4A97-9238-91C95E1BDED3}" type="presParOf" srcId="{0E896050-356D-4621-B07B-32ECA00579F2}" destId="{BC30A308-F3C5-46A3-A3BA-5E3D5CBEE056}" srcOrd="11" destOrd="0" presId="urn:microsoft.com/office/officeart/2005/8/layout/bProcess3"/>
    <dgm:cxn modelId="{56BC78E0-1CFF-4BBA-811C-F96780D419F7}" type="presParOf" srcId="{BC30A308-F3C5-46A3-A3BA-5E3D5CBEE056}" destId="{448DFB22-9D66-48E6-9993-A6117D609096}" srcOrd="0" destOrd="0" presId="urn:microsoft.com/office/officeart/2005/8/layout/bProcess3"/>
    <dgm:cxn modelId="{154ECE22-B84F-47E4-9C85-B1100C90978D}" type="presParOf" srcId="{0E896050-356D-4621-B07B-32ECA00579F2}" destId="{B62E7F6F-2CC5-4374-B911-828642CBCC7E}" srcOrd="12" destOrd="0" presId="urn:microsoft.com/office/officeart/2005/8/layout/bProcess3"/>
    <dgm:cxn modelId="{C59CE066-04CF-4152-A7AF-B18F04E32C33}" type="presParOf" srcId="{0E896050-356D-4621-B07B-32ECA00579F2}" destId="{F5D715CF-3D64-4DDE-A9A2-CA2617A7D00C}" srcOrd="13" destOrd="0" presId="urn:microsoft.com/office/officeart/2005/8/layout/bProcess3"/>
    <dgm:cxn modelId="{B8B28252-69B4-4A0F-B161-2609A32245A3}" type="presParOf" srcId="{F5D715CF-3D64-4DDE-A9A2-CA2617A7D00C}" destId="{658050D4-8196-4EA6-B93D-0858D5287487}" srcOrd="0" destOrd="0" presId="urn:microsoft.com/office/officeart/2005/8/layout/bProcess3"/>
    <dgm:cxn modelId="{CEB41264-4816-45B7-B815-061F37D3A5C8}" type="presParOf" srcId="{0E896050-356D-4621-B07B-32ECA00579F2}" destId="{EA33EB55-45E5-4F3D-827C-A3BA01371A2E}"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FC7FD-4A4E-4B4B-9D41-7032F951D0F8}">
      <dsp:nvSpPr>
        <dsp:cNvPr id="0" name=""/>
        <dsp:cNvSpPr/>
      </dsp:nvSpPr>
      <dsp:spPr>
        <a:xfrm>
          <a:off x="1574730" y="330105"/>
          <a:ext cx="256369" cy="91440"/>
        </a:xfrm>
        <a:custGeom>
          <a:avLst/>
          <a:gdLst/>
          <a:ahLst/>
          <a:cxnLst/>
          <a:rect l="0" t="0" r="0" b="0"/>
          <a:pathLst>
            <a:path>
              <a:moveTo>
                <a:pt x="0" y="45720"/>
              </a:moveTo>
              <a:lnTo>
                <a:pt x="256369" y="45720"/>
              </a:lnTo>
            </a:path>
          </a:pathLst>
        </a:custGeom>
        <a:noFill/>
        <a:ln w="38100" cap="flat" cmpd="sng" algn="ctr">
          <a:solidFill>
            <a:srgbClr val="00B050"/>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5741" y="374388"/>
        <a:ext cx="14348" cy="2872"/>
      </dsp:txXfrm>
    </dsp:sp>
    <dsp:sp modelId="{EF59020E-3036-4C17-92C9-1CF3015E1511}">
      <dsp:nvSpPr>
        <dsp:cNvPr id="0" name=""/>
        <dsp:cNvSpPr/>
      </dsp:nvSpPr>
      <dsp:spPr>
        <a:xfrm>
          <a:off x="134484" y="1517"/>
          <a:ext cx="1442046" cy="748616"/>
        </a:xfrm>
        <a:prstGeom prst="rect">
          <a:avLst/>
        </a:prstGeom>
        <a:no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Times New Roman" panose="02020603050405020304" pitchFamily="18" charset="0"/>
              <a:cs typeface="Times New Roman" panose="02020603050405020304" pitchFamily="18" charset="0"/>
            </a:rPr>
            <a:t>Transcription</a:t>
          </a:r>
        </a:p>
      </dsp:txBody>
      <dsp:txXfrm>
        <a:off x="134484" y="1517"/>
        <a:ext cx="1442046" cy="748616"/>
      </dsp:txXfrm>
    </dsp:sp>
    <dsp:sp modelId="{60722CFC-0F39-4727-BA20-8460A436FB76}">
      <dsp:nvSpPr>
        <dsp:cNvPr id="0" name=""/>
        <dsp:cNvSpPr/>
      </dsp:nvSpPr>
      <dsp:spPr>
        <a:xfrm>
          <a:off x="3109393" y="330105"/>
          <a:ext cx="256369" cy="91440"/>
        </a:xfrm>
        <a:custGeom>
          <a:avLst/>
          <a:gdLst/>
          <a:ahLst/>
          <a:cxnLst/>
          <a:rect l="0" t="0" r="0" b="0"/>
          <a:pathLst>
            <a:path>
              <a:moveTo>
                <a:pt x="0" y="45720"/>
              </a:moveTo>
              <a:lnTo>
                <a:pt x="256369" y="45720"/>
              </a:lnTo>
            </a:path>
          </a:pathLst>
        </a:custGeom>
        <a:noFill/>
        <a:ln w="38100" cap="flat" cmpd="sng" algn="ctr">
          <a:solidFill>
            <a:srgbClr val="00B050"/>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0404" y="374388"/>
        <a:ext cx="14348" cy="2872"/>
      </dsp:txXfrm>
    </dsp:sp>
    <dsp:sp modelId="{76E23F1E-A1C0-4409-8CA6-972CE08BDF25}">
      <dsp:nvSpPr>
        <dsp:cNvPr id="0" name=""/>
        <dsp:cNvSpPr/>
      </dsp:nvSpPr>
      <dsp:spPr>
        <a:xfrm>
          <a:off x="1863500" y="1517"/>
          <a:ext cx="1247693" cy="748616"/>
        </a:xfrm>
        <a:prstGeom prst="rect">
          <a:avLst/>
        </a:prstGeom>
        <a:no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Times New Roman" panose="02020603050405020304" pitchFamily="18" charset="0"/>
              <a:cs typeface="Times New Roman" panose="02020603050405020304" pitchFamily="18" charset="0"/>
            </a:rPr>
            <a:t>Read and code</a:t>
          </a:r>
        </a:p>
      </dsp:txBody>
      <dsp:txXfrm>
        <a:off x="1863500" y="1517"/>
        <a:ext cx="1247693" cy="748616"/>
      </dsp:txXfrm>
    </dsp:sp>
    <dsp:sp modelId="{48A9E78A-2562-4F3B-AAB6-45C94C15A6DF}">
      <dsp:nvSpPr>
        <dsp:cNvPr id="0" name=""/>
        <dsp:cNvSpPr/>
      </dsp:nvSpPr>
      <dsp:spPr>
        <a:xfrm>
          <a:off x="4644056" y="330105"/>
          <a:ext cx="256369" cy="91440"/>
        </a:xfrm>
        <a:custGeom>
          <a:avLst/>
          <a:gdLst/>
          <a:ahLst/>
          <a:cxnLst/>
          <a:rect l="0" t="0" r="0" b="0"/>
          <a:pathLst>
            <a:path>
              <a:moveTo>
                <a:pt x="0" y="45720"/>
              </a:moveTo>
              <a:lnTo>
                <a:pt x="256369" y="45720"/>
              </a:lnTo>
            </a:path>
          </a:pathLst>
        </a:custGeom>
        <a:noFill/>
        <a:ln w="38100" cap="flat" cmpd="sng" algn="ctr">
          <a:solidFill>
            <a:srgbClr val="00B050"/>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5067" y="374388"/>
        <a:ext cx="14348" cy="2872"/>
      </dsp:txXfrm>
    </dsp:sp>
    <dsp:sp modelId="{13479541-06D8-4921-97A8-70446941C0E8}">
      <dsp:nvSpPr>
        <dsp:cNvPr id="0" name=""/>
        <dsp:cNvSpPr/>
      </dsp:nvSpPr>
      <dsp:spPr>
        <a:xfrm>
          <a:off x="3398163" y="1517"/>
          <a:ext cx="1247693" cy="748616"/>
        </a:xfrm>
        <a:prstGeom prst="rect">
          <a:avLst/>
        </a:prstGeom>
        <a:no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Times New Roman" panose="02020603050405020304" pitchFamily="18" charset="0"/>
              <a:cs typeface="Times New Roman" panose="02020603050405020304" pitchFamily="18" charset="0"/>
            </a:rPr>
            <a:t>Data display and reduction</a:t>
          </a:r>
        </a:p>
      </dsp:txBody>
      <dsp:txXfrm>
        <a:off x="3398163" y="1517"/>
        <a:ext cx="1247693" cy="748616"/>
      </dsp:txXfrm>
    </dsp:sp>
    <dsp:sp modelId="{734658F2-3353-4768-9841-B9CEC8EB181D}">
      <dsp:nvSpPr>
        <dsp:cNvPr id="0" name=""/>
        <dsp:cNvSpPr/>
      </dsp:nvSpPr>
      <dsp:spPr>
        <a:xfrm>
          <a:off x="6178719" y="330105"/>
          <a:ext cx="256369" cy="91440"/>
        </a:xfrm>
        <a:custGeom>
          <a:avLst/>
          <a:gdLst/>
          <a:ahLst/>
          <a:cxnLst/>
          <a:rect l="0" t="0" r="0" b="0"/>
          <a:pathLst>
            <a:path>
              <a:moveTo>
                <a:pt x="0" y="45720"/>
              </a:moveTo>
              <a:lnTo>
                <a:pt x="256369" y="45720"/>
              </a:lnTo>
            </a:path>
          </a:pathLst>
        </a:custGeom>
        <a:noFill/>
        <a:ln w="38100" cap="flat" cmpd="sng" algn="ctr">
          <a:solidFill>
            <a:srgbClr val="00B050"/>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99730" y="374388"/>
        <a:ext cx="14348" cy="2872"/>
      </dsp:txXfrm>
    </dsp:sp>
    <dsp:sp modelId="{5FD30A0D-A4AE-4B7C-B8AF-B7123A5E9AC1}">
      <dsp:nvSpPr>
        <dsp:cNvPr id="0" name=""/>
        <dsp:cNvSpPr/>
      </dsp:nvSpPr>
      <dsp:spPr>
        <a:xfrm>
          <a:off x="4932826" y="1517"/>
          <a:ext cx="1247693" cy="748616"/>
        </a:xfrm>
        <a:prstGeom prst="rect">
          <a:avLst/>
        </a:prstGeom>
        <a:no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Times New Roman" panose="02020603050405020304" pitchFamily="18" charset="0"/>
              <a:cs typeface="Times New Roman" panose="02020603050405020304" pitchFamily="18" charset="0"/>
            </a:rPr>
            <a:t>Refine codes</a:t>
          </a:r>
        </a:p>
      </dsp:txBody>
      <dsp:txXfrm>
        <a:off x="4932826" y="1517"/>
        <a:ext cx="1247693" cy="748616"/>
      </dsp:txXfrm>
    </dsp:sp>
    <dsp:sp modelId="{8F6ED0DC-E3A1-4DB7-B647-9D3FA52F46C8}">
      <dsp:nvSpPr>
        <dsp:cNvPr id="0" name=""/>
        <dsp:cNvSpPr/>
      </dsp:nvSpPr>
      <dsp:spPr>
        <a:xfrm>
          <a:off x="7713382" y="330105"/>
          <a:ext cx="256369" cy="91440"/>
        </a:xfrm>
        <a:custGeom>
          <a:avLst/>
          <a:gdLst/>
          <a:ahLst/>
          <a:cxnLst/>
          <a:rect l="0" t="0" r="0" b="0"/>
          <a:pathLst>
            <a:path>
              <a:moveTo>
                <a:pt x="0" y="45720"/>
              </a:moveTo>
              <a:lnTo>
                <a:pt x="256369" y="45720"/>
              </a:lnTo>
            </a:path>
          </a:pathLst>
        </a:custGeom>
        <a:noFill/>
        <a:ln w="38100" cap="flat" cmpd="sng" algn="ctr">
          <a:solidFill>
            <a:srgbClr val="00B050"/>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34393" y="374388"/>
        <a:ext cx="14348" cy="2872"/>
      </dsp:txXfrm>
    </dsp:sp>
    <dsp:sp modelId="{59D9AB6C-9C6C-4353-9B2F-1ACEE96CDB01}">
      <dsp:nvSpPr>
        <dsp:cNvPr id="0" name=""/>
        <dsp:cNvSpPr/>
      </dsp:nvSpPr>
      <dsp:spPr>
        <a:xfrm>
          <a:off x="6467489" y="1517"/>
          <a:ext cx="1247693" cy="748616"/>
        </a:xfrm>
        <a:prstGeom prst="rect">
          <a:avLst/>
        </a:prstGeom>
        <a:no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Times New Roman" panose="02020603050405020304" pitchFamily="18" charset="0"/>
              <a:cs typeface="Times New Roman" panose="02020603050405020304" pitchFamily="18" charset="0"/>
            </a:rPr>
            <a:t>Re read text</a:t>
          </a:r>
        </a:p>
      </dsp:txBody>
      <dsp:txXfrm>
        <a:off x="6467489" y="1517"/>
        <a:ext cx="1247693" cy="748616"/>
      </dsp:txXfrm>
    </dsp:sp>
    <dsp:sp modelId="{BC30A308-F3C5-46A3-A3BA-5E3D5CBEE056}">
      <dsp:nvSpPr>
        <dsp:cNvPr id="0" name=""/>
        <dsp:cNvSpPr/>
      </dsp:nvSpPr>
      <dsp:spPr>
        <a:xfrm>
          <a:off x="9248045" y="330105"/>
          <a:ext cx="256369" cy="91440"/>
        </a:xfrm>
        <a:custGeom>
          <a:avLst/>
          <a:gdLst/>
          <a:ahLst/>
          <a:cxnLst/>
          <a:rect l="0" t="0" r="0" b="0"/>
          <a:pathLst>
            <a:path>
              <a:moveTo>
                <a:pt x="0" y="45720"/>
              </a:moveTo>
              <a:lnTo>
                <a:pt x="256369" y="45720"/>
              </a:lnTo>
            </a:path>
          </a:pathLst>
        </a:custGeom>
        <a:noFill/>
        <a:ln w="38100" cap="flat" cmpd="sng" algn="ctr">
          <a:solidFill>
            <a:srgbClr val="00B050"/>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69056" y="374388"/>
        <a:ext cx="14348" cy="2872"/>
      </dsp:txXfrm>
    </dsp:sp>
    <dsp:sp modelId="{22821413-FDB4-40D2-8953-8B3E37525A0C}">
      <dsp:nvSpPr>
        <dsp:cNvPr id="0" name=""/>
        <dsp:cNvSpPr/>
      </dsp:nvSpPr>
      <dsp:spPr>
        <a:xfrm>
          <a:off x="8002152" y="1517"/>
          <a:ext cx="1247693" cy="748616"/>
        </a:xfrm>
        <a:prstGeom prst="rect">
          <a:avLst/>
        </a:prstGeom>
        <a:no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Times New Roman" panose="02020603050405020304" pitchFamily="18" charset="0"/>
              <a:cs typeface="Times New Roman" panose="02020603050405020304" pitchFamily="18" charset="0"/>
            </a:rPr>
            <a:t>Themes Identified</a:t>
          </a:r>
        </a:p>
      </dsp:txBody>
      <dsp:txXfrm>
        <a:off x="8002152" y="1517"/>
        <a:ext cx="1247693" cy="748616"/>
      </dsp:txXfrm>
    </dsp:sp>
    <dsp:sp modelId="{F5D715CF-3D64-4DDE-A9A2-CA2617A7D00C}">
      <dsp:nvSpPr>
        <dsp:cNvPr id="0" name=""/>
        <dsp:cNvSpPr/>
      </dsp:nvSpPr>
      <dsp:spPr>
        <a:xfrm>
          <a:off x="758330" y="748333"/>
          <a:ext cx="9402331" cy="257886"/>
        </a:xfrm>
        <a:custGeom>
          <a:avLst/>
          <a:gdLst/>
          <a:ahLst/>
          <a:cxnLst/>
          <a:rect l="0" t="0" r="0" b="0"/>
          <a:pathLst>
            <a:path>
              <a:moveTo>
                <a:pt x="9402331" y="0"/>
              </a:moveTo>
              <a:lnTo>
                <a:pt x="9402331" y="146043"/>
              </a:lnTo>
              <a:lnTo>
                <a:pt x="0" y="146043"/>
              </a:lnTo>
              <a:lnTo>
                <a:pt x="0" y="257886"/>
              </a:lnTo>
            </a:path>
          </a:pathLst>
        </a:custGeom>
        <a:noFill/>
        <a:ln w="38100" cap="flat" cmpd="sng" algn="ctr">
          <a:solidFill>
            <a:srgbClr val="00B050"/>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4327" y="875840"/>
        <a:ext cx="470337" cy="2872"/>
      </dsp:txXfrm>
    </dsp:sp>
    <dsp:sp modelId="{B62E7F6F-2CC5-4374-B911-828642CBCC7E}">
      <dsp:nvSpPr>
        <dsp:cNvPr id="0" name=""/>
        <dsp:cNvSpPr/>
      </dsp:nvSpPr>
      <dsp:spPr>
        <a:xfrm>
          <a:off x="9536815" y="1517"/>
          <a:ext cx="1247693" cy="748616"/>
        </a:xfrm>
        <a:prstGeom prst="rect">
          <a:avLst/>
        </a:prstGeom>
        <a:no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Times New Roman" panose="02020603050405020304" pitchFamily="18" charset="0"/>
              <a:cs typeface="Times New Roman" panose="02020603050405020304" pitchFamily="18" charset="0"/>
            </a:rPr>
            <a:t> </a:t>
          </a:r>
          <a:r>
            <a:rPr lang="en-US" sz="1600" kern="1200" dirty="0">
              <a:solidFill>
                <a:schemeClr val="tx1"/>
              </a:solidFill>
              <a:latin typeface="Times New Roman" panose="02020603050405020304" pitchFamily="18" charset="0"/>
              <a:cs typeface="Times New Roman" panose="02020603050405020304" pitchFamily="18" charset="0"/>
            </a:rPr>
            <a:t>Thematic analysis/Interpretation  </a:t>
          </a:r>
        </a:p>
      </dsp:txBody>
      <dsp:txXfrm>
        <a:off x="9536815" y="1517"/>
        <a:ext cx="1247693" cy="748616"/>
      </dsp:txXfrm>
    </dsp:sp>
    <dsp:sp modelId="{EA33EB55-45E5-4F3D-827C-A3BA01371A2E}">
      <dsp:nvSpPr>
        <dsp:cNvPr id="0" name=""/>
        <dsp:cNvSpPr/>
      </dsp:nvSpPr>
      <dsp:spPr>
        <a:xfrm>
          <a:off x="134484" y="1038619"/>
          <a:ext cx="1247693" cy="748616"/>
        </a:xfrm>
        <a:prstGeom prst="rect">
          <a:avLst/>
        </a:prstGeom>
        <a:no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Times New Roman" panose="02020603050405020304" pitchFamily="18" charset="0"/>
              <a:cs typeface="Times New Roman" panose="02020603050405020304" pitchFamily="18" charset="0"/>
            </a:rPr>
            <a:t>  Prepared a report </a:t>
          </a:r>
        </a:p>
      </dsp:txBody>
      <dsp:txXfrm>
        <a:off x="134484" y="1038619"/>
        <a:ext cx="1247693" cy="74861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453DB-E18D-4C1E-8848-5F4EC34A15DE}"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3879AA-427E-433C-9494-50C467E9A6C9}" type="slidenum">
              <a:rPr lang="en-US" smtClean="0"/>
              <a:t>‹#›</a:t>
            </a:fld>
            <a:endParaRPr lang="en-US"/>
          </a:p>
        </p:txBody>
      </p:sp>
    </p:spTree>
    <p:extLst>
      <p:ext uri="{BB962C8B-B14F-4D97-AF65-F5344CB8AC3E}">
        <p14:creationId xmlns:p14="http://schemas.microsoft.com/office/powerpoint/2010/main" val="133749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3879AA-427E-433C-9494-50C467E9A6C9}" type="slidenum">
              <a:rPr lang="en-US" smtClean="0"/>
              <a:t>1</a:t>
            </a:fld>
            <a:endParaRPr lang="en-US"/>
          </a:p>
        </p:txBody>
      </p:sp>
    </p:spTree>
    <p:extLst>
      <p:ext uri="{BB962C8B-B14F-4D97-AF65-F5344CB8AC3E}">
        <p14:creationId xmlns:p14="http://schemas.microsoft.com/office/powerpoint/2010/main" val="3419029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3879AA-427E-433C-9494-50C467E9A6C9}" type="slidenum">
              <a:rPr lang="en-US" smtClean="0"/>
              <a:t>17</a:t>
            </a:fld>
            <a:endParaRPr lang="en-US"/>
          </a:p>
        </p:txBody>
      </p:sp>
    </p:spTree>
    <p:extLst>
      <p:ext uri="{BB962C8B-B14F-4D97-AF65-F5344CB8AC3E}">
        <p14:creationId xmlns:p14="http://schemas.microsoft.com/office/powerpoint/2010/main" val="3270865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3879AA-427E-433C-9494-50C467E9A6C9}" type="slidenum">
              <a:rPr lang="en-US" smtClean="0"/>
              <a:t>18</a:t>
            </a:fld>
            <a:endParaRPr lang="en-US"/>
          </a:p>
        </p:txBody>
      </p:sp>
    </p:spTree>
    <p:extLst>
      <p:ext uri="{BB962C8B-B14F-4D97-AF65-F5344CB8AC3E}">
        <p14:creationId xmlns:p14="http://schemas.microsoft.com/office/powerpoint/2010/main" val="2436056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3879AA-427E-433C-9494-50C467E9A6C9}" type="slidenum">
              <a:rPr lang="en-US" smtClean="0"/>
              <a:t>19</a:t>
            </a:fld>
            <a:endParaRPr lang="en-US"/>
          </a:p>
        </p:txBody>
      </p:sp>
    </p:spTree>
    <p:extLst>
      <p:ext uri="{BB962C8B-B14F-4D97-AF65-F5344CB8AC3E}">
        <p14:creationId xmlns:p14="http://schemas.microsoft.com/office/powerpoint/2010/main" val="444317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3879AA-427E-433C-9494-50C467E9A6C9}" type="slidenum">
              <a:rPr lang="en-US" smtClean="0"/>
              <a:t>20</a:t>
            </a:fld>
            <a:endParaRPr lang="en-US"/>
          </a:p>
        </p:txBody>
      </p:sp>
    </p:spTree>
    <p:extLst>
      <p:ext uri="{BB962C8B-B14F-4D97-AF65-F5344CB8AC3E}">
        <p14:creationId xmlns:p14="http://schemas.microsoft.com/office/powerpoint/2010/main" val="547572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3879AA-427E-433C-9494-50C467E9A6C9}" type="slidenum">
              <a:rPr lang="en-US" smtClean="0"/>
              <a:t>23</a:t>
            </a:fld>
            <a:endParaRPr lang="en-US"/>
          </a:p>
        </p:txBody>
      </p:sp>
    </p:spTree>
    <p:extLst>
      <p:ext uri="{BB962C8B-B14F-4D97-AF65-F5344CB8AC3E}">
        <p14:creationId xmlns:p14="http://schemas.microsoft.com/office/powerpoint/2010/main" val="4055802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3879AA-427E-433C-9494-50C467E9A6C9}" type="slidenum">
              <a:rPr lang="en-US" smtClean="0"/>
              <a:t>24</a:t>
            </a:fld>
            <a:endParaRPr lang="en-US"/>
          </a:p>
        </p:txBody>
      </p:sp>
    </p:spTree>
    <p:extLst>
      <p:ext uri="{BB962C8B-B14F-4D97-AF65-F5344CB8AC3E}">
        <p14:creationId xmlns:p14="http://schemas.microsoft.com/office/powerpoint/2010/main" val="3479066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879AA-427E-433C-9494-50C467E9A6C9}" type="slidenum">
              <a:rPr lang="en-US" smtClean="0"/>
              <a:t>25</a:t>
            </a:fld>
            <a:endParaRPr lang="en-US"/>
          </a:p>
        </p:txBody>
      </p:sp>
    </p:spTree>
    <p:extLst>
      <p:ext uri="{BB962C8B-B14F-4D97-AF65-F5344CB8AC3E}">
        <p14:creationId xmlns:p14="http://schemas.microsoft.com/office/powerpoint/2010/main" val="2311499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3879AA-427E-433C-9494-50C467E9A6C9}" type="slidenum">
              <a:rPr lang="en-US" smtClean="0"/>
              <a:t>26</a:t>
            </a:fld>
            <a:endParaRPr lang="en-US"/>
          </a:p>
        </p:txBody>
      </p:sp>
    </p:spTree>
    <p:extLst>
      <p:ext uri="{BB962C8B-B14F-4D97-AF65-F5344CB8AC3E}">
        <p14:creationId xmlns:p14="http://schemas.microsoft.com/office/powerpoint/2010/main" val="356701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3879AA-427E-433C-9494-50C467E9A6C9}" type="slidenum">
              <a:rPr lang="en-US" smtClean="0"/>
              <a:t>6</a:t>
            </a:fld>
            <a:endParaRPr lang="en-US"/>
          </a:p>
        </p:txBody>
      </p:sp>
    </p:spTree>
    <p:extLst>
      <p:ext uri="{BB962C8B-B14F-4D97-AF65-F5344CB8AC3E}">
        <p14:creationId xmlns:p14="http://schemas.microsoft.com/office/powerpoint/2010/main" val="2319340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879AA-427E-433C-9494-50C467E9A6C9}" type="slidenum">
              <a:rPr lang="en-US" smtClean="0"/>
              <a:t>7</a:t>
            </a:fld>
            <a:endParaRPr lang="en-US"/>
          </a:p>
        </p:txBody>
      </p:sp>
    </p:spTree>
    <p:extLst>
      <p:ext uri="{BB962C8B-B14F-4D97-AF65-F5344CB8AC3E}">
        <p14:creationId xmlns:p14="http://schemas.microsoft.com/office/powerpoint/2010/main" val="78405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3879AA-427E-433C-9494-50C467E9A6C9}" type="slidenum">
              <a:rPr lang="en-US" smtClean="0"/>
              <a:t>8</a:t>
            </a:fld>
            <a:endParaRPr lang="en-US"/>
          </a:p>
        </p:txBody>
      </p:sp>
    </p:spTree>
    <p:extLst>
      <p:ext uri="{BB962C8B-B14F-4D97-AF65-F5344CB8AC3E}">
        <p14:creationId xmlns:p14="http://schemas.microsoft.com/office/powerpoint/2010/main" val="896703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879AA-427E-433C-9494-50C467E9A6C9}" type="slidenum">
              <a:rPr lang="en-US" smtClean="0"/>
              <a:t>9</a:t>
            </a:fld>
            <a:endParaRPr lang="en-US"/>
          </a:p>
        </p:txBody>
      </p:sp>
    </p:spTree>
    <p:extLst>
      <p:ext uri="{BB962C8B-B14F-4D97-AF65-F5344CB8AC3E}">
        <p14:creationId xmlns:p14="http://schemas.microsoft.com/office/powerpoint/2010/main" val="4125871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3879AA-427E-433C-9494-50C467E9A6C9}" type="slidenum">
              <a:rPr lang="en-US" smtClean="0"/>
              <a:t>10</a:t>
            </a:fld>
            <a:endParaRPr lang="en-US"/>
          </a:p>
        </p:txBody>
      </p:sp>
    </p:spTree>
    <p:extLst>
      <p:ext uri="{BB962C8B-B14F-4D97-AF65-F5344CB8AC3E}">
        <p14:creationId xmlns:p14="http://schemas.microsoft.com/office/powerpoint/2010/main" val="68974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3879AA-427E-433C-9494-50C467E9A6C9}" type="slidenum">
              <a:rPr lang="en-US" smtClean="0"/>
              <a:t>14</a:t>
            </a:fld>
            <a:endParaRPr lang="en-US"/>
          </a:p>
        </p:txBody>
      </p:sp>
    </p:spTree>
    <p:extLst>
      <p:ext uri="{BB962C8B-B14F-4D97-AF65-F5344CB8AC3E}">
        <p14:creationId xmlns:p14="http://schemas.microsoft.com/office/powerpoint/2010/main" val="215062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3879AA-427E-433C-9494-50C467E9A6C9}" type="slidenum">
              <a:rPr lang="en-US" smtClean="0"/>
              <a:t>15</a:t>
            </a:fld>
            <a:endParaRPr lang="en-US"/>
          </a:p>
        </p:txBody>
      </p:sp>
    </p:spTree>
    <p:extLst>
      <p:ext uri="{BB962C8B-B14F-4D97-AF65-F5344CB8AC3E}">
        <p14:creationId xmlns:p14="http://schemas.microsoft.com/office/powerpoint/2010/main" val="201649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879AA-427E-433C-9494-50C467E9A6C9}" type="slidenum">
              <a:rPr lang="en-US" smtClean="0"/>
              <a:t>16</a:t>
            </a:fld>
            <a:endParaRPr lang="en-US"/>
          </a:p>
        </p:txBody>
      </p:sp>
    </p:spTree>
    <p:extLst>
      <p:ext uri="{BB962C8B-B14F-4D97-AF65-F5344CB8AC3E}">
        <p14:creationId xmlns:p14="http://schemas.microsoft.com/office/powerpoint/2010/main" val="2221981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C789-3C1D-4FFE-B33A-0ADF9ADF47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A5D5F0-BEDF-43A3-ACB7-63E521622A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6CD9C9-2663-4F7D-AB8E-5B3575B56F48}"/>
              </a:ext>
            </a:extLst>
          </p:cNvPr>
          <p:cNvSpPr>
            <a:spLocks noGrp="1"/>
          </p:cNvSpPr>
          <p:nvPr>
            <p:ph type="dt" sz="half" idx="10"/>
          </p:nvPr>
        </p:nvSpPr>
        <p:spPr/>
        <p:txBody>
          <a:bodyPr/>
          <a:lstStyle/>
          <a:p>
            <a:fld id="{BC57D20B-A842-45E5-B9F7-679A2BC5DD25}" type="datetimeFigureOut">
              <a:rPr lang="en-US" smtClean="0"/>
              <a:t>2/15/2022</a:t>
            </a:fld>
            <a:endParaRPr lang="en-US"/>
          </a:p>
        </p:txBody>
      </p:sp>
      <p:sp>
        <p:nvSpPr>
          <p:cNvPr id="5" name="Footer Placeholder 4">
            <a:extLst>
              <a:ext uri="{FF2B5EF4-FFF2-40B4-BE49-F238E27FC236}">
                <a16:creationId xmlns:a16="http://schemas.microsoft.com/office/drawing/2014/main" id="{417017AC-A92C-4B70-9106-9BD011F9FF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89AB3-8E66-415F-A267-A61F9223C359}"/>
              </a:ext>
            </a:extLst>
          </p:cNvPr>
          <p:cNvSpPr>
            <a:spLocks noGrp="1"/>
          </p:cNvSpPr>
          <p:nvPr>
            <p:ph type="sldNum" sz="quarter" idx="12"/>
          </p:nvPr>
        </p:nvSpPr>
        <p:spPr/>
        <p:txBody>
          <a:bodyPr/>
          <a:lstStyle/>
          <a:p>
            <a:fld id="{9C721EBC-DF39-41EE-A951-002B5341660D}" type="slidenum">
              <a:rPr lang="en-US" smtClean="0"/>
              <a:t>‹#›</a:t>
            </a:fld>
            <a:endParaRPr lang="en-US"/>
          </a:p>
        </p:txBody>
      </p:sp>
    </p:spTree>
    <p:extLst>
      <p:ext uri="{BB962C8B-B14F-4D97-AF65-F5344CB8AC3E}">
        <p14:creationId xmlns:p14="http://schemas.microsoft.com/office/powerpoint/2010/main" val="373883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EE6A0-F4C9-40B7-9417-1AD2027DD0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AB9358-4A16-4F0B-8E1D-6B0EB70FB99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AFD71-22D6-456A-B165-00A2C1851A92}"/>
              </a:ext>
            </a:extLst>
          </p:cNvPr>
          <p:cNvSpPr>
            <a:spLocks noGrp="1"/>
          </p:cNvSpPr>
          <p:nvPr>
            <p:ph type="dt" sz="half" idx="10"/>
          </p:nvPr>
        </p:nvSpPr>
        <p:spPr/>
        <p:txBody>
          <a:bodyPr/>
          <a:lstStyle/>
          <a:p>
            <a:fld id="{BC57D20B-A842-45E5-B9F7-679A2BC5DD25}" type="datetimeFigureOut">
              <a:rPr lang="en-US" smtClean="0"/>
              <a:t>2/15/2022</a:t>
            </a:fld>
            <a:endParaRPr lang="en-US"/>
          </a:p>
        </p:txBody>
      </p:sp>
      <p:sp>
        <p:nvSpPr>
          <p:cNvPr id="5" name="Footer Placeholder 4">
            <a:extLst>
              <a:ext uri="{FF2B5EF4-FFF2-40B4-BE49-F238E27FC236}">
                <a16:creationId xmlns:a16="http://schemas.microsoft.com/office/drawing/2014/main" id="{B86A1AF6-C35F-4416-B2A2-7638DC53A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43C14-EDED-41C1-AEDA-01401F51C12F}"/>
              </a:ext>
            </a:extLst>
          </p:cNvPr>
          <p:cNvSpPr>
            <a:spLocks noGrp="1"/>
          </p:cNvSpPr>
          <p:nvPr>
            <p:ph type="sldNum" sz="quarter" idx="12"/>
          </p:nvPr>
        </p:nvSpPr>
        <p:spPr/>
        <p:txBody>
          <a:bodyPr/>
          <a:lstStyle/>
          <a:p>
            <a:fld id="{9C721EBC-DF39-41EE-A951-002B5341660D}" type="slidenum">
              <a:rPr lang="en-US" smtClean="0"/>
              <a:t>‹#›</a:t>
            </a:fld>
            <a:endParaRPr lang="en-US"/>
          </a:p>
        </p:txBody>
      </p:sp>
    </p:spTree>
    <p:extLst>
      <p:ext uri="{BB962C8B-B14F-4D97-AF65-F5344CB8AC3E}">
        <p14:creationId xmlns:p14="http://schemas.microsoft.com/office/powerpoint/2010/main" val="233958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83367-842C-4FC4-9499-D9B6A64E1F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213395-687D-4E37-A3B0-B47B81F1E59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B4822-9EC9-4ACA-BA2F-D6E6836F7B32}"/>
              </a:ext>
            </a:extLst>
          </p:cNvPr>
          <p:cNvSpPr>
            <a:spLocks noGrp="1"/>
          </p:cNvSpPr>
          <p:nvPr>
            <p:ph type="dt" sz="half" idx="10"/>
          </p:nvPr>
        </p:nvSpPr>
        <p:spPr/>
        <p:txBody>
          <a:bodyPr/>
          <a:lstStyle/>
          <a:p>
            <a:fld id="{BC57D20B-A842-45E5-B9F7-679A2BC5DD25}" type="datetimeFigureOut">
              <a:rPr lang="en-US" smtClean="0"/>
              <a:t>2/15/2022</a:t>
            </a:fld>
            <a:endParaRPr lang="en-US"/>
          </a:p>
        </p:txBody>
      </p:sp>
      <p:sp>
        <p:nvSpPr>
          <p:cNvPr id="5" name="Footer Placeholder 4">
            <a:extLst>
              <a:ext uri="{FF2B5EF4-FFF2-40B4-BE49-F238E27FC236}">
                <a16:creationId xmlns:a16="http://schemas.microsoft.com/office/drawing/2014/main" id="{11A25711-1930-4BAE-A193-E65B83E505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81989-E47A-4575-9E69-8C914C5B2ADC}"/>
              </a:ext>
            </a:extLst>
          </p:cNvPr>
          <p:cNvSpPr>
            <a:spLocks noGrp="1"/>
          </p:cNvSpPr>
          <p:nvPr>
            <p:ph type="sldNum" sz="quarter" idx="12"/>
          </p:nvPr>
        </p:nvSpPr>
        <p:spPr/>
        <p:txBody>
          <a:bodyPr/>
          <a:lstStyle/>
          <a:p>
            <a:fld id="{9C721EBC-DF39-41EE-A951-002B5341660D}" type="slidenum">
              <a:rPr lang="en-US" smtClean="0"/>
              <a:t>‹#›</a:t>
            </a:fld>
            <a:endParaRPr lang="en-US"/>
          </a:p>
        </p:txBody>
      </p:sp>
    </p:spTree>
    <p:extLst>
      <p:ext uri="{BB962C8B-B14F-4D97-AF65-F5344CB8AC3E}">
        <p14:creationId xmlns:p14="http://schemas.microsoft.com/office/powerpoint/2010/main" val="371997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FD39-B15B-419A-BEFF-DCC583CEF6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889BCB-BC0B-488E-84B7-8259955991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144C1-2A26-4894-90E6-8BEFBB96944B}"/>
              </a:ext>
            </a:extLst>
          </p:cNvPr>
          <p:cNvSpPr>
            <a:spLocks noGrp="1"/>
          </p:cNvSpPr>
          <p:nvPr>
            <p:ph type="dt" sz="half" idx="10"/>
          </p:nvPr>
        </p:nvSpPr>
        <p:spPr/>
        <p:txBody>
          <a:bodyPr/>
          <a:lstStyle/>
          <a:p>
            <a:fld id="{BC57D20B-A842-45E5-B9F7-679A2BC5DD25}" type="datetimeFigureOut">
              <a:rPr lang="en-US" smtClean="0"/>
              <a:t>2/15/2022</a:t>
            </a:fld>
            <a:endParaRPr lang="en-US"/>
          </a:p>
        </p:txBody>
      </p:sp>
      <p:sp>
        <p:nvSpPr>
          <p:cNvPr id="5" name="Footer Placeholder 4">
            <a:extLst>
              <a:ext uri="{FF2B5EF4-FFF2-40B4-BE49-F238E27FC236}">
                <a16:creationId xmlns:a16="http://schemas.microsoft.com/office/drawing/2014/main" id="{B1AFA929-9BFE-4FE7-BE09-B37394119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865B1-1C37-4BBB-9965-C8D62947CCE7}"/>
              </a:ext>
            </a:extLst>
          </p:cNvPr>
          <p:cNvSpPr>
            <a:spLocks noGrp="1"/>
          </p:cNvSpPr>
          <p:nvPr>
            <p:ph type="sldNum" sz="quarter" idx="12"/>
          </p:nvPr>
        </p:nvSpPr>
        <p:spPr/>
        <p:txBody>
          <a:bodyPr/>
          <a:lstStyle/>
          <a:p>
            <a:fld id="{9C721EBC-DF39-41EE-A951-002B5341660D}" type="slidenum">
              <a:rPr lang="en-US" smtClean="0"/>
              <a:t>‹#›</a:t>
            </a:fld>
            <a:endParaRPr lang="en-US"/>
          </a:p>
        </p:txBody>
      </p:sp>
    </p:spTree>
    <p:extLst>
      <p:ext uri="{BB962C8B-B14F-4D97-AF65-F5344CB8AC3E}">
        <p14:creationId xmlns:p14="http://schemas.microsoft.com/office/powerpoint/2010/main" val="420489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CF3E0-E1B0-4BC4-ABA5-9FC1C3DE34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A2F1C5-B7FB-448F-8855-1D7D89A3F9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07C015E-98FC-46AA-A36B-5E1B1C51A103}"/>
              </a:ext>
            </a:extLst>
          </p:cNvPr>
          <p:cNvSpPr>
            <a:spLocks noGrp="1"/>
          </p:cNvSpPr>
          <p:nvPr>
            <p:ph type="dt" sz="half" idx="10"/>
          </p:nvPr>
        </p:nvSpPr>
        <p:spPr/>
        <p:txBody>
          <a:bodyPr/>
          <a:lstStyle/>
          <a:p>
            <a:fld id="{BC57D20B-A842-45E5-B9F7-679A2BC5DD25}" type="datetimeFigureOut">
              <a:rPr lang="en-US" smtClean="0"/>
              <a:t>2/15/2022</a:t>
            </a:fld>
            <a:endParaRPr lang="en-US"/>
          </a:p>
        </p:txBody>
      </p:sp>
      <p:sp>
        <p:nvSpPr>
          <p:cNvPr id="5" name="Footer Placeholder 4">
            <a:extLst>
              <a:ext uri="{FF2B5EF4-FFF2-40B4-BE49-F238E27FC236}">
                <a16:creationId xmlns:a16="http://schemas.microsoft.com/office/drawing/2014/main" id="{DC391302-AD4F-480F-9572-12806198D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5902C-343F-4BB2-800E-3E4EB88555E5}"/>
              </a:ext>
            </a:extLst>
          </p:cNvPr>
          <p:cNvSpPr>
            <a:spLocks noGrp="1"/>
          </p:cNvSpPr>
          <p:nvPr>
            <p:ph type="sldNum" sz="quarter" idx="12"/>
          </p:nvPr>
        </p:nvSpPr>
        <p:spPr/>
        <p:txBody>
          <a:bodyPr/>
          <a:lstStyle/>
          <a:p>
            <a:fld id="{9C721EBC-DF39-41EE-A951-002B5341660D}" type="slidenum">
              <a:rPr lang="en-US" smtClean="0"/>
              <a:t>‹#›</a:t>
            </a:fld>
            <a:endParaRPr lang="en-US"/>
          </a:p>
        </p:txBody>
      </p:sp>
    </p:spTree>
    <p:extLst>
      <p:ext uri="{BB962C8B-B14F-4D97-AF65-F5344CB8AC3E}">
        <p14:creationId xmlns:p14="http://schemas.microsoft.com/office/powerpoint/2010/main" val="216663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5D50-4A54-49EB-A0FD-1E67D3300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11A934-872F-4269-ACFC-CDC5DED019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8D8511-0B56-4EA1-BBE7-9ADBE97AB9F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A25506-A1E6-48B2-B623-70D8BC2E9F3C}"/>
              </a:ext>
            </a:extLst>
          </p:cNvPr>
          <p:cNvSpPr>
            <a:spLocks noGrp="1"/>
          </p:cNvSpPr>
          <p:nvPr>
            <p:ph type="dt" sz="half" idx="10"/>
          </p:nvPr>
        </p:nvSpPr>
        <p:spPr/>
        <p:txBody>
          <a:bodyPr/>
          <a:lstStyle/>
          <a:p>
            <a:fld id="{BC57D20B-A842-45E5-B9F7-679A2BC5DD25}" type="datetimeFigureOut">
              <a:rPr lang="en-US" smtClean="0"/>
              <a:t>2/15/2022</a:t>
            </a:fld>
            <a:endParaRPr lang="en-US"/>
          </a:p>
        </p:txBody>
      </p:sp>
      <p:sp>
        <p:nvSpPr>
          <p:cNvPr id="6" name="Footer Placeholder 5">
            <a:extLst>
              <a:ext uri="{FF2B5EF4-FFF2-40B4-BE49-F238E27FC236}">
                <a16:creationId xmlns:a16="http://schemas.microsoft.com/office/drawing/2014/main" id="{D8791367-68E1-44EC-9B0C-0D6DEF46FD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53D8C2-9A2D-4327-92BD-D3ECA06C2E1F}"/>
              </a:ext>
            </a:extLst>
          </p:cNvPr>
          <p:cNvSpPr>
            <a:spLocks noGrp="1"/>
          </p:cNvSpPr>
          <p:nvPr>
            <p:ph type="sldNum" sz="quarter" idx="12"/>
          </p:nvPr>
        </p:nvSpPr>
        <p:spPr/>
        <p:txBody>
          <a:bodyPr/>
          <a:lstStyle/>
          <a:p>
            <a:fld id="{9C721EBC-DF39-41EE-A951-002B5341660D}" type="slidenum">
              <a:rPr lang="en-US" smtClean="0"/>
              <a:t>‹#›</a:t>
            </a:fld>
            <a:endParaRPr lang="en-US"/>
          </a:p>
        </p:txBody>
      </p:sp>
    </p:spTree>
    <p:extLst>
      <p:ext uri="{BB962C8B-B14F-4D97-AF65-F5344CB8AC3E}">
        <p14:creationId xmlns:p14="http://schemas.microsoft.com/office/powerpoint/2010/main" val="219282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AA929-DFA0-4760-9995-A0816426EA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EEFE42-87ED-4FDD-A268-8F84CE076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28D6D4-5631-471B-AC2E-1F344D3EA3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BAACCE-7095-4071-9E5D-BA26EAACB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76CBF4-3A45-4122-827E-E54E9A2FD82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4376F-68ED-4EA3-AC63-7D3960F72D4E}"/>
              </a:ext>
            </a:extLst>
          </p:cNvPr>
          <p:cNvSpPr>
            <a:spLocks noGrp="1"/>
          </p:cNvSpPr>
          <p:nvPr>
            <p:ph type="dt" sz="half" idx="10"/>
          </p:nvPr>
        </p:nvSpPr>
        <p:spPr/>
        <p:txBody>
          <a:bodyPr/>
          <a:lstStyle/>
          <a:p>
            <a:fld id="{BC57D20B-A842-45E5-B9F7-679A2BC5DD25}" type="datetimeFigureOut">
              <a:rPr lang="en-US" smtClean="0"/>
              <a:t>2/15/2022</a:t>
            </a:fld>
            <a:endParaRPr lang="en-US"/>
          </a:p>
        </p:txBody>
      </p:sp>
      <p:sp>
        <p:nvSpPr>
          <p:cNvPr id="8" name="Footer Placeholder 7">
            <a:extLst>
              <a:ext uri="{FF2B5EF4-FFF2-40B4-BE49-F238E27FC236}">
                <a16:creationId xmlns:a16="http://schemas.microsoft.com/office/drawing/2014/main" id="{A26D0225-8205-409A-B7D5-0595B75BCD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1E7B22-3EB6-4E15-B380-80E908935F49}"/>
              </a:ext>
            </a:extLst>
          </p:cNvPr>
          <p:cNvSpPr>
            <a:spLocks noGrp="1"/>
          </p:cNvSpPr>
          <p:nvPr>
            <p:ph type="sldNum" sz="quarter" idx="12"/>
          </p:nvPr>
        </p:nvSpPr>
        <p:spPr/>
        <p:txBody>
          <a:bodyPr/>
          <a:lstStyle/>
          <a:p>
            <a:fld id="{9C721EBC-DF39-41EE-A951-002B5341660D}" type="slidenum">
              <a:rPr lang="en-US" smtClean="0"/>
              <a:t>‹#›</a:t>
            </a:fld>
            <a:endParaRPr lang="en-US"/>
          </a:p>
        </p:txBody>
      </p:sp>
    </p:spTree>
    <p:extLst>
      <p:ext uri="{BB962C8B-B14F-4D97-AF65-F5344CB8AC3E}">
        <p14:creationId xmlns:p14="http://schemas.microsoft.com/office/powerpoint/2010/main" val="3728363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FFEC-128D-405F-92E5-A83886DC77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B487DB-0489-4762-9252-407D565FE33A}"/>
              </a:ext>
            </a:extLst>
          </p:cNvPr>
          <p:cNvSpPr>
            <a:spLocks noGrp="1"/>
          </p:cNvSpPr>
          <p:nvPr>
            <p:ph type="dt" sz="half" idx="10"/>
          </p:nvPr>
        </p:nvSpPr>
        <p:spPr/>
        <p:txBody>
          <a:bodyPr/>
          <a:lstStyle/>
          <a:p>
            <a:fld id="{BC57D20B-A842-45E5-B9F7-679A2BC5DD25}" type="datetimeFigureOut">
              <a:rPr lang="en-US" smtClean="0"/>
              <a:t>2/15/2022</a:t>
            </a:fld>
            <a:endParaRPr lang="en-US"/>
          </a:p>
        </p:txBody>
      </p:sp>
      <p:sp>
        <p:nvSpPr>
          <p:cNvPr id="4" name="Footer Placeholder 3">
            <a:extLst>
              <a:ext uri="{FF2B5EF4-FFF2-40B4-BE49-F238E27FC236}">
                <a16:creationId xmlns:a16="http://schemas.microsoft.com/office/drawing/2014/main" id="{10A84844-1D63-44EA-B1D6-6000346049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A0E5FB-6B39-4DD8-9FA6-6806BF3B3CB9}"/>
              </a:ext>
            </a:extLst>
          </p:cNvPr>
          <p:cNvSpPr>
            <a:spLocks noGrp="1"/>
          </p:cNvSpPr>
          <p:nvPr>
            <p:ph type="sldNum" sz="quarter" idx="12"/>
          </p:nvPr>
        </p:nvSpPr>
        <p:spPr/>
        <p:txBody>
          <a:bodyPr/>
          <a:lstStyle/>
          <a:p>
            <a:fld id="{9C721EBC-DF39-41EE-A951-002B5341660D}" type="slidenum">
              <a:rPr lang="en-US" smtClean="0"/>
              <a:t>‹#›</a:t>
            </a:fld>
            <a:endParaRPr lang="en-US"/>
          </a:p>
        </p:txBody>
      </p:sp>
    </p:spTree>
    <p:extLst>
      <p:ext uri="{BB962C8B-B14F-4D97-AF65-F5344CB8AC3E}">
        <p14:creationId xmlns:p14="http://schemas.microsoft.com/office/powerpoint/2010/main" val="2114384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F1BB8B-15E7-49EF-A046-FEC4E5ED931D}"/>
              </a:ext>
            </a:extLst>
          </p:cNvPr>
          <p:cNvSpPr>
            <a:spLocks noGrp="1"/>
          </p:cNvSpPr>
          <p:nvPr>
            <p:ph type="dt" sz="half" idx="10"/>
          </p:nvPr>
        </p:nvSpPr>
        <p:spPr/>
        <p:txBody>
          <a:bodyPr/>
          <a:lstStyle/>
          <a:p>
            <a:fld id="{BC57D20B-A842-45E5-B9F7-679A2BC5DD25}" type="datetimeFigureOut">
              <a:rPr lang="en-US" smtClean="0"/>
              <a:t>2/15/2022</a:t>
            </a:fld>
            <a:endParaRPr lang="en-US"/>
          </a:p>
        </p:txBody>
      </p:sp>
      <p:sp>
        <p:nvSpPr>
          <p:cNvPr id="3" name="Footer Placeholder 2">
            <a:extLst>
              <a:ext uri="{FF2B5EF4-FFF2-40B4-BE49-F238E27FC236}">
                <a16:creationId xmlns:a16="http://schemas.microsoft.com/office/drawing/2014/main" id="{E1B80E46-148D-4DD6-A27A-DD606C354C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FA9FC7-C85E-416E-A59F-DBB38F6063EC}"/>
              </a:ext>
            </a:extLst>
          </p:cNvPr>
          <p:cNvSpPr>
            <a:spLocks noGrp="1"/>
          </p:cNvSpPr>
          <p:nvPr>
            <p:ph type="sldNum" sz="quarter" idx="12"/>
          </p:nvPr>
        </p:nvSpPr>
        <p:spPr/>
        <p:txBody>
          <a:bodyPr/>
          <a:lstStyle/>
          <a:p>
            <a:fld id="{9C721EBC-DF39-41EE-A951-002B5341660D}" type="slidenum">
              <a:rPr lang="en-US" smtClean="0"/>
              <a:t>‹#›</a:t>
            </a:fld>
            <a:endParaRPr lang="en-US"/>
          </a:p>
        </p:txBody>
      </p:sp>
    </p:spTree>
    <p:extLst>
      <p:ext uri="{BB962C8B-B14F-4D97-AF65-F5344CB8AC3E}">
        <p14:creationId xmlns:p14="http://schemas.microsoft.com/office/powerpoint/2010/main" val="2420479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DBB5-E434-410B-8596-EFB3CB1E2D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15A4A2-5BDB-4FC8-814E-E661497103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84C66D-7F6B-403D-9384-3A9293492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29B713-A3C9-4537-80C4-1EB3F3AD1270}"/>
              </a:ext>
            </a:extLst>
          </p:cNvPr>
          <p:cNvSpPr>
            <a:spLocks noGrp="1"/>
          </p:cNvSpPr>
          <p:nvPr>
            <p:ph type="dt" sz="half" idx="10"/>
          </p:nvPr>
        </p:nvSpPr>
        <p:spPr/>
        <p:txBody>
          <a:bodyPr/>
          <a:lstStyle/>
          <a:p>
            <a:fld id="{BC57D20B-A842-45E5-B9F7-679A2BC5DD25}" type="datetimeFigureOut">
              <a:rPr lang="en-US" smtClean="0"/>
              <a:t>2/15/2022</a:t>
            </a:fld>
            <a:endParaRPr lang="en-US"/>
          </a:p>
        </p:txBody>
      </p:sp>
      <p:sp>
        <p:nvSpPr>
          <p:cNvPr id="6" name="Footer Placeholder 5">
            <a:extLst>
              <a:ext uri="{FF2B5EF4-FFF2-40B4-BE49-F238E27FC236}">
                <a16:creationId xmlns:a16="http://schemas.microsoft.com/office/drawing/2014/main" id="{EFB498BD-B0EE-47E4-B7C1-888E20811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21E963-1F46-4C0D-BB2A-6A484CAA5253}"/>
              </a:ext>
            </a:extLst>
          </p:cNvPr>
          <p:cNvSpPr>
            <a:spLocks noGrp="1"/>
          </p:cNvSpPr>
          <p:nvPr>
            <p:ph type="sldNum" sz="quarter" idx="12"/>
          </p:nvPr>
        </p:nvSpPr>
        <p:spPr/>
        <p:txBody>
          <a:bodyPr/>
          <a:lstStyle/>
          <a:p>
            <a:fld id="{9C721EBC-DF39-41EE-A951-002B5341660D}" type="slidenum">
              <a:rPr lang="en-US" smtClean="0"/>
              <a:t>‹#›</a:t>
            </a:fld>
            <a:endParaRPr lang="en-US"/>
          </a:p>
        </p:txBody>
      </p:sp>
    </p:spTree>
    <p:extLst>
      <p:ext uri="{BB962C8B-B14F-4D97-AF65-F5344CB8AC3E}">
        <p14:creationId xmlns:p14="http://schemas.microsoft.com/office/powerpoint/2010/main" val="689162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CB37-6900-495F-836D-97B2C97205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1C1CAD-B981-43A6-95F7-DC8818DBEC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579FDB-2861-48BA-A413-BEA5FF041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FB1DCD-18EA-4231-9FE8-AE41D5F9ACA2}"/>
              </a:ext>
            </a:extLst>
          </p:cNvPr>
          <p:cNvSpPr>
            <a:spLocks noGrp="1"/>
          </p:cNvSpPr>
          <p:nvPr>
            <p:ph type="dt" sz="half" idx="10"/>
          </p:nvPr>
        </p:nvSpPr>
        <p:spPr/>
        <p:txBody>
          <a:bodyPr/>
          <a:lstStyle/>
          <a:p>
            <a:fld id="{BC57D20B-A842-45E5-B9F7-679A2BC5DD25}" type="datetimeFigureOut">
              <a:rPr lang="en-US" smtClean="0"/>
              <a:t>2/15/2022</a:t>
            </a:fld>
            <a:endParaRPr lang="en-US"/>
          </a:p>
        </p:txBody>
      </p:sp>
      <p:sp>
        <p:nvSpPr>
          <p:cNvPr id="6" name="Footer Placeholder 5">
            <a:extLst>
              <a:ext uri="{FF2B5EF4-FFF2-40B4-BE49-F238E27FC236}">
                <a16:creationId xmlns:a16="http://schemas.microsoft.com/office/drawing/2014/main" id="{431B0FD1-00A2-4894-A42A-BF1A090212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46C20-991F-48B0-8EE6-DC34EF68666E}"/>
              </a:ext>
            </a:extLst>
          </p:cNvPr>
          <p:cNvSpPr>
            <a:spLocks noGrp="1"/>
          </p:cNvSpPr>
          <p:nvPr>
            <p:ph type="sldNum" sz="quarter" idx="12"/>
          </p:nvPr>
        </p:nvSpPr>
        <p:spPr/>
        <p:txBody>
          <a:bodyPr/>
          <a:lstStyle/>
          <a:p>
            <a:fld id="{9C721EBC-DF39-41EE-A951-002B5341660D}" type="slidenum">
              <a:rPr lang="en-US" smtClean="0"/>
              <a:t>‹#›</a:t>
            </a:fld>
            <a:endParaRPr lang="en-US"/>
          </a:p>
        </p:txBody>
      </p:sp>
    </p:spTree>
    <p:extLst>
      <p:ext uri="{BB962C8B-B14F-4D97-AF65-F5344CB8AC3E}">
        <p14:creationId xmlns:p14="http://schemas.microsoft.com/office/powerpoint/2010/main" val="116656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10B9BC-A282-4761-87F1-B7FFE30D9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F56BCC-FE5C-4BCB-BFA7-9036DD57B0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66425-78E4-4D0D-BC70-1EE3EE7207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7D20B-A842-45E5-B9F7-679A2BC5DD25}" type="datetimeFigureOut">
              <a:rPr lang="en-US" smtClean="0"/>
              <a:t>2/15/2022</a:t>
            </a:fld>
            <a:endParaRPr lang="en-US"/>
          </a:p>
        </p:txBody>
      </p:sp>
      <p:sp>
        <p:nvSpPr>
          <p:cNvPr id="5" name="Footer Placeholder 4">
            <a:extLst>
              <a:ext uri="{FF2B5EF4-FFF2-40B4-BE49-F238E27FC236}">
                <a16:creationId xmlns:a16="http://schemas.microsoft.com/office/drawing/2014/main" id="{C7343E88-72AA-43DB-9F20-6B9FDB9CD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65FBC8-C379-4AE1-A576-90D07DE6F3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21EBC-DF39-41EE-A951-002B5341660D}" type="slidenum">
              <a:rPr lang="en-US" smtClean="0"/>
              <a:t>‹#›</a:t>
            </a:fld>
            <a:endParaRPr lang="en-US"/>
          </a:p>
        </p:txBody>
      </p:sp>
    </p:spTree>
    <p:extLst>
      <p:ext uri="{BB962C8B-B14F-4D97-AF65-F5344CB8AC3E}">
        <p14:creationId xmlns:p14="http://schemas.microsoft.com/office/powerpoint/2010/main" val="3790953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57175"/>
            <a:ext cx="10691814" cy="1266824"/>
          </a:xfrm>
        </p:spPr>
        <p:txBody>
          <a:bodyPr>
            <a:noAutofit/>
          </a:bodyPr>
          <a:lstStyle/>
          <a:p>
            <a:pPr marL="0" indent="0" algn="ctr">
              <a:buNone/>
            </a:pPr>
            <a:r>
              <a:rPr lang="en-GB" b="1" dirty="0">
                <a:latin typeface="Tahoma" panose="020B0604030504040204" pitchFamily="34" charset="0"/>
                <a:ea typeface="Tahoma" panose="020B0604030504040204" pitchFamily="34" charset="0"/>
                <a:cs typeface="Tahoma" panose="020B0604030504040204" pitchFamily="34" charset="0"/>
              </a:rPr>
              <a:t>Perception, attitude and practice about COVID 19 and Its Vaccine among the low-income urban people in Bangladesh: A qualitative study</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2133600" y="1923393"/>
            <a:ext cx="7483366" cy="258554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739D67B7-8F05-415E-9F69-9D364CA1E627}"/>
              </a:ext>
            </a:extLst>
          </p:cNvPr>
          <p:cNvSpPr/>
          <p:nvPr/>
        </p:nvSpPr>
        <p:spPr>
          <a:xfrm>
            <a:off x="1266336" y="5097512"/>
            <a:ext cx="9076821" cy="1552541"/>
          </a:xfrm>
          <a:prstGeom prst="rect">
            <a:avLst/>
          </a:prstGeom>
        </p:spPr>
        <p:txBody>
          <a:bodyPr wrap="square">
            <a:spAutoFit/>
          </a:bodyPr>
          <a:lstStyle/>
          <a:p>
            <a:pPr algn="ctr">
              <a:lnSpc>
                <a:spcPct val="110000"/>
              </a:lnSpc>
            </a:pPr>
            <a:r>
              <a:rPr lang="en-US" sz="2000" b="1" dirty="0">
                <a:latin typeface="Times New Roman" panose="02020603050405020304" pitchFamily="18" charset="0"/>
                <a:cs typeface="Times New Roman" panose="02020603050405020304" pitchFamily="18" charset="0"/>
              </a:rPr>
              <a:t>Md. Aminul Islam</a:t>
            </a:r>
          </a:p>
          <a:p>
            <a:pPr algn="ctr">
              <a:lnSpc>
                <a:spcPct val="110000"/>
              </a:lnSpc>
            </a:pPr>
            <a:r>
              <a:rPr lang="en-US" sz="2000" b="1" dirty="0">
                <a:latin typeface="Times New Roman" panose="02020603050405020304" pitchFamily="18" charset="0"/>
                <a:cs typeface="Times New Roman" panose="02020603050405020304" pitchFamily="18" charset="0"/>
              </a:rPr>
              <a:t>Student ID: 1931517</a:t>
            </a:r>
          </a:p>
          <a:p>
            <a:pPr algn="ctr">
              <a:lnSpc>
                <a:spcPct val="110000"/>
              </a:lnSpc>
            </a:pPr>
            <a:r>
              <a:rPr lang="en-US" sz="2400" b="1" dirty="0">
                <a:latin typeface="Times New Roman" panose="02020603050405020304" pitchFamily="18" charset="0"/>
                <a:cs typeface="Times New Roman" panose="02020603050405020304" pitchFamily="18" charset="0"/>
              </a:rPr>
              <a:t>School of Pharmacy and Public Health </a:t>
            </a:r>
          </a:p>
          <a:p>
            <a:pPr algn="ctr">
              <a:lnSpc>
                <a:spcPct val="110000"/>
              </a:lnSpc>
            </a:pPr>
            <a:r>
              <a:rPr lang="en-US" sz="2400" b="1" dirty="0">
                <a:latin typeface="Times New Roman" panose="02020603050405020304" pitchFamily="18" charset="0"/>
                <a:cs typeface="Times New Roman" panose="02020603050405020304" pitchFamily="18" charset="0"/>
              </a:rPr>
              <a:t>Independent University, Bangladesh (IUB)</a:t>
            </a:r>
          </a:p>
        </p:txBody>
      </p:sp>
    </p:spTree>
    <p:extLst>
      <p:ext uri="{BB962C8B-B14F-4D97-AF65-F5344CB8AC3E}">
        <p14:creationId xmlns:p14="http://schemas.microsoft.com/office/powerpoint/2010/main" val="2418942097"/>
      </p:ext>
    </p:extLst>
  </p:cSld>
  <p:clrMapOvr>
    <a:masterClrMapping/>
  </p:clrMapOvr>
  <mc:AlternateContent xmlns:mc="http://schemas.openxmlformats.org/markup-compatibility/2006" xmlns:p14="http://schemas.microsoft.com/office/powerpoint/2010/main">
    <mc:Choice Requires="p14">
      <p:transition spd="slow" p14:dur="2000" advTm="3054"/>
    </mc:Choice>
    <mc:Fallback xmlns="">
      <p:transition spd="slow" advTm="305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64325" y="1082566"/>
            <a:ext cx="11119338" cy="5641578"/>
          </a:xfrm>
        </p:spPr>
        <p:txBody>
          <a:bodyPr/>
          <a:lstStyle/>
          <a:p>
            <a:r>
              <a:rPr lang="en-US" sz="3600" b="1" dirty="0">
                <a:latin typeface="Times New Roman" panose="02020603050405020304" pitchFamily="18" charset="0"/>
                <a:cs typeface="Times New Roman" panose="02020603050405020304" pitchFamily="18" charset="0"/>
              </a:rPr>
              <a:t>Data collection procedure </a:t>
            </a:r>
          </a:p>
          <a:p>
            <a:pPr marL="0" indent="0">
              <a:buNone/>
            </a:pP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4146391" y="2059212"/>
            <a:ext cx="2285216" cy="675797"/>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Communicate with community leader</a:t>
            </a:r>
          </a:p>
        </p:txBody>
      </p:sp>
      <p:sp>
        <p:nvSpPr>
          <p:cNvPr id="6" name="Rectangle 5"/>
          <p:cNvSpPr/>
          <p:nvPr/>
        </p:nvSpPr>
        <p:spPr>
          <a:xfrm>
            <a:off x="7013205" y="2059212"/>
            <a:ext cx="3058662" cy="675797"/>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Select the participants &amp; fixed a suitable time for interview</a:t>
            </a:r>
          </a:p>
        </p:txBody>
      </p:sp>
      <p:sp>
        <p:nvSpPr>
          <p:cNvPr id="7" name="Rectangle 6"/>
          <p:cNvSpPr/>
          <p:nvPr/>
        </p:nvSpPr>
        <p:spPr>
          <a:xfrm>
            <a:off x="1212126" y="2059213"/>
            <a:ext cx="2285216" cy="675797"/>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Guideline development</a:t>
            </a:r>
          </a:p>
        </p:txBody>
      </p:sp>
      <p:sp>
        <p:nvSpPr>
          <p:cNvPr id="8" name="Rectangle 7"/>
          <p:cNvSpPr/>
          <p:nvPr/>
        </p:nvSpPr>
        <p:spPr>
          <a:xfrm>
            <a:off x="7651234" y="4140252"/>
            <a:ext cx="2420633" cy="667809"/>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Conduct interview</a:t>
            </a:r>
          </a:p>
        </p:txBody>
      </p:sp>
      <p:sp>
        <p:nvSpPr>
          <p:cNvPr id="9" name="Rectangle 8"/>
          <p:cNvSpPr/>
          <p:nvPr/>
        </p:nvSpPr>
        <p:spPr>
          <a:xfrm>
            <a:off x="7641210" y="3099145"/>
            <a:ext cx="2482423" cy="675797"/>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Receiving writing consent from participant </a:t>
            </a:r>
          </a:p>
        </p:txBody>
      </p:sp>
      <p:sp>
        <p:nvSpPr>
          <p:cNvPr id="10" name="Rectangle 9"/>
          <p:cNvSpPr/>
          <p:nvPr/>
        </p:nvSpPr>
        <p:spPr>
          <a:xfrm>
            <a:off x="4403779" y="4140252"/>
            <a:ext cx="2665542" cy="675797"/>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Summarization after immediate data collection</a:t>
            </a:r>
          </a:p>
        </p:txBody>
      </p:sp>
      <p:sp>
        <p:nvSpPr>
          <p:cNvPr id="11" name="Rectangle 10"/>
          <p:cNvSpPr/>
          <p:nvPr/>
        </p:nvSpPr>
        <p:spPr>
          <a:xfrm>
            <a:off x="1260894" y="4149471"/>
            <a:ext cx="2560972" cy="693057"/>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Identify new issues for further investigation</a:t>
            </a:r>
          </a:p>
        </p:txBody>
      </p:sp>
      <p:sp>
        <p:nvSpPr>
          <p:cNvPr id="12" name="Arrow: Right 11">
            <a:extLst>
              <a:ext uri="{FF2B5EF4-FFF2-40B4-BE49-F238E27FC236}">
                <a16:creationId xmlns:a16="http://schemas.microsoft.com/office/drawing/2014/main" id="{744B3564-6B16-4DED-AB2E-F489DBDAA74A}"/>
              </a:ext>
            </a:extLst>
          </p:cNvPr>
          <p:cNvSpPr/>
          <p:nvPr/>
        </p:nvSpPr>
        <p:spPr>
          <a:xfrm>
            <a:off x="3497342" y="2073129"/>
            <a:ext cx="649049" cy="635399"/>
          </a:xfrm>
          <a:prstGeom prst="rightArrow">
            <a:avLst/>
          </a:prstGeom>
          <a:solidFill>
            <a:srgbClr val="00B0F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Arrow: Right 51">
            <a:extLst>
              <a:ext uri="{FF2B5EF4-FFF2-40B4-BE49-F238E27FC236}">
                <a16:creationId xmlns:a16="http://schemas.microsoft.com/office/drawing/2014/main" id="{B5AA16BE-0E7E-4042-A056-FDD656EBE048}"/>
              </a:ext>
            </a:extLst>
          </p:cNvPr>
          <p:cNvSpPr/>
          <p:nvPr/>
        </p:nvSpPr>
        <p:spPr>
          <a:xfrm>
            <a:off x="6417568" y="2059212"/>
            <a:ext cx="595637" cy="635398"/>
          </a:xfrm>
          <a:prstGeom prst="rightArrow">
            <a:avLst/>
          </a:prstGeom>
          <a:solidFill>
            <a:srgbClr val="00B0F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a:extLst>
              <a:ext uri="{FF2B5EF4-FFF2-40B4-BE49-F238E27FC236}">
                <a16:creationId xmlns:a16="http://schemas.microsoft.com/office/drawing/2014/main" id="{96052EAB-FDF5-4300-82DD-18C61634618A}"/>
              </a:ext>
            </a:extLst>
          </p:cNvPr>
          <p:cNvSpPr/>
          <p:nvPr/>
        </p:nvSpPr>
        <p:spPr>
          <a:xfrm>
            <a:off x="7069321" y="4180651"/>
            <a:ext cx="571889" cy="570937"/>
          </a:xfrm>
          <a:prstGeom prst="leftArrow">
            <a:avLst/>
          </a:prstGeom>
          <a:solidFill>
            <a:srgbClr val="00B0F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row: Left 53">
            <a:extLst>
              <a:ext uri="{FF2B5EF4-FFF2-40B4-BE49-F238E27FC236}">
                <a16:creationId xmlns:a16="http://schemas.microsoft.com/office/drawing/2014/main" id="{0E94EF18-2336-4827-B478-3F2708EA5BE7}"/>
              </a:ext>
            </a:extLst>
          </p:cNvPr>
          <p:cNvSpPr/>
          <p:nvPr/>
        </p:nvSpPr>
        <p:spPr>
          <a:xfrm>
            <a:off x="3821866" y="4242389"/>
            <a:ext cx="570129" cy="557607"/>
          </a:xfrm>
          <a:prstGeom prst="leftArrow">
            <a:avLst/>
          </a:prstGeom>
          <a:solidFill>
            <a:srgbClr val="00B0F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28227B6E-3620-4698-902E-464EFAE8D3FE}"/>
              </a:ext>
            </a:extLst>
          </p:cNvPr>
          <p:cNvSpPr/>
          <p:nvPr/>
        </p:nvSpPr>
        <p:spPr>
          <a:xfrm>
            <a:off x="8399721" y="2740851"/>
            <a:ext cx="669851" cy="379314"/>
          </a:xfrm>
          <a:prstGeom prst="downArrow">
            <a:avLst/>
          </a:prstGeom>
          <a:solidFill>
            <a:srgbClr val="00B0F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row: Down 54">
            <a:extLst>
              <a:ext uri="{FF2B5EF4-FFF2-40B4-BE49-F238E27FC236}">
                <a16:creationId xmlns:a16="http://schemas.microsoft.com/office/drawing/2014/main" id="{86882BA7-BEBF-4926-9E92-1549D86F6C81}"/>
              </a:ext>
            </a:extLst>
          </p:cNvPr>
          <p:cNvSpPr/>
          <p:nvPr/>
        </p:nvSpPr>
        <p:spPr>
          <a:xfrm>
            <a:off x="8441464" y="3786626"/>
            <a:ext cx="669850" cy="379314"/>
          </a:xfrm>
          <a:prstGeom prst="downArrow">
            <a:avLst/>
          </a:prstGeom>
          <a:solidFill>
            <a:srgbClr val="00B0F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47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845989"/>
            <a:ext cx="11049001" cy="5899594"/>
          </a:xfrm>
        </p:spPr>
        <p:txBody>
          <a:bodyPr/>
          <a:lstStyle/>
          <a:p>
            <a:r>
              <a:rPr lang="en-US" sz="3600" b="1" dirty="0">
                <a:latin typeface="Times New Roman" panose="02020603050405020304" pitchFamily="18" charset="0"/>
                <a:cs typeface="Times New Roman" panose="02020603050405020304" pitchFamily="18" charset="0"/>
              </a:rPr>
              <a:t>Data Management  </a:t>
            </a:r>
          </a:p>
          <a:p>
            <a:pPr marL="685800" lvl="2" hangingPunct="0">
              <a:lnSpc>
                <a:spcPct val="150000"/>
              </a:lnSpc>
              <a:spcBef>
                <a:spcPts val="1200"/>
              </a:spcBef>
              <a:spcAft>
                <a:spcPts val="1200"/>
              </a:spcAft>
              <a:buSzPct val="100000"/>
              <a:buFont typeface="Trebuchet MS" pitchFamily="34" charset="0"/>
              <a:buChar char="–"/>
            </a:pPr>
            <a:r>
              <a:rPr lang="en-US" sz="2400" dirty="0">
                <a:solidFill>
                  <a:srgbClr val="00040C"/>
                </a:solidFill>
                <a:latin typeface="Times New Roman" pitchFamily="18" charset="0"/>
                <a:cs typeface="Times New Roman" pitchFamily="18" charset="0"/>
                <a:sym typeface="Arial" charset="0"/>
              </a:rPr>
              <a:t>labeling all materials (recorded data, consent forms, observation note, and impression notes) </a:t>
            </a:r>
          </a:p>
          <a:p>
            <a:pPr marL="685800" lvl="2" hangingPunct="0">
              <a:lnSpc>
                <a:spcPct val="200000"/>
              </a:lnSpc>
              <a:spcBef>
                <a:spcPts val="1200"/>
              </a:spcBef>
              <a:spcAft>
                <a:spcPts val="1200"/>
              </a:spcAft>
              <a:buSzPct val="100000"/>
              <a:buFont typeface="Trebuchet MS" pitchFamily="34" charset="0"/>
              <a:buChar char="–"/>
            </a:pPr>
            <a:r>
              <a:rPr lang="en-US" sz="2400" dirty="0">
                <a:solidFill>
                  <a:srgbClr val="00040C"/>
                </a:solidFill>
                <a:latin typeface="Times New Roman" pitchFamily="18" charset="0"/>
                <a:cs typeface="Times New Roman" pitchFamily="18" charset="0"/>
              </a:rPr>
              <a:t>Back up of all data (recorded data and transcription) in the laptop and google drive</a:t>
            </a:r>
          </a:p>
          <a:p>
            <a:pPr>
              <a:lnSpc>
                <a:spcPct val="100000"/>
              </a:lnSpc>
              <a:spcBef>
                <a:spcPts val="0"/>
              </a:spcBef>
            </a:pPr>
            <a:endParaRPr lang="en-US" sz="2400" b="1"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9916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845989"/>
            <a:ext cx="11049001" cy="5899594"/>
          </a:xfrm>
        </p:spPr>
        <p:txBody>
          <a:bodyPr/>
          <a:lstStyle/>
          <a:p>
            <a:pPr marL="0" indent="0">
              <a:spcBef>
                <a:spcPts val="0"/>
              </a:spcBef>
              <a:buNone/>
            </a:pPr>
            <a:r>
              <a:rPr lang="en-US" sz="3600" b="1" dirty="0">
                <a:latin typeface="Times New Roman" panose="02020603050405020304" pitchFamily="18" charset="0"/>
                <a:cs typeface="Times New Roman" panose="02020603050405020304" pitchFamily="18" charset="0"/>
              </a:rPr>
              <a:t>Data Analysis</a:t>
            </a:r>
          </a:p>
          <a:p>
            <a:pPr marL="0" indent="0">
              <a:spcBef>
                <a:spcPts val="0"/>
              </a:spcBef>
              <a:buNone/>
            </a:pPr>
            <a:endParaRPr lang="en-US" b="1" dirty="0">
              <a:latin typeface="Times New Roman" panose="02020603050405020304" pitchFamily="18" charset="0"/>
              <a:cs typeface="Times New Roman" panose="02020603050405020304" pitchFamily="18" charset="0"/>
            </a:endParaRPr>
          </a:p>
          <a:p>
            <a:pPr marL="0" indent="0">
              <a:spcBef>
                <a:spcPts val="0"/>
              </a:spcBef>
              <a:buNone/>
            </a:pPr>
            <a:r>
              <a:rPr lang="en-US" sz="2400" dirty="0">
                <a:solidFill>
                  <a:srgbClr val="00040C"/>
                </a:solidFill>
                <a:latin typeface="Times New Roman" pitchFamily="18" charset="0"/>
                <a:cs typeface="Times New Roman" pitchFamily="18" charset="0"/>
              </a:rPr>
              <a:t>Thematic data analysis strategies was performed for analyzing the data. I analyzed the data by  the following steps:</a:t>
            </a:r>
          </a:p>
          <a:p>
            <a:pPr marL="0" indent="0">
              <a:buNone/>
            </a:pPr>
            <a:endParaRPr lang="en-US" sz="2000" dirty="0">
              <a:latin typeface="Times New Roman" panose="02020603050405020304" pitchFamily="18" charset="0"/>
              <a:cs typeface="Times New Roman" panose="02020603050405020304" pitchFamily="18"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1152442527"/>
              </p:ext>
            </p:extLst>
          </p:nvPr>
        </p:nvGraphicFramePr>
        <p:xfrm>
          <a:off x="734291" y="2728935"/>
          <a:ext cx="10918993" cy="1787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p:nvPr/>
        </p:nvPicPr>
        <p:blipFill>
          <a:blip r:embed="rId7">
            <a:extLst>
              <a:ext uri="{28A0092B-C50C-407E-A947-70E740481C1C}">
                <a14:useLocalDpi xmlns:a14="http://schemas.microsoft.com/office/drawing/2010/main" val="0"/>
              </a:ext>
            </a:extLst>
          </a:blip>
          <a:srcRect/>
          <a:stretch>
            <a:fillRect/>
          </a:stretch>
        </p:blipFill>
        <p:spPr bwMode="auto">
          <a:xfrm>
            <a:off x="2317898" y="4284921"/>
            <a:ext cx="9104016" cy="2255581"/>
          </a:xfrm>
          <a:prstGeom prst="rect">
            <a:avLst/>
          </a:prstGeom>
          <a:noFill/>
          <a:ln w="9525">
            <a:solidFill>
              <a:schemeClr val="tx1"/>
            </a:solidFill>
          </a:ln>
        </p:spPr>
      </p:pic>
    </p:spTree>
    <p:extLst>
      <p:ext uri="{BB962C8B-B14F-4D97-AF65-F5344CB8AC3E}">
        <p14:creationId xmlns:p14="http://schemas.microsoft.com/office/powerpoint/2010/main" val="165377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F6AF1-255D-43AC-9BC9-CE23F45DAE52}"/>
              </a:ext>
            </a:extLst>
          </p:cNvPr>
          <p:cNvSpPr>
            <a:spLocks noGrp="1"/>
          </p:cNvSpPr>
          <p:nvPr>
            <p:ph type="ctrTitle"/>
          </p:nvPr>
        </p:nvSpPr>
        <p:spPr>
          <a:xfrm>
            <a:off x="1524000" y="2626241"/>
            <a:ext cx="9144000" cy="883721"/>
          </a:xfrm>
        </p:spPr>
        <p:txBody>
          <a:bodyPr>
            <a:normAutofit/>
          </a:bodyPr>
          <a:lstStyle/>
          <a:p>
            <a:r>
              <a:rPr lang="en-US" sz="4000" b="1" dirty="0">
                <a:latin typeface="Times New Roman" panose="02020603050405020304" pitchFamily="18" charset="0"/>
                <a:cs typeface="Times New Roman" panose="02020603050405020304" pitchFamily="18" charset="0"/>
              </a:rPr>
              <a:t>Result of the study</a:t>
            </a:r>
            <a:endParaRPr lang="en-US" sz="4000" dirty="0"/>
          </a:p>
        </p:txBody>
      </p:sp>
    </p:spTree>
    <p:extLst>
      <p:ext uri="{BB962C8B-B14F-4D97-AF65-F5344CB8AC3E}">
        <p14:creationId xmlns:p14="http://schemas.microsoft.com/office/powerpoint/2010/main" val="3489478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59220"/>
            <a:ext cx="10820400" cy="5617394"/>
          </a:xfrm>
        </p:spPr>
        <p:txBody>
          <a:bodyPr>
            <a:normAutofit/>
          </a:bodyPr>
          <a:lstStyle/>
          <a:p>
            <a:pPr marL="0" indent="0" algn="ctr">
              <a:buNone/>
            </a:pPr>
            <a:r>
              <a:rPr lang="en-GB" sz="3600" b="1" dirty="0">
                <a:latin typeface="Times New Roman" panose="02020603050405020304" pitchFamily="18" charset="0"/>
                <a:cs typeface="Times New Roman" panose="02020603050405020304" pitchFamily="18" charset="0"/>
              </a:rPr>
              <a:t>Participants Characteristics </a:t>
            </a:r>
            <a:endParaRPr lang="en-US" sz="3600" dirty="0">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88CFD4F2-0051-456E-A7E0-7906CD1914E0}"/>
              </a:ext>
            </a:extLst>
          </p:cNvPr>
          <p:cNvGraphicFramePr/>
          <p:nvPr>
            <p:extLst>
              <p:ext uri="{D42A27DB-BD31-4B8C-83A1-F6EECF244321}">
                <p14:modId xmlns:p14="http://schemas.microsoft.com/office/powerpoint/2010/main" val="4005124773"/>
              </p:ext>
            </p:extLst>
          </p:nvPr>
        </p:nvGraphicFramePr>
        <p:xfrm>
          <a:off x="868432" y="1584233"/>
          <a:ext cx="4819987" cy="46145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D9C425B-F2C6-49F9-8B36-667B8A917C4E}"/>
              </a:ext>
            </a:extLst>
          </p:cNvPr>
          <p:cNvGraphicFramePr/>
          <p:nvPr>
            <p:extLst>
              <p:ext uri="{D42A27DB-BD31-4B8C-83A1-F6EECF244321}">
                <p14:modId xmlns:p14="http://schemas.microsoft.com/office/powerpoint/2010/main" val="2955192418"/>
              </p:ext>
            </p:extLst>
          </p:nvPr>
        </p:nvGraphicFramePr>
        <p:xfrm>
          <a:off x="6113735" y="1584251"/>
          <a:ext cx="4529470" cy="46145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5750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1C3638F-C562-4F12-BF6D-057B22D66AF0}"/>
              </a:ext>
            </a:extLst>
          </p:cNvPr>
          <p:cNvGraphicFramePr>
            <a:graphicFrameLocks noGrp="1"/>
          </p:cNvGraphicFramePr>
          <p:nvPr>
            <p:ph idx="1"/>
            <p:extLst>
              <p:ext uri="{D42A27DB-BD31-4B8C-83A1-F6EECF244321}">
                <p14:modId xmlns:p14="http://schemas.microsoft.com/office/powerpoint/2010/main" val="4063898502"/>
              </p:ext>
            </p:extLst>
          </p:nvPr>
        </p:nvGraphicFramePr>
        <p:xfrm>
          <a:off x="531629" y="691116"/>
          <a:ext cx="10388008" cy="54858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0968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A5AE429-4ED3-4498-9FD1-E790115F3DE1}"/>
              </a:ext>
            </a:extLst>
          </p:cNvPr>
          <p:cNvGraphicFramePr/>
          <p:nvPr>
            <p:extLst>
              <p:ext uri="{D42A27DB-BD31-4B8C-83A1-F6EECF244321}">
                <p14:modId xmlns:p14="http://schemas.microsoft.com/office/powerpoint/2010/main" val="3904443683"/>
              </p:ext>
            </p:extLst>
          </p:nvPr>
        </p:nvGraphicFramePr>
        <p:xfrm>
          <a:off x="1297172" y="882502"/>
          <a:ext cx="10345482" cy="53269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198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89098"/>
            <a:ext cx="7065805" cy="5687865"/>
          </a:xfrm>
        </p:spPr>
        <p:txBody>
          <a:bodyPr>
            <a:normAutofit lnSpcReduction="10000"/>
          </a:bodyPr>
          <a:lstStyle/>
          <a:p>
            <a:r>
              <a:rPr lang="en-GB" sz="3600" b="1" dirty="0">
                <a:latin typeface="Times New Roman" panose="02020603050405020304" pitchFamily="18" charset="0"/>
                <a:cs typeface="Times New Roman" panose="02020603050405020304" pitchFamily="18" charset="0"/>
              </a:rPr>
              <a:t>Perception about corona virus</a:t>
            </a:r>
          </a:p>
          <a:p>
            <a:endParaRPr lang="en-GB" b="1" dirty="0">
              <a:latin typeface="Times New Roman" panose="02020603050405020304" pitchFamily="18" charset="0"/>
              <a:cs typeface="Times New Roman" panose="02020603050405020304" pitchFamily="18" charset="0"/>
            </a:endParaRPr>
          </a:p>
          <a:p>
            <a:pPr marL="685800" lvl="2" hangingPunct="0">
              <a:spcBef>
                <a:spcPts val="600"/>
              </a:spcBef>
              <a:spcAft>
                <a:spcPts val="600"/>
              </a:spcAft>
              <a:buSzPct val="100000"/>
              <a:buFont typeface="Trebuchet MS" pitchFamily="34" charset="0"/>
              <a:buChar char="–"/>
            </a:pPr>
            <a:r>
              <a:rPr lang="en-US" sz="2400" dirty="0">
                <a:solidFill>
                  <a:srgbClr val="00040C"/>
                </a:solidFill>
                <a:latin typeface="Times New Roman" pitchFamily="18" charset="0"/>
                <a:cs typeface="Times New Roman" pitchFamily="18" charset="0"/>
              </a:rPr>
              <a:t>COVID 19 is a whooping cough, coldness, fever, headache. and it is way of wearing masks, washing hands</a:t>
            </a:r>
          </a:p>
          <a:p>
            <a:pPr marL="685800" lvl="2" hangingPunct="0">
              <a:spcBef>
                <a:spcPts val="600"/>
              </a:spcBef>
              <a:spcAft>
                <a:spcPts val="600"/>
              </a:spcAft>
              <a:buSzPct val="100000"/>
              <a:buFont typeface="Trebuchet MS" pitchFamily="34" charset="0"/>
              <a:buChar char="–"/>
            </a:pPr>
            <a:endParaRPr lang="en-US" sz="2400" dirty="0">
              <a:solidFill>
                <a:srgbClr val="00040C"/>
              </a:solidFill>
              <a:latin typeface="Times New Roman" pitchFamily="18" charset="0"/>
              <a:cs typeface="Times New Roman" pitchFamily="18" charset="0"/>
            </a:endParaRPr>
          </a:p>
          <a:p>
            <a:pPr marL="685800" lvl="2" hangingPunct="0">
              <a:spcBef>
                <a:spcPts val="600"/>
              </a:spcBef>
              <a:spcAft>
                <a:spcPts val="600"/>
              </a:spcAft>
              <a:buSzPct val="100000"/>
              <a:buFont typeface="Trebuchet MS" pitchFamily="34" charset="0"/>
              <a:buChar char="–"/>
            </a:pPr>
            <a:r>
              <a:rPr lang="en-US" sz="2400" dirty="0">
                <a:solidFill>
                  <a:srgbClr val="00040C"/>
                </a:solidFill>
                <a:latin typeface="Times New Roman" pitchFamily="18" charset="0"/>
                <a:cs typeface="Times New Roman" pitchFamily="18" charset="0"/>
              </a:rPr>
              <a:t>Coronavirus is </a:t>
            </a:r>
            <a:r>
              <a:rPr lang="en-US" sz="2400" b="1" dirty="0">
                <a:solidFill>
                  <a:srgbClr val="00040C"/>
                </a:solidFill>
                <a:latin typeface="Times New Roman" pitchFamily="18" charset="0"/>
                <a:cs typeface="Times New Roman" pitchFamily="18" charset="0"/>
              </a:rPr>
              <a:t>nothing</a:t>
            </a:r>
            <a:r>
              <a:rPr lang="en-US" sz="2400" dirty="0">
                <a:solidFill>
                  <a:srgbClr val="00040C"/>
                </a:solidFill>
                <a:latin typeface="Times New Roman" pitchFamily="18" charset="0"/>
                <a:cs typeface="Times New Roman" pitchFamily="18" charset="0"/>
              </a:rPr>
              <a:t>, when people get old then they get infected with various diseases and they die naturally. </a:t>
            </a:r>
          </a:p>
          <a:p>
            <a:pPr marL="685800" lvl="2" hangingPunct="0">
              <a:spcBef>
                <a:spcPts val="600"/>
              </a:spcBef>
              <a:spcAft>
                <a:spcPts val="600"/>
              </a:spcAft>
              <a:buSzPct val="100000"/>
              <a:buFont typeface="Trebuchet MS" pitchFamily="34" charset="0"/>
              <a:buChar char="–"/>
            </a:pPr>
            <a:endParaRPr lang="en-US" sz="2400" dirty="0">
              <a:solidFill>
                <a:srgbClr val="00040C"/>
              </a:solidFill>
              <a:latin typeface="Times New Roman" pitchFamily="18" charset="0"/>
              <a:cs typeface="Times New Roman" pitchFamily="18" charset="0"/>
            </a:endParaRPr>
          </a:p>
          <a:p>
            <a:pPr marL="685800" lvl="2" hangingPunct="0">
              <a:spcBef>
                <a:spcPts val="600"/>
              </a:spcBef>
              <a:spcAft>
                <a:spcPts val="600"/>
              </a:spcAft>
              <a:buSzPct val="100000"/>
              <a:buFont typeface="Trebuchet MS" pitchFamily="34" charset="0"/>
              <a:buChar char="–"/>
            </a:pPr>
            <a:r>
              <a:rPr lang="en-US" sz="2400" dirty="0">
                <a:solidFill>
                  <a:srgbClr val="00040C"/>
                </a:solidFill>
                <a:latin typeface="Times New Roman" pitchFamily="18" charset="0"/>
                <a:cs typeface="Times New Roman" pitchFamily="18" charset="0"/>
              </a:rPr>
              <a:t>Coronavirus is a political game. </a:t>
            </a:r>
          </a:p>
          <a:p>
            <a:pPr marL="685800" lvl="2" hangingPunct="0">
              <a:spcBef>
                <a:spcPts val="600"/>
              </a:spcBef>
              <a:spcAft>
                <a:spcPts val="600"/>
              </a:spcAft>
              <a:buSzPct val="100000"/>
              <a:buFont typeface="Trebuchet MS" pitchFamily="34" charset="0"/>
              <a:buChar char="–"/>
            </a:pPr>
            <a:endParaRPr lang="en-US" sz="2400" dirty="0">
              <a:solidFill>
                <a:srgbClr val="00040C"/>
              </a:solidFill>
              <a:latin typeface="Times New Roman" pitchFamily="18" charset="0"/>
              <a:cs typeface="Times New Roman" pitchFamily="18" charset="0"/>
            </a:endParaRPr>
          </a:p>
          <a:p>
            <a:pPr marL="685800" lvl="2" hangingPunct="0">
              <a:spcBef>
                <a:spcPts val="600"/>
              </a:spcBef>
              <a:spcAft>
                <a:spcPts val="600"/>
              </a:spcAft>
              <a:buSzPct val="100000"/>
              <a:buFont typeface="Trebuchet MS" pitchFamily="34" charset="0"/>
              <a:buChar char="–"/>
            </a:pPr>
            <a:r>
              <a:rPr lang="en-GB" sz="2400" dirty="0">
                <a:solidFill>
                  <a:srgbClr val="00040C"/>
                </a:solidFill>
                <a:latin typeface="Times New Roman" pitchFamily="18" charset="0"/>
                <a:cs typeface="Times New Roman" pitchFamily="18" charset="0"/>
              </a:rPr>
              <a:t>Coronavirus is not for the poor, it's for the rich. </a:t>
            </a:r>
            <a:endParaRPr lang="en-US" sz="2400" dirty="0">
              <a:solidFill>
                <a:srgbClr val="00040C"/>
              </a:solidFill>
              <a:latin typeface="Times New Roman" pitchFamily="18" charset="0"/>
              <a:cs typeface="Times New Roman" pitchFamily="18" charset="0"/>
            </a:endParaRPr>
          </a:p>
        </p:txBody>
      </p:sp>
      <p:sp>
        <p:nvSpPr>
          <p:cNvPr id="7" name="Scroll: Vertical 6">
            <a:extLst>
              <a:ext uri="{FF2B5EF4-FFF2-40B4-BE49-F238E27FC236}">
                <a16:creationId xmlns:a16="http://schemas.microsoft.com/office/drawing/2014/main" id="{025AC128-DD16-4966-8E37-81F2DA8D8C60}"/>
              </a:ext>
            </a:extLst>
          </p:cNvPr>
          <p:cNvSpPr/>
          <p:nvPr/>
        </p:nvSpPr>
        <p:spPr>
          <a:xfrm>
            <a:off x="7134447" y="1254635"/>
            <a:ext cx="4667693" cy="5192225"/>
          </a:xfrm>
          <a:prstGeom prst="verticalScroll">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1600" i="1" dirty="0">
              <a:solidFill>
                <a:schemeClr val="dk1"/>
              </a:solidFill>
            </a:endParaRPr>
          </a:p>
          <a:p>
            <a:pPr algn="just"/>
            <a:r>
              <a:rPr lang="en-US" sz="1600" i="1" dirty="0">
                <a:solidFill>
                  <a:schemeClr val="dk1"/>
                </a:solidFill>
              </a:rPr>
              <a:t>“</a:t>
            </a:r>
            <a:r>
              <a:rPr lang="en-US" sz="2000" i="1" dirty="0">
                <a:solidFill>
                  <a:schemeClr val="dk1"/>
                </a:solidFill>
              </a:rPr>
              <a:t>I don’t understand that the coronavirus is present now or it is a political game. if the government is politicizing this issue then it is a problem. …politics means, a few days ago a minister (</a:t>
            </a:r>
            <a:r>
              <a:rPr lang="en-US" sz="2000" i="1" dirty="0" err="1">
                <a:solidFill>
                  <a:schemeClr val="dk1"/>
                </a:solidFill>
              </a:rPr>
              <a:t>narendra</a:t>
            </a:r>
            <a:r>
              <a:rPr lang="en-US" sz="2000" i="1" dirty="0">
                <a:solidFill>
                  <a:schemeClr val="dk1"/>
                </a:solidFill>
              </a:rPr>
              <a:t> </a:t>
            </a:r>
            <a:r>
              <a:rPr lang="en-US" sz="2000" i="1" dirty="0" err="1">
                <a:solidFill>
                  <a:schemeClr val="dk1"/>
                </a:solidFill>
              </a:rPr>
              <a:t>modi</a:t>
            </a:r>
            <a:r>
              <a:rPr lang="en-US" sz="2000" i="1" dirty="0">
                <a:solidFill>
                  <a:schemeClr val="dk1"/>
                </a:solidFill>
              </a:rPr>
              <a:t>) of India visited our country, the government did a lot of trouble for this minister with the </a:t>
            </a:r>
            <a:r>
              <a:rPr lang="en-US" sz="2000" i="1" dirty="0" err="1">
                <a:solidFill>
                  <a:schemeClr val="dk1"/>
                </a:solidFill>
              </a:rPr>
              <a:t>huzur</a:t>
            </a:r>
            <a:r>
              <a:rPr lang="en-US" sz="2000" i="1" dirty="0">
                <a:solidFill>
                  <a:schemeClr val="dk1"/>
                </a:solidFill>
              </a:rPr>
              <a:t>. Now hearing that the government will give lockdown again. So, what is this?” [IDI-03, Rickshaw puller, Male, Age:29].</a:t>
            </a:r>
            <a:r>
              <a:rPr lang="en-GB" sz="2000" i="1" dirty="0">
                <a:solidFill>
                  <a:schemeClr val="dk1"/>
                </a:solidFill>
              </a:rPr>
              <a:t>  </a:t>
            </a:r>
            <a:endParaRPr lang="en-US" sz="2000" i="1" dirty="0">
              <a:solidFill>
                <a:schemeClr val="dk1"/>
              </a:solidFill>
            </a:endParaRPr>
          </a:p>
        </p:txBody>
      </p:sp>
    </p:spTree>
    <p:extLst>
      <p:ext uri="{BB962C8B-B14F-4D97-AF65-F5344CB8AC3E}">
        <p14:creationId xmlns:p14="http://schemas.microsoft.com/office/powerpoint/2010/main" val="266901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16" y="669851"/>
            <a:ext cx="7570382" cy="5822389"/>
          </a:xfrm>
        </p:spPr>
        <p:txBody>
          <a:bodyPr>
            <a:normAutofit lnSpcReduction="10000"/>
          </a:bodyPr>
          <a:lstStyle/>
          <a:p>
            <a:pPr lvl="1"/>
            <a:r>
              <a:rPr lang="en-GB" sz="2800" b="1" i="1" dirty="0">
                <a:latin typeface="Times New Roman" panose="02020603050405020304" pitchFamily="18" charset="0"/>
                <a:cs typeface="Times New Roman" panose="02020603050405020304" pitchFamily="18" charset="0"/>
              </a:rPr>
              <a:t>Reason of COVID 19</a:t>
            </a:r>
          </a:p>
          <a:p>
            <a:pPr lvl="1"/>
            <a:endParaRPr lang="en-GB" b="1" i="1" dirty="0">
              <a:latin typeface="Times New Roman" panose="02020603050405020304" pitchFamily="18" charset="0"/>
              <a:cs typeface="Times New Roman" panose="02020603050405020304" pitchFamily="18" charset="0"/>
            </a:endParaRPr>
          </a:p>
          <a:p>
            <a:pPr marL="1143000" lvl="3" hangingPunct="0">
              <a:spcBef>
                <a:spcPts val="1200"/>
              </a:spcBef>
              <a:spcAft>
                <a:spcPts val="1200"/>
              </a:spcAft>
              <a:buSzPct val="100000"/>
              <a:buFont typeface="Trebuchet MS" pitchFamily="34" charset="0"/>
              <a:buChar char="–"/>
            </a:pPr>
            <a:r>
              <a:rPr lang="en-US" sz="2400" dirty="0">
                <a:solidFill>
                  <a:srgbClr val="00040C"/>
                </a:solidFill>
                <a:latin typeface="Times New Roman" pitchFamily="18" charset="0"/>
                <a:cs typeface="Times New Roman" pitchFamily="18" charset="0"/>
              </a:rPr>
              <a:t>Rich people embezzlement the rights of the poor, Allah has given COVID 19 disease to them. </a:t>
            </a:r>
          </a:p>
          <a:p>
            <a:pPr marL="1143000" lvl="3" hangingPunct="0">
              <a:spcBef>
                <a:spcPts val="1200"/>
              </a:spcBef>
              <a:spcAft>
                <a:spcPts val="1200"/>
              </a:spcAft>
              <a:buSzPct val="100000"/>
              <a:buFont typeface="Trebuchet MS" pitchFamily="34" charset="0"/>
              <a:buChar char="–"/>
            </a:pPr>
            <a:r>
              <a:rPr lang="en-GB" sz="2400" dirty="0">
                <a:solidFill>
                  <a:srgbClr val="00040C"/>
                </a:solidFill>
                <a:latin typeface="Times New Roman" pitchFamily="18" charset="0"/>
                <a:cs typeface="Times New Roman" pitchFamily="18" charset="0"/>
              </a:rPr>
              <a:t>People lost their vote casting right, and they got hurt, so Allah has given coronavirus.</a:t>
            </a:r>
          </a:p>
          <a:p>
            <a:pPr marL="1143000" lvl="3" hangingPunct="0">
              <a:spcBef>
                <a:spcPts val="1200"/>
              </a:spcBef>
              <a:spcAft>
                <a:spcPts val="1200"/>
              </a:spcAft>
              <a:buSzPct val="100000"/>
              <a:buFont typeface="Trebuchet MS" pitchFamily="34" charset="0"/>
              <a:buChar char="–"/>
            </a:pPr>
            <a:r>
              <a:rPr lang="en-GB" sz="2400" dirty="0">
                <a:solidFill>
                  <a:srgbClr val="00040C"/>
                </a:solidFill>
                <a:latin typeface="Times New Roman" pitchFamily="18" charset="0"/>
                <a:cs typeface="Times New Roman" pitchFamily="18" charset="0"/>
              </a:rPr>
              <a:t>Lack of good food after hard working</a:t>
            </a:r>
          </a:p>
          <a:p>
            <a:pPr marL="1143000" lvl="3" hangingPunct="0">
              <a:spcBef>
                <a:spcPts val="1200"/>
              </a:spcBef>
              <a:spcAft>
                <a:spcPts val="1200"/>
              </a:spcAft>
              <a:buSzPct val="100000"/>
              <a:buFont typeface="Trebuchet MS" pitchFamily="34" charset="0"/>
              <a:buChar char="–"/>
            </a:pPr>
            <a:r>
              <a:rPr lang="en-GB" sz="2400" dirty="0">
                <a:solidFill>
                  <a:srgbClr val="00040C"/>
                </a:solidFill>
                <a:latin typeface="Times New Roman" pitchFamily="18" charset="0"/>
                <a:cs typeface="Times New Roman" pitchFamily="18" charset="0"/>
              </a:rPr>
              <a:t>Passing lazy time and staying in air-conditioned room.</a:t>
            </a:r>
          </a:p>
          <a:p>
            <a:pPr marL="1143000" lvl="3" hangingPunct="0">
              <a:spcBef>
                <a:spcPts val="1200"/>
              </a:spcBef>
              <a:spcAft>
                <a:spcPts val="1200"/>
              </a:spcAft>
              <a:buSzPct val="100000"/>
              <a:buFont typeface="Trebuchet MS" pitchFamily="34" charset="0"/>
              <a:buChar char="–"/>
            </a:pPr>
            <a:r>
              <a:rPr lang="en-GB" sz="2400" dirty="0">
                <a:solidFill>
                  <a:srgbClr val="00040C"/>
                </a:solidFill>
                <a:latin typeface="Times New Roman" pitchFamily="18" charset="0"/>
                <a:cs typeface="Times New Roman" pitchFamily="18" charset="0"/>
              </a:rPr>
              <a:t>It is the punishment to the infidels for torturing the Muslims. </a:t>
            </a:r>
          </a:p>
          <a:p>
            <a:pPr marL="1143000" lvl="3" hangingPunct="0">
              <a:spcBef>
                <a:spcPts val="1200"/>
              </a:spcBef>
              <a:spcAft>
                <a:spcPts val="1200"/>
              </a:spcAft>
              <a:buSzPct val="100000"/>
              <a:buFont typeface="Trebuchet MS" pitchFamily="34" charset="0"/>
              <a:buChar char="–"/>
            </a:pPr>
            <a:r>
              <a:rPr lang="en-GB" sz="2400" dirty="0">
                <a:solidFill>
                  <a:srgbClr val="00040C"/>
                </a:solidFill>
                <a:latin typeface="Times New Roman" pitchFamily="18" charset="0"/>
                <a:cs typeface="Times New Roman" pitchFamily="18" charset="0"/>
              </a:rPr>
              <a:t>Fear of coronavirus. </a:t>
            </a:r>
          </a:p>
          <a:p>
            <a:endParaRPr lang="en-US" dirty="0"/>
          </a:p>
        </p:txBody>
      </p:sp>
      <p:sp>
        <p:nvSpPr>
          <p:cNvPr id="5" name="Rectangle 4"/>
          <p:cNvSpPr/>
          <p:nvPr/>
        </p:nvSpPr>
        <p:spPr>
          <a:xfrm>
            <a:off x="8038214" y="3835254"/>
            <a:ext cx="3502622" cy="2576181"/>
          </a:xfrm>
          <a:prstGeom prst="rect">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600" dirty="0">
              <a:solidFill>
                <a:schemeClr val="accent1">
                  <a:lumMod val="75000"/>
                </a:schemeClr>
              </a:solidFill>
            </a:endParaRPr>
          </a:p>
          <a:p>
            <a:pPr algn="just"/>
            <a:r>
              <a:rPr lang="en-GB" sz="2000" dirty="0">
                <a:solidFill>
                  <a:schemeClr val="accent1">
                    <a:lumMod val="75000"/>
                  </a:schemeClr>
                </a:solidFill>
              </a:rPr>
              <a:t>“</a:t>
            </a:r>
            <a:r>
              <a:rPr lang="en-GB" sz="2000" i="1" dirty="0">
                <a:solidFill>
                  <a:schemeClr val="accent1">
                    <a:lumMod val="75000"/>
                  </a:schemeClr>
                </a:solidFill>
              </a:rPr>
              <a:t>I think the reason of many people die in the America and India is the God punishment. Allah has given punishment to the Hindus and the Jews because they are torturing the Muslim” [IDI-12, Hawker, Male, Age;24].</a:t>
            </a:r>
            <a:endParaRPr lang="en-US" sz="2000" i="1" dirty="0">
              <a:solidFill>
                <a:schemeClr val="accent1">
                  <a:lumMod val="75000"/>
                </a:schemeClr>
              </a:solidFill>
            </a:endParaRPr>
          </a:p>
          <a:p>
            <a:pPr algn="ctr"/>
            <a:endParaRPr lang="en-US" sz="1600" dirty="0">
              <a:solidFill>
                <a:schemeClr val="accent1">
                  <a:lumMod val="75000"/>
                </a:schemeClr>
              </a:solidFill>
            </a:endParaRPr>
          </a:p>
        </p:txBody>
      </p:sp>
      <p:sp>
        <p:nvSpPr>
          <p:cNvPr id="6" name="Rectangle 5"/>
          <p:cNvSpPr/>
          <p:nvPr/>
        </p:nvSpPr>
        <p:spPr>
          <a:xfrm>
            <a:off x="8038214" y="1246896"/>
            <a:ext cx="3454136" cy="2485132"/>
          </a:xfrm>
          <a:prstGeom prst="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GB" sz="2000" i="1" dirty="0">
                <a:solidFill>
                  <a:schemeClr val="accent1">
                    <a:lumMod val="75000"/>
                  </a:schemeClr>
                </a:solidFill>
              </a:rPr>
              <a:t>“Suppose, someone got the COVID 19 but I didn't see him, touch him, and didn't go close to him but I am scared. Because of this fear, even if I stay away, I will be infected by the COVID 19” [IDI-05, Housemaid, Female, Age;40].</a:t>
            </a:r>
            <a:endParaRPr lang="en-US" sz="2000" i="1" dirty="0">
              <a:solidFill>
                <a:schemeClr val="accent1">
                  <a:lumMod val="75000"/>
                </a:schemeClr>
              </a:solidFill>
            </a:endParaRPr>
          </a:p>
        </p:txBody>
      </p:sp>
    </p:spTree>
    <p:extLst>
      <p:ext uri="{BB962C8B-B14F-4D97-AF65-F5344CB8AC3E}">
        <p14:creationId xmlns:p14="http://schemas.microsoft.com/office/powerpoint/2010/main" val="385392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17452"/>
            <a:ext cx="7382540" cy="4768947"/>
          </a:xfrm>
        </p:spPr>
        <p:txBody>
          <a:bodyPr>
            <a:normAutofit/>
          </a:bodyPr>
          <a:lstStyle/>
          <a:p>
            <a:pPr lvl="1"/>
            <a:r>
              <a:rPr lang="en-GB" sz="2800" b="1" i="1" dirty="0">
                <a:latin typeface="Times New Roman" panose="02020603050405020304" pitchFamily="18" charset="0"/>
                <a:cs typeface="Times New Roman" panose="02020603050405020304" pitchFamily="18" charset="0"/>
              </a:rPr>
              <a:t>Spread of coronavirus</a:t>
            </a:r>
          </a:p>
          <a:p>
            <a:pPr lvl="1"/>
            <a:endParaRPr lang="en-GB" sz="2800" b="1" i="1" dirty="0">
              <a:latin typeface="Times New Roman" panose="02020603050405020304" pitchFamily="18" charset="0"/>
              <a:cs typeface="Times New Roman" panose="02020603050405020304" pitchFamily="18" charset="0"/>
            </a:endParaRPr>
          </a:p>
          <a:p>
            <a:pPr lvl="1"/>
            <a:endParaRPr lang="en-GB" sz="2800" b="1" i="1" dirty="0">
              <a:latin typeface="Times New Roman" panose="02020603050405020304" pitchFamily="18" charset="0"/>
              <a:cs typeface="Times New Roman" panose="02020603050405020304" pitchFamily="18" charset="0"/>
            </a:endParaRPr>
          </a:p>
          <a:p>
            <a:pPr lvl="2">
              <a:spcBef>
                <a:spcPts val="600"/>
              </a:spcBef>
              <a:spcAft>
                <a:spcPts val="600"/>
              </a:spcAft>
              <a:buFont typeface="Courier New" panose="02070309020205020404" pitchFamily="49" charset="0"/>
              <a:buChar char="o"/>
            </a:pPr>
            <a:r>
              <a:rPr lang="en-GB" sz="2400" dirty="0">
                <a:latin typeface="Times New Roman" panose="02020603050405020304" pitchFamily="18" charset="0"/>
                <a:cs typeface="Times New Roman" panose="02020603050405020304" pitchFamily="18" charset="0"/>
              </a:rPr>
              <a:t>Through Sneezing, coughing of the infected person, uncleanliness, money, different products from market</a:t>
            </a:r>
          </a:p>
          <a:p>
            <a:pPr lvl="2">
              <a:spcBef>
                <a:spcPts val="600"/>
              </a:spcBef>
              <a:spcAft>
                <a:spcPts val="600"/>
              </a:spcAft>
              <a:buFont typeface="Courier New" panose="02070309020205020404" pitchFamily="49" charset="0"/>
              <a:buChar char="o"/>
            </a:pPr>
            <a:endParaRPr lang="en-GB" sz="2400" dirty="0">
              <a:latin typeface="Times New Roman" panose="02020603050405020304" pitchFamily="18" charset="0"/>
              <a:cs typeface="Times New Roman" panose="02020603050405020304" pitchFamily="18" charset="0"/>
            </a:endParaRPr>
          </a:p>
          <a:p>
            <a:pPr lvl="2">
              <a:spcBef>
                <a:spcPts val="600"/>
              </a:spcBef>
              <a:spcAft>
                <a:spcPts val="600"/>
              </a:spcAft>
              <a:buFont typeface="Courier New" panose="02070309020205020404" pitchFamily="49" charset="0"/>
              <a:buChar char="o"/>
            </a:pPr>
            <a:r>
              <a:rPr lang="en-GB" sz="2400" dirty="0">
                <a:solidFill>
                  <a:srgbClr val="FF0000"/>
                </a:solidFill>
                <a:latin typeface="Times New Roman" panose="02020603050405020304" pitchFamily="18" charset="0"/>
                <a:cs typeface="Times New Roman" panose="02020603050405020304" pitchFamily="18" charset="0"/>
              </a:rPr>
              <a:t>Don’t believe </a:t>
            </a:r>
            <a:r>
              <a:rPr lang="en-GB" sz="2400" dirty="0">
                <a:latin typeface="Times New Roman" panose="02020603050405020304" pitchFamily="18" charset="0"/>
                <a:cs typeface="Times New Roman" panose="02020603050405020304" pitchFamily="18" charset="0"/>
              </a:rPr>
              <a:t>that there is a disease called coronavirus</a:t>
            </a:r>
          </a:p>
          <a:p>
            <a:pPr lvl="2">
              <a:spcBef>
                <a:spcPts val="600"/>
              </a:spcBef>
              <a:spcAft>
                <a:spcPts val="600"/>
              </a:spcAft>
              <a:buFont typeface="Courier New" panose="02070309020205020404" pitchFamily="49" charset="0"/>
              <a:buChar char="o"/>
            </a:pPr>
            <a:endParaRPr lang="en-GB" sz="2400" dirty="0">
              <a:latin typeface="Times New Roman" panose="02020603050405020304" pitchFamily="18" charset="0"/>
              <a:cs typeface="Times New Roman" panose="02020603050405020304" pitchFamily="18" charset="0"/>
            </a:endParaRPr>
          </a:p>
          <a:p>
            <a:pPr marL="914400" lvl="2" indent="0">
              <a:spcBef>
                <a:spcPts val="600"/>
              </a:spcBef>
              <a:spcAft>
                <a:spcPts val="600"/>
              </a:spcAft>
              <a:buNone/>
            </a:pPr>
            <a:endParaRPr lang="en-GB" sz="2400" dirty="0">
              <a:latin typeface="Times New Roman" panose="02020603050405020304" pitchFamily="18" charset="0"/>
              <a:cs typeface="Times New Roman" panose="02020603050405020304" pitchFamily="18" charset="0"/>
            </a:endParaRPr>
          </a:p>
          <a:p>
            <a:pPr marL="457200" lvl="1" indent="0">
              <a:buNone/>
            </a:pPr>
            <a:endParaRPr lang="en-GB" sz="1800" dirty="0">
              <a:latin typeface="Times New Roman" panose="02020603050405020304" pitchFamily="18" charset="0"/>
              <a:cs typeface="Times New Roman" panose="02020603050405020304" pitchFamily="18" charset="0"/>
            </a:endParaRPr>
          </a:p>
          <a:p>
            <a:pPr marL="457200" lvl="1" indent="0">
              <a:buNone/>
            </a:pPr>
            <a:endParaRPr lang="en-GB" sz="1800" dirty="0">
              <a:latin typeface="Times New Roman" panose="02020603050405020304" pitchFamily="18" charset="0"/>
              <a:cs typeface="Times New Roman" panose="02020603050405020304" pitchFamily="18" charset="0"/>
            </a:endParaRPr>
          </a:p>
          <a:p>
            <a:pPr lvl="1"/>
            <a:endParaRPr lang="en-GB" b="1" i="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7591647" y="1392865"/>
            <a:ext cx="4213244" cy="4747683"/>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600" i="1" dirty="0"/>
          </a:p>
          <a:p>
            <a:pPr algn="just"/>
            <a:r>
              <a:rPr lang="en-GB" sz="2000" i="1" dirty="0"/>
              <a:t>“I heard that coronavirus spreads through touch from one person to another. It can transmit at the time of talking of one person. But I don’t know how it spreads from talking &amp; touching. Even I don’t understand. If you have the virus and I am touched by you then the germ can spread. I don’t know how it happens actually. Virus also gives birth. But I don’t believe that corona will spread from handshake” [IDI-10, Rickshaw puller, Male, Age;30]. </a:t>
            </a:r>
            <a:endParaRPr lang="en-US" sz="2000" dirty="0"/>
          </a:p>
          <a:p>
            <a:pPr algn="ctr"/>
            <a:endParaRPr lang="en-US" dirty="0"/>
          </a:p>
        </p:txBody>
      </p:sp>
    </p:spTree>
    <p:extLst>
      <p:ext uri="{BB962C8B-B14F-4D97-AF65-F5344CB8AC3E}">
        <p14:creationId xmlns:p14="http://schemas.microsoft.com/office/powerpoint/2010/main" val="164353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0545" y="231222"/>
            <a:ext cx="9767455" cy="651645"/>
          </a:xfrm>
        </p:spPr>
        <p:txBody>
          <a:bodyPr>
            <a:normAutofit/>
          </a:bodyPr>
          <a:lstStyle/>
          <a:p>
            <a:r>
              <a:rPr lang="en-US" sz="3600" b="1" dirty="0">
                <a:latin typeface="Times New Roman" panose="02020603050405020304" pitchFamily="18" charset="0"/>
                <a:cs typeface="Times New Roman" panose="02020603050405020304" pitchFamily="18" charset="0"/>
              </a:rPr>
              <a:t>Background</a:t>
            </a:r>
          </a:p>
        </p:txBody>
      </p:sp>
      <p:sp>
        <p:nvSpPr>
          <p:cNvPr id="3" name="Subtitle 2"/>
          <p:cNvSpPr>
            <a:spLocks noGrp="1"/>
          </p:cNvSpPr>
          <p:nvPr>
            <p:ph type="subTitle" idx="1"/>
          </p:nvPr>
        </p:nvSpPr>
        <p:spPr>
          <a:xfrm>
            <a:off x="367861" y="1019503"/>
            <a:ext cx="11719035" cy="6043448"/>
          </a:xfrm>
        </p:spPr>
        <p:txBody>
          <a:bodyPr>
            <a:noAutofit/>
          </a:bodyPr>
          <a:lstStyle/>
          <a:p>
            <a:pPr marL="342900" indent="-342900" algn="l">
              <a:lnSpc>
                <a:spcPct val="150000"/>
              </a:lnSpc>
              <a:spcBef>
                <a:spcPts val="1200"/>
              </a:spcBef>
              <a:spcAft>
                <a:spcPts val="1200"/>
              </a:spcAf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The world is passing a difficult time for COVID 19 pandemic.</a:t>
            </a:r>
            <a:r>
              <a:rPr lang="en-US" sz="2200" dirty="0">
                <a:latin typeface="Times New Roman" panose="02020603050405020304" pitchFamily="18" charset="0"/>
                <a:cs typeface="Times New Roman" panose="02020603050405020304" pitchFamily="18" charset="0"/>
              </a:rPr>
              <a:t> To prevent this pandemic different countries took different measurement such as lockdown, social distance, waring facemask, frequently hand wash with soap and water and restricted their domestic and international travel.  </a:t>
            </a:r>
          </a:p>
          <a:p>
            <a:pPr marL="342900" indent="-342900" algn="l">
              <a:lnSpc>
                <a:spcPct val="150000"/>
              </a:lnSpc>
              <a:spcBef>
                <a:spcPts val="1200"/>
              </a:spcBef>
              <a:spcAft>
                <a:spcPts val="1200"/>
              </a:spcAft>
              <a:buFont typeface="Arial" panose="020B0604020202020204" pitchFamily="34" charset="0"/>
              <a:buChar char="•"/>
            </a:pPr>
            <a:endParaRPr lang="en-GB" sz="400" dirty="0">
              <a:latin typeface="Times New Roman" panose="02020603050405020304" pitchFamily="18" charset="0"/>
              <a:cs typeface="Times New Roman" panose="02020603050405020304" pitchFamily="18" charset="0"/>
            </a:endParaRPr>
          </a:p>
          <a:p>
            <a:pPr marL="342900" indent="-342900" algn="l">
              <a:lnSpc>
                <a:spcPct val="150000"/>
              </a:lnSpc>
              <a:spcBef>
                <a:spcPts val="1200"/>
              </a:spcBef>
              <a:spcAft>
                <a:spcPts val="1200"/>
              </a:spcAf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 Coronavirus is a member of a large virus group</a:t>
            </a:r>
            <a:r>
              <a:rPr lang="en-GB" sz="2200" b="1" dirty="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It is the cause of common cold, cough and more serious illness or disease.</a:t>
            </a:r>
            <a:r>
              <a:rPr lang="en-US" sz="2200" dirty="0">
                <a:latin typeface="Times New Roman" panose="02020603050405020304" pitchFamily="18" charset="0"/>
                <a:cs typeface="Times New Roman" panose="02020603050405020304" pitchFamily="18" charset="0"/>
              </a:rPr>
              <a:t> T</a:t>
            </a:r>
            <a:r>
              <a:rPr lang="en-GB" sz="2200" dirty="0">
                <a:latin typeface="Times New Roman" panose="02020603050405020304" pitchFamily="18" charset="0"/>
                <a:cs typeface="Times New Roman" panose="02020603050405020304" pitchFamily="18" charset="0"/>
              </a:rPr>
              <a:t>his new virus was subsequently named the “COVID-19”.</a:t>
            </a:r>
          </a:p>
          <a:p>
            <a:pPr marL="342900" indent="-342900" algn="l">
              <a:lnSpc>
                <a:spcPct val="150000"/>
              </a:lnSpc>
              <a:spcBef>
                <a:spcPts val="1200"/>
              </a:spcBef>
              <a:spcAft>
                <a:spcPts val="1200"/>
              </a:spcAft>
              <a:buFont typeface="Arial" panose="020B0604020202020204" pitchFamily="34" charset="0"/>
              <a:buChar char="•"/>
            </a:pPr>
            <a:endParaRPr lang="en-US" sz="400" dirty="0">
              <a:latin typeface="Times New Roman" panose="02020603050405020304" pitchFamily="18" charset="0"/>
              <a:cs typeface="Times New Roman" panose="02020603050405020304" pitchFamily="18" charset="0"/>
            </a:endParaRPr>
          </a:p>
          <a:p>
            <a:pPr marL="342900" indent="-342900" algn="l">
              <a:lnSpc>
                <a:spcPct val="150000"/>
              </a:lnSpc>
              <a:spcBef>
                <a:spcPts val="1200"/>
              </a:spcBef>
              <a:spcAft>
                <a:spcPts val="1200"/>
              </a:spcAf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The first outbreak of COVID 19 was exposed in Wuhan city of China, in December 2019.</a:t>
            </a:r>
            <a:r>
              <a:rPr lang="en-US" sz="2200" dirty="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In Bangladesh, the first corona patient has </a:t>
            </a:r>
            <a:r>
              <a:rPr lang="en-US" sz="2200" dirty="0">
                <a:latin typeface="Times New Roman" panose="02020603050405020304" pitchFamily="18" charset="0"/>
                <a:cs typeface="Times New Roman" panose="02020603050405020304" pitchFamily="18" charset="0"/>
              </a:rPr>
              <a:t>detected</a:t>
            </a:r>
            <a:r>
              <a:rPr lang="en-GB"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on 8 March 2020. And </a:t>
            </a:r>
            <a:r>
              <a:rPr lang="en-GB" sz="2200" dirty="0">
                <a:latin typeface="Times New Roman" panose="02020603050405020304" pitchFamily="18" charset="0"/>
                <a:cs typeface="Times New Roman" panose="02020603050405020304" pitchFamily="18" charset="0"/>
              </a:rPr>
              <a:t>WHO declared the coronavirus disease is a global pandemic On March 11, 2020</a:t>
            </a:r>
          </a:p>
          <a:p>
            <a:pPr marL="342900" indent="-342900" algn="l">
              <a:lnSpc>
                <a:spcPct val="150000"/>
              </a:lnSpc>
              <a:spcBef>
                <a:spcPts val="1200"/>
              </a:spcBef>
              <a:spcAft>
                <a:spcPts val="1200"/>
              </a:spcAft>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676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95684" y="1073890"/>
            <a:ext cx="2869018" cy="3902148"/>
          </a:xfrm>
          <a:prstGeom prst="rect">
            <a:avLst/>
          </a:prstGeom>
          <a:solidFill>
            <a:schemeClr val="accent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lnRef>
          <a:fillRef idx="1">
            <a:schemeClr val="lt1"/>
          </a:fillRef>
          <a:effectRef idx="0">
            <a:schemeClr val="accent4"/>
          </a:effectRef>
          <a:fontRef idx="minor">
            <a:schemeClr val="dk1"/>
          </a:fontRef>
        </p:style>
        <p:txBody>
          <a:bodyPr rtlCol="0" anchor="ctr"/>
          <a:lstStyle/>
          <a:p>
            <a:pPr algn="just"/>
            <a:r>
              <a:rPr lang="en-GB" sz="2000" i="1" dirty="0">
                <a:solidFill>
                  <a:schemeClr val="dk1"/>
                </a:solidFill>
              </a:rPr>
              <a:t>“Now new variant of coronavirus has been identified…. If high blood pressure, diabetics is seen, then it will be understood that he got corona virus. I have heard this TV news &amp; from the local people”</a:t>
            </a:r>
            <a:r>
              <a:rPr lang="en-GB" sz="2000" i="1" dirty="0"/>
              <a:t> [IDI-11, Rickshaw puller, Male, Age;38].</a:t>
            </a:r>
            <a:endParaRPr lang="en-US" sz="2000" dirty="0"/>
          </a:p>
        </p:txBody>
      </p:sp>
      <p:sp>
        <p:nvSpPr>
          <p:cNvPr id="7" name="Content Placeholder 2">
            <a:extLst>
              <a:ext uri="{FF2B5EF4-FFF2-40B4-BE49-F238E27FC236}">
                <a16:creationId xmlns:a16="http://schemas.microsoft.com/office/drawing/2014/main" id="{71F30A74-30E3-48DE-AD51-FB3B8DD3DD8C}"/>
              </a:ext>
            </a:extLst>
          </p:cNvPr>
          <p:cNvSpPr txBox="1">
            <a:spLocks/>
          </p:cNvSpPr>
          <p:nvPr/>
        </p:nvSpPr>
        <p:spPr>
          <a:xfrm>
            <a:off x="375743" y="691116"/>
            <a:ext cx="6748071" cy="48478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2800" b="1" i="1" dirty="0">
                <a:latin typeface="Times New Roman" panose="02020603050405020304" pitchFamily="18" charset="0"/>
                <a:cs typeface="Times New Roman" panose="02020603050405020304" pitchFamily="18" charset="0"/>
              </a:rPr>
              <a:t>Sign &amp; symptom of COVID 19 patient</a:t>
            </a:r>
          </a:p>
          <a:p>
            <a:pPr lvl="1"/>
            <a:endParaRPr lang="en-GB" sz="2800" b="1" i="1" dirty="0">
              <a:latin typeface="Times New Roman" panose="02020603050405020304" pitchFamily="18" charset="0"/>
              <a:cs typeface="Times New Roman" panose="02020603050405020304" pitchFamily="18" charset="0"/>
            </a:endParaRPr>
          </a:p>
          <a:p>
            <a:pPr lvl="2">
              <a:spcBef>
                <a:spcPts val="600"/>
              </a:spcBef>
              <a:spcAft>
                <a:spcPts val="600"/>
              </a:spcAft>
              <a:buFont typeface="Courier New" panose="02070309020205020404" pitchFamily="49" charset="0"/>
              <a:buChar char="o"/>
            </a:pPr>
            <a:r>
              <a:rPr lang="en-GB" sz="2400" dirty="0">
                <a:latin typeface="Times New Roman" panose="02020603050405020304" pitchFamily="18" charset="0"/>
                <a:cs typeface="Times New Roman" panose="02020603050405020304" pitchFamily="18" charset="0"/>
              </a:rPr>
              <a:t>Coughing, diarrhoea, fever, vomiting, severe headache, throat ache &amp; pain in the different parts of the body </a:t>
            </a:r>
          </a:p>
          <a:p>
            <a:pPr lvl="2">
              <a:spcBef>
                <a:spcPts val="600"/>
              </a:spcBef>
              <a:spcAft>
                <a:spcPts val="600"/>
              </a:spcAft>
              <a:buFont typeface="Courier New" panose="02070309020205020404" pitchFamily="49" charset="0"/>
              <a:buChar char="o"/>
            </a:pPr>
            <a:endParaRPr lang="en-GB" sz="2400" dirty="0">
              <a:latin typeface="Times New Roman" panose="02020603050405020304" pitchFamily="18" charset="0"/>
              <a:cs typeface="Times New Roman" panose="02020603050405020304" pitchFamily="18" charset="0"/>
            </a:endParaRPr>
          </a:p>
          <a:p>
            <a:pPr lvl="2">
              <a:spcBef>
                <a:spcPts val="600"/>
              </a:spcBef>
              <a:spcAft>
                <a:spcPts val="600"/>
              </a:spcAft>
              <a:buFont typeface="Courier New" panose="02070309020205020404" pitchFamily="49" charset="0"/>
              <a:buChar char="o"/>
            </a:pPr>
            <a:r>
              <a:rPr lang="en-GB" sz="2400" dirty="0">
                <a:latin typeface="Times New Roman" panose="02020603050405020304" pitchFamily="18" charset="0"/>
                <a:cs typeface="Times New Roman" panose="02020603050405020304" pitchFamily="18" charset="0"/>
              </a:rPr>
              <a:t> Diabetics &amp; high blood pressure are the symptoms of COVID 19 disease.</a:t>
            </a: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8507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109" y="717452"/>
            <a:ext cx="7986429" cy="6140548"/>
          </a:xfrm>
        </p:spPr>
        <p:txBody>
          <a:bodyPr>
            <a:normAutofit/>
          </a:bodyPr>
          <a:lstStyle/>
          <a:p>
            <a:pPr lvl="1"/>
            <a:r>
              <a:rPr lang="en-GB" sz="3000" b="1" i="1" dirty="0">
                <a:latin typeface="Times New Roman" panose="02020603050405020304" pitchFamily="18" charset="0"/>
                <a:cs typeface="Times New Roman" panose="02020603050405020304" pitchFamily="18" charset="0"/>
              </a:rPr>
              <a:t>Risk in COVID 19 </a:t>
            </a:r>
          </a:p>
          <a:p>
            <a:pPr lvl="1"/>
            <a:endParaRPr lang="en-GB" sz="3000" b="1" i="1" dirty="0">
              <a:latin typeface="Times New Roman" panose="02020603050405020304" pitchFamily="18" charset="0"/>
              <a:cs typeface="Times New Roman" panose="02020603050405020304" pitchFamily="18" charset="0"/>
            </a:endParaRPr>
          </a:p>
          <a:p>
            <a:pPr lvl="2">
              <a:spcBef>
                <a:spcPts val="1200"/>
              </a:spcBef>
              <a:spcAft>
                <a:spcPts val="1200"/>
              </a:spcAft>
              <a:buFont typeface="Courier New" panose="02070309020205020404" pitchFamily="49" charset="0"/>
              <a:buChar char="o"/>
            </a:pPr>
            <a:r>
              <a:rPr lang="en-GB" sz="2400" dirty="0">
                <a:latin typeface="Times New Roman" panose="02020603050405020304" pitchFamily="18" charset="0"/>
                <a:cs typeface="Times New Roman" panose="02020603050405020304" pitchFamily="18" charset="0"/>
              </a:rPr>
              <a:t>Not at risk of COVID 19</a:t>
            </a:r>
          </a:p>
          <a:p>
            <a:pPr lvl="3">
              <a:spcBef>
                <a:spcPts val="1200"/>
              </a:spcBef>
              <a:spcAft>
                <a:spcPts val="1200"/>
              </a:spcAft>
              <a:buFont typeface="Courier New" panose="02070309020205020404" pitchFamily="49" charset="0"/>
              <a:buChar char="o"/>
            </a:pPr>
            <a:r>
              <a:rPr lang="en-GB" sz="2400" dirty="0">
                <a:latin typeface="Times New Roman" panose="02020603050405020304" pitchFamily="18" charset="0"/>
                <a:cs typeface="Times New Roman" panose="02020603050405020304" pitchFamily="18" charset="0"/>
              </a:rPr>
              <a:t>They are poor people,</a:t>
            </a:r>
          </a:p>
          <a:p>
            <a:pPr lvl="3">
              <a:spcBef>
                <a:spcPts val="1200"/>
              </a:spcBef>
              <a:spcAft>
                <a:spcPts val="1200"/>
              </a:spcAft>
              <a:buFont typeface="Courier New" panose="02070309020205020404" pitchFamily="49" charset="0"/>
              <a:buChar char="o"/>
            </a:pPr>
            <a:r>
              <a:rPr lang="en-GB" sz="2400" dirty="0">
                <a:latin typeface="Times New Roman" panose="02020603050405020304" pitchFamily="18" charset="0"/>
                <a:cs typeface="Times New Roman" panose="02020603050405020304" pitchFamily="18" charset="0"/>
              </a:rPr>
              <a:t>They earn by hard labour</a:t>
            </a:r>
          </a:p>
          <a:p>
            <a:pPr lvl="3">
              <a:spcBef>
                <a:spcPts val="1200"/>
              </a:spcBef>
              <a:spcAft>
                <a:spcPts val="1200"/>
              </a:spcAft>
              <a:buFont typeface="Courier New" panose="02070309020205020404" pitchFamily="49" charset="0"/>
              <a:buChar char="o"/>
            </a:pPr>
            <a:r>
              <a:rPr lang="en-GB" sz="2400" dirty="0">
                <a:latin typeface="Times New Roman" panose="02020603050405020304" pitchFamily="18" charset="0"/>
                <a:cs typeface="Times New Roman" panose="02020603050405020304" pitchFamily="18" charset="0"/>
              </a:rPr>
              <a:t>Blessing of prophet SM &amp; their parents always they have.</a:t>
            </a:r>
          </a:p>
          <a:p>
            <a:pPr lvl="2">
              <a:spcBef>
                <a:spcPts val="1200"/>
              </a:spcBef>
              <a:spcAft>
                <a:spcPts val="1200"/>
              </a:spcAft>
              <a:buFont typeface="Courier New" panose="02070309020205020404" pitchFamily="49" charset="0"/>
              <a:buChar char="o"/>
            </a:pPr>
            <a:r>
              <a:rPr lang="en-GB" sz="2400" dirty="0">
                <a:latin typeface="Times New Roman" panose="02020603050405020304" pitchFamily="18" charset="0"/>
                <a:cs typeface="Times New Roman" panose="02020603050405020304" pitchFamily="18" charset="0"/>
              </a:rPr>
              <a:t>Few of them go out of their house for work, even they got sick.</a:t>
            </a:r>
          </a:p>
          <a:p>
            <a:pPr lvl="1">
              <a:spcAft>
                <a:spcPts val="600"/>
              </a:spcAft>
            </a:pPr>
            <a:endParaRPr lang="en-GB" b="1" i="1" dirty="0">
              <a:latin typeface="Times New Roman" panose="02020603050405020304" pitchFamily="18" charset="0"/>
              <a:cs typeface="Times New Roman" panose="02020603050405020304" pitchFamily="18" charset="0"/>
            </a:endParaRPr>
          </a:p>
          <a:p>
            <a:pPr lvl="1">
              <a:spcAft>
                <a:spcPts val="600"/>
              </a:spcAft>
            </a:pPr>
            <a:endParaRPr lang="en-US" sz="2400" dirty="0">
              <a:latin typeface="Times New Roman" panose="02020603050405020304" pitchFamily="18" charset="0"/>
              <a:cs typeface="Times New Roman" panose="02020603050405020304" pitchFamily="18" charset="0"/>
            </a:endParaRPr>
          </a:p>
        </p:txBody>
      </p:sp>
      <p:sp>
        <p:nvSpPr>
          <p:cNvPr id="2" name="Rounded Rectangle 1"/>
          <p:cNvSpPr/>
          <p:nvPr/>
        </p:nvSpPr>
        <p:spPr>
          <a:xfrm>
            <a:off x="8166538" y="1040525"/>
            <a:ext cx="3125239" cy="3648434"/>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en-GB" sz="2000" i="1" dirty="0">
                <a:solidFill>
                  <a:schemeClr val="dk1"/>
                </a:solidFill>
              </a:rPr>
              <a:t>‘</a:t>
            </a:r>
            <a:r>
              <a:rPr lang="en-GB" sz="2000" i="1" dirty="0">
                <a:solidFill>
                  <a:schemeClr val="tx1"/>
                </a:solidFill>
              </a:rPr>
              <a:t>’Neither of the two members of my family is not at risk by coronavirus.  Because we are poor people, we are living by hardship… Allah’s mercy has upon us &amp; prayers of my parents always. Allah will protect us” [IDI-17, Day labour, Male, Age;47] </a:t>
            </a:r>
            <a:endParaRPr lang="en-US" sz="2000" dirty="0">
              <a:solidFill>
                <a:schemeClr val="tx1"/>
              </a:solidFill>
            </a:endParaRPr>
          </a:p>
        </p:txBody>
      </p:sp>
    </p:spTree>
    <p:extLst>
      <p:ext uri="{BB962C8B-B14F-4D97-AF65-F5344CB8AC3E}">
        <p14:creationId xmlns:p14="http://schemas.microsoft.com/office/powerpoint/2010/main" val="273309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110" y="717452"/>
            <a:ext cx="7411538" cy="6140548"/>
          </a:xfrm>
        </p:spPr>
        <p:txBody>
          <a:bodyPr>
            <a:normAutofit/>
          </a:bodyPr>
          <a:lstStyle/>
          <a:p>
            <a:pPr lvl="1">
              <a:spcAft>
                <a:spcPts val="600"/>
              </a:spcAft>
            </a:pPr>
            <a:r>
              <a:rPr lang="en-US" sz="2600" b="1" i="1" dirty="0">
                <a:latin typeface="Times New Roman" panose="02020603050405020304" pitchFamily="18" charset="0"/>
                <a:cs typeface="Times New Roman" panose="02020603050405020304" pitchFamily="18" charset="0"/>
              </a:rPr>
              <a:t>Strategy for avoiding COVID 19</a:t>
            </a:r>
          </a:p>
          <a:p>
            <a:pPr lvl="1">
              <a:spcAft>
                <a:spcPts val="600"/>
              </a:spcAft>
            </a:pPr>
            <a:endParaRPr lang="en-GB" sz="2600" b="1" i="1" dirty="0">
              <a:latin typeface="Times New Roman" panose="02020603050405020304" pitchFamily="18" charset="0"/>
              <a:cs typeface="Times New Roman" panose="02020603050405020304" pitchFamily="18" charset="0"/>
            </a:endParaRPr>
          </a:p>
          <a:p>
            <a:pPr lvl="2">
              <a:spcBef>
                <a:spcPts val="1800"/>
              </a:spcBef>
              <a:spcAft>
                <a:spcPts val="1800"/>
              </a:spcAft>
              <a:buFont typeface="Courier New" panose="02070309020205020404" pitchFamily="49" charset="0"/>
              <a:buChar char="o"/>
            </a:pPr>
            <a:r>
              <a:rPr lang="en-GB" sz="2400" dirty="0">
                <a:latin typeface="Times New Roman" panose="02020603050405020304" pitchFamily="18" charset="0"/>
                <a:cs typeface="Times New Roman" panose="02020603050405020304" pitchFamily="18" charset="0"/>
              </a:rPr>
              <a:t>Need cleanliness, should avoid infected person, wear mask at the time of going outside.    </a:t>
            </a:r>
          </a:p>
          <a:p>
            <a:pPr lvl="2">
              <a:spcBef>
                <a:spcPts val="1800"/>
              </a:spcBef>
              <a:spcAft>
                <a:spcPts val="1800"/>
              </a:spcAft>
              <a:buFont typeface="Courier New" panose="02070309020205020404" pitchFamily="49" charset="0"/>
              <a:buChar char="o"/>
            </a:pPr>
            <a:r>
              <a:rPr lang="en-GB" sz="2400" dirty="0">
                <a:latin typeface="Times New Roman" panose="02020603050405020304" pitchFamily="18" charset="0"/>
                <a:cs typeface="Times New Roman" panose="02020603050405020304" pitchFamily="18" charset="0"/>
              </a:rPr>
              <a:t>Hand &amp; face should be washed properly before eating food.</a:t>
            </a:r>
          </a:p>
          <a:p>
            <a:pPr lvl="2">
              <a:spcBef>
                <a:spcPts val="1800"/>
              </a:spcBef>
              <a:spcAft>
                <a:spcPts val="1800"/>
              </a:spcAft>
              <a:buFont typeface="Courier New" panose="02070309020205020404" pitchFamily="49" charset="0"/>
              <a:buChar char="o"/>
            </a:pPr>
            <a:r>
              <a:rPr lang="en-GB" sz="2400" dirty="0">
                <a:latin typeface="Times New Roman" panose="02020603050405020304" pitchFamily="18" charset="0"/>
                <a:cs typeface="Times New Roman" panose="02020603050405020304" pitchFamily="18" charset="0"/>
              </a:rPr>
              <a:t>Nutrition should be increased in the body through eating fish, meat, vegetable, various fruits.</a:t>
            </a:r>
          </a:p>
          <a:p>
            <a:pPr lvl="2">
              <a:spcBef>
                <a:spcPts val="1800"/>
              </a:spcBef>
              <a:spcAft>
                <a:spcPts val="1800"/>
              </a:spcAft>
              <a:buFont typeface="Courier New" panose="02070309020205020404" pitchFamily="49" charset="0"/>
              <a:buChar char="o"/>
            </a:pPr>
            <a:r>
              <a:rPr lang="en-GB" sz="2400" dirty="0">
                <a:latin typeface="Times New Roman" panose="02020603050405020304" pitchFamily="18" charset="0"/>
                <a:cs typeface="Times New Roman" panose="02020603050405020304" pitchFamily="18" charset="0"/>
              </a:rPr>
              <a:t>The faith on Allah &amp; prophet, disease will not come</a:t>
            </a:r>
            <a:endParaRPr lang="en-US" sz="2400"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8165806" y="1222744"/>
            <a:ext cx="3200400" cy="3795823"/>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GB" sz="2000" i="1" dirty="0"/>
              <a:t>‘</a:t>
            </a:r>
            <a:r>
              <a:rPr lang="en-GB" sz="2000" i="1" dirty="0">
                <a:solidFill>
                  <a:schemeClr val="tx1"/>
                </a:solidFill>
              </a:rPr>
              <a:t>’We need to eat the good food (fish, meat, vegetables) to stay away from coronavirus. Consequently, calcium will increase in the body &amp; body will be healthy. Then the disease will not come” [IDI-07, Housewife (she lost her job during COVID 19), Female, Age;20</a:t>
            </a:r>
            <a:r>
              <a:rPr lang="en-GB" i="1" dirty="0">
                <a:solidFill>
                  <a:schemeClr val="tx1"/>
                </a:solidFill>
              </a:rPr>
              <a:t>]</a:t>
            </a:r>
            <a:endParaRPr lang="en-US" i="1" dirty="0">
              <a:solidFill>
                <a:schemeClr val="tx1"/>
              </a:solidFill>
            </a:endParaRPr>
          </a:p>
        </p:txBody>
      </p:sp>
    </p:spTree>
    <p:extLst>
      <p:ext uri="{BB962C8B-B14F-4D97-AF65-F5344CB8AC3E}">
        <p14:creationId xmlns:p14="http://schemas.microsoft.com/office/powerpoint/2010/main" val="164987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492" y="531628"/>
            <a:ext cx="11743810" cy="5964865"/>
          </a:xfrm>
        </p:spPr>
        <p:txBody>
          <a:bodyPr>
            <a:normAutofit/>
          </a:bodyPr>
          <a:lstStyle/>
          <a:p>
            <a:pPr marL="228600" lvl="1">
              <a:spcBef>
                <a:spcPts val="1000"/>
              </a:spcBef>
              <a:spcAft>
                <a:spcPts val="600"/>
              </a:spcAft>
            </a:pPr>
            <a:r>
              <a:rPr lang="en-GB" sz="3200" b="1" dirty="0">
                <a:latin typeface="Times New Roman" panose="02020603050405020304" pitchFamily="18" charset="0"/>
                <a:cs typeface="Times New Roman" panose="02020603050405020304" pitchFamily="18" charset="0"/>
              </a:rPr>
              <a:t>Perception about wearing mask and maintaining social distance</a:t>
            </a:r>
          </a:p>
          <a:p>
            <a:pPr lvl="2">
              <a:spcBef>
                <a:spcPts val="1200"/>
              </a:spcBef>
              <a:spcAft>
                <a:spcPts val="1200"/>
              </a:spcAft>
              <a:buFont typeface="Courier New" panose="02070309020205020404" pitchFamily="49" charset="0"/>
              <a:buChar char="o"/>
            </a:pPr>
            <a:r>
              <a:rPr lang="en-GB" sz="2400" dirty="0">
                <a:latin typeface="Times New Roman" panose="02020603050405020304" pitchFamily="18" charset="0"/>
                <a:cs typeface="Times New Roman" panose="02020603050405020304" pitchFamily="18" charset="0"/>
              </a:rPr>
              <a:t>Wearing mask and maintaining social distance are nothing if the GOD gives disease</a:t>
            </a:r>
          </a:p>
          <a:p>
            <a:pPr lvl="2">
              <a:spcBef>
                <a:spcPts val="1200"/>
              </a:spcBef>
              <a:spcAft>
                <a:spcPts val="1200"/>
              </a:spcAft>
              <a:buFont typeface="Courier New" panose="02070309020205020404" pitchFamily="49" charset="0"/>
              <a:buChar char="o"/>
            </a:pPr>
            <a:r>
              <a:rPr lang="en-GB" sz="2400" dirty="0">
                <a:latin typeface="Times New Roman" panose="02020603050405020304" pitchFamily="18" charset="0"/>
                <a:cs typeface="Times New Roman" panose="02020603050405020304" pitchFamily="18" charset="0"/>
              </a:rPr>
              <a:t>Mask is necessary to avoid bad smell and dust.</a:t>
            </a:r>
          </a:p>
          <a:p>
            <a:pPr lvl="2">
              <a:spcBef>
                <a:spcPts val="1200"/>
              </a:spcBef>
              <a:spcAft>
                <a:spcPts val="1200"/>
              </a:spcAft>
              <a:buFont typeface="Courier New" panose="02070309020205020404" pitchFamily="49" charset="0"/>
              <a:buChar char="o"/>
            </a:pPr>
            <a:r>
              <a:rPr lang="en-GB" sz="2400" dirty="0">
                <a:latin typeface="Times New Roman" panose="02020603050405020304" pitchFamily="18" charset="0"/>
                <a:cs typeface="Times New Roman" panose="02020603050405020304" pitchFamily="18" charset="0"/>
              </a:rPr>
              <a:t>Social distance is not mandatory</a:t>
            </a:r>
          </a:p>
          <a:p>
            <a:pPr lvl="1">
              <a:spcBef>
                <a:spcPts val="600"/>
              </a:spcBef>
              <a:spcAft>
                <a:spcPts val="600"/>
              </a:spcAft>
              <a:buFont typeface="Courier New" panose="02070309020205020404" pitchFamily="49" charset="0"/>
              <a:buChar char="o"/>
            </a:pPr>
            <a:endParaRPr lang="en-GB" sz="1100" dirty="0">
              <a:latin typeface="Times New Roman" panose="02020603050405020304" pitchFamily="18" charset="0"/>
              <a:cs typeface="Times New Roman" panose="02020603050405020304" pitchFamily="18" charset="0"/>
            </a:endParaRPr>
          </a:p>
          <a:p>
            <a:pPr marL="228600" lvl="1">
              <a:spcBef>
                <a:spcPts val="1000"/>
              </a:spcBef>
              <a:spcAft>
                <a:spcPts val="600"/>
              </a:spcAft>
            </a:pPr>
            <a:r>
              <a:rPr lang="en-GB" sz="3200" b="1" dirty="0">
                <a:latin typeface="Times New Roman" panose="02020603050405020304" pitchFamily="18" charset="0"/>
                <a:cs typeface="Times New Roman" panose="02020603050405020304" pitchFamily="18" charset="0"/>
              </a:rPr>
              <a:t>Observational findings </a:t>
            </a:r>
          </a:p>
          <a:p>
            <a:pPr lvl="2">
              <a:spcBef>
                <a:spcPts val="1200"/>
              </a:spcBef>
              <a:spcAft>
                <a:spcPts val="1200"/>
              </a:spcAft>
              <a:buFont typeface="Courier New" panose="02070309020205020404" pitchFamily="49" charset="0"/>
              <a:buChar char="o"/>
            </a:pPr>
            <a:r>
              <a:rPr lang="en-GB" sz="2400" dirty="0">
                <a:latin typeface="Times New Roman" panose="02020603050405020304" pitchFamily="18" charset="0"/>
                <a:cs typeface="Times New Roman" panose="02020603050405020304" pitchFamily="18" charset="0"/>
              </a:rPr>
              <a:t>Observe full of people without wearing mask &amp; maintaining social distance in the </a:t>
            </a:r>
            <a:r>
              <a:rPr lang="en-GB" sz="2400" b="1" dirty="0">
                <a:latin typeface="Times New Roman" panose="02020603050405020304" pitchFamily="18" charset="0"/>
                <a:cs typeface="Times New Roman" panose="02020603050405020304" pitchFamily="18" charset="0"/>
              </a:rPr>
              <a:t>tea stall</a:t>
            </a:r>
            <a:r>
              <a:rPr lang="en-GB" sz="2400"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street</a:t>
            </a:r>
            <a:r>
              <a:rPr lang="en-GB" sz="2400" dirty="0">
                <a:latin typeface="Times New Roman" panose="02020603050405020304" pitchFamily="18" charset="0"/>
                <a:cs typeface="Times New Roman" panose="02020603050405020304" pitchFamily="18" charset="0"/>
              </a:rPr>
              <a:t> and </a:t>
            </a:r>
            <a:r>
              <a:rPr lang="en-GB" sz="2400" b="1" dirty="0">
                <a:latin typeface="Times New Roman" panose="02020603050405020304" pitchFamily="18" charset="0"/>
                <a:cs typeface="Times New Roman" panose="02020603050405020304" pitchFamily="18" charset="0"/>
              </a:rPr>
              <a:t>local daily market</a:t>
            </a:r>
            <a:r>
              <a:rPr lang="en-GB" sz="2400" dirty="0">
                <a:latin typeface="Times New Roman" panose="02020603050405020304" pitchFamily="18" charset="0"/>
                <a:cs typeface="Times New Roman" panose="02020603050405020304" pitchFamily="18" charset="0"/>
              </a:rPr>
              <a:t>. </a:t>
            </a:r>
          </a:p>
          <a:p>
            <a:pPr lvl="2">
              <a:spcBef>
                <a:spcPts val="1200"/>
              </a:spcBef>
              <a:spcAft>
                <a:spcPts val="1200"/>
              </a:spcAft>
              <a:buFont typeface="Courier New" panose="02070309020205020404" pitchFamily="49" charset="0"/>
              <a:buChar char="o"/>
            </a:pPr>
            <a:r>
              <a:rPr lang="en-GB" sz="2400" dirty="0">
                <a:latin typeface="Times New Roman" panose="02020603050405020304" pitchFamily="18" charset="0"/>
                <a:cs typeface="Times New Roman" panose="02020603050405020304" pitchFamily="18" charset="0"/>
              </a:rPr>
              <a:t>Those who wear mask, didn't wear masks properly. Putted the mask under their chin ‍and  keep their noses out even after wearing masks.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680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7E0BF4-2AA5-4E22-9D00-670338AF3D46}"/>
              </a:ext>
            </a:extLst>
          </p:cNvPr>
          <p:cNvSpPr/>
          <p:nvPr/>
        </p:nvSpPr>
        <p:spPr>
          <a:xfrm>
            <a:off x="616688" y="1689228"/>
            <a:ext cx="10930270" cy="3046988"/>
          </a:xfrm>
          <a:prstGeom prst="rect">
            <a:avLst/>
          </a:prstGeom>
        </p:spPr>
        <p:txBody>
          <a:bodyPr wrap="square">
            <a:spAutoFit/>
          </a:bodyPr>
          <a:lstStyle/>
          <a:p>
            <a:pPr algn="just">
              <a:spcBef>
                <a:spcPts val="600"/>
              </a:spcBef>
              <a:spcAft>
                <a:spcPts val="600"/>
              </a:spcAft>
            </a:pPr>
            <a:r>
              <a:rPr lang="en-GB" sz="2400" i="1" dirty="0"/>
              <a:t>“Wearing mask is good because dust don’t enter into nose…Only for this reason wearing mask is good.</a:t>
            </a:r>
            <a:r>
              <a:rPr lang="en-GB" sz="2400" dirty="0"/>
              <a:t> </a:t>
            </a:r>
            <a:r>
              <a:rPr lang="en-GB" sz="2400" i="1" dirty="0"/>
              <a:t>If God gives disease, then no one will be able to save if it is in the mother's womb….I wear mask so that dust, bad smell can’t enter into nose… The passengers don’t want to get in the rickshaw if I don’t wear mask. That’s why I wear mask but not for corona. I don’t believe that corona will not be got if we maintain three feet distance. …If Allah gives us the disease then the disease will happen even if it is 100 feet away. So, I think that there is no need of maintaining social distance, it’s better to remain together” [IDI-01, Rickshaw puller, Male, Age;30]. </a:t>
            </a:r>
            <a:endParaRPr lang="en-US" sz="2400" dirty="0"/>
          </a:p>
        </p:txBody>
      </p:sp>
    </p:spTree>
    <p:extLst>
      <p:ext uri="{BB962C8B-B14F-4D97-AF65-F5344CB8AC3E}">
        <p14:creationId xmlns:p14="http://schemas.microsoft.com/office/powerpoint/2010/main" val="3555976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208690"/>
            <a:ext cx="7538484" cy="5245273"/>
          </a:xfrm>
          <a:noFill/>
        </p:spPr>
        <p:txBody>
          <a:bodyPr>
            <a:normAutofit/>
          </a:bodyPr>
          <a:lstStyle/>
          <a:p>
            <a:pPr lvl="1">
              <a:spcBef>
                <a:spcPts val="1200"/>
              </a:spcBef>
              <a:spcAft>
                <a:spcPts val="1200"/>
              </a:spcAft>
              <a:buFont typeface="Courier New" panose="02070309020205020404" pitchFamily="49" charset="0"/>
              <a:buChar char="o"/>
            </a:pPr>
            <a:r>
              <a:rPr lang="en-GB" dirty="0">
                <a:latin typeface="Times New Roman" panose="02020603050405020304" pitchFamily="18" charset="0"/>
                <a:cs typeface="Times New Roman" panose="02020603050405020304" pitchFamily="18" charset="0"/>
              </a:rPr>
              <a:t>The local drug shopkeeper were closed</a:t>
            </a:r>
          </a:p>
          <a:p>
            <a:pPr lvl="1">
              <a:spcBef>
                <a:spcPts val="1200"/>
              </a:spcBef>
              <a:spcAft>
                <a:spcPts val="1200"/>
              </a:spcAf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Fear of police they couldn’t go and admit severely sick patient in the hospital.</a:t>
            </a:r>
          </a:p>
          <a:p>
            <a:pPr lvl="1">
              <a:spcBef>
                <a:spcPts val="1200"/>
              </a:spcBef>
              <a:spcAft>
                <a:spcPts val="1200"/>
              </a:spcAft>
              <a:buFont typeface="Courier New" panose="02070309020205020404" pitchFamily="49" charset="0"/>
              <a:buChar char="o"/>
            </a:pPr>
            <a:r>
              <a:rPr lang="en-GB" dirty="0">
                <a:latin typeface="Times New Roman" panose="02020603050405020304" pitchFamily="18" charset="0"/>
                <a:cs typeface="Times New Roman" panose="02020603050405020304" pitchFamily="18" charset="0"/>
              </a:rPr>
              <a:t>Lack of transport in the road to bring the emergency patient to hospital</a:t>
            </a:r>
          </a:p>
          <a:p>
            <a:pPr lvl="1">
              <a:spcBef>
                <a:spcPts val="1200"/>
              </a:spcBef>
              <a:spcAft>
                <a:spcPts val="1200"/>
              </a:spcAft>
              <a:buFont typeface="Courier New" panose="02070309020205020404" pitchFamily="49" charset="0"/>
              <a:buChar char="o"/>
            </a:pPr>
            <a:r>
              <a:rPr lang="en-GB" dirty="0">
                <a:latin typeface="Times New Roman" panose="02020603050405020304" pitchFamily="18" charset="0"/>
                <a:cs typeface="Times New Roman" panose="02020603050405020304" pitchFamily="18" charset="0"/>
              </a:rPr>
              <a:t>Doctors didn’t give treatment to the patients</a:t>
            </a:r>
            <a:r>
              <a:rPr lang="en-US"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without corona test</a:t>
            </a:r>
          </a:p>
          <a:p>
            <a:pPr lvl="1">
              <a:spcBef>
                <a:spcPts val="1200"/>
              </a:spcBef>
              <a:spcAft>
                <a:spcPts val="1200"/>
              </a:spcAft>
              <a:buFont typeface="Courier New" panose="02070309020205020404" pitchFamily="49" charset="0"/>
              <a:buChar char="o"/>
            </a:pPr>
            <a:r>
              <a:rPr lang="en-GB" dirty="0">
                <a:latin typeface="Times New Roman" panose="02020603050405020304" pitchFamily="18" charset="0"/>
                <a:cs typeface="Times New Roman" panose="02020603050405020304" pitchFamily="18" charset="0"/>
              </a:rPr>
              <a:t>Doctors misbehaved with the patients</a:t>
            </a:r>
          </a:p>
          <a:p>
            <a:pPr lvl="1">
              <a:spcBef>
                <a:spcPts val="1200"/>
              </a:spcBef>
              <a:spcAft>
                <a:spcPts val="1200"/>
              </a:spcAft>
              <a:buFont typeface="Courier New" panose="02070309020205020404" pitchFamily="49" charset="0"/>
              <a:buChar char="o"/>
            </a:pPr>
            <a:r>
              <a:rPr lang="en-GB" dirty="0">
                <a:latin typeface="Times New Roman" panose="02020603050405020304" pitchFamily="18" charset="0"/>
                <a:cs typeface="Times New Roman" panose="02020603050405020304" pitchFamily="18" charset="0"/>
              </a:rPr>
              <a:t>Unavailability of adequate doctors in the hospital</a:t>
            </a:r>
          </a:p>
          <a:p>
            <a:pPr marL="457200" lvl="1" indent="0">
              <a:spcBef>
                <a:spcPts val="600"/>
              </a:spcBef>
              <a:spcAft>
                <a:spcPts val="600"/>
              </a:spcAft>
              <a:buNone/>
            </a:pPr>
            <a:endParaRPr lang="en-GB" sz="17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EAD48D8-6DA9-40F1-9A8F-73F7DF008752}"/>
              </a:ext>
            </a:extLst>
          </p:cNvPr>
          <p:cNvSpPr/>
          <p:nvPr/>
        </p:nvSpPr>
        <p:spPr>
          <a:xfrm>
            <a:off x="7995685" y="1208690"/>
            <a:ext cx="3646967" cy="54366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t>“</a:t>
            </a:r>
            <a:r>
              <a:rPr lang="en-GB" sz="2000" i="1" dirty="0">
                <a:solidFill>
                  <a:schemeClr val="tx1"/>
                </a:solidFill>
              </a:rPr>
              <a:t>My father’s had cancer during corona. But we couldn’t take him to the hospital in fear of corona… After communicating with hospital, doctor said that firstly corona test should be done, then treatment will be provided. We are poor people, so we couldn’t do the corona test for the lack of money. So, my father’s condition was deteriorating day by day. Then the nearby people said that my father got corona. But actually, my father didn’t get corona. Then he died after few days” [IDI-03, Rickshaw puller, Male, Age;29].</a:t>
            </a:r>
            <a:endParaRPr lang="en-US" sz="2000" dirty="0"/>
          </a:p>
        </p:txBody>
      </p:sp>
      <p:sp>
        <p:nvSpPr>
          <p:cNvPr id="9" name="Rectangle 8">
            <a:extLst>
              <a:ext uri="{FF2B5EF4-FFF2-40B4-BE49-F238E27FC236}">
                <a16:creationId xmlns:a16="http://schemas.microsoft.com/office/drawing/2014/main" id="{9D8D7104-8C83-4400-A315-1FEE04E302BE}"/>
              </a:ext>
            </a:extLst>
          </p:cNvPr>
          <p:cNvSpPr/>
          <p:nvPr/>
        </p:nvSpPr>
        <p:spPr>
          <a:xfrm>
            <a:off x="154517" y="447953"/>
            <a:ext cx="10403361" cy="584775"/>
          </a:xfrm>
          <a:prstGeom prst="rect">
            <a:avLst/>
          </a:prstGeom>
        </p:spPr>
        <p:txBody>
          <a:bodyPr wrap="none">
            <a:spAutoFit/>
          </a:bodyPr>
          <a:lstStyle/>
          <a:p>
            <a:pPr marL="457200" indent="-457200">
              <a:buFont typeface="Arial" panose="020B0604020202020204" pitchFamily="34" charset="0"/>
              <a:buChar char="•"/>
            </a:pPr>
            <a:r>
              <a:rPr lang="en-GB" sz="3200" b="1" dirty="0">
                <a:latin typeface="Times New Roman" panose="02020603050405020304" pitchFamily="18" charset="0"/>
                <a:cs typeface="Times New Roman" panose="02020603050405020304" pitchFamily="18" charset="0"/>
              </a:rPr>
              <a:t>Treatment seeking behaviour during COVID-19 period </a:t>
            </a:r>
          </a:p>
        </p:txBody>
      </p:sp>
    </p:spTree>
    <p:extLst>
      <p:ext uri="{BB962C8B-B14F-4D97-AF65-F5344CB8AC3E}">
        <p14:creationId xmlns:p14="http://schemas.microsoft.com/office/powerpoint/2010/main" val="55549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145" y="926408"/>
            <a:ext cx="7584557" cy="2968097"/>
          </a:xfrm>
        </p:spPr>
        <p:txBody>
          <a:bodyPr>
            <a:normAutofit fontScale="62500" lnSpcReduction="20000"/>
          </a:bodyPr>
          <a:lstStyle/>
          <a:p>
            <a:pPr lvl="1"/>
            <a:r>
              <a:rPr lang="en-GB" sz="4000" b="1" i="1" dirty="0">
                <a:latin typeface="Times New Roman" panose="02020603050405020304" pitchFamily="18" charset="0"/>
                <a:cs typeface="Times New Roman" panose="02020603050405020304" pitchFamily="18" charset="0"/>
              </a:rPr>
              <a:t>Loss of income during COVID 19 Period</a:t>
            </a:r>
          </a:p>
          <a:p>
            <a:pPr marL="1143000" lvl="3" hangingPunct="0">
              <a:spcBef>
                <a:spcPts val="800"/>
              </a:spcBef>
              <a:spcAft>
                <a:spcPts val="800"/>
              </a:spcAft>
              <a:buSzPct val="100000"/>
              <a:buFont typeface="Trebuchet MS" pitchFamily="34" charset="0"/>
              <a:buChar char="–"/>
            </a:pPr>
            <a:r>
              <a:rPr lang="en-GB" sz="3400" dirty="0">
                <a:solidFill>
                  <a:srgbClr val="00040C"/>
                </a:solidFill>
                <a:latin typeface="Times New Roman" pitchFamily="18" charset="0"/>
                <a:cs typeface="Times New Roman" pitchFamily="18" charset="0"/>
              </a:rPr>
              <a:t>Scopes of income source have been declined</a:t>
            </a:r>
          </a:p>
          <a:p>
            <a:pPr marL="1143000" lvl="3" hangingPunct="0">
              <a:spcBef>
                <a:spcPts val="800"/>
              </a:spcBef>
              <a:spcAft>
                <a:spcPts val="800"/>
              </a:spcAft>
              <a:buSzPct val="100000"/>
              <a:buFont typeface="Trebuchet MS" pitchFamily="34" charset="0"/>
              <a:buChar char="–"/>
            </a:pPr>
            <a:r>
              <a:rPr lang="en-GB" sz="3400" dirty="0">
                <a:solidFill>
                  <a:srgbClr val="00040C"/>
                </a:solidFill>
                <a:latin typeface="Times New Roman" pitchFamily="18" charset="0"/>
                <a:cs typeface="Times New Roman" pitchFamily="18" charset="0"/>
              </a:rPr>
              <a:t>Lack of passenger in the rickshaw</a:t>
            </a:r>
          </a:p>
          <a:p>
            <a:pPr marL="1143000" lvl="3" hangingPunct="0">
              <a:spcBef>
                <a:spcPts val="800"/>
              </a:spcBef>
              <a:spcAft>
                <a:spcPts val="800"/>
              </a:spcAft>
              <a:buSzPct val="100000"/>
              <a:buFont typeface="Trebuchet MS" pitchFamily="34" charset="0"/>
              <a:buChar char="–"/>
            </a:pPr>
            <a:r>
              <a:rPr lang="en-GB" sz="3400" dirty="0">
                <a:solidFill>
                  <a:srgbClr val="00040C"/>
                </a:solidFill>
                <a:latin typeface="Times New Roman" pitchFamily="18" charset="0"/>
                <a:cs typeface="Times New Roman" pitchFamily="18" charset="0"/>
              </a:rPr>
              <a:t>Scope of daily labour has decrease</a:t>
            </a:r>
          </a:p>
          <a:p>
            <a:pPr marL="1143000" lvl="3" hangingPunct="0">
              <a:spcBef>
                <a:spcPts val="800"/>
              </a:spcBef>
              <a:spcAft>
                <a:spcPts val="800"/>
              </a:spcAft>
              <a:buSzPct val="100000"/>
              <a:buFont typeface="Trebuchet MS" pitchFamily="34" charset="0"/>
              <a:buChar char="–"/>
            </a:pPr>
            <a:r>
              <a:rPr lang="en-GB" sz="3400" dirty="0">
                <a:solidFill>
                  <a:srgbClr val="00040C"/>
                </a:solidFill>
                <a:latin typeface="Times New Roman" pitchFamily="18" charset="0"/>
                <a:cs typeface="Times New Roman" pitchFamily="18" charset="0"/>
              </a:rPr>
              <a:t>Small business have been shut down</a:t>
            </a:r>
          </a:p>
          <a:p>
            <a:pPr marL="1143000" lvl="3" hangingPunct="0">
              <a:spcBef>
                <a:spcPts val="800"/>
              </a:spcBef>
              <a:spcAft>
                <a:spcPts val="800"/>
              </a:spcAft>
              <a:buSzPct val="100000"/>
              <a:buFont typeface="Trebuchet MS" pitchFamily="34" charset="0"/>
              <a:buChar char="–"/>
            </a:pPr>
            <a:r>
              <a:rPr lang="en-GB" sz="3400" dirty="0">
                <a:solidFill>
                  <a:srgbClr val="00040C"/>
                </a:solidFill>
                <a:latin typeface="Times New Roman" pitchFamily="18" charset="0"/>
                <a:cs typeface="Times New Roman" pitchFamily="18" charset="0"/>
              </a:rPr>
              <a:t>Salary has been decreased of the low paid service holders</a:t>
            </a:r>
          </a:p>
          <a:p>
            <a:pPr marL="1143000" lvl="3" hangingPunct="0">
              <a:spcBef>
                <a:spcPts val="800"/>
              </a:spcBef>
              <a:spcAft>
                <a:spcPts val="800"/>
              </a:spcAft>
              <a:buSzPct val="100000"/>
              <a:buFont typeface="Trebuchet MS" pitchFamily="34" charset="0"/>
              <a:buChar char="–"/>
            </a:pPr>
            <a:r>
              <a:rPr lang="en-GB" sz="3400" dirty="0">
                <a:solidFill>
                  <a:srgbClr val="00040C"/>
                </a:solidFill>
                <a:latin typeface="Times New Roman" pitchFamily="18" charset="0"/>
                <a:cs typeface="Times New Roman" pitchFamily="18" charset="0"/>
              </a:rPr>
              <a:t>job lost </a:t>
            </a:r>
          </a:p>
          <a:p>
            <a:pPr marL="1143000" lvl="3" hangingPunct="0">
              <a:spcBef>
                <a:spcPts val="600"/>
              </a:spcBef>
              <a:spcAft>
                <a:spcPts val="600"/>
              </a:spcAft>
              <a:buSzPct val="100000"/>
              <a:buFont typeface="Trebuchet MS" pitchFamily="34" charset="0"/>
              <a:buChar char="–"/>
            </a:pPr>
            <a:endParaRPr lang="en-US" sz="1600" dirty="0">
              <a:solidFill>
                <a:srgbClr val="00040C"/>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9FF78D91-9472-4CA9-8031-1783E22D54B8}"/>
              </a:ext>
            </a:extLst>
          </p:cNvPr>
          <p:cNvSpPr/>
          <p:nvPr/>
        </p:nvSpPr>
        <p:spPr>
          <a:xfrm>
            <a:off x="8506046" y="1998921"/>
            <a:ext cx="3559829" cy="399784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solidFill>
                  <a:schemeClr val="tx1"/>
                </a:solidFill>
              </a:rPr>
              <a:t>“We don’t earn now like before. We earned by rickshaw pulling. Now how can we earn if the people don’t come outside… In this corona time I have sent my family in the village, now staying in the mess for saving house rent… Sold the five goats of my village house to run the family. Now this is the condition that, have to sell the cow which I have” [IDI-03, Rickshaw puller, Male, Age;29]. </a:t>
            </a:r>
            <a:endParaRPr lang="en-US" sz="2000" dirty="0">
              <a:solidFill>
                <a:schemeClr val="tx1"/>
              </a:solidFill>
            </a:endParaRPr>
          </a:p>
        </p:txBody>
      </p:sp>
      <p:sp>
        <p:nvSpPr>
          <p:cNvPr id="6" name="Rectangle 5">
            <a:extLst>
              <a:ext uri="{FF2B5EF4-FFF2-40B4-BE49-F238E27FC236}">
                <a16:creationId xmlns:a16="http://schemas.microsoft.com/office/drawing/2014/main" id="{CC8A24D6-30EA-4B5B-8478-705C392F405D}"/>
              </a:ext>
            </a:extLst>
          </p:cNvPr>
          <p:cNvSpPr/>
          <p:nvPr/>
        </p:nvSpPr>
        <p:spPr>
          <a:xfrm>
            <a:off x="613145" y="3874911"/>
            <a:ext cx="6691544" cy="2746136"/>
          </a:xfrm>
          <a:prstGeom prst="rect">
            <a:avLst/>
          </a:prstGeom>
        </p:spPr>
        <p:txBody>
          <a:bodyPr wrap="square">
            <a:spAutoFit/>
          </a:bodyPr>
          <a:lstStyle/>
          <a:p>
            <a:pPr marL="685800" lvl="1" indent="-228600">
              <a:lnSpc>
                <a:spcPct val="70000"/>
              </a:lnSpc>
              <a:spcBef>
                <a:spcPts val="500"/>
              </a:spcBef>
              <a:buFont typeface="Arial" panose="020B0604020202020204" pitchFamily="34" charset="0"/>
              <a:buChar char="•"/>
            </a:pPr>
            <a:r>
              <a:rPr lang="en-GB" sz="2800" b="1" i="1" dirty="0">
                <a:latin typeface="Times New Roman" panose="02020603050405020304" pitchFamily="18" charset="0"/>
                <a:cs typeface="Times New Roman" panose="02020603050405020304" pitchFamily="18" charset="0"/>
              </a:rPr>
              <a:t>Practice of against loss of income</a:t>
            </a:r>
          </a:p>
          <a:p>
            <a:pPr marL="1143000" lvl="3" indent="-228600" hangingPunct="0">
              <a:lnSpc>
                <a:spcPct val="70000"/>
              </a:lnSpc>
              <a:spcBef>
                <a:spcPts val="800"/>
              </a:spcBef>
              <a:spcAft>
                <a:spcPts val="800"/>
              </a:spcAft>
              <a:buSzPct val="100000"/>
              <a:buFont typeface="Trebuchet MS" pitchFamily="34" charset="0"/>
              <a:buChar char="–"/>
            </a:pPr>
            <a:r>
              <a:rPr lang="en-GB" sz="2100" dirty="0">
                <a:solidFill>
                  <a:srgbClr val="00040C"/>
                </a:solidFill>
                <a:latin typeface="Times New Roman" pitchFamily="18" charset="0"/>
                <a:cs typeface="Times New Roman" pitchFamily="18" charset="0"/>
              </a:rPr>
              <a:t>Take loan from relatives</a:t>
            </a:r>
          </a:p>
          <a:p>
            <a:pPr marL="1143000" lvl="3" indent="-228600" hangingPunct="0">
              <a:lnSpc>
                <a:spcPct val="70000"/>
              </a:lnSpc>
              <a:spcBef>
                <a:spcPts val="800"/>
              </a:spcBef>
              <a:spcAft>
                <a:spcPts val="800"/>
              </a:spcAft>
              <a:buSzPct val="100000"/>
              <a:buFont typeface="Trebuchet MS" pitchFamily="34" charset="0"/>
              <a:buChar char="–"/>
            </a:pPr>
            <a:r>
              <a:rPr lang="en-GB" sz="2100" dirty="0">
                <a:solidFill>
                  <a:srgbClr val="00040C"/>
                </a:solidFill>
                <a:latin typeface="Times New Roman" pitchFamily="18" charset="0"/>
                <a:cs typeface="Times New Roman" pitchFamily="18" charset="0"/>
              </a:rPr>
              <a:t>Sold domestic animals </a:t>
            </a:r>
          </a:p>
          <a:p>
            <a:pPr marL="1143000" lvl="3" indent="-228600" hangingPunct="0">
              <a:lnSpc>
                <a:spcPct val="70000"/>
              </a:lnSpc>
              <a:spcBef>
                <a:spcPts val="800"/>
              </a:spcBef>
              <a:spcAft>
                <a:spcPts val="800"/>
              </a:spcAft>
              <a:buSzPct val="100000"/>
              <a:buFont typeface="Trebuchet MS" pitchFamily="34" charset="0"/>
              <a:buChar char="–"/>
            </a:pPr>
            <a:r>
              <a:rPr lang="en-GB" sz="2100" dirty="0">
                <a:solidFill>
                  <a:srgbClr val="00040C"/>
                </a:solidFill>
                <a:latin typeface="Times New Roman" pitchFamily="18" charset="0"/>
                <a:cs typeface="Times New Roman" pitchFamily="18" charset="0"/>
              </a:rPr>
              <a:t>Living in the mess by sending family to the village</a:t>
            </a:r>
          </a:p>
          <a:p>
            <a:pPr marL="1143000" lvl="3" indent="-228600" hangingPunct="0">
              <a:lnSpc>
                <a:spcPct val="70000"/>
              </a:lnSpc>
              <a:spcBef>
                <a:spcPts val="800"/>
              </a:spcBef>
              <a:spcAft>
                <a:spcPts val="800"/>
              </a:spcAft>
              <a:buSzPct val="100000"/>
              <a:buFont typeface="Trebuchet MS" pitchFamily="34" charset="0"/>
              <a:buChar char="–"/>
            </a:pPr>
            <a:r>
              <a:rPr lang="en-GB" sz="2100" dirty="0">
                <a:solidFill>
                  <a:srgbClr val="00040C"/>
                </a:solidFill>
                <a:latin typeface="Times New Roman" pitchFamily="18" charset="0"/>
                <a:cs typeface="Times New Roman" pitchFamily="18" charset="0"/>
              </a:rPr>
              <a:t>Rented low cost house in the slum </a:t>
            </a:r>
          </a:p>
          <a:p>
            <a:pPr marL="1143000" lvl="3" indent="-228600" hangingPunct="0">
              <a:lnSpc>
                <a:spcPct val="70000"/>
              </a:lnSpc>
              <a:spcBef>
                <a:spcPts val="800"/>
              </a:spcBef>
              <a:spcAft>
                <a:spcPts val="800"/>
              </a:spcAft>
              <a:buSzPct val="100000"/>
              <a:buFont typeface="Trebuchet MS" pitchFamily="34" charset="0"/>
              <a:buChar char="–"/>
            </a:pPr>
            <a:r>
              <a:rPr lang="en-GB" sz="2100" dirty="0">
                <a:solidFill>
                  <a:srgbClr val="00040C"/>
                </a:solidFill>
                <a:latin typeface="Times New Roman" pitchFamily="18" charset="0"/>
                <a:cs typeface="Times New Roman" pitchFamily="18" charset="0"/>
              </a:rPr>
              <a:t>Decries the cost of their daily food. </a:t>
            </a:r>
          </a:p>
        </p:txBody>
      </p:sp>
      <p:sp>
        <p:nvSpPr>
          <p:cNvPr id="9" name="Rectangle 8">
            <a:extLst>
              <a:ext uri="{FF2B5EF4-FFF2-40B4-BE49-F238E27FC236}">
                <a16:creationId xmlns:a16="http://schemas.microsoft.com/office/drawing/2014/main" id="{0B3BC81B-EAF5-413F-9030-FAFE444B8DB8}"/>
              </a:ext>
            </a:extLst>
          </p:cNvPr>
          <p:cNvSpPr/>
          <p:nvPr/>
        </p:nvSpPr>
        <p:spPr>
          <a:xfrm>
            <a:off x="488288" y="214045"/>
            <a:ext cx="11090567" cy="584775"/>
          </a:xfrm>
          <a:prstGeom prst="rect">
            <a:avLst/>
          </a:prstGeom>
        </p:spPr>
        <p:txBody>
          <a:bodyPr wrap="square">
            <a:spAutoFit/>
          </a:bodyPr>
          <a:lstStyle/>
          <a:p>
            <a:pPr marL="457200" indent="-457200">
              <a:buFont typeface="Arial" panose="020B0604020202020204" pitchFamily="34" charset="0"/>
              <a:buChar char="•"/>
            </a:pPr>
            <a:r>
              <a:rPr lang="en-GB" sz="3200" b="1" dirty="0">
                <a:latin typeface="Times New Roman" panose="02020603050405020304" pitchFamily="18" charset="0"/>
                <a:cs typeface="Times New Roman" panose="02020603050405020304" pitchFamily="18" charset="0"/>
              </a:rPr>
              <a:t>Economic factor</a:t>
            </a:r>
          </a:p>
        </p:txBody>
      </p:sp>
    </p:spTree>
    <p:extLst>
      <p:ext uri="{BB962C8B-B14F-4D97-AF65-F5344CB8AC3E}">
        <p14:creationId xmlns:p14="http://schemas.microsoft.com/office/powerpoint/2010/main" val="149107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716" y="446568"/>
            <a:ext cx="8040781" cy="5433238"/>
          </a:xfrm>
        </p:spPr>
        <p:txBody>
          <a:bodyPr>
            <a:normAutofit/>
          </a:bodyPr>
          <a:lstStyle/>
          <a:p>
            <a:r>
              <a:rPr lang="en-GB" sz="3800" b="1" dirty="0">
                <a:latin typeface="Times New Roman" panose="02020603050405020304" pitchFamily="18" charset="0"/>
                <a:cs typeface="Times New Roman" panose="02020603050405020304" pitchFamily="18" charset="0"/>
              </a:rPr>
              <a:t>Perception about COVID-19 vaccine</a:t>
            </a:r>
          </a:p>
          <a:p>
            <a:pPr marL="0" indent="0">
              <a:buNone/>
            </a:pPr>
            <a:endParaRPr lang="en-GB" sz="1400" dirty="0">
              <a:latin typeface="Times New Roman" panose="02020603050405020304" pitchFamily="18" charset="0"/>
              <a:cs typeface="Times New Roman" panose="02020603050405020304" pitchFamily="18" charset="0"/>
            </a:endParaRPr>
          </a:p>
          <a:p>
            <a:pPr marL="1143000" lvl="3" hangingPunct="0">
              <a:spcBef>
                <a:spcPts val="1200"/>
              </a:spcBef>
              <a:spcAft>
                <a:spcPts val="1200"/>
              </a:spcAft>
              <a:buSzPct val="100000"/>
              <a:buFont typeface="Trebuchet MS" pitchFamily="34" charset="0"/>
              <a:buChar char="–"/>
            </a:pPr>
            <a:r>
              <a:rPr lang="en-GB" sz="2400" dirty="0">
                <a:latin typeface="Times New Roman" panose="02020603050405020304" pitchFamily="18" charset="0"/>
                <a:cs typeface="Times New Roman" panose="02020603050405020304" pitchFamily="18" charset="0"/>
              </a:rPr>
              <a:t>Vaccine might be protective (It is the result of scientific research)</a:t>
            </a:r>
          </a:p>
          <a:p>
            <a:pPr marL="914400" lvl="3" indent="0" hangingPunct="0">
              <a:spcBef>
                <a:spcPts val="1200"/>
              </a:spcBef>
              <a:spcAft>
                <a:spcPts val="1200"/>
              </a:spcAft>
              <a:buSzPct val="100000"/>
              <a:buNone/>
            </a:pPr>
            <a:endParaRPr lang="en-GB" sz="400" dirty="0">
              <a:latin typeface="Times New Roman" panose="02020603050405020304" pitchFamily="18" charset="0"/>
              <a:cs typeface="Times New Roman" panose="02020603050405020304" pitchFamily="18" charset="0"/>
            </a:endParaRPr>
          </a:p>
          <a:p>
            <a:pPr marL="1143000" lvl="3" hangingPunct="0">
              <a:spcBef>
                <a:spcPts val="1200"/>
              </a:spcBef>
              <a:spcAft>
                <a:spcPts val="1200"/>
              </a:spcAft>
              <a:buSzPct val="100000"/>
              <a:buFont typeface="Trebuchet MS" pitchFamily="34" charset="0"/>
              <a:buChar char="–"/>
            </a:pPr>
            <a:r>
              <a:rPr lang="en-GB" sz="2400" b="1" dirty="0">
                <a:solidFill>
                  <a:srgbClr val="00040C"/>
                </a:solidFill>
                <a:latin typeface="Times New Roman" pitchFamily="18" charset="0"/>
                <a:cs typeface="Times New Roman" pitchFamily="18" charset="0"/>
              </a:rPr>
              <a:t>vaccine is the way of killing people (only aged people those who has less lifetime)</a:t>
            </a:r>
          </a:p>
          <a:p>
            <a:pPr marL="914400" lvl="3" indent="0" hangingPunct="0">
              <a:spcBef>
                <a:spcPts val="1200"/>
              </a:spcBef>
              <a:spcAft>
                <a:spcPts val="1200"/>
              </a:spcAft>
              <a:buSzPct val="100000"/>
              <a:buNone/>
            </a:pPr>
            <a:endParaRPr lang="en-GB" sz="500" b="1" dirty="0">
              <a:solidFill>
                <a:srgbClr val="00040C"/>
              </a:solidFill>
              <a:latin typeface="Times New Roman" pitchFamily="18" charset="0"/>
              <a:cs typeface="Times New Roman" pitchFamily="18" charset="0"/>
            </a:endParaRPr>
          </a:p>
          <a:p>
            <a:pPr marL="1143000" lvl="3" hangingPunct="0">
              <a:spcBef>
                <a:spcPts val="1200"/>
              </a:spcBef>
              <a:spcAft>
                <a:spcPts val="1200"/>
              </a:spcAft>
              <a:buSzPct val="100000"/>
              <a:buFont typeface="Trebuchet MS" pitchFamily="34" charset="0"/>
              <a:buChar char="–"/>
            </a:pPr>
            <a:r>
              <a:rPr lang="en-GB" sz="2400" b="1" dirty="0">
                <a:solidFill>
                  <a:srgbClr val="00040C"/>
                </a:solidFill>
                <a:latin typeface="Times New Roman" pitchFamily="18" charset="0"/>
                <a:cs typeface="Times New Roman" pitchFamily="18" charset="0"/>
              </a:rPr>
              <a:t>Lack of believe on vaccine (God is the owner of all disease)</a:t>
            </a:r>
          </a:p>
          <a:p>
            <a:pPr marL="914400" lvl="3" indent="0" hangingPunct="0">
              <a:spcBef>
                <a:spcPts val="600"/>
              </a:spcBef>
              <a:spcAft>
                <a:spcPts val="600"/>
              </a:spcAft>
              <a:buSzPct val="100000"/>
              <a:buNone/>
            </a:pPr>
            <a:endParaRPr lang="en-GB" sz="1600" b="1" dirty="0">
              <a:solidFill>
                <a:srgbClr val="00040C"/>
              </a:solidFill>
              <a:latin typeface="Times New Roman" pitchFamily="18" charset="0"/>
              <a:cs typeface="Times New Roman" pitchFamily="18" charset="0"/>
            </a:endParaRPr>
          </a:p>
          <a:p>
            <a:pPr marL="1143000" lvl="3" hangingPunct="0">
              <a:spcBef>
                <a:spcPts val="600"/>
              </a:spcBef>
              <a:spcAft>
                <a:spcPts val="600"/>
              </a:spcAft>
              <a:buSzPct val="100000"/>
              <a:buFont typeface="Trebuchet MS" pitchFamily="34" charset="0"/>
              <a:buChar char="–"/>
            </a:pPr>
            <a:endParaRPr lang="en-GB" dirty="0">
              <a:latin typeface="Times New Roman" panose="02020603050405020304" pitchFamily="18" charset="0"/>
              <a:cs typeface="Times New Roman" panose="02020603050405020304" pitchFamily="18" charset="0"/>
            </a:endParaRPr>
          </a:p>
          <a:p>
            <a:pPr marL="1143000" lvl="3" hangingPunct="0">
              <a:spcBef>
                <a:spcPts val="600"/>
              </a:spcBef>
              <a:spcAft>
                <a:spcPts val="600"/>
              </a:spcAft>
              <a:buSzPct val="100000"/>
              <a:buFont typeface="Trebuchet MS" pitchFamily="34" charset="0"/>
              <a:buChar char="–"/>
            </a:pPr>
            <a:endParaRPr lang="en-US" sz="1600" dirty="0">
              <a:solidFill>
                <a:srgbClr val="00040C"/>
              </a:solidFill>
              <a:latin typeface="Times New Roman" pitchFamily="18" charset="0"/>
              <a:cs typeface="Times New Roman" pitchFamily="18" charset="0"/>
            </a:endParaRPr>
          </a:p>
        </p:txBody>
      </p:sp>
      <p:sp>
        <p:nvSpPr>
          <p:cNvPr id="7" name="Flowchart: Alternate Process 6"/>
          <p:cNvSpPr/>
          <p:nvPr/>
        </p:nvSpPr>
        <p:spPr>
          <a:xfrm>
            <a:off x="8080745" y="3147237"/>
            <a:ext cx="3890538" cy="3423684"/>
          </a:xfrm>
          <a:prstGeom prst="flowChartAlternateProcess">
            <a:avLst/>
          </a:prstGeom>
          <a:solidFill>
            <a:schemeClr val="accent4">
              <a:lumMod val="20000"/>
              <a:lumOff val="80000"/>
            </a:schemeClr>
          </a:solidFill>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en-GB" sz="2000" i="1" dirty="0"/>
              <a:t>“Many people are not taking corona vaccine due to their fear. Because people will die after three months if they take this vaccine…. Vaccine is only giving to our locality who are seventy years old. They have less lifetime now. They are not giving vaccine to the children and the people like our ages”. [IDI-18, Day labour, Male, Age;30] </a:t>
            </a:r>
            <a:endParaRPr lang="en-US" sz="2000" dirty="0"/>
          </a:p>
        </p:txBody>
      </p:sp>
      <p:sp>
        <p:nvSpPr>
          <p:cNvPr id="9" name="Rectangle: Rounded Corners 8">
            <a:extLst>
              <a:ext uri="{FF2B5EF4-FFF2-40B4-BE49-F238E27FC236}">
                <a16:creationId xmlns:a16="http://schemas.microsoft.com/office/drawing/2014/main" id="{C5126118-9F48-4C90-B6AE-C3284FAACF04}"/>
              </a:ext>
            </a:extLst>
          </p:cNvPr>
          <p:cNvSpPr/>
          <p:nvPr/>
        </p:nvSpPr>
        <p:spPr>
          <a:xfrm>
            <a:off x="7410893" y="1233372"/>
            <a:ext cx="4560391" cy="1743739"/>
          </a:xfrm>
          <a:prstGeom prst="roundRect">
            <a:avLst/>
          </a:prstGeom>
          <a:solidFill>
            <a:schemeClr val="accent6">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00" i="1" dirty="0">
                <a:solidFill>
                  <a:schemeClr val="tx1"/>
                </a:solidFill>
              </a:rPr>
              <a:t>“vaccine is not important to protect from coronavirus. Because only Allah is capable to protect from the disease. If Allah gives us disease, vaccine can’t save us” [IDI-17, Day labour, Male, Age;47].</a:t>
            </a:r>
            <a:endParaRPr lang="en-US" sz="2000" dirty="0">
              <a:solidFill>
                <a:schemeClr val="tx1"/>
              </a:solidFill>
            </a:endParaRPr>
          </a:p>
        </p:txBody>
      </p:sp>
    </p:spTree>
    <p:extLst>
      <p:ext uri="{BB962C8B-B14F-4D97-AF65-F5344CB8AC3E}">
        <p14:creationId xmlns:p14="http://schemas.microsoft.com/office/powerpoint/2010/main" val="67574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D2031C-3B84-4F12-8C56-7B245BB44BBD}"/>
              </a:ext>
            </a:extLst>
          </p:cNvPr>
          <p:cNvSpPr/>
          <p:nvPr/>
        </p:nvSpPr>
        <p:spPr>
          <a:xfrm>
            <a:off x="212652" y="445222"/>
            <a:ext cx="7623543" cy="4688784"/>
          </a:xfrm>
          <a:prstGeom prst="rect">
            <a:avLst/>
          </a:prstGeom>
        </p:spPr>
        <p:txBody>
          <a:bodyPr wrap="square">
            <a:spAutoFit/>
          </a:bodyPr>
          <a:lstStyle/>
          <a:p>
            <a:pPr marL="800100" lvl="1" indent="-342900">
              <a:spcAft>
                <a:spcPts val="600"/>
              </a:spcAft>
              <a:buSzPct val="100000"/>
              <a:buFont typeface="Arial" panose="020B0604020202020204" pitchFamily="34" charset="0"/>
              <a:buChar char="•"/>
            </a:pPr>
            <a:r>
              <a:rPr lang="en-GB" sz="2800" b="1" i="1" dirty="0">
                <a:latin typeface="Times New Roman" panose="02020603050405020304" pitchFamily="18" charset="0"/>
                <a:cs typeface="Times New Roman" panose="02020603050405020304" pitchFamily="18" charset="0"/>
              </a:rPr>
              <a:t>Willingness to receive COVID 19 vaccination</a:t>
            </a:r>
          </a:p>
          <a:p>
            <a:pPr marL="1143000" lvl="3" hangingPunct="0">
              <a:lnSpc>
                <a:spcPct val="150000"/>
              </a:lnSpc>
              <a:spcBef>
                <a:spcPts val="1200"/>
              </a:spcBef>
              <a:spcAft>
                <a:spcPts val="1200"/>
              </a:spcAft>
              <a:buSzPct val="100000"/>
              <a:buFont typeface="Trebuchet MS" pitchFamily="34" charset="0"/>
              <a:buChar char="–"/>
            </a:pPr>
            <a:r>
              <a:rPr lang="en-GB" sz="2400" dirty="0">
                <a:latin typeface="Times New Roman" panose="02020603050405020304" pitchFamily="18" charset="0"/>
                <a:cs typeface="Times New Roman" panose="02020603050405020304" pitchFamily="18" charset="0"/>
              </a:rPr>
              <a:t>Few are interested to take vaccine</a:t>
            </a:r>
          </a:p>
          <a:p>
            <a:pPr marL="1143000" lvl="3" hangingPunct="0">
              <a:lnSpc>
                <a:spcPct val="150000"/>
              </a:lnSpc>
              <a:spcBef>
                <a:spcPts val="1200"/>
              </a:spcBef>
              <a:spcAft>
                <a:spcPts val="1200"/>
              </a:spcAft>
              <a:buSzPct val="100000"/>
              <a:buFont typeface="Trebuchet MS" pitchFamily="34" charset="0"/>
              <a:buChar char="–"/>
            </a:pPr>
            <a:r>
              <a:rPr lang="en-GB" sz="2400" dirty="0">
                <a:latin typeface="Times New Roman" panose="02020603050405020304" pitchFamily="18" charset="0"/>
                <a:cs typeface="Times New Roman" panose="02020603050405020304" pitchFamily="18" charset="0"/>
              </a:rPr>
              <a:t>Most are not interested to take vaccine</a:t>
            </a:r>
          </a:p>
          <a:p>
            <a:pPr marL="1143000" lvl="3" hangingPunct="0">
              <a:lnSpc>
                <a:spcPct val="150000"/>
              </a:lnSpc>
              <a:spcBef>
                <a:spcPts val="1200"/>
              </a:spcBef>
              <a:spcAft>
                <a:spcPts val="1200"/>
              </a:spcAft>
              <a:buSzPct val="100000"/>
              <a:buFont typeface="Trebuchet MS" pitchFamily="34" charset="0"/>
              <a:buChar char="–"/>
            </a:pPr>
            <a:r>
              <a:rPr lang="en-GB" sz="2400" dirty="0">
                <a:latin typeface="Times New Roman" panose="02020603050405020304" pitchFamily="18" charset="0"/>
                <a:cs typeface="Times New Roman" panose="02020603050405020304" pitchFamily="18" charset="0"/>
              </a:rPr>
              <a:t>Believe on GOD</a:t>
            </a:r>
          </a:p>
          <a:p>
            <a:pPr marL="1143000" lvl="3" hangingPunct="0">
              <a:lnSpc>
                <a:spcPct val="150000"/>
              </a:lnSpc>
              <a:spcBef>
                <a:spcPts val="1200"/>
              </a:spcBef>
              <a:spcAft>
                <a:spcPts val="1200"/>
              </a:spcAft>
              <a:buSzPct val="100000"/>
              <a:buFont typeface="Trebuchet MS" pitchFamily="34" charset="0"/>
              <a:buChar char="–"/>
            </a:pPr>
            <a:r>
              <a:rPr lang="en-GB" sz="2400" dirty="0">
                <a:latin typeface="Times New Roman" panose="02020603050405020304" pitchFamily="18" charset="0"/>
                <a:cs typeface="Times New Roman" panose="02020603050405020304" pitchFamily="18" charset="0"/>
              </a:rPr>
              <a:t>Think that they are healthy, Vaccine not needed.</a:t>
            </a:r>
          </a:p>
          <a:p>
            <a:pPr marL="1143000" lvl="3" hangingPunct="0">
              <a:lnSpc>
                <a:spcPct val="150000"/>
              </a:lnSpc>
              <a:spcBef>
                <a:spcPts val="1200"/>
              </a:spcBef>
              <a:spcAft>
                <a:spcPts val="1200"/>
              </a:spcAft>
              <a:buSzPct val="100000"/>
              <a:buFont typeface="Trebuchet MS" pitchFamily="34" charset="0"/>
              <a:buChar char="–"/>
            </a:pPr>
            <a:r>
              <a:rPr lang="en-GB" sz="2400" dirty="0">
                <a:latin typeface="Times New Roman" panose="02020603050405020304" pitchFamily="18" charset="0"/>
                <a:cs typeface="Times New Roman" panose="02020603050405020304" pitchFamily="18" charset="0"/>
              </a:rPr>
              <a:t>Relatives Prohibited them to not take the vaccine</a:t>
            </a:r>
          </a:p>
        </p:txBody>
      </p:sp>
      <p:sp>
        <p:nvSpPr>
          <p:cNvPr id="11" name="Rectangle: Rounded Corners 10">
            <a:extLst>
              <a:ext uri="{FF2B5EF4-FFF2-40B4-BE49-F238E27FC236}">
                <a16:creationId xmlns:a16="http://schemas.microsoft.com/office/drawing/2014/main" id="{FC7C178F-752F-49F1-A16D-B3A04D7AE343}"/>
              </a:ext>
            </a:extLst>
          </p:cNvPr>
          <p:cNvSpPr/>
          <p:nvPr/>
        </p:nvSpPr>
        <p:spPr>
          <a:xfrm>
            <a:off x="7655442" y="967558"/>
            <a:ext cx="4323906" cy="5178056"/>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solidFill>
                  <a:schemeClr val="tx1"/>
                </a:solidFill>
              </a:rPr>
              <a:t>“If the COVID 19 vaccine becomes available, I will not take the vaccine. Because I haven’t seen or heard that my father, any of my uncles, grandfathers or relatives died due to coronavirus. So why will I take injection (corona vaccine) without knowing about it. …Even I am not talking about it, many people are saying that Govt. is giving vaccine to the people to decrease population of the country. Because people will die after three months if they are given the vaccine. So, I will not take this vaccine out of this fear” [IDI-16, Tea stall owner, Male, Age;28].</a:t>
            </a:r>
            <a:endParaRPr lang="en-US" dirty="0"/>
          </a:p>
        </p:txBody>
      </p:sp>
    </p:spTree>
    <p:extLst>
      <p:ext uri="{BB962C8B-B14F-4D97-AF65-F5344CB8AC3E}">
        <p14:creationId xmlns:p14="http://schemas.microsoft.com/office/powerpoint/2010/main" val="328278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5" y="435935"/>
            <a:ext cx="10912227" cy="3880884"/>
          </a:xfrm>
        </p:spPr>
        <p:txBody>
          <a:bodyPr>
            <a:normAutofit lnSpcReduction="10000"/>
          </a:bodyPr>
          <a:lstStyle/>
          <a:p>
            <a:pPr lvl="1">
              <a:spcAft>
                <a:spcPts val="600"/>
              </a:spcAft>
              <a:buSzPct val="100000"/>
            </a:pPr>
            <a:r>
              <a:rPr lang="en-US" sz="2800" b="1" i="1" dirty="0">
                <a:latin typeface="Times New Roman" panose="02020603050405020304" pitchFamily="18" charset="0"/>
                <a:cs typeface="Times New Roman" panose="02020603050405020304" pitchFamily="18" charset="0"/>
              </a:rPr>
              <a:t>Perception about wearing mask and social distance after receiving vaccination</a:t>
            </a:r>
          </a:p>
          <a:p>
            <a:pPr marL="457200" lvl="1" indent="0">
              <a:spcAft>
                <a:spcPts val="600"/>
              </a:spcAft>
              <a:buSzPct val="100000"/>
              <a:buNone/>
            </a:pPr>
            <a:endParaRPr lang="en-US" sz="1600" b="1" i="1" dirty="0">
              <a:latin typeface="Times New Roman" panose="02020603050405020304" pitchFamily="18" charset="0"/>
              <a:cs typeface="Times New Roman" panose="02020603050405020304" pitchFamily="18" charset="0"/>
            </a:endParaRPr>
          </a:p>
          <a:p>
            <a:pPr marL="1143000" lvl="3" hangingPunct="0">
              <a:lnSpc>
                <a:spcPct val="150000"/>
              </a:lnSpc>
              <a:spcBef>
                <a:spcPts val="1200"/>
              </a:spcBef>
              <a:spcAft>
                <a:spcPts val="1200"/>
              </a:spcAft>
              <a:buSzPct val="100000"/>
              <a:buFont typeface="Trebuchet MS" pitchFamily="34" charset="0"/>
              <a:buChar char="–"/>
            </a:pPr>
            <a:r>
              <a:rPr lang="en-US" sz="2400" dirty="0">
                <a:latin typeface="Times New Roman" panose="02020603050405020304" pitchFamily="18" charset="0"/>
                <a:cs typeface="Times New Roman" panose="02020603050405020304" pitchFamily="18" charset="0"/>
              </a:rPr>
              <a:t>A few of the respondents : Don’t need to wear mask and maintain social distance </a:t>
            </a:r>
          </a:p>
          <a:p>
            <a:pPr marL="1143000" lvl="3" hangingPunct="0">
              <a:lnSpc>
                <a:spcPct val="150000"/>
              </a:lnSpc>
              <a:spcBef>
                <a:spcPts val="1200"/>
              </a:spcBef>
              <a:spcAft>
                <a:spcPts val="1200"/>
              </a:spcAft>
              <a:buSzPct val="100000"/>
              <a:buFont typeface="Trebuchet MS" pitchFamily="34" charset="0"/>
              <a:buChar char="–"/>
            </a:pPr>
            <a:r>
              <a:rPr lang="en-US" sz="2400" dirty="0">
                <a:latin typeface="Times New Roman" panose="02020603050405020304" pitchFamily="18" charset="0"/>
                <a:cs typeface="Times New Roman" panose="02020603050405020304" pitchFamily="18" charset="0"/>
              </a:rPr>
              <a:t>Need to wear mask or maintain social distance in spite of taking vaccine: for safety</a:t>
            </a:r>
          </a:p>
          <a:p>
            <a:pPr lvl="1">
              <a:spcAft>
                <a:spcPts val="600"/>
              </a:spcAft>
              <a:buSzPct val="100000"/>
            </a:pPr>
            <a:endParaRPr lang="en-GB" b="1" i="1" dirty="0"/>
          </a:p>
          <a:p>
            <a:endParaRPr lang="en-US" dirty="0"/>
          </a:p>
        </p:txBody>
      </p:sp>
      <p:sp>
        <p:nvSpPr>
          <p:cNvPr id="7" name="Horizontal Scroll 6"/>
          <p:cNvSpPr/>
          <p:nvPr/>
        </p:nvSpPr>
        <p:spPr>
          <a:xfrm>
            <a:off x="1367412" y="4489194"/>
            <a:ext cx="9818039" cy="1741486"/>
          </a:xfrm>
          <a:prstGeom prst="horizontalScroll">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i="1" dirty="0"/>
              <a:t>“I think there is no need to wear mask if the vaccine is taken. Because the vaccine has been taken to be safe from the disease. Then there is not need to wear mask or maintain social distance” [IDI-06, Housewife (Business lost) Female, Age;25].</a:t>
            </a:r>
            <a:endParaRPr lang="en-US" sz="2000" dirty="0"/>
          </a:p>
        </p:txBody>
      </p:sp>
    </p:spTree>
    <p:extLst>
      <p:ext uri="{BB962C8B-B14F-4D97-AF65-F5344CB8AC3E}">
        <p14:creationId xmlns:p14="http://schemas.microsoft.com/office/powerpoint/2010/main" val="178132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9491" y="916790"/>
            <a:ext cx="11678426" cy="6020038"/>
          </a:xfrm>
        </p:spPr>
        <p:txBody>
          <a:bodyPr>
            <a:noAutofit/>
          </a:bodyPr>
          <a:lstStyle/>
          <a:p>
            <a:pPr marL="342900" indent="-342900" algn="l">
              <a:lnSpc>
                <a:spcPct val="130000"/>
              </a:lnSpc>
              <a:spcBef>
                <a:spcPts val="1200"/>
              </a:spcBef>
              <a:spcAft>
                <a:spcPts val="12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Many countries already developed drugs and vaccine for treating and preventing the COVID 19 disease. And the Bangladesh mass vaccination has started on 7 Feb 2021.</a:t>
            </a:r>
          </a:p>
          <a:p>
            <a:pPr marL="342900" indent="-342900" algn="l">
              <a:lnSpc>
                <a:spcPct val="130000"/>
              </a:lnSpc>
              <a:spcBef>
                <a:spcPts val="1200"/>
              </a:spcBef>
              <a:spcAft>
                <a:spcPts val="12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l">
              <a:lnSpc>
                <a:spcPct val="130000"/>
              </a:lnSpc>
              <a:spcBef>
                <a:spcPts val="1200"/>
              </a:spcBef>
              <a:spcAft>
                <a:spcPts val="12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It is very important for the government and policy makers to know the perception, attitude and practice of the low-income people about COVID 19  and its vaccine to address all challenges to control outbreak and vaccine distribution. </a:t>
            </a:r>
          </a:p>
          <a:p>
            <a:pPr marL="342900" indent="-342900" algn="l">
              <a:lnSpc>
                <a:spcPct val="130000"/>
              </a:lnSpc>
              <a:spcBef>
                <a:spcPts val="1200"/>
              </a:spcBef>
              <a:spcAft>
                <a:spcPts val="1200"/>
              </a:spcAft>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342900" indent="-342900" algn="l">
              <a:lnSpc>
                <a:spcPct val="130000"/>
              </a:lnSpc>
              <a:spcBef>
                <a:spcPts val="1200"/>
              </a:spcBef>
              <a:spcAft>
                <a:spcPts val="12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Bangladesh, qualitative research among low income people’s perception on COVID 19 and its vaccines is limited. </a:t>
            </a:r>
          </a:p>
        </p:txBody>
      </p:sp>
    </p:spTree>
    <p:extLst>
      <p:ext uri="{BB962C8B-B14F-4D97-AF65-F5344CB8AC3E}">
        <p14:creationId xmlns:p14="http://schemas.microsoft.com/office/powerpoint/2010/main" val="1791137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301" y="337014"/>
            <a:ext cx="10515600" cy="734292"/>
          </a:xfrm>
        </p:spPr>
        <p:txBody>
          <a:bodyPr>
            <a:normAutofit/>
          </a:bodyPr>
          <a:lstStyle/>
          <a:p>
            <a:r>
              <a:rPr lang="en-US" sz="3600" b="1" dirty="0">
                <a:latin typeface="Times New Roman" panose="02020603050405020304" pitchFamily="18" charset="0"/>
                <a:cs typeface="Times New Roman" panose="02020603050405020304" pitchFamily="18" charset="0"/>
              </a:rPr>
              <a:t>Conclusion </a:t>
            </a:r>
          </a:p>
        </p:txBody>
      </p:sp>
      <p:sp>
        <p:nvSpPr>
          <p:cNvPr id="3" name="Content Placeholder 2"/>
          <p:cNvSpPr>
            <a:spLocks noGrp="1"/>
          </p:cNvSpPr>
          <p:nvPr>
            <p:ph idx="1"/>
          </p:nvPr>
        </p:nvSpPr>
        <p:spPr>
          <a:xfrm>
            <a:off x="838199" y="1071306"/>
            <a:ext cx="11070266" cy="5659103"/>
          </a:xfrm>
        </p:spPr>
        <p:txBody>
          <a:bodyPr>
            <a:normAutofit/>
          </a:bodyPr>
          <a:lstStyle/>
          <a:p>
            <a:pPr algn="just">
              <a:lnSpc>
                <a:spcPct val="100000"/>
              </a:lnSpc>
              <a:spcBef>
                <a:spcPts val="1200"/>
              </a:spcBef>
              <a:spcAft>
                <a:spcPts val="1200"/>
              </a:spcAft>
            </a:pPr>
            <a:r>
              <a:rPr lang="en-GB" sz="2400" dirty="0">
                <a:latin typeface="Times New Roman" panose="02020603050405020304" pitchFamily="18" charset="0"/>
                <a:cs typeface="Times New Roman" panose="02020603050405020304" pitchFamily="18" charset="0"/>
              </a:rPr>
              <a:t>The low-income urban people have limited knowledge about COVID 19 and its vaccine.</a:t>
            </a:r>
          </a:p>
          <a:p>
            <a:pPr algn="just">
              <a:lnSpc>
                <a:spcPct val="100000"/>
              </a:lnSpc>
              <a:spcBef>
                <a:spcPts val="1200"/>
              </a:spcBef>
              <a:spcAft>
                <a:spcPts val="1200"/>
              </a:spcAft>
            </a:pPr>
            <a:r>
              <a:rPr lang="en-GB" sz="2400" dirty="0">
                <a:latin typeface="Times New Roman" panose="02020603050405020304" pitchFamily="18" charset="0"/>
                <a:cs typeface="Times New Roman" panose="02020603050405020304" pitchFamily="18" charset="0"/>
              </a:rPr>
              <a:t>Those who have shown positive attitude toward COVID 19 but they don’t have practice about this. </a:t>
            </a:r>
          </a:p>
          <a:p>
            <a:pPr algn="just">
              <a:lnSpc>
                <a:spcPct val="100000"/>
              </a:lnSpc>
              <a:spcBef>
                <a:spcPts val="1200"/>
              </a:spcBef>
              <a:spcAft>
                <a:spcPts val="1200"/>
              </a:spcAft>
            </a:pPr>
            <a:r>
              <a:rPr lang="en-GB" sz="2400" dirty="0">
                <a:latin typeface="Times New Roman" panose="02020603050405020304" pitchFamily="18" charset="0"/>
                <a:cs typeface="Times New Roman" panose="02020603050405020304" pitchFamily="18" charset="0"/>
              </a:rPr>
              <a:t>The low in-come people are still in a life-threatening situation due to their lack of awareness, belief in religion and culture, belonging in low-income status, and their cramped and unhealthy housing condition.</a:t>
            </a:r>
          </a:p>
          <a:p>
            <a:pPr algn="just">
              <a:lnSpc>
                <a:spcPct val="100000"/>
              </a:lnSpc>
              <a:spcBef>
                <a:spcPts val="1200"/>
              </a:spcBef>
              <a:spcAft>
                <a:spcPts val="1200"/>
              </a:spcAft>
            </a:pPr>
            <a:r>
              <a:rPr lang="en-GB"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unrealistic perception and preventive practice about COVID 19 will  hamper to maintain the precautionary measure of COVID 19. </a:t>
            </a:r>
          </a:p>
          <a:p>
            <a:pPr algn="just">
              <a:lnSpc>
                <a:spcPct val="100000"/>
              </a:lnSpc>
              <a:spcBef>
                <a:spcPts val="1200"/>
              </a:spcBef>
              <a:spcAft>
                <a:spcPts val="1200"/>
              </a:spcAft>
            </a:pPr>
            <a:r>
              <a:rPr lang="en-GB" sz="2400" dirty="0">
                <a:latin typeface="Times New Roman" panose="02020603050405020304" pitchFamily="18" charset="0"/>
                <a:cs typeface="Times New Roman" panose="02020603050405020304" pitchFamily="18" charset="0"/>
              </a:rPr>
              <a:t>The misconceptions regarding COVID 19 vaccine is another matter of concern</a:t>
            </a:r>
          </a:p>
          <a:p>
            <a:pPr marL="0" indent="0" algn="just">
              <a:lnSpc>
                <a:spcPct val="100000"/>
              </a:lnSpc>
              <a:spcBef>
                <a:spcPts val="1200"/>
              </a:spcBef>
              <a:spcAft>
                <a:spcPts val="1200"/>
              </a:spcAft>
              <a:buNone/>
            </a:pPr>
            <a:endParaRPr lang="en-GB" sz="2000" dirty="0">
              <a:latin typeface="Times New Roman" panose="02020603050405020304" pitchFamily="18" charset="0"/>
              <a:cs typeface="Times New Roman" panose="02020603050405020304" pitchFamily="18" charset="0"/>
            </a:endParaRPr>
          </a:p>
          <a:p>
            <a:pPr marL="0" indent="0" algn="just">
              <a:lnSpc>
                <a:spcPct val="100000"/>
              </a:lnSpc>
              <a:spcBef>
                <a:spcPts val="1200"/>
              </a:spcBef>
              <a:spcAft>
                <a:spcPts val="1200"/>
              </a:spcAft>
              <a:buNone/>
            </a:pPr>
            <a:endParaRPr lang="en-GB" sz="2000" dirty="0">
              <a:latin typeface="Times New Roman" panose="02020603050405020304" pitchFamily="18" charset="0"/>
              <a:cs typeface="Times New Roman" panose="02020603050405020304" pitchFamily="18" charset="0"/>
            </a:endParaRPr>
          </a:p>
          <a:p>
            <a:pPr marL="0" indent="0" algn="just">
              <a:lnSpc>
                <a:spcPct val="100000"/>
              </a:lnSpc>
              <a:spcBef>
                <a:spcPts val="1200"/>
              </a:spcBef>
              <a:spcAft>
                <a:spcPts val="1200"/>
              </a:spcAft>
              <a:buNone/>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040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566"/>
            <a:ext cx="10515600" cy="748146"/>
          </a:xfrm>
        </p:spPr>
        <p:txBody>
          <a:bodyPr>
            <a:normAutofit/>
          </a:bodyPr>
          <a:lstStyle/>
          <a:p>
            <a:pPr algn="ctr"/>
            <a:r>
              <a:rPr lang="en-US" sz="3600" b="1" dirty="0">
                <a:latin typeface="Times New Roman" panose="02020603050405020304" pitchFamily="18" charset="0"/>
                <a:cs typeface="Times New Roman" panose="02020603050405020304" pitchFamily="18" charset="0"/>
              </a:rPr>
              <a:t>Recommendation </a:t>
            </a:r>
          </a:p>
        </p:txBody>
      </p:sp>
      <p:sp>
        <p:nvSpPr>
          <p:cNvPr id="3" name="Content Placeholder 2"/>
          <p:cNvSpPr>
            <a:spLocks noGrp="1"/>
          </p:cNvSpPr>
          <p:nvPr>
            <p:ph idx="1"/>
          </p:nvPr>
        </p:nvSpPr>
        <p:spPr>
          <a:xfrm>
            <a:off x="838200" y="1026942"/>
            <a:ext cx="10218683" cy="5542670"/>
          </a:xfrm>
        </p:spPr>
        <p:txBody>
          <a:bodyPr>
            <a:normAutofit/>
          </a:bodyPr>
          <a:lstStyle/>
          <a:p>
            <a:pPr algn="just">
              <a:lnSpc>
                <a:spcPct val="110000"/>
              </a:lnSpc>
              <a:spcBef>
                <a:spcPts val="1200"/>
              </a:spcBef>
              <a:spcAft>
                <a:spcPts val="1200"/>
              </a:spcAft>
            </a:pPr>
            <a:r>
              <a:rPr lang="en-US" sz="2200" dirty="0">
                <a:latin typeface="Times New Roman" panose="02020603050405020304" pitchFamily="18" charset="0"/>
                <a:cs typeface="Times New Roman" panose="02020603050405020304" pitchFamily="18" charset="0"/>
              </a:rPr>
              <a:t>The Government of Bangladesh should increase the awareness campaign on COVID 19 among the low-income urban people.</a:t>
            </a:r>
          </a:p>
          <a:p>
            <a:pPr algn="just">
              <a:lnSpc>
                <a:spcPct val="110000"/>
              </a:lnSpc>
              <a:spcBef>
                <a:spcPts val="1200"/>
              </a:spcBef>
              <a:spcAft>
                <a:spcPts val="1200"/>
              </a:spcAft>
            </a:pPr>
            <a:r>
              <a:rPr lang="en-US" sz="2200" dirty="0">
                <a:latin typeface="Times New Roman" panose="02020603050405020304" pitchFamily="18" charset="0"/>
                <a:cs typeface="Times New Roman" panose="02020603050405020304" pitchFamily="18" charset="0"/>
              </a:rPr>
              <a:t>Ensuring the acceptance of government allowances among all these low-income people during the lockdown period. As if during lockdown they do not come close in contact with the general people for their professional.</a:t>
            </a:r>
          </a:p>
          <a:p>
            <a:pPr algn="just">
              <a:lnSpc>
                <a:spcPct val="110000"/>
              </a:lnSpc>
              <a:spcBef>
                <a:spcPts val="1200"/>
              </a:spcBef>
              <a:spcAft>
                <a:spcPts val="1200"/>
              </a:spcAft>
            </a:pPr>
            <a:r>
              <a:rPr lang="en-US" sz="2200" dirty="0">
                <a:latin typeface="Times New Roman" panose="02020603050405020304" pitchFamily="18" charset="0"/>
                <a:cs typeface="Times New Roman" panose="02020603050405020304" pitchFamily="18" charset="0"/>
              </a:rPr>
              <a:t>Communication messages must be designed to be interpreted easily for people with low literacy</a:t>
            </a:r>
          </a:p>
          <a:p>
            <a:pPr marL="0" indent="0" algn="just">
              <a:lnSpc>
                <a:spcPct val="110000"/>
              </a:lnSpc>
              <a:spcBef>
                <a:spcPts val="1200"/>
              </a:spcBef>
              <a:spcAft>
                <a:spcPts val="1200"/>
              </a:spcAft>
              <a:buNone/>
            </a:pPr>
            <a:endParaRPr lang="en-US" sz="2100" dirty="0">
              <a:latin typeface="Times New Roman" panose="02020603050405020304" pitchFamily="18" charset="0"/>
              <a:cs typeface="Times New Roman" panose="02020603050405020304" pitchFamily="18" charset="0"/>
            </a:endParaRPr>
          </a:p>
          <a:p>
            <a:endParaRPr lang="en-US" dirty="0"/>
          </a:p>
          <a:p>
            <a:pPr marL="0" indent="0">
              <a:buNone/>
            </a:pPr>
            <a:endParaRPr lang="en-US" dirty="0"/>
          </a:p>
        </p:txBody>
      </p:sp>
    </p:spTree>
    <p:extLst>
      <p:ext uri="{BB962C8B-B14F-4D97-AF65-F5344CB8AC3E}">
        <p14:creationId xmlns:p14="http://schemas.microsoft.com/office/powerpoint/2010/main" val="2659760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0306" y="1892595"/>
            <a:ext cx="7230141" cy="2392326"/>
          </a:xfrm>
        </p:spPr>
        <p:txBody>
          <a:bodyPr>
            <a:normAutofit/>
          </a:bodyPr>
          <a:lstStyle/>
          <a:p>
            <a:pPr marL="0" indent="0" algn="ctr">
              <a:buNone/>
            </a:pPr>
            <a:endParaRPr lang="en-US" sz="6000" dirty="0">
              <a:ln w="0"/>
              <a:effectLst>
                <a:outerShdw blurRad="38100" dist="19050" dir="2700000" algn="tl" rotWithShape="0">
                  <a:schemeClr val="dk1">
                    <a:alpha val="40000"/>
                  </a:schemeClr>
                </a:outerShdw>
              </a:effectLst>
            </a:endParaRPr>
          </a:p>
          <a:p>
            <a:pPr marL="0" indent="0" algn="ctr">
              <a:buNone/>
            </a:pPr>
            <a:r>
              <a:rPr lang="en-US" sz="7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Thank You</a:t>
            </a:r>
            <a:endParaRPr lang="en-US" sz="7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3840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254" y="221809"/>
            <a:ext cx="9739745" cy="789574"/>
          </a:xfrm>
        </p:spPr>
        <p:txBody>
          <a:bodyPr>
            <a:normAutofit/>
          </a:bodyPr>
          <a:lstStyle/>
          <a:p>
            <a:r>
              <a:rPr lang="en-US" sz="3600" b="1" dirty="0">
                <a:latin typeface="Times New Roman" panose="02020603050405020304" pitchFamily="18" charset="0"/>
                <a:cs typeface="Times New Roman" panose="02020603050405020304" pitchFamily="18" charset="0"/>
              </a:rPr>
              <a:t>Objectives of the study</a:t>
            </a:r>
          </a:p>
        </p:txBody>
      </p:sp>
      <p:sp>
        <p:nvSpPr>
          <p:cNvPr id="3" name="Subtitle 2"/>
          <p:cNvSpPr>
            <a:spLocks noGrp="1"/>
          </p:cNvSpPr>
          <p:nvPr>
            <p:ph type="subTitle" idx="1"/>
          </p:nvPr>
        </p:nvSpPr>
        <p:spPr>
          <a:xfrm>
            <a:off x="928254" y="1288473"/>
            <a:ext cx="10654146" cy="4973782"/>
          </a:xfrm>
        </p:spPr>
        <p:txBody>
          <a:bodyPr>
            <a:normAutofit/>
          </a:bodyPr>
          <a:lstStyle/>
          <a:p>
            <a:pPr algn="l">
              <a:spcBef>
                <a:spcPts val="0"/>
              </a:spcBef>
            </a:pPr>
            <a:r>
              <a:rPr lang="en-GB" sz="2800" b="1" dirty="0">
                <a:latin typeface="Times New Roman" panose="02020603050405020304" pitchFamily="18" charset="0"/>
                <a:cs typeface="Times New Roman" panose="02020603050405020304" pitchFamily="18" charset="0"/>
              </a:rPr>
              <a:t>Main Objective</a:t>
            </a:r>
          </a:p>
          <a:p>
            <a:pPr algn="l">
              <a:spcBef>
                <a:spcPts val="0"/>
              </a:spcBef>
            </a:pPr>
            <a:endParaRPr lang="en-US" b="1" dirty="0">
              <a:latin typeface="Times New Roman" panose="02020603050405020304" pitchFamily="18" charset="0"/>
              <a:cs typeface="Times New Roman" panose="02020603050405020304" pitchFamily="18" charset="0"/>
            </a:endParaRPr>
          </a:p>
          <a:p>
            <a:pPr algn="l">
              <a:lnSpc>
                <a:spcPct val="150000"/>
              </a:lnSpc>
              <a:spcBef>
                <a:spcPts val="600"/>
              </a:spcBef>
              <a:spcAft>
                <a:spcPts val="600"/>
              </a:spcAft>
            </a:pPr>
            <a:r>
              <a:rPr lang="en-GB" sz="2200" dirty="0">
                <a:latin typeface="Times New Roman" panose="02020603050405020304" pitchFamily="18" charset="0"/>
                <a:cs typeface="Times New Roman" panose="02020603050405020304" pitchFamily="18" charset="0"/>
              </a:rPr>
              <a:t>The aim of this study is to explore the perception, attitude and practice about COVID 19 and its vaccine among the low-income urban people’s in Bangladesh. </a:t>
            </a:r>
          </a:p>
          <a:p>
            <a:pPr algn="l">
              <a:spcBef>
                <a:spcPts val="0"/>
              </a:spcBef>
            </a:pPr>
            <a:endParaRPr lang="en-US" dirty="0">
              <a:latin typeface="Times New Roman" panose="02020603050405020304" pitchFamily="18" charset="0"/>
              <a:cs typeface="Times New Roman" panose="02020603050405020304" pitchFamily="18" charset="0"/>
            </a:endParaRPr>
          </a:p>
          <a:p>
            <a:pPr algn="l">
              <a:spcBef>
                <a:spcPts val="0"/>
              </a:spcBef>
            </a:pPr>
            <a:r>
              <a:rPr lang="en-GB" sz="2800" b="1" dirty="0">
                <a:latin typeface="Times New Roman" panose="02020603050405020304" pitchFamily="18" charset="0"/>
                <a:cs typeface="Times New Roman" panose="02020603050405020304" pitchFamily="18" charset="0"/>
              </a:rPr>
              <a:t>Specific objectives </a:t>
            </a:r>
          </a:p>
          <a:p>
            <a:pPr algn="l">
              <a:spcBef>
                <a:spcPts val="0"/>
              </a:spcBef>
            </a:pPr>
            <a:endParaRPr lang="en-GB" sz="2800" b="1" dirty="0">
              <a:latin typeface="Times New Roman" panose="02020603050405020304" pitchFamily="18" charset="0"/>
              <a:cs typeface="Times New Roman" panose="02020603050405020304" pitchFamily="18" charset="0"/>
            </a:endParaRPr>
          </a:p>
          <a:p>
            <a:pPr marL="342900" indent="-342900" algn="l">
              <a:spcBef>
                <a:spcPts val="1200"/>
              </a:spcBef>
              <a:spcAft>
                <a:spcPts val="1200"/>
              </a:spcAft>
              <a:buFont typeface="Wingdings" panose="05000000000000000000" pitchFamily="2" charset="2"/>
              <a:buChar char="q"/>
            </a:pPr>
            <a:r>
              <a:rPr lang="en-GB" dirty="0">
                <a:latin typeface="Times New Roman" panose="02020603050405020304" pitchFamily="18" charset="0"/>
                <a:cs typeface="Times New Roman" panose="02020603050405020304" pitchFamily="18" charset="0"/>
              </a:rPr>
              <a:t>To explore the existing knowledge and believe about COVID-19</a:t>
            </a:r>
            <a:endParaRPr lang="en-US" dirty="0">
              <a:latin typeface="Times New Roman" panose="02020603050405020304" pitchFamily="18" charset="0"/>
              <a:cs typeface="Times New Roman" panose="02020603050405020304" pitchFamily="18" charset="0"/>
            </a:endParaRPr>
          </a:p>
          <a:p>
            <a:pPr marL="342900" indent="-342900" algn="l">
              <a:spcBef>
                <a:spcPts val="1200"/>
              </a:spcBef>
              <a:spcAft>
                <a:spcPts val="1200"/>
              </a:spcAft>
              <a:buFont typeface="Wingdings" panose="05000000000000000000" pitchFamily="2" charset="2"/>
              <a:buChar char="q"/>
            </a:pPr>
            <a:r>
              <a:rPr lang="en-GB" dirty="0">
                <a:latin typeface="Times New Roman" panose="02020603050405020304" pitchFamily="18" charset="0"/>
                <a:cs typeface="Times New Roman" panose="02020603050405020304" pitchFamily="18" charset="0"/>
              </a:rPr>
              <a:t>To identify the practice against COVID 19</a:t>
            </a:r>
            <a:endParaRPr lang="en-US" dirty="0">
              <a:latin typeface="Times New Roman" panose="02020603050405020304" pitchFamily="18" charset="0"/>
              <a:cs typeface="Times New Roman" panose="02020603050405020304" pitchFamily="18" charset="0"/>
            </a:endParaRPr>
          </a:p>
          <a:p>
            <a:pPr marL="342900" indent="-342900" algn="l">
              <a:spcBef>
                <a:spcPts val="1200"/>
              </a:spcBef>
              <a:spcAft>
                <a:spcPts val="1200"/>
              </a:spcAft>
              <a:buFont typeface="Wingdings" panose="05000000000000000000" pitchFamily="2" charset="2"/>
              <a:buChar char="q"/>
            </a:pPr>
            <a:r>
              <a:rPr lang="en-GB" dirty="0">
                <a:latin typeface="Times New Roman" panose="02020603050405020304" pitchFamily="18" charset="0"/>
                <a:cs typeface="Times New Roman" panose="02020603050405020304" pitchFamily="18" charset="0"/>
              </a:rPr>
              <a:t>To explore the treatment seeking behaviour during COVID 19 </a:t>
            </a:r>
            <a:endParaRPr lang="en-US"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5938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B33564-D271-4D00-A763-73A23181B9D9}"/>
              </a:ext>
            </a:extLst>
          </p:cNvPr>
          <p:cNvSpPr>
            <a:spLocks noGrp="1"/>
          </p:cNvSpPr>
          <p:nvPr>
            <p:ph idx="1"/>
          </p:nvPr>
        </p:nvSpPr>
        <p:spPr>
          <a:xfrm>
            <a:off x="838200" y="1825625"/>
            <a:ext cx="10515600" cy="1603375"/>
          </a:xfrm>
        </p:spPr>
        <p:txBody>
          <a:bodyPr>
            <a:normAutofit/>
          </a:bodyPr>
          <a:lstStyle/>
          <a:p>
            <a:pPr marL="0" indent="0" algn="ctr">
              <a:buNone/>
            </a:pPr>
            <a:endParaRPr lang="en-US" sz="3600" b="1" dirty="0">
              <a:latin typeface="Times New Roman" panose="02020603050405020304" pitchFamily="18" charset="0"/>
              <a:cs typeface="Times New Roman" panose="02020603050405020304" pitchFamily="18" charset="0"/>
            </a:endParaRPr>
          </a:p>
          <a:p>
            <a:pPr marL="0" indent="0" algn="ctr">
              <a:buNone/>
            </a:pPr>
            <a:r>
              <a:rPr lang="en-US" sz="4000" b="1" dirty="0">
                <a:latin typeface="Times New Roman" panose="02020603050405020304" pitchFamily="18" charset="0"/>
                <a:cs typeface="Times New Roman" panose="02020603050405020304" pitchFamily="18" charset="0"/>
              </a:rPr>
              <a:t>Methodology of the study </a:t>
            </a:r>
            <a:endParaRPr lang="en-US" sz="4000" dirty="0"/>
          </a:p>
        </p:txBody>
      </p:sp>
    </p:spTree>
    <p:extLst>
      <p:ext uri="{BB962C8B-B14F-4D97-AF65-F5344CB8AC3E}">
        <p14:creationId xmlns:p14="http://schemas.microsoft.com/office/powerpoint/2010/main" val="187069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8873" y="1274618"/>
            <a:ext cx="10390909" cy="4835243"/>
          </a:xfrm>
        </p:spPr>
        <p:txBody>
          <a:bodyPr>
            <a:normAutofit/>
          </a:bodyPr>
          <a:lstStyle/>
          <a:p>
            <a:pPr algn="l"/>
            <a:r>
              <a:rPr lang="en-US" sz="3600" b="1" dirty="0">
                <a:latin typeface="Times New Roman" panose="02020603050405020304" pitchFamily="18" charset="0"/>
                <a:cs typeface="Times New Roman" panose="02020603050405020304" pitchFamily="18" charset="0"/>
              </a:rPr>
              <a:t>Study Side</a:t>
            </a:r>
          </a:p>
          <a:p>
            <a:pPr algn="l">
              <a:lnSpc>
                <a:spcPct val="150000"/>
              </a:lnSpc>
            </a:pPr>
            <a:r>
              <a:rPr lang="en-US" dirty="0">
                <a:latin typeface="Times New Roman" panose="02020603050405020304" pitchFamily="18" charset="0"/>
                <a:cs typeface="Times New Roman" panose="02020603050405020304" pitchFamily="18" charset="0"/>
              </a:rPr>
              <a:t>Two Urban slum in Bangladesh</a:t>
            </a:r>
          </a:p>
          <a:p>
            <a:pPr marL="914400" lvl="1" indent="-457200" algn="l">
              <a:lnSpc>
                <a:spcPct val="150000"/>
              </a:lnSpc>
              <a:buAutoNum type="arabicPeriod"/>
            </a:pPr>
            <a:r>
              <a:rPr lang="en-US" sz="2400" dirty="0" err="1">
                <a:latin typeface="Times New Roman" panose="02020603050405020304" pitchFamily="18" charset="0"/>
                <a:cs typeface="Times New Roman" panose="02020603050405020304" pitchFamily="18" charset="0"/>
              </a:rPr>
              <a:t>Karail</a:t>
            </a:r>
            <a:r>
              <a:rPr lang="en-US" sz="2400" dirty="0">
                <a:latin typeface="Times New Roman" panose="02020603050405020304" pitchFamily="18" charset="0"/>
                <a:cs typeface="Times New Roman" panose="02020603050405020304" pitchFamily="18" charset="0"/>
              </a:rPr>
              <a:t> Slum</a:t>
            </a:r>
          </a:p>
          <a:p>
            <a:pPr marL="914400" lvl="1" indent="-457200" algn="l">
              <a:lnSpc>
                <a:spcPct val="150000"/>
              </a:lnSpc>
              <a:buAutoNum type="arabicPeriod"/>
            </a:pPr>
            <a:r>
              <a:rPr lang="en-US" sz="2400" dirty="0" err="1">
                <a:latin typeface="Times New Roman" panose="02020603050405020304" pitchFamily="18" charset="0"/>
                <a:cs typeface="Times New Roman" panose="02020603050405020304" pitchFamily="18" charset="0"/>
              </a:rPr>
              <a:t>Sattola</a:t>
            </a:r>
            <a:r>
              <a:rPr lang="en-US" sz="2400" dirty="0">
                <a:latin typeface="Times New Roman" panose="02020603050405020304" pitchFamily="18" charset="0"/>
                <a:cs typeface="Times New Roman" panose="02020603050405020304" pitchFamily="18" charset="0"/>
              </a:rPr>
              <a:t> Slum</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270342" y="2648931"/>
            <a:ext cx="3237103" cy="3088037"/>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8577" y="2648930"/>
            <a:ext cx="3384223" cy="3031433"/>
          </a:xfrm>
          <a:prstGeom prst="rect">
            <a:avLst/>
          </a:prstGeom>
          <a:noFill/>
          <a:ln>
            <a:noFill/>
          </a:ln>
        </p:spPr>
      </p:pic>
      <p:sp>
        <p:nvSpPr>
          <p:cNvPr id="6" name="Rectangle 5"/>
          <p:cNvSpPr/>
          <p:nvPr/>
        </p:nvSpPr>
        <p:spPr>
          <a:xfrm>
            <a:off x="4710037" y="5627319"/>
            <a:ext cx="1281120" cy="369332"/>
          </a:xfrm>
          <a:prstGeom prst="rect">
            <a:avLst/>
          </a:prstGeom>
        </p:spPr>
        <p:txBody>
          <a:bodyPr wrap="none">
            <a:spAutoFit/>
          </a:bodyPr>
          <a:lstStyle/>
          <a:p>
            <a:r>
              <a:rPr lang="en-US" dirty="0" err="1">
                <a:latin typeface="Times New Roman" panose="02020603050405020304" pitchFamily="18" charset="0"/>
                <a:ea typeface="Calibri" panose="020F0502020204030204" pitchFamily="34" charset="0"/>
              </a:rPr>
              <a:t>Korail</a:t>
            </a:r>
            <a:r>
              <a:rPr lang="en-US" dirty="0">
                <a:latin typeface="Times New Roman" panose="02020603050405020304" pitchFamily="18" charset="0"/>
                <a:ea typeface="Calibri" panose="020F0502020204030204" pitchFamily="34" charset="0"/>
              </a:rPr>
              <a:t> slum</a:t>
            </a:r>
            <a:endParaRPr lang="en-US" dirty="0"/>
          </a:p>
        </p:txBody>
      </p:sp>
      <p:sp>
        <p:nvSpPr>
          <p:cNvPr id="7" name="Rectangle 6"/>
          <p:cNvSpPr/>
          <p:nvPr/>
        </p:nvSpPr>
        <p:spPr>
          <a:xfrm>
            <a:off x="8225380" y="5604350"/>
            <a:ext cx="1332416" cy="369332"/>
          </a:xfrm>
          <a:prstGeom prst="rect">
            <a:avLst/>
          </a:prstGeom>
        </p:spPr>
        <p:txBody>
          <a:bodyPr wrap="none">
            <a:spAutoFit/>
          </a:bodyPr>
          <a:lstStyle/>
          <a:p>
            <a:r>
              <a:rPr lang="en-US" dirty="0" err="1">
                <a:latin typeface="Times New Roman" panose="02020603050405020304" pitchFamily="18" charset="0"/>
                <a:ea typeface="Calibri" panose="020F0502020204030204" pitchFamily="34" charset="0"/>
              </a:rPr>
              <a:t>Sattola</a:t>
            </a:r>
            <a:r>
              <a:rPr lang="en-US" dirty="0">
                <a:latin typeface="Times New Roman" panose="02020603050405020304" pitchFamily="18" charset="0"/>
                <a:ea typeface="Calibri" panose="020F0502020204030204" pitchFamily="34" charset="0"/>
              </a:rPr>
              <a:t> slum</a:t>
            </a:r>
            <a:endParaRPr lang="en-US" dirty="0"/>
          </a:p>
        </p:txBody>
      </p:sp>
    </p:spTree>
    <p:extLst>
      <p:ext uri="{BB962C8B-B14F-4D97-AF65-F5344CB8AC3E}">
        <p14:creationId xmlns:p14="http://schemas.microsoft.com/office/powerpoint/2010/main" val="315434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7160" y="945931"/>
            <a:ext cx="10068910" cy="4813737"/>
          </a:xfrm>
        </p:spPr>
        <p:txBody>
          <a:bodyPr>
            <a:normAutofit/>
          </a:bodyPr>
          <a:lstStyle/>
          <a:p>
            <a:r>
              <a:rPr lang="en-US" sz="3600" b="1" dirty="0">
                <a:latin typeface="Times New Roman" panose="02020603050405020304" pitchFamily="18" charset="0"/>
                <a:cs typeface="Times New Roman" panose="02020603050405020304" pitchFamily="18" charset="0"/>
              </a:rPr>
              <a:t>Study participant </a:t>
            </a:r>
          </a:p>
          <a:p>
            <a:pPr marL="0" indent="0">
              <a:lnSpc>
                <a:spcPct val="150000"/>
              </a:lnSpc>
              <a:spcAft>
                <a:spcPts val="600"/>
              </a:spcAft>
              <a:buNone/>
            </a:pPr>
            <a:r>
              <a:rPr lang="en-US" sz="2400" dirty="0">
                <a:latin typeface="Times New Roman" panose="02020603050405020304" pitchFamily="18" charset="0"/>
                <a:cs typeface="Times New Roman" panose="02020603050405020304" pitchFamily="18" charset="0"/>
              </a:rPr>
              <a:t>Peoples who were involved in low-income generating activities, such as; </a:t>
            </a:r>
          </a:p>
          <a:p>
            <a:pPr lvl="2">
              <a:lnSpc>
                <a:spcPct val="110000"/>
              </a:lnSpc>
              <a:spcBef>
                <a:spcPts val="600"/>
              </a:spcBef>
              <a:spcAft>
                <a:spcPts val="600"/>
              </a:spcAft>
            </a:pPr>
            <a:r>
              <a:rPr lang="en-US" sz="2400" dirty="0">
                <a:latin typeface="Times New Roman" panose="02020603050405020304" pitchFamily="18" charset="0"/>
                <a:cs typeface="Times New Roman" panose="02020603050405020304" pitchFamily="18" charset="0"/>
              </a:rPr>
              <a:t>Rickshaw puller</a:t>
            </a:r>
          </a:p>
          <a:p>
            <a:pPr lvl="2">
              <a:lnSpc>
                <a:spcPct val="110000"/>
              </a:lnSpc>
              <a:spcBef>
                <a:spcPts val="600"/>
              </a:spcBef>
              <a:spcAft>
                <a:spcPts val="600"/>
              </a:spcAft>
            </a:pPr>
            <a:r>
              <a:rPr lang="en-US" sz="2400" dirty="0">
                <a:latin typeface="Times New Roman" panose="02020603050405020304" pitchFamily="18" charset="0"/>
                <a:cs typeface="Times New Roman" panose="02020603050405020304" pitchFamily="18" charset="0"/>
              </a:rPr>
              <a:t>Housemaid</a:t>
            </a:r>
          </a:p>
          <a:p>
            <a:pPr lvl="2">
              <a:lnSpc>
                <a:spcPct val="110000"/>
              </a:lnSpc>
              <a:spcBef>
                <a:spcPts val="600"/>
              </a:spcBef>
              <a:spcAft>
                <a:spcPts val="600"/>
              </a:spcAft>
            </a:pPr>
            <a:r>
              <a:rPr lang="en-US" sz="2400" dirty="0">
                <a:latin typeface="Times New Roman" panose="02020603050405020304" pitchFamily="18" charset="0"/>
                <a:cs typeface="Times New Roman" panose="02020603050405020304" pitchFamily="18" charset="0"/>
              </a:rPr>
              <a:t>job lost during COVID 19 (house wife)</a:t>
            </a:r>
          </a:p>
          <a:p>
            <a:pPr lvl="2">
              <a:lnSpc>
                <a:spcPct val="110000"/>
              </a:lnSpc>
              <a:spcBef>
                <a:spcPts val="600"/>
              </a:spcBef>
              <a:spcAft>
                <a:spcPts val="600"/>
              </a:spcAft>
            </a:pPr>
            <a:r>
              <a:rPr lang="en-US" sz="2400" dirty="0">
                <a:latin typeface="Times New Roman" panose="02020603050405020304" pitchFamily="18" charset="0"/>
                <a:cs typeface="Times New Roman" panose="02020603050405020304" pitchFamily="18" charset="0"/>
              </a:rPr>
              <a:t>Hawker</a:t>
            </a:r>
          </a:p>
          <a:p>
            <a:pPr lvl="2">
              <a:lnSpc>
                <a:spcPct val="110000"/>
              </a:lnSpc>
              <a:spcBef>
                <a:spcPts val="600"/>
              </a:spcBef>
              <a:spcAft>
                <a:spcPts val="600"/>
              </a:spcAft>
            </a:pPr>
            <a:r>
              <a:rPr lang="en-US" sz="2400" dirty="0">
                <a:latin typeface="Times New Roman" panose="02020603050405020304" pitchFamily="18" charset="0"/>
                <a:cs typeface="Times New Roman" panose="02020603050405020304" pitchFamily="18" charset="0"/>
              </a:rPr>
              <a:t>Day labor</a:t>
            </a:r>
          </a:p>
          <a:p>
            <a:pPr lvl="2">
              <a:lnSpc>
                <a:spcPct val="110000"/>
              </a:lnSpc>
              <a:spcBef>
                <a:spcPts val="600"/>
              </a:spcBef>
              <a:spcAft>
                <a:spcPts val="600"/>
              </a:spcAft>
            </a:pPr>
            <a:r>
              <a:rPr lang="en-GB" sz="2400" dirty="0">
                <a:latin typeface="Times New Roman" panose="02020603050405020304" pitchFamily="18" charset="0"/>
                <a:cs typeface="Times New Roman" panose="02020603050405020304" pitchFamily="18" charset="0"/>
              </a:rPr>
              <a:t>Tea stall owner</a:t>
            </a: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91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1DEF9-3A51-4DDC-A7DC-857A881A2793}"/>
              </a:ext>
            </a:extLst>
          </p:cNvPr>
          <p:cNvSpPr>
            <a:spLocks noGrp="1"/>
          </p:cNvSpPr>
          <p:nvPr>
            <p:ph idx="1"/>
          </p:nvPr>
        </p:nvSpPr>
        <p:spPr>
          <a:xfrm>
            <a:off x="838199" y="756745"/>
            <a:ext cx="10775731" cy="5644056"/>
          </a:xfrm>
        </p:spPr>
        <p:txBody>
          <a:bodyPr>
            <a:normAutofit/>
          </a:bodyPr>
          <a:lstStyle/>
          <a:p>
            <a:r>
              <a:rPr lang="en-US" sz="3600" b="1" dirty="0">
                <a:latin typeface="Times New Roman" panose="02020603050405020304" pitchFamily="18" charset="0"/>
                <a:cs typeface="Times New Roman" panose="02020603050405020304" pitchFamily="18" charset="0"/>
              </a:rPr>
              <a:t>Data collection methods </a:t>
            </a:r>
          </a:p>
          <a:p>
            <a:endParaRPr lang="en-US" sz="1050" b="1" dirty="0">
              <a:latin typeface="Times New Roman" panose="02020603050405020304" pitchFamily="18" charset="0"/>
              <a:cs typeface="Times New Roman" panose="02020603050405020304" pitchFamily="18" charset="0"/>
            </a:endParaRPr>
          </a:p>
          <a:p>
            <a:pPr lvl="1">
              <a:lnSpc>
                <a:spcPct val="150000"/>
              </a:lnSpc>
              <a:spcBef>
                <a:spcPts val="600"/>
              </a:spcBef>
              <a:buFont typeface="Courier New" panose="02070309020205020404" pitchFamily="49" charset="0"/>
              <a:buChar char="o"/>
            </a:pPr>
            <a:r>
              <a:rPr lang="en-US" sz="2800" b="1" dirty="0">
                <a:latin typeface="Times New Roman" panose="02020603050405020304" pitchFamily="18" charset="0"/>
                <a:cs typeface="Times New Roman" panose="02020603050405020304" pitchFamily="18" charset="0"/>
              </a:rPr>
              <a:t> In-depth interview </a:t>
            </a:r>
            <a:endParaRPr lang="en-US" b="1" dirty="0">
              <a:latin typeface="Times New Roman" panose="02020603050405020304" pitchFamily="18" charset="0"/>
              <a:cs typeface="Times New Roman" panose="02020603050405020304" pitchFamily="18" charset="0"/>
            </a:endParaRPr>
          </a:p>
          <a:p>
            <a:pPr lvl="1">
              <a:lnSpc>
                <a:spcPct val="150000"/>
              </a:lnSpc>
              <a:spcBef>
                <a:spcPts val="600"/>
              </a:spcBef>
              <a:buFont typeface="Courier New" panose="02070309020205020404" pitchFamily="49" charset="0"/>
              <a:buChar char="o"/>
            </a:pPr>
            <a:r>
              <a:rPr lang="en-US" sz="2800" b="1" dirty="0">
                <a:latin typeface="Times New Roman" panose="02020603050405020304" pitchFamily="18" charset="0"/>
                <a:cs typeface="Times New Roman" panose="02020603050405020304" pitchFamily="18" charset="0"/>
              </a:rPr>
              <a:t> Observation </a:t>
            </a:r>
            <a:r>
              <a:rPr lang="en-US" sz="2000" dirty="0"/>
              <a:t>(</a:t>
            </a:r>
            <a:r>
              <a:rPr lang="en-US" dirty="0"/>
              <a:t>Tea stall, Street of slum &amp; Daily market place)</a:t>
            </a: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9AC502DD-3C4E-4144-BB68-CE4E20ED334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923" y="3548023"/>
            <a:ext cx="3438525" cy="2640724"/>
          </a:xfrm>
          <a:prstGeom prst="rect">
            <a:avLst/>
          </a:prstGeom>
          <a:noFill/>
          <a:ln>
            <a:noFill/>
          </a:ln>
        </p:spPr>
      </p:pic>
      <p:pic>
        <p:nvPicPr>
          <p:cNvPr id="7" name="Picture 6">
            <a:extLst>
              <a:ext uri="{FF2B5EF4-FFF2-40B4-BE49-F238E27FC236}">
                <a16:creationId xmlns:a16="http://schemas.microsoft.com/office/drawing/2014/main" id="{6B8AA37F-7E2D-4F71-AB57-F2915697963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4407" y="3548022"/>
            <a:ext cx="3287652" cy="2640723"/>
          </a:xfrm>
          <a:prstGeom prst="rect">
            <a:avLst/>
          </a:prstGeom>
          <a:noFill/>
          <a:ln>
            <a:noFill/>
          </a:ln>
        </p:spPr>
      </p:pic>
      <p:pic>
        <p:nvPicPr>
          <p:cNvPr id="8" name="Picture 7">
            <a:extLst>
              <a:ext uri="{FF2B5EF4-FFF2-40B4-BE49-F238E27FC236}">
                <a16:creationId xmlns:a16="http://schemas.microsoft.com/office/drawing/2014/main" id="{F77B1F29-B4C0-4817-B932-45DEEA949AE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0289" y="3548022"/>
            <a:ext cx="3287653" cy="2640723"/>
          </a:xfrm>
          <a:prstGeom prst="rect">
            <a:avLst/>
          </a:prstGeom>
          <a:noFill/>
          <a:ln>
            <a:noFill/>
          </a:ln>
        </p:spPr>
      </p:pic>
    </p:spTree>
    <p:extLst>
      <p:ext uri="{BB962C8B-B14F-4D97-AF65-F5344CB8AC3E}">
        <p14:creationId xmlns:p14="http://schemas.microsoft.com/office/powerpoint/2010/main" val="1677737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501" y="924910"/>
            <a:ext cx="10964595" cy="5707118"/>
          </a:xfrm>
        </p:spPr>
        <p:txBody>
          <a:bodyPr>
            <a:normAutofit/>
          </a:bodyPr>
          <a:lstStyle/>
          <a:p>
            <a:r>
              <a:rPr lang="en-US" sz="3600" b="1" dirty="0">
                <a:latin typeface="Times New Roman" panose="02020603050405020304" pitchFamily="18" charset="0"/>
                <a:cs typeface="Times New Roman" panose="02020603050405020304" pitchFamily="18" charset="0"/>
              </a:rPr>
              <a:t>Sampling and sampling technique </a:t>
            </a:r>
          </a:p>
          <a:p>
            <a:pPr marL="0" indent="0">
              <a:lnSpc>
                <a:spcPct val="150000"/>
              </a:lnSpc>
              <a:buNone/>
            </a:pPr>
            <a:r>
              <a:rPr lang="en-US" sz="2400" dirty="0">
                <a:latin typeface="Times New Roman" panose="02020603050405020304" pitchFamily="18" charset="0"/>
                <a:cs typeface="Times New Roman" panose="02020603050405020304" pitchFamily="18" charset="0"/>
              </a:rPr>
              <a:t>I used purposive sampling strategy to select study participants, considering their occupation and leaving in the slum.</a:t>
            </a:r>
          </a:p>
          <a:p>
            <a:pPr marL="0" indent="0">
              <a:lnSpc>
                <a:spcPct val="150000"/>
              </a:lnSpc>
              <a:buNone/>
            </a:pPr>
            <a:endParaRPr lang="en-US" sz="22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CBDA2653-A0CC-449C-9F42-3949CD18CE51}"/>
              </a:ext>
            </a:extLst>
          </p:cNvPr>
          <p:cNvGraphicFramePr>
            <a:graphicFrameLocks noGrp="1"/>
          </p:cNvGraphicFramePr>
          <p:nvPr>
            <p:extLst>
              <p:ext uri="{D42A27DB-BD31-4B8C-83A1-F6EECF244321}">
                <p14:modId xmlns:p14="http://schemas.microsoft.com/office/powerpoint/2010/main" val="402315482"/>
              </p:ext>
            </p:extLst>
          </p:nvPr>
        </p:nvGraphicFramePr>
        <p:xfrm>
          <a:off x="1580049" y="3429000"/>
          <a:ext cx="8128000" cy="2468880"/>
        </p:xfrm>
        <a:graphic>
          <a:graphicData uri="http://schemas.openxmlformats.org/drawingml/2006/table">
            <a:tbl>
              <a:tblPr firstRow="1" bandRow="1">
                <a:tableStyleId>{5C22544A-7EE6-4342-B048-85BDC9FD1C3A}</a:tableStyleId>
              </a:tblPr>
              <a:tblGrid>
                <a:gridCol w="4589523">
                  <a:extLst>
                    <a:ext uri="{9D8B030D-6E8A-4147-A177-3AD203B41FA5}">
                      <a16:colId xmlns:a16="http://schemas.microsoft.com/office/drawing/2014/main" val="2072937619"/>
                    </a:ext>
                  </a:extLst>
                </a:gridCol>
                <a:gridCol w="3538477">
                  <a:extLst>
                    <a:ext uri="{9D8B030D-6E8A-4147-A177-3AD203B41FA5}">
                      <a16:colId xmlns:a16="http://schemas.microsoft.com/office/drawing/2014/main" val="105623559"/>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Name of data collection tools</a:t>
                      </a:r>
                    </a:p>
                    <a:p>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Total number</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50978180"/>
                  </a:ext>
                </a:extLst>
              </a:tr>
              <a:tr h="370840">
                <a:tc>
                  <a:txBody>
                    <a:bodyPr/>
                    <a:lstStyle/>
                    <a:p>
                      <a:r>
                        <a:rPr lang="en-US" sz="2400" dirty="0">
                          <a:latin typeface="Times New Roman" panose="02020603050405020304" pitchFamily="18" charset="0"/>
                          <a:cs typeface="Times New Roman" panose="02020603050405020304" pitchFamily="18" charset="0"/>
                        </a:rPr>
                        <a:t>In-depth interview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18</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91137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Observation</a:t>
                      </a:r>
                    </a:p>
                    <a:p>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10</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6953026"/>
                  </a:ext>
                </a:extLst>
              </a:tr>
            </a:tbl>
          </a:graphicData>
        </a:graphic>
      </p:graphicFrame>
    </p:spTree>
    <p:extLst>
      <p:ext uri="{BB962C8B-B14F-4D97-AF65-F5344CB8AC3E}">
        <p14:creationId xmlns:p14="http://schemas.microsoft.com/office/powerpoint/2010/main" val="3652888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5326</TotalTime>
  <Words>2580</Words>
  <Application>Microsoft Office PowerPoint</Application>
  <PresentationFormat>Widescreen</PresentationFormat>
  <Paragraphs>254</Paragraphs>
  <Slides>32</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Courier New</vt:lpstr>
      <vt:lpstr>Tahoma</vt:lpstr>
      <vt:lpstr>Times New Roman</vt:lpstr>
      <vt:lpstr>Trebuchet MS</vt:lpstr>
      <vt:lpstr>Wingdings</vt:lpstr>
      <vt:lpstr>Office Theme</vt:lpstr>
      <vt:lpstr>PowerPoint Presentation</vt:lpstr>
      <vt:lpstr>Background</vt:lpstr>
      <vt:lpstr>PowerPoint Presentation</vt:lpstr>
      <vt:lpstr>Objectives of the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 of the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vt:lpstr>
      <vt:lpstr>Recommendation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Perception attitude and practice about COVID 19 and Its Vaccination among the low-income people in urban Bangladesh: A qualitative study</dc:title>
  <dc:creator>Md. Aminul Islam</dc:creator>
  <cp:lastModifiedBy>Md. Aminul Islam</cp:lastModifiedBy>
  <cp:revision>263</cp:revision>
  <dcterms:created xsi:type="dcterms:W3CDTF">2021-12-19T09:57:01Z</dcterms:created>
  <dcterms:modified xsi:type="dcterms:W3CDTF">2022-02-15T18:07:47Z</dcterms:modified>
</cp:coreProperties>
</file>