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59" r:id="rId5"/>
    <p:sldId id="265" r:id="rId6"/>
    <p:sldId id="257"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1" r:id="rId22"/>
    <p:sldId id="280" r:id="rId23"/>
    <p:sldId id="282" r:id="rId24"/>
    <p:sldId id="284" r:id="rId25"/>
    <p:sldId id="283" r:id="rId26"/>
    <p:sldId id="285" r:id="rId27"/>
    <p:sldId id="286" r:id="rId28"/>
    <p:sldId id="291" r:id="rId29"/>
    <p:sldId id="287" r:id="rId30"/>
    <p:sldId id="288" r:id="rId31"/>
    <p:sldId id="258" r:id="rId32"/>
    <p:sldId id="290" r:id="rId33"/>
    <p:sldId id="292" r:id="rId34"/>
    <p:sldId id="261" r:id="rId35"/>
    <p:sldId id="293"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6286"/>
    <a:srgbClr val="FEC630"/>
    <a:srgbClr val="52CBBE"/>
    <a:srgbClr val="FF5969"/>
    <a:srgbClr val="56C4C5"/>
    <a:srgbClr val="F58D74"/>
    <a:srgbClr val="F0EEF0"/>
    <a:srgbClr val="F2F2F2"/>
    <a:srgbClr val="FBF583"/>
    <a:srgbClr val="592F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1" autoAdjust="0"/>
    <p:restoredTop sz="94660"/>
  </p:normalViewPr>
  <p:slideViewPr>
    <p:cSldViewPr snapToGrid="0">
      <p:cViewPr varScale="1">
        <p:scale>
          <a:sx n="69" d="100"/>
          <a:sy n="69" d="100"/>
        </p:scale>
        <p:origin x="77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AEB09-233E-4ED6-91BA-08A71DBF7A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F91F32A-F44A-4A36-9365-8A89E2C3CC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1A8DFA6-013D-46F0-9E60-BCEC687559ED}"/>
              </a:ext>
            </a:extLst>
          </p:cNvPr>
          <p:cNvSpPr>
            <a:spLocks noGrp="1"/>
          </p:cNvSpPr>
          <p:nvPr>
            <p:ph type="dt" sz="half" idx="10"/>
          </p:nvPr>
        </p:nvSpPr>
        <p:spPr/>
        <p:txBody>
          <a:bodyPr/>
          <a:lstStyle/>
          <a:p>
            <a:fld id="{DCB4B745-4458-4710-BCF8-CA513F9A0C46}" type="datetimeFigureOut">
              <a:rPr lang="en-US" smtClean="0"/>
              <a:t>2/14/2022</a:t>
            </a:fld>
            <a:endParaRPr lang="en-US"/>
          </a:p>
        </p:txBody>
      </p:sp>
      <p:sp>
        <p:nvSpPr>
          <p:cNvPr id="5" name="Footer Placeholder 4">
            <a:extLst>
              <a:ext uri="{FF2B5EF4-FFF2-40B4-BE49-F238E27FC236}">
                <a16:creationId xmlns:a16="http://schemas.microsoft.com/office/drawing/2014/main" id="{A242EDB1-2694-4624-B4BF-F6CCF430D9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03841A-03D0-4E95-871A-0D850AB17F6C}"/>
              </a:ext>
            </a:extLst>
          </p:cNvPr>
          <p:cNvSpPr>
            <a:spLocks noGrp="1"/>
          </p:cNvSpPr>
          <p:nvPr>
            <p:ph type="sldNum" sz="quarter" idx="12"/>
          </p:nvPr>
        </p:nvSpPr>
        <p:spPr/>
        <p:txBody>
          <a:bodyPr/>
          <a:lstStyle/>
          <a:p>
            <a:fld id="{01CA4EA3-F852-4132-8DBE-3575D1D34D98}" type="slidenum">
              <a:rPr lang="en-US" smtClean="0"/>
              <a:t>‹#›</a:t>
            </a:fld>
            <a:endParaRPr lang="en-US"/>
          </a:p>
        </p:txBody>
      </p:sp>
    </p:spTree>
    <p:extLst>
      <p:ext uri="{BB962C8B-B14F-4D97-AF65-F5344CB8AC3E}">
        <p14:creationId xmlns:p14="http://schemas.microsoft.com/office/powerpoint/2010/main" val="1345832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299FE-F891-4B1F-808F-D2D5AA8699F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97BD31B-F732-4A69-ACB8-4D2903CA638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C65219-D0B1-487E-B810-75CF5D8DB1D4}"/>
              </a:ext>
            </a:extLst>
          </p:cNvPr>
          <p:cNvSpPr>
            <a:spLocks noGrp="1"/>
          </p:cNvSpPr>
          <p:nvPr>
            <p:ph type="dt" sz="half" idx="10"/>
          </p:nvPr>
        </p:nvSpPr>
        <p:spPr/>
        <p:txBody>
          <a:bodyPr/>
          <a:lstStyle/>
          <a:p>
            <a:fld id="{DCB4B745-4458-4710-BCF8-CA513F9A0C46}" type="datetimeFigureOut">
              <a:rPr lang="en-US" smtClean="0"/>
              <a:t>2/14/2022</a:t>
            </a:fld>
            <a:endParaRPr lang="en-US"/>
          </a:p>
        </p:txBody>
      </p:sp>
      <p:sp>
        <p:nvSpPr>
          <p:cNvPr id="5" name="Footer Placeholder 4">
            <a:extLst>
              <a:ext uri="{FF2B5EF4-FFF2-40B4-BE49-F238E27FC236}">
                <a16:creationId xmlns:a16="http://schemas.microsoft.com/office/drawing/2014/main" id="{D16EEC6A-40E0-4E4B-A109-18E471D87E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52974-162D-4305-A3ED-3C404CA73583}"/>
              </a:ext>
            </a:extLst>
          </p:cNvPr>
          <p:cNvSpPr>
            <a:spLocks noGrp="1"/>
          </p:cNvSpPr>
          <p:nvPr>
            <p:ph type="sldNum" sz="quarter" idx="12"/>
          </p:nvPr>
        </p:nvSpPr>
        <p:spPr/>
        <p:txBody>
          <a:bodyPr/>
          <a:lstStyle/>
          <a:p>
            <a:fld id="{01CA4EA3-F852-4132-8DBE-3575D1D34D98}" type="slidenum">
              <a:rPr lang="en-US" smtClean="0"/>
              <a:t>‹#›</a:t>
            </a:fld>
            <a:endParaRPr lang="en-US"/>
          </a:p>
        </p:txBody>
      </p:sp>
    </p:spTree>
    <p:extLst>
      <p:ext uri="{BB962C8B-B14F-4D97-AF65-F5344CB8AC3E}">
        <p14:creationId xmlns:p14="http://schemas.microsoft.com/office/powerpoint/2010/main" val="3695947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4E7E85-3601-4BC4-8529-E86252F20AE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780DDB3-5307-49F5-AD2A-A599907B3AF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EBE3A5-7BA1-4BB2-B523-BB8086DDF6AA}"/>
              </a:ext>
            </a:extLst>
          </p:cNvPr>
          <p:cNvSpPr>
            <a:spLocks noGrp="1"/>
          </p:cNvSpPr>
          <p:nvPr>
            <p:ph type="dt" sz="half" idx="10"/>
          </p:nvPr>
        </p:nvSpPr>
        <p:spPr/>
        <p:txBody>
          <a:bodyPr/>
          <a:lstStyle/>
          <a:p>
            <a:fld id="{DCB4B745-4458-4710-BCF8-CA513F9A0C46}" type="datetimeFigureOut">
              <a:rPr lang="en-US" smtClean="0"/>
              <a:t>2/14/2022</a:t>
            </a:fld>
            <a:endParaRPr lang="en-US"/>
          </a:p>
        </p:txBody>
      </p:sp>
      <p:sp>
        <p:nvSpPr>
          <p:cNvPr id="5" name="Footer Placeholder 4">
            <a:extLst>
              <a:ext uri="{FF2B5EF4-FFF2-40B4-BE49-F238E27FC236}">
                <a16:creationId xmlns:a16="http://schemas.microsoft.com/office/drawing/2014/main" id="{F1697058-67A4-43D0-914F-27FE77F9D3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E78C88-7007-4AAC-97D9-A627FFED9601}"/>
              </a:ext>
            </a:extLst>
          </p:cNvPr>
          <p:cNvSpPr>
            <a:spLocks noGrp="1"/>
          </p:cNvSpPr>
          <p:nvPr>
            <p:ph type="sldNum" sz="quarter" idx="12"/>
          </p:nvPr>
        </p:nvSpPr>
        <p:spPr/>
        <p:txBody>
          <a:bodyPr/>
          <a:lstStyle/>
          <a:p>
            <a:fld id="{01CA4EA3-F852-4132-8DBE-3575D1D34D98}" type="slidenum">
              <a:rPr lang="en-US" smtClean="0"/>
              <a:t>‹#›</a:t>
            </a:fld>
            <a:endParaRPr lang="en-US"/>
          </a:p>
        </p:txBody>
      </p:sp>
    </p:spTree>
    <p:extLst>
      <p:ext uri="{BB962C8B-B14F-4D97-AF65-F5344CB8AC3E}">
        <p14:creationId xmlns:p14="http://schemas.microsoft.com/office/powerpoint/2010/main" val="363579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A1C35-2555-482C-924D-1506BC6092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C5A419D-7E48-4993-A144-88395619AE0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F91F7A-09BA-479D-8726-8AC0A0F140F4}"/>
              </a:ext>
            </a:extLst>
          </p:cNvPr>
          <p:cNvSpPr>
            <a:spLocks noGrp="1"/>
          </p:cNvSpPr>
          <p:nvPr>
            <p:ph type="dt" sz="half" idx="10"/>
          </p:nvPr>
        </p:nvSpPr>
        <p:spPr/>
        <p:txBody>
          <a:bodyPr/>
          <a:lstStyle/>
          <a:p>
            <a:fld id="{DCB4B745-4458-4710-BCF8-CA513F9A0C46}" type="datetimeFigureOut">
              <a:rPr lang="en-US" smtClean="0"/>
              <a:t>2/14/2022</a:t>
            </a:fld>
            <a:endParaRPr lang="en-US"/>
          </a:p>
        </p:txBody>
      </p:sp>
      <p:sp>
        <p:nvSpPr>
          <p:cNvPr id="5" name="Footer Placeholder 4">
            <a:extLst>
              <a:ext uri="{FF2B5EF4-FFF2-40B4-BE49-F238E27FC236}">
                <a16:creationId xmlns:a16="http://schemas.microsoft.com/office/drawing/2014/main" id="{843BEA92-7CD6-4C2F-A2CE-F88E500CA4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173B96-DAEA-4303-B7E5-51E98311B8B8}"/>
              </a:ext>
            </a:extLst>
          </p:cNvPr>
          <p:cNvSpPr>
            <a:spLocks noGrp="1"/>
          </p:cNvSpPr>
          <p:nvPr>
            <p:ph type="sldNum" sz="quarter" idx="12"/>
          </p:nvPr>
        </p:nvSpPr>
        <p:spPr/>
        <p:txBody>
          <a:bodyPr/>
          <a:lstStyle/>
          <a:p>
            <a:fld id="{01CA4EA3-F852-4132-8DBE-3575D1D34D98}" type="slidenum">
              <a:rPr lang="en-US" smtClean="0"/>
              <a:t>‹#›</a:t>
            </a:fld>
            <a:endParaRPr lang="en-US"/>
          </a:p>
        </p:txBody>
      </p:sp>
    </p:spTree>
    <p:extLst>
      <p:ext uri="{BB962C8B-B14F-4D97-AF65-F5344CB8AC3E}">
        <p14:creationId xmlns:p14="http://schemas.microsoft.com/office/powerpoint/2010/main" val="839697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B94A2-671E-4242-AA5D-0E9440DC7FC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8FC97DE-E222-4D4F-999B-249AAB9E3F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4E20627-D71C-4EF6-BF6F-04F5720DA2A0}"/>
              </a:ext>
            </a:extLst>
          </p:cNvPr>
          <p:cNvSpPr>
            <a:spLocks noGrp="1"/>
          </p:cNvSpPr>
          <p:nvPr>
            <p:ph type="dt" sz="half" idx="10"/>
          </p:nvPr>
        </p:nvSpPr>
        <p:spPr/>
        <p:txBody>
          <a:bodyPr/>
          <a:lstStyle/>
          <a:p>
            <a:fld id="{DCB4B745-4458-4710-BCF8-CA513F9A0C46}" type="datetimeFigureOut">
              <a:rPr lang="en-US" smtClean="0"/>
              <a:t>2/14/2022</a:t>
            </a:fld>
            <a:endParaRPr lang="en-US"/>
          </a:p>
        </p:txBody>
      </p:sp>
      <p:sp>
        <p:nvSpPr>
          <p:cNvPr id="5" name="Footer Placeholder 4">
            <a:extLst>
              <a:ext uri="{FF2B5EF4-FFF2-40B4-BE49-F238E27FC236}">
                <a16:creationId xmlns:a16="http://schemas.microsoft.com/office/drawing/2014/main" id="{B451CF77-F5F3-4ABA-A843-C78666EECA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796CE8-DF88-4D18-BF39-640969B32356}"/>
              </a:ext>
            </a:extLst>
          </p:cNvPr>
          <p:cNvSpPr>
            <a:spLocks noGrp="1"/>
          </p:cNvSpPr>
          <p:nvPr>
            <p:ph type="sldNum" sz="quarter" idx="12"/>
          </p:nvPr>
        </p:nvSpPr>
        <p:spPr/>
        <p:txBody>
          <a:bodyPr/>
          <a:lstStyle/>
          <a:p>
            <a:fld id="{01CA4EA3-F852-4132-8DBE-3575D1D34D98}" type="slidenum">
              <a:rPr lang="en-US" smtClean="0"/>
              <a:t>‹#›</a:t>
            </a:fld>
            <a:endParaRPr lang="en-US"/>
          </a:p>
        </p:txBody>
      </p:sp>
    </p:spTree>
    <p:extLst>
      <p:ext uri="{BB962C8B-B14F-4D97-AF65-F5344CB8AC3E}">
        <p14:creationId xmlns:p14="http://schemas.microsoft.com/office/powerpoint/2010/main" val="2050982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0A591-CF89-44E0-92CA-DEFE5CC288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E9ADBF-FEF9-42C3-9222-8AD858CBEE8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ECD8D8-7987-410E-B788-6C579DDC76A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1F5BA80-2552-4325-80C2-2CF21045065E}"/>
              </a:ext>
            </a:extLst>
          </p:cNvPr>
          <p:cNvSpPr>
            <a:spLocks noGrp="1"/>
          </p:cNvSpPr>
          <p:nvPr>
            <p:ph type="dt" sz="half" idx="10"/>
          </p:nvPr>
        </p:nvSpPr>
        <p:spPr/>
        <p:txBody>
          <a:bodyPr/>
          <a:lstStyle/>
          <a:p>
            <a:fld id="{DCB4B745-4458-4710-BCF8-CA513F9A0C46}" type="datetimeFigureOut">
              <a:rPr lang="en-US" smtClean="0"/>
              <a:t>2/14/2022</a:t>
            </a:fld>
            <a:endParaRPr lang="en-US"/>
          </a:p>
        </p:txBody>
      </p:sp>
      <p:sp>
        <p:nvSpPr>
          <p:cNvPr id="6" name="Footer Placeholder 5">
            <a:extLst>
              <a:ext uri="{FF2B5EF4-FFF2-40B4-BE49-F238E27FC236}">
                <a16:creationId xmlns:a16="http://schemas.microsoft.com/office/drawing/2014/main" id="{054FAEE3-CCE8-4ED1-A5E3-222085244B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FB289B-CA34-46F3-97CE-C946FF54E0E7}"/>
              </a:ext>
            </a:extLst>
          </p:cNvPr>
          <p:cNvSpPr>
            <a:spLocks noGrp="1"/>
          </p:cNvSpPr>
          <p:nvPr>
            <p:ph type="sldNum" sz="quarter" idx="12"/>
          </p:nvPr>
        </p:nvSpPr>
        <p:spPr/>
        <p:txBody>
          <a:bodyPr/>
          <a:lstStyle/>
          <a:p>
            <a:fld id="{01CA4EA3-F852-4132-8DBE-3575D1D34D98}" type="slidenum">
              <a:rPr lang="en-US" smtClean="0"/>
              <a:t>‹#›</a:t>
            </a:fld>
            <a:endParaRPr lang="en-US"/>
          </a:p>
        </p:txBody>
      </p:sp>
    </p:spTree>
    <p:extLst>
      <p:ext uri="{BB962C8B-B14F-4D97-AF65-F5344CB8AC3E}">
        <p14:creationId xmlns:p14="http://schemas.microsoft.com/office/powerpoint/2010/main" val="2138021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F5FC-64C3-4A08-AECF-FD9C29C2272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1C0320-F0E7-405D-9BF0-9A30B0B534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4839D69-E7AA-43DA-8303-2E2CC00BD76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57CA85-D2CB-4026-9E13-62215A2F55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0B4D0B8-3B4D-4AF0-9E31-91DB3E945CC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5D3A4F8-F5BC-494E-8421-E5DFEB3DD7DC}"/>
              </a:ext>
            </a:extLst>
          </p:cNvPr>
          <p:cNvSpPr>
            <a:spLocks noGrp="1"/>
          </p:cNvSpPr>
          <p:nvPr>
            <p:ph type="dt" sz="half" idx="10"/>
          </p:nvPr>
        </p:nvSpPr>
        <p:spPr/>
        <p:txBody>
          <a:bodyPr/>
          <a:lstStyle/>
          <a:p>
            <a:fld id="{DCB4B745-4458-4710-BCF8-CA513F9A0C46}" type="datetimeFigureOut">
              <a:rPr lang="en-US" smtClean="0"/>
              <a:t>2/14/2022</a:t>
            </a:fld>
            <a:endParaRPr lang="en-US"/>
          </a:p>
        </p:txBody>
      </p:sp>
      <p:sp>
        <p:nvSpPr>
          <p:cNvPr id="8" name="Footer Placeholder 7">
            <a:extLst>
              <a:ext uri="{FF2B5EF4-FFF2-40B4-BE49-F238E27FC236}">
                <a16:creationId xmlns:a16="http://schemas.microsoft.com/office/drawing/2014/main" id="{975BB3D8-AACF-4DDD-BD51-7CE62F2BC7C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FAEA4CA-1D94-4A51-9D9E-E902DC145C6E}"/>
              </a:ext>
            </a:extLst>
          </p:cNvPr>
          <p:cNvSpPr>
            <a:spLocks noGrp="1"/>
          </p:cNvSpPr>
          <p:nvPr>
            <p:ph type="sldNum" sz="quarter" idx="12"/>
          </p:nvPr>
        </p:nvSpPr>
        <p:spPr/>
        <p:txBody>
          <a:bodyPr/>
          <a:lstStyle/>
          <a:p>
            <a:fld id="{01CA4EA3-F852-4132-8DBE-3575D1D34D98}" type="slidenum">
              <a:rPr lang="en-US" smtClean="0"/>
              <a:t>‹#›</a:t>
            </a:fld>
            <a:endParaRPr lang="en-US"/>
          </a:p>
        </p:txBody>
      </p:sp>
    </p:spTree>
    <p:extLst>
      <p:ext uri="{BB962C8B-B14F-4D97-AF65-F5344CB8AC3E}">
        <p14:creationId xmlns:p14="http://schemas.microsoft.com/office/powerpoint/2010/main" val="3432700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B64E1-25A7-4192-A3F7-EEC16A6534E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0A7A77E-0334-422A-89C1-2F6CFF2F3F0F}"/>
              </a:ext>
            </a:extLst>
          </p:cNvPr>
          <p:cNvSpPr>
            <a:spLocks noGrp="1"/>
          </p:cNvSpPr>
          <p:nvPr>
            <p:ph type="dt" sz="half" idx="10"/>
          </p:nvPr>
        </p:nvSpPr>
        <p:spPr/>
        <p:txBody>
          <a:bodyPr/>
          <a:lstStyle/>
          <a:p>
            <a:fld id="{DCB4B745-4458-4710-BCF8-CA513F9A0C46}" type="datetimeFigureOut">
              <a:rPr lang="en-US" smtClean="0"/>
              <a:t>2/14/2022</a:t>
            </a:fld>
            <a:endParaRPr lang="en-US"/>
          </a:p>
        </p:txBody>
      </p:sp>
      <p:sp>
        <p:nvSpPr>
          <p:cNvPr id="4" name="Footer Placeholder 3">
            <a:extLst>
              <a:ext uri="{FF2B5EF4-FFF2-40B4-BE49-F238E27FC236}">
                <a16:creationId xmlns:a16="http://schemas.microsoft.com/office/drawing/2014/main" id="{5EBC8065-CCE6-4811-B308-633EF71FF65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6F7B9B8-0318-49CF-8001-1310E7A11844}"/>
              </a:ext>
            </a:extLst>
          </p:cNvPr>
          <p:cNvSpPr>
            <a:spLocks noGrp="1"/>
          </p:cNvSpPr>
          <p:nvPr>
            <p:ph type="sldNum" sz="quarter" idx="12"/>
          </p:nvPr>
        </p:nvSpPr>
        <p:spPr/>
        <p:txBody>
          <a:bodyPr/>
          <a:lstStyle/>
          <a:p>
            <a:fld id="{01CA4EA3-F852-4132-8DBE-3575D1D34D98}" type="slidenum">
              <a:rPr lang="en-US" smtClean="0"/>
              <a:t>‹#›</a:t>
            </a:fld>
            <a:endParaRPr lang="en-US"/>
          </a:p>
        </p:txBody>
      </p:sp>
    </p:spTree>
    <p:extLst>
      <p:ext uri="{BB962C8B-B14F-4D97-AF65-F5344CB8AC3E}">
        <p14:creationId xmlns:p14="http://schemas.microsoft.com/office/powerpoint/2010/main" val="2519102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4B4B7F-C9EB-44CB-9C5A-C575CB89B20B}"/>
              </a:ext>
            </a:extLst>
          </p:cNvPr>
          <p:cNvSpPr>
            <a:spLocks noGrp="1"/>
          </p:cNvSpPr>
          <p:nvPr>
            <p:ph type="dt" sz="half" idx="10"/>
          </p:nvPr>
        </p:nvSpPr>
        <p:spPr/>
        <p:txBody>
          <a:bodyPr/>
          <a:lstStyle/>
          <a:p>
            <a:fld id="{DCB4B745-4458-4710-BCF8-CA513F9A0C46}" type="datetimeFigureOut">
              <a:rPr lang="en-US" smtClean="0"/>
              <a:t>2/14/2022</a:t>
            </a:fld>
            <a:endParaRPr lang="en-US"/>
          </a:p>
        </p:txBody>
      </p:sp>
      <p:sp>
        <p:nvSpPr>
          <p:cNvPr id="3" name="Footer Placeholder 2">
            <a:extLst>
              <a:ext uri="{FF2B5EF4-FFF2-40B4-BE49-F238E27FC236}">
                <a16:creationId xmlns:a16="http://schemas.microsoft.com/office/drawing/2014/main" id="{25CB467C-FDA1-4F85-814E-B96B3D11DDC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E14E0C2-576B-4D58-9F52-D78326DCB9D1}"/>
              </a:ext>
            </a:extLst>
          </p:cNvPr>
          <p:cNvSpPr>
            <a:spLocks noGrp="1"/>
          </p:cNvSpPr>
          <p:nvPr>
            <p:ph type="sldNum" sz="quarter" idx="12"/>
          </p:nvPr>
        </p:nvSpPr>
        <p:spPr/>
        <p:txBody>
          <a:bodyPr/>
          <a:lstStyle/>
          <a:p>
            <a:fld id="{01CA4EA3-F852-4132-8DBE-3575D1D34D98}" type="slidenum">
              <a:rPr lang="en-US" smtClean="0"/>
              <a:t>‹#›</a:t>
            </a:fld>
            <a:endParaRPr lang="en-US"/>
          </a:p>
        </p:txBody>
      </p:sp>
    </p:spTree>
    <p:extLst>
      <p:ext uri="{BB962C8B-B14F-4D97-AF65-F5344CB8AC3E}">
        <p14:creationId xmlns:p14="http://schemas.microsoft.com/office/powerpoint/2010/main" val="1039745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389E7-11E2-4A9F-8E2A-C3E31D9271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2B457F2-8331-49A9-9E1A-B888C6049C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BD43361-48F3-4E4A-BF2B-29A30F494F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0F330C4-BDF4-4063-97F2-D23A730E2D4D}"/>
              </a:ext>
            </a:extLst>
          </p:cNvPr>
          <p:cNvSpPr>
            <a:spLocks noGrp="1"/>
          </p:cNvSpPr>
          <p:nvPr>
            <p:ph type="dt" sz="half" idx="10"/>
          </p:nvPr>
        </p:nvSpPr>
        <p:spPr/>
        <p:txBody>
          <a:bodyPr/>
          <a:lstStyle/>
          <a:p>
            <a:fld id="{DCB4B745-4458-4710-BCF8-CA513F9A0C46}" type="datetimeFigureOut">
              <a:rPr lang="en-US" smtClean="0"/>
              <a:t>2/14/2022</a:t>
            </a:fld>
            <a:endParaRPr lang="en-US"/>
          </a:p>
        </p:txBody>
      </p:sp>
      <p:sp>
        <p:nvSpPr>
          <p:cNvPr id="6" name="Footer Placeholder 5">
            <a:extLst>
              <a:ext uri="{FF2B5EF4-FFF2-40B4-BE49-F238E27FC236}">
                <a16:creationId xmlns:a16="http://schemas.microsoft.com/office/drawing/2014/main" id="{F930E0B7-0CAC-43FD-87A0-52ECB50D5F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69D3E9E-DAD8-4DD1-AF5F-349705EAEA4B}"/>
              </a:ext>
            </a:extLst>
          </p:cNvPr>
          <p:cNvSpPr>
            <a:spLocks noGrp="1"/>
          </p:cNvSpPr>
          <p:nvPr>
            <p:ph type="sldNum" sz="quarter" idx="12"/>
          </p:nvPr>
        </p:nvSpPr>
        <p:spPr/>
        <p:txBody>
          <a:bodyPr/>
          <a:lstStyle/>
          <a:p>
            <a:fld id="{01CA4EA3-F852-4132-8DBE-3575D1D34D98}" type="slidenum">
              <a:rPr lang="en-US" smtClean="0"/>
              <a:t>‹#›</a:t>
            </a:fld>
            <a:endParaRPr lang="en-US"/>
          </a:p>
        </p:txBody>
      </p:sp>
    </p:spTree>
    <p:extLst>
      <p:ext uri="{BB962C8B-B14F-4D97-AF65-F5344CB8AC3E}">
        <p14:creationId xmlns:p14="http://schemas.microsoft.com/office/powerpoint/2010/main" val="2187783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28CAC-7735-4A56-B13D-A45C37D8B9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80884AD-1483-4186-8470-C14341CD59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9538D3F-5F4F-45FD-88CA-675D4AB4C8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F0F5786-9DA1-4681-9F13-A83DB8278DA0}"/>
              </a:ext>
            </a:extLst>
          </p:cNvPr>
          <p:cNvSpPr>
            <a:spLocks noGrp="1"/>
          </p:cNvSpPr>
          <p:nvPr>
            <p:ph type="dt" sz="half" idx="10"/>
          </p:nvPr>
        </p:nvSpPr>
        <p:spPr/>
        <p:txBody>
          <a:bodyPr/>
          <a:lstStyle/>
          <a:p>
            <a:fld id="{DCB4B745-4458-4710-BCF8-CA513F9A0C46}" type="datetimeFigureOut">
              <a:rPr lang="en-US" smtClean="0"/>
              <a:t>2/14/2022</a:t>
            </a:fld>
            <a:endParaRPr lang="en-US"/>
          </a:p>
        </p:txBody>
      </p:sp>
      <p:sp>
        <p:nvSpPr>
          <p:cNvPr id="6" name="Footer Placeholder 5">
            <a:extLst>
              <a:ext uri="{FF2B5EF4-FFF2-40B4-BE49-F238E27FC236}">
                <a16:creationId xmlns:a16="http://schemas.microsoft.com/office/drawing/2014/main" id="{4C5D90A9-293D-4FA4-A198-6B747205AF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4FBDDB-CB04-48EF-B247-6E7F04F6F8B1}"/>
              </a:ext>
            </a:extLst>
          </p:cNvPr>
          <p:cNvSpPr>
            <a:spLocks noGrp="1"/>
          </p:cNvSpPr>
          <p:nvPr>
            <p:ph type="sldNum" sz="quarter" idx="12"/>
          </p:nvPr>
        </p:nvSpPr>
        <p:spPr/>
        <p:txBody>
          <a:bodyPr/>
          <a:lstStyle/>
          <a:p>
            <a:fld id="{01CA4EA3-F852-4132-8DBE-3575D1D34D98}" type="slidenum">
              <a:rPr lang="en-US" smtClean="0"/>
              <a:t>‹#›</a:t>
            </a:fld>
            <a:endParaRPr lang="en-US"/>
          </a:p>
        </p:txBody>
      </p:sp>
    </p:spTree>
    <p:extLst>
      <p:ext uri="{BB962C8B-B14F-4D97-AF65-F5344CB8AC3E}">
        <p14:creationId xmlns:p14="http://schemas.microsoft.com/office/powerpoint/2010/main" val="3350758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4D9EBD-FAD6-41CB-B1DC-E5062962AE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179A6CD-875B-4256-A950-1B53FF3464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32D91B-7DF0-414E-8A03-38E0165138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B4B745-4458-4710-BCF8-CA513F9A0C46}" type="datetimeFigureOut">
              <a:rPr lang="en-US" smtClean="0"/>
              <a:t>2/14/2022</a:t>
            </a:fld>
            <a:endParaRPr lang="en-US"/>
          </a:p>
        </p:txBody>
      </p:sp>
      <p:sp>
        <p:nvSpPr>
          <p:cNvPr id="5" name="Footer Placeholder 4">
            <a:extLst>
              <a:ext uri="{FF2B5EF4-FFF2-40B4-BE49-F238E27FC236}">
                <a16:creationId xmlns:a16="http://schemas.microsoft.com/office/drawing/2014/main" id="{FD13CB31-45F0-4B03-BCD8-8D8EE73FBA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D4AC33D-CF5D-4E22-9220-88F13F5169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CA4EA3-F852-4132-8DBE-3575D1D34D98}" type="slidenum">
              <a:rPr lang="en-US" smtClean="0"/>
              <a:t>‹#›</a:t>
            </a:fld>
            <a:endParaRPr lang="en-US"/>
          </a:p>
        </p:txBody>
      </p:sp>
    </p:spTree>
    <p:extLst>
      <p:ext uri="{BB962C8B-B14F-4D97-AF65-F5344CB8AC3E}">
        <p14:creationId xmlns:p14="http://schemas.microsoft.com/office/powerpoint/2010/main" val="3920242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microsoft.com/office/2007/relationships/hdphoto" Target="../media/hdphoto1.wdp"/></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7.png"/><Relationship Id="rId7" Type="http://schemas.openxmlformats.org/officeDocument/2006/relationships/image" Target="../media/image2.png"/><Relationship Id="rId2" Type="http://schemas.openxmlformats.org/officeDocument/2006/relationships/image" Target="../media/image16.png"/><Relationship Id="rId1" Type="http://schemas.openxmlformats.org/officeDocument/2006/relationships/slideLayout" Target="../slideLayouts/slideLayout7.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12CB42C-EBF2-4181-9E4D-E144FCE4B0A8}"/>
              </a:ext>
            </a:extLst>
          </p:cNvPr>
          <p:cNvSpPr txBox="1"/>
          <p:nvPr/>
        </p:nvSpPr>
        <p:spPr>
          <a:xfrm>
            <a:off x="2456542" y="2218284"/>
            <a:ext cx="7278915" cy="1600438"/>
          </a:xfrm>
          <a:prstGeom prst="rect">
            <a:avLst/>
          </a:prstGeom>
          <a:noFill/>
        </p:spPr>
        <p:txBody>
          <a:bodyPr wrap="square" rtlCol="0">
            <a:spAutoFit/>
          </a:bodyPr>
          <a:lstStyle/>
          <a:p>
            <a:pPr algn="ctr"/>
            <a:r>
              <a:rPr lang="en-US" sz="9800" dirty="0">
                <a:solidFill>
                  <a:srgbClr val="FF5969"/>
                </a:solidFill>
                <a:latin typeface="Tw Cen MT" panose="020B0602020104020603" pitchFamily="34" charset="0"/>
              </a:rPr>
              <a:t>WELCOME</a:t>
            </a:r>
          </a:p>
        </p:txBody>
      </p:sp>
      <p:pic>
        <p:nvPicPr>
          <p:cNvPr id="1026" name="Picture 2" descr="Independent University, Bangladesh - Wikipedia">
            <a:extLst>
              <a:ext uri="{FF2B5EF4-FFF2-40B4-BE49-F238E27FC236}">
                <a16:creationId xmlns:a16="http://schemas.microsoft.com/office/drawing/2014/main" id="{2BA6C6E2-886B-40C8-AE61-ABA9609832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5402" y="544609"/>
            <a:ext cx="2393147" cy="1954289"/>
          </a:xfrm>
          <a:prstGeom prst="rect">
            <a:avLst/>
          </a:prstGeom>
          <a:noFill/>
          <a:extLst>
            <a:ext uri="{909E8E84-426E-40DD-AFC4-6F175D3DCCD1}">
              <a14:hiddenFill xmlns:a14="http://schemas.microsoft.com/office/drawing/2010/main">
                <a:solidFill>
                  <a:srgbClr val="FFFFFF"/>
                </a:solidFill>
              </a14:hiddenFill>
            </a:ext>
          </a:extLst>
        </p:spPr>
      </p:pic>
      <p:grpSp>
        <p:nvGrpSpPr>
          <p:cNvPr id="14" name="Group 13">
            <a:extLst>
              <a:ext uri="{FF2B5EF4-FFF2-40B4-BE49-F238E27FC236}">
                <a16:creationId xmlns:a16="http://schemas.microsoft.com/office/drawing/2014/main" id="{09F5F10A-CBAF-42C0-9BA6-D5E7EC69E761}"/>
              </a:ext>
            </a:extLst>
          </p:cNvPr>
          <p:cNvGrpSpPr/>
          <p:nvPr/>
        </p:nvGrpSpPr>
        <p:grpSpPr>
          <a:xfrm>
            <a:off x="5006967" y="3980765"/>
            <a:ext cx="1570015" cy="191808"/>
            <a:chOff x="4679586" y="878988"/>
            <a:chExt cx="1745757" cy="190500"/>
          </a:xfrm>
        </p:grpSpPr>
        <p:sp>
          <p:nvSpPr>
            <p:cNvPr id="15" name="Oval 14">
              <a:extLst>
                <a:ext uri="{FF2B5EF4-FFF2-40B4-BE49-F238E27FC236}">
                  <a16:creationId xmlns:a16="http://schemas.microsoft.com/office/drawing/2014/main" id="{72510348-C71B-43F5-880C-85C60F398F89}"/>
                </a:ext>
              </a:extLst>
            </p:cNvPr>
            <p:cNvSpPr/>
            <p:nvPr/>
          </p:nvSpPr>
          <p:spPr>
            <a:xfrm>
              <a:off x="4679586" y="878988"/>
              <a:ext cx="190500" cy="190500"/>
            </a:xfrm>
            <a:prstGeom prst="ellipse">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DFA68751-B5BB-4562-8AC6-BF7547FC3E69}"/>
                </a:ext>
              </a:extLst>
            </p:cNvPr>
            <p:cNvSpPr/>
            <p:nvPr/>
          </p:nvSpPr>
          <p:spPr>
            <a:xfrm>
              <a:off x="4990736" y="878988"/>
              <a:ext cx="190500" cy="190500"/>
            </a:xfrm>
            <a:prstGeom prst="ellipse">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9E29ED8D-A152-4340-8B2B-96D0871CB631}"/>
                </a:ext>
              </a:extLst>
            </p:cNvPr>
            <p:cNvSpPr/>
            <p:nvPr/>
          </p:nvSpPr>
          <p:spPr>
            <a:xfrm>
              <a:off x="5301522" y="878988"/>
              <a:ext cx="190500" cy="190500"/>
            </a:xfrm>
            <a:prstGeom prst="ellipse">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8934F518-E7A7-42A3-9D40-06539470A309}"/>
                </a:ext>
              </a:extLst>
            </p:cNvPr>
            <p:cNvSpPr/>
            <p:nvPr/>
          </p:nvSpPr>
          <p:spPr>
            <a:xfrm>
              <a:off x="5612308" y="878988"/>
              <a:ext cx="190500" cy="190500"/>
            </a:xfrm>
            <a:prstGeom prst="ellipse">
              <a:avLst/>
            </a:prstGeom>
            <a:solidFill>
              <a:srgbClr val="5D73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077A25C9-59CD-44E7-BDF8-C76A3B58FD4D}"/>
                </a:ext>
              </a:extLst>
            </p:cNvPr>
            <p:cNvSpPr/>
            <p:nvPr/>
          </p:nvSpPr>
          <p:spPr>
            <a:xfrm>
              <a:off x="5923575" y="878988"/>
              <a:ext cx="190500" cy="190500"/>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0350560E-58EC-4AB4-8D36-09D587EA9E6B}"/>
                </a:ext>
              </a:extLst>
            </p:cNvPr>
            <p:cNvSpPr/>
            <p:nvPr/>
          </p:nvSpPr>
          <p:spPr>
            <a:xfrm>
              <a:off x="6234843" y="878988"/>
              <a:ext cx="190500" cy="190500"/>
            </a:xfrm>
            <a:prstGeom prst="ellipse">
              <a:avLst/>
            </a:prstGeom>
            <a:solidFill>
              <a:srgbClr val="00A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626477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sp>
        <p:nvSpPr>
          <p:cNvPr id="25" name="Rectangle: Top Corners Rounded 24">
            <a:extLst>
              <a:ext uri="{FF2B5EF4-FFF2-40B4-BE49-F238E27FC236}">
                <a16:creationId xmlns:a16="http://schemas.microsoft.com/office/drawing/2014/main" id="{26E1D38B-01DD-4FD0-83D5-DA709CBCE904}"/>
              </a:ext>
            </a:extLst>
          </p:cNvPr>
          <p:cNvSpPr/>
          <p:nvPr/>
        </p:nvSpPr>
        <p:spPr>
          <a:xfrm rot="16200000">
            <a:off x="1164544" y="247614"/>
            <a:ext cx="368532" cy="211106"/>
          </a:xfrm>
          <a:prstGeom prst="round2SameRect">
            <a:avLst>
              <a:gd name="adj1" fmla="val 12063"/>
              <a:gd name="adj2" fmla="val 0"/>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95584510-9FFD-4DD5-83B8-880CB6F43A03}"/>
              </a:ext>
            </a:extLst>
          </p:cNvPr>
          <p:cNvGrpSpPr/>
          <p:nvPr/>
        </p:nvGrpSpPr>
        <p:grpSpPr>
          <a:xfrm>
            <a:off x="1688115" y="188951"/>
            <a:ext cx="8815769" cy="497992"/>
            <a:chOff x="1106682" y="4907346"/>
            <a:chExt cx="8823078" cy="497992"/>
          </a:xfrm>
        </p:grpSpPr>
        <p:sp>
          <p:nvSpPr>
            <p:cNvPr id="31" name="Rectangle: Top Corners Rounded 30">
              <a:extLst>
                <a:ext uri="{FF2B5EF4-FFF2-40B4-BE49-F238E27FC236}">
                  <a16:creationId xmlns:a16="http://schemas.microsoft.com/office/drawing/2014/main" id="{099A2D23-230F-4C87-A7DE-73C4B2401FD3}"/>
                </a:ext>
              </a:extLst>
            </p:cNvPr>
            <p:cNvSpPr/>
            <p:nvPr/>
          </p:nvSpPr>
          <p:spPr>
            <a:xfrm rot="16200000">
              <a:off x="1028056" y="4985972"/>
              <a:ext cx="368532" cy="211280"/>
            </a:xfrm>
            <a:prstGeom prst="round2SameRect">
              <a:avLst>
                <a:gd name="adj1" fmla="val 12063"/>
                <a:gd name="adj2" fmla="val 0"/>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08DE266A-B606-4907-ACCD-812F34972332}"/>
                </a:ext>
              </a:extLst>
            </p:cNvPr>
            <p:cNvSpPr txBox="1"/>
            <p:nvPr/>
          </p:nvSpPr>
          <p:spPr>
            <a:xfrm>
              <a:off x="2262238" y="5036006"/>
              <a:ext cx="7667522" cy="369332"/>
            </a:xfrm>
            <a:prstGeom prst="rect">
              <a:avLst/>
            </a:prstGeom>
            <a:noFill/>
            <a:ln>
              <a:noFill/>
            </a:ln>
          </p:spPr>
          <p:txBody>
            <a:bodyPr wrap="square" rtlCol="0">
              <a:spAutoFit/>
            </a:bodyPr>
            <a:lstStyle/>
            <a:p>
              <a:pPr algn="ctr"/>
              <a:endParaRPr lang="en-US" b="1" dirty="0">
                <a:solidFill>
                  <a:srgbClr val="FF5969"/>
                </a:solidFill>
                <a:latin typeface="Tw Cen MT" panose="020B0602020104020603" pitchFamily="34" charset="0"/>
              </a:endParaRPr>
            </a:p>
          </p:txBody>
        </p:sp>
      </p:grpSp>
      <p:pic>
        <p:nvPicPr>
          <p:cNvPr id="39" name="Picture 2" descr="pregnant woman Icon - Download pregnant woman Icon 710357 | Noun Project">
            <a:extLst>
              <a:ext uri="{FF2B5EF4-FFF2-40B4-BE49-F238E27FC236}">
                <a16:creationId xmlns:a16="http://schemas.microsoft.com/office/drawing/2014/main" id="{CA0181E5-58C1-4EE6-8822-80E10E593315}"/>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5136" y="0"/>
            <a:ext cx="1149928" cy="1149928"/>
          </a:xfrm>
          <a:prstGeom prst="rect">
            <a:avLst/>
          </a:prstGeom>
          <a:noFill/>
          <a:extLst>
            <a:ext uri="{909E8E84-426E-40DD-AFC4-6F175D3DCCD1}">
              <a14:hiddenFill xmlns:a14="http://schemas.microsoft.com/office/drawing/2010/main">
                <a:solidFill>
                  <a:srgbClr val="FFFFFF"/>
                </a:solidFill>
              </a14:hiddenFill>
            </a:ext>
          </a:extLst>
        </p:spPr>
      </p:pic>
      <p:grpSp>
        <p:nvGrpSpPr>
          <p:cNvPr id="14" name="Group 13">
            <a:extLst>
              <a:ext uri="{FF2B5EF4-FFF2-40B4-BE49-F238E27FC236}">
                <a16:creationId xmlns:a16="http://schemas.microsoft.com/office/drawing/2014/main" id="{0BB4456F-A1F2-4D32-BA6F-454D2ACF67E7}"/>
              </a:ext>
            </a:extLst>
          </p:cNvPr>
          <p:cNvGrpSpPr/>
          <p:nvPr/>
        </p:nvGrpSpPr>
        <p:grpSpPr>
          <a:xfrm>
            <a:off x="8478983" y="151383"/>
            <a:ext cx="3124375" cy="543115"/>
            <a:chOff x="5915217" y="2016455"/>
            <a:chExt cx="2757058" cy="543115"/>
          </a:xfrm>
        </p:grpSpPr>
        <p:sp>
          <p:nvSpPr>
            <p:cNvPr id="15" name="Rectangle: Top Corners Rounded 14">
              <a:extLst>
                <a:ext uri="{FF2B5EF4-FFF2-40B4-BE49-F238E27FC236}">
                  <a16:creationId xmlns:a16="http://schemas.microsoft.com/office/drawing/2014/main" id="{6255C4E4-74DF-4FCE-BBEE-F77A4F0B9BEC}"/>
                </a:ext>
              </a:extLst>
            </p:cNvPr>
            <p:cNvSpPr/>
            <p:nvPr/>
          </p:nvSpPr>
          <p:spPr>
            <a:xfrm>
              <a:off x="5915217" y="2016455"/>
              <a:ext cx="2757058" cy="535559"/>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64AF7361-8039-4DBB-BD65-C7D064B55FA4}"/>
                </a:ext>
              </a:extLst>
            </p:cNvPr>
            <p:cNvSpPr txBox="1"/>
            <p:nvPr/>
          </p:nvSpPr>
          <p:spPr>
            <a:xfrm>
              <a:off x="6025248" y="2036350"/>
              <a:ext cx="2509387" cy="523220"/>
            </a:xfrm>
            <a:prstGeom prst="rect">
              <a:avLst/>
            </a:prstGeom>
            <a:noFill/>
          </p:spPr>
          <p:txBody>
            <a:bodyPr wrap="square" rtlCol="0">
              <a:spAutoFit/>
            </a:bodyPr>
            <a:lstStyle/>
            <a:p>
              <a:pPr algn="ctr"/>
              <a:r>
                <a:rPr lang="en-US" sz="2800" b="1" dirty="0">
                  <a:solidFill>
                    <a:srgbClr val="E6E7E9"/>
                  </a:solidFill>
                  <a:latin typeface="Tw Cen MT" panose="020B0602020104020603" pitchFamily="34" charset="0"/>
                </a:rPr>
                <a:t>METHODOLOGY</a:t>
              </a:r>
            </a:p>
          </p:txBody>
        </p:sp>
      </p:grpSp>
      <p:grpSp>
        <p:nvGrpSpPr>
          <p:cNvPr id="4" name="Group 3">
            <a:extLst>
              <a:ext uri="{FF2B5EF4-FFF2-40B4-BE49-F238E27FC236}">
                <a16:creationId xmlns:a16="http://schemas.microsoft.com/office/drawing/2014/main" id="{BEA1BAC9-DA02-414B-926A-EB797BD37C30}"/>
              </a:ext>
            </a:extLst>
          </p:cNvPr>
          <p:cNvGrpSpPr/>
          <p:nvPr/>
        </p:nvGrpSpPr>
        <p:grpSpPr>
          <a:xfrm>
            <a:off x="806594" y="714394"/>
            <a:ext cx="10807654" cy="4713012"/>
            <a:chOff x="1079549" y="961496"/>
            <a:chExt cx="10807654" cy="3337066"/>
          </a:xfrm>
        </p:grpSpPr>
        <p:sp>
          <p:nvSpPr>
            <p:cNvPr id="24" name="Rectangle: Top Corners Rounded 23">
              <a:extLst>
                <a:ext uri="{FF2B5EF4-FFF2-40B4-BE49-F238E27FC236}">
                  <a16:creationId xmlns:a16="http://schemas.microsoft.com/office/drawing/2014/main" id="{68D6951F-124F-4538-A302-1C980DB7B523}"/>
                </a:ext>
              </a:extLst>
            </p:cNvPr>
            <p:cNvSpPr/>
            <p:nvPr/>
          </p:nvSpPr>
          <p:spPr>
            <a:xfrm rot="16200000">
              <a:off x="4909058" y="-2679582"/>
              <a:ext cx="3148635" cy="10807654"/>
            </a:xfrm>
            <a:prstGeom prst="round2SameRect">
              <a:avLst>
                <a:gd name="adj1" fmla="val 12063"/>
                <a:gd name="adj2" fmla="val 8160"/>
              </a:avLst>
            </a:prstGeom>
            <a:solidFill>
              <a:schemeClr val="bg2"/>
            </a:solidFill>
            <a:ln>
              <a:noFill/>
            </a:ln>
            <a:effectLst>
              <a:outerShdw blurRad="50800" dist="38100" dir="18900000" algn="b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9" name="TextBox 18">
              <a:extLst>
                <a:ext uri="{FF2B5EF4-FFF2-40B4-BE49-F238E27FC236}">
                  <a16:creationId xmlns:a16="http://schemas.microsoft.com/office/drawing/2014/main" id="{CF047D7C-0B00-4CF3-9430-2A70D8F601FC}"/>
                </a:ext>
              </a:extLst>
            </p:cNvPr>
            <p:cNvSpPr txBox="1"/>
            <p:nvPr/>
          </p:nvSpPr>
          <p:spPr>
            <a:xfrm>
              <a:off x="1688114" y="961496"/>
              <a:ext cx="9816950" cy="2331664"/>
            </a:xfrm>
            <a:prstGeom prst="rect">
              <a:avLst/>
            </a:prstGeom>
            <a:noFill/>
          </p:spPr>
          <p:txBody>
            <a:bodyPr wrap="square">
              <a:spAutoFit/>
            </a:bodyPr>
            <a:lstStyle/>
            <a:p>
              <a:pPr marL="0" marR="0" algn="just" fontAlgn="base">
                <a:lnSpc>
                  <a:spcPct val="200000"/>
                </a:lnSpc>
                <a:spcBef>
                  <a:spcPts val="0"/>
                </a:spcBef>
                <a:spcAft>
                  <a:spcPts val="0"/>
                </a:spcAft>
              </a:pPr>
              <a:br>
                <a:rPr lang="en-US" dirty="0">
                  <a:solidFill>
                    <a:schemeClr val="tx1">
                      <a:lumMod val="50000"/>
                      <a:lumOff val="50000"/>
                    </a:schemeClr>
                  </a:solidFill>
                  <a:latin typeface="Tw Cen MT" panose="020B0602020104020603" pitchFamily="34" charset="0"/>
                </a:rPr>
              </a:br>
              <a:r>
                <a:rPr lang="en-US" b="1" dirty="0">
                  <a:solidFill>
                    <a:schemeClr val="tx1">
                      <a:lumMod val="65000"/>
                      <a:lumOff val="35000"/>
                    </a:schemeClr>
                  </a:solidFill>
                  <a:latin typeface="Tw Cen MT" panose="020B0602020104020603" pitchFamily="34" charset="0"/>
                  <a:cs typeface="Times New Roman" panose="02020603050405020304" pitchFamily="18" charset="0"/>
                </a:rPr>
                <a:t>Method</a:t>
              </a:r>
              <a:r>
                <a:rPr lang="en-US" b="1" dirty="0">
                  <a:solidFill>
                    <a:schemeClr val="tx1">
                      <a:lumMod val="65000"/>
                      <a:lumOff val="35000"/>
                    </a:schemeClr>
                  </a:solidFill>
                  <a:effectLst/>
                  <a:latin typeface="Tw Cen MT" panose="020B0602020104020603" pitchFamily="34" charset="0"/>
                  <a:ea typeface="Times New Roman" panose="02020603050405020304" pitchFamily="18" charset="0"/>
                  <a:cs typeface="Times New Roman" panose="02020603050405020304" pitchFamily="18" charset="0"/>
                </a:rPr>
                <a:t>:  </a:t>
              </a:r>
              <a:endPar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endParaRPr>
            </a:p>
            <a:p>
              <a:pPr algn="just">
                <a:lnSpc>
                  <a:spcPct val="200000"/>
                </a:lnSpc>
                <a:spcAft>
                  <a:spcPts val="800"/>
                </a:spcAft>
              </a:pPr>
              <a:r>
                <a:rPr lang="en-US" sz="1800" dirty="0">
                  <a:solidFill>
                    <a:schemeClr val="tx1">
                      <a:lumMod val="50000"/>
                      <a:lumOff val="50000"/>
                    </a:schemeClr>
                  </a:solidFill>
                  <a:effectLst/>
                  <a:latin typeface="Tw Cen MT" panose="020B0602020104020603" pitchFamily="34" charset="0"/>
                  <a:ea typeface="Times New Roman" panose="02020603050405020304" pitchFamily="18" charset="0"/>
                  <a:cs typeface="Times New Roman" panose="02020603050405020304" pitchFamily="18" charset="0"/>
                </a:rPr>
                <a:t>This is a cross-sectional study. </a:t>
              </a:r>
              <a:endParaRPr lang="en-US" sz="1800"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endParaRPr>
            </a:p>
            <a:p>
              <a:pPr marL="0" marR="0" algn="just">
                <a:lnSpc>
                  <a:spcPct val="200000"/>
                </a:lnSpc>
                <a:spcBef>
                  <a:spcPts val="0"/>
                </a:spcBef>
                <a:spcAft>
                  <a:spcPts val="800"/>
                </a:spcAft>
              </a:pPr>
              <a:endParaRPr lang="en-US" dirty="0">
                <a:solidFill>
                  <a:schemeClr val="tx1">
                    <a:lumMod val="50000"/>
                    <a:lumOff val="50000"/>
                  </a:schemeClr>
                </a:solidFill>
                <a:latin typeface="Tw Cen MT" panose="020B0602020104020603" pitchFamily="34" charset="0"/>
              </a:endParaRPr>
            </a:p>
          </p:txBody>
        </p:sp>
      </p:grpSp>
      <p:pic>
        <p:nvPicPr>
          <p:cNvPr id="1026" name="Picture 2" descr="Flag Map of Bangladesh | Free Vector Maps">
            <a:extLst>
              <a:ext uri="{FF2B5EF4-FFF2-40B4-BE49-F238E27FC236}">
                <a16:creationId xmlns:a16="http://schemas.microsoft.com/office/drawing/2014/main" id="{197407F5-CB96-47F8-A900-2D132E8029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1564" y="1249448"/>
            <a:ext cx="4984411" cy="3668784"/>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a:extLst>
              <a:ext uri="{FF2B5EF4-FFF2-40B4-BE49-F238E27FC236}">
                <a16:creationId xmlns:a16="http://schemas.microsoft.com/office/drawing/2014/main" id="{023F49FA-E618-47F4-AC04-9E214C32E1CF}"/>
              </a:ext>
            </a:extLst>
          </p:cNvPr>
          <p:cNvSpPr txBox="1"/>
          <p:nvPr/>
        </p:nvSpPr>
        <p:spPr>
          <a:xfrm>
            <a:off x="1415159" y="2602170"/>
            <a:ext cx="8391199" cy="1675074"/>
          </a:xfrm>
          <a:prstGeom prst="rect">
            <a:avLst/>
          </a:prstGeom>
          <a:noFill/>
        </p:spPr>
        <p:txBody>
          <a:bodyPr wrap="square">
            <a:spAutoFit/>
          </a:bodyPr>
          <a:lstStyle/>
          <a:p>
            <a:pPr marL="0" marR="0" algn="just" fontAlgn="base">
              <a:lnSpc>
                <a:spcPct val="200000"/>
              </a:lnSpc>
              <a:spcBef>
                <a:spcPts val="0"/>
              </a:spcBef>
              <a:spcAft>
                <a:spcPts val="0"/>
              </a:spcAft>
            </a:pPr>
            <a:r>
              <a:rPr lang="en-US" dirty="0">
                <a:solidFill>
                  <a:schemeClr val="tx1">
                    <a:lumMod val="50000"/>
                    <a:lumOff val="50000"/>
                  </a:schemeClr>
                </a:solidFill>
                <a:effectLst/>
                <a:latin typeface="Tw Cen MT" panose="020B0602020104020603" pitchFamily="34" charset="0"/>
                <a:ea typeface="Times New Roman" panose="02020603050405020304" pitchFamily="18" charset="0"/>
                <a:cs typeface="Times New Roman" panose="02020603050405020304" pitchFamily="18" charset="0"/>
              </a:rPr>
              <a:t>Women aged between 15-49 years of age are the target population. A total</a:t>
            </a:r>
            <a:r>
              <a:rPr lang="en-US" dirty="0">
                <a:solidFill>
                  <a:schemeClr val="tx1">
                    <a:lumMod val="50000"/>
                    <a:lumOff val="50000"/>
                  </a:schemeClr>
                </a:solidFill>
                <a:latin typeface="Tw Cen MT" panose="020B0602020104020603" pitchFamily="34" charset="0"/>
                <a:ea typeface="Times New Roman" panose="02020603050405020304" pitchFamily="18" charset="0"/>
                <a:cs typeface="Times New Roman" panose="02020603050405020304" pitchFamily="18" charset="0"/>
              </a:rPr>
              <a:t> </a:t>
            </a:r>
            <a:r>
              <a:rPr lang="en-US" dirty="0">
                <a:solidFill>
                  <a:schemeClr val="tx1">
                    <a:lumMod val="50000"/>
                    <a:lumOff val="50000"/>
                  </a:schemeClr>
                </a:solidFill>
                <a:effectLst/>
                <a:latin typeface="Tw Cen MT" panose="020B0602020104020603" pitchFamily="34" charset="0"/>
                <a:ea typeface="Times New Roman" panose="02020603050405020304" pitchFamily="18" charset="0"/>
                <a:cs typeface="Times New Roman" panose="02020603050405020304" pitchFamily="18" charset="0"/>
              </a:rPr>
              <a:t>of </a:t>
            </a:r>
          </a:p>
          <a:p>
            <a:pPr marL="0" marR="0" algn="just" fontAlgn="base">
              <a:lnSpc>
                <a:spcPct val="200000"/>
              </a:lnSpc>
              <a:spcBef>
                <a:spcPts val="0"/>
              </a:spcBef>
              <a:spcAft>
                <a:spcPts val="0"/>
              </a:spcAft>
            </a:pPr>
            <a:r>
              <a:rPr lang="en-US" dirty="0">
                <a:solidFill>
                  <a:schemeClr val="tx1">
                    <a:lumMod val="50000"/>
                    <a:lumOff val="50000"/>
                  </a:schemeClr>
                </a:solidFill>
                <a:effectLst/>
                <a:latin typeface="Tw Cen MT" panose="020B0602020104020603" pitchFamily="34" charset="0"/>
                <a:ea typeface="Times New Roman" panose="02020603050405020304" pitchFamily="18" charset="0"/>
                <a:cs typeface="Times New Roman" panose="02020603050405020304" pitchFamily="18" charset="0"/>
              </a:rPr>
              <a:t>20,250 households were selected for the survey (6,810 in urban areas and 13,440</a:t>
            </a:r>
          </a:p>
          <a:p>
            <a:pPr marL="0" marR="0" algn="just" fontAlgn="base">
              <a:lnSpc>
                <a:spcPct val="200000"/>
              </a:lnSpc>
              <a:spcBef>
                <a:spcPts val="0"/>
              </a:spcBef>
              <a:spcAft>
                <a:spcPts val="0"/>
              </a:spcAft>
            </a:pPr>
            <a:r>
              <a:rPr lang="en-US" dirty="0">
                <a:solidFill>
                  <a:schemeClr val="tx1">
                    <a:lumMod val="50000"/>
                    <a:lumOff val="50000"/>
                  </a:schemeClr>
                </a:solidFill>
                <a:effectLst/>
                <a:latin typeface="Tw Cen MT" panose="020B0602020104020603" pitchFamily="34" charset="0"/>
                <a:ea typeface="Times New Roman" panose="02020603050405020304" pitchFamily="18" charset="0"/>
                <a:cs typeface="Times New Roman" panose="02020603050405020304" pitchFamily="18" charset="0"/>
              </a:rPr>
              <a:t> in rural areas).</a:t>
            </a:r>
            <a:endParaRPr lang="en-US"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4136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25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anim calcmode="lin" valueType="num">
                                      <p:cBhvr>
                                        <p:cTn id="8" dur="500" fill="hold"/>
                                        <p:tgtEl>
                                          <p:spTgt spid="14"/>
                                        </p:tgtEl>
                                        <p:attrNameLst>
                                          <p:attrName>ppt_x</p:attrName>
                                        </p:attrNameLst>
                                      </p:cBhvr>
                                      <p:tavLst>
                                        <p:tav tm="0">
                                          <p:val>
                                            <p:strVal val="#ppt_x"/>
                                          </p:val>
                                        </p:tav>
                                        <p:tav tm="100000">
                                          <p:val>
                                            <p:strVal val="#ppt_x"/>
                                          </p:val>
                                        </p:tav>
                                      </p:tavLst>
                                    </p:anim>
                                    <p:anim calcmode="lin" valueType="num">
                                      <p:cBhvr>
                                        <p:cTn id="9" dur="5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sp>
        <p:nvSpPr>
          <p:cNvPr id="25" name="Rectangle: Top Corners Rounded 24">
            <a:extLst>
              <a:ext uri="{FF2B5EF4-FFF2-40B4-BE49-F238E27FC236}">
                <a16:creationId xmlns:a16="http://schemas.microsoft.com/office/drawing/2014/main" id="{26E1D38B-01DD-4FD0-83D5-DA709CBCE904}"/>
              </a:ext>
            </a:extLst>
          </p:cNvPr>
          <p:cNvSpPr/>
          <p:nvPr/>
        </p:nvSpPr>
        <p:spPr>
          <a:xfrm rot="16200000">
            <a:off x="1164544" y="247614"/>
            <a:ext cx="368532" cy="211106"/>
          </a:xfrm>
          <a:prstGeom prst="round2SameRect">
            <a:avLst>
              <a:gd name="adj1" fmla="val 12063"/>
              <a:gd name="adj2" fmla="val 0"/>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95584510-9FFD-4DD5-83B8-880CB6F43A03}"/>
              </a:ext>
            </a:extLst>
          </p:cNvPr>
          <p:cNvGrpSpPr/>
          <p:nvPr/>
        </p:nvGrpSpPr>
        <p:grpSpPr>
          <a:xfrm>
            <a:off x="1688115" y="188951"/>
            <a:ext cx="8815769" cy="497992"/>
            <a:chOff x="1106682" y="4907346"/>
            <a:chExt cx="8823078" cy="497992"/>
          </a:xfrm>
        </p:grpSpPr>
        <p:sp>
          <p:nvSpPr>
            <p:cNvPr id="31" name="Rectangle: Top Corners Rounded 30">
              <a:extLst>
                <a:ext uri="{FF2B5EF4-FFF2-40B4-BE49-F238E27FC236}">
                  <a16:creationId xmlns:a16="http://schemas.microsoft.com/office/drawing/2014/main" id="{099A2D23-230F-4C87-A7DE-73C4B2401FD3}"/>
                </a:ext>
              </a:extLst>
            </p:cNvPr>
            <p:cNvSpPr/>
            <p:nvPr/>
          </p:nvSpPr>
          <p:spPr>
            <a:xfrm rot="16200000">
              <a:off x="1028056" y="4985972"/>
              <a:ext cx="368532" cy="211280"/>
            </a:xfrm>
            <a:prstGeom prst="round2SameRect">
              <a:avLst>
                <a:gd name="adj1" fmla="val 12063"/>
                <a:gd name="adj2" fmla="val 0"/>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08DE266A-B606-4907-ACCD-812F34972332}"/>
                </a:ext>
              </a:extLst>
            </p:cNvPr>
            <p:cNvSpPr txBox="1"/>
            <p:nvPr/>
          </p:nvSpPr>
          <p:spPr>
            <a:xfrm>
              <a:off x="2262238" y="5036006"/>
              <a:ext cx="7667522" cy="369332"/>
            </a:xfrm>
            <a:prstGeom prst="rect">
              <a:avLst/>
            </a:prstGeom>
            <a:noFill/>
            <a:ln>
              <a:noFill/>
            </a:ln>
          </p:spPr>
          <p:txBody>
            <a:bodyPr wrap="square" rtlCol="0">
              <a:spAutoFit/>
            </a:bodyPr>
            <a:lstStyle/>
            <a:p>
              <a:pPr algn="ctr"/>
              <a:endParaRPr lang="en-US" b="1" dirty="0">
                <a:solidFill>
                  <a:srgbClr val="FF5969"/>
                </a:solidFill>
                <a:latin typeface="Tw Cen MT" panose="020B0602020104020603" pitchFamily="34" charset="0"/>
              </a:endParaRPr>
            </a:p>
          </p:txBody>
        </p:sp>
      </p:grpSp>
      <p:pic>
        <p:nvPicPr>
          <p:cNvPr id="39" name="Picture 2" descr="pregnant woman Icon - Download pregnant woman Icon 710357 | Noun Project">
            <a:extLst>
              <a:ext uri="{FF2B5EF4-FFF2-40B4-BE49-F238E27FC236}">
                <a16:creationId xmlns:a16="http://schemas.microsoft.com/office/drawing/2014/main" id="{CA0181E5-58C1-4EE6-8822-80E10E593315}"/>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5136" y="0"/>
            <a:ext cx="1149928" cy="1149928"/>
          </a:xfrm>
          <a:prstGeom prst="rect">
            <a:avLst/>
          </a:prstGeom>
          <a:noFill/>
          <a:extLst>
            <a:ext uri="{909E8E84-426E-40DD-AFC4-6F175D3DCCD1}">
              <a14:hiddenFill xmlns:a14="http://schemas.microsoft.com/office/drawing/2010/main">
                <a:solidFill>
                  <a:srgbClr val="FFFFFF"/>
                </a:solidFill>
              </a14:hiddenFill>
            </a:ext>
          </a:extLst>
        </p:spPr>
      </p:pic>
      <p:grpSp>
        <p:nvGrpSpPr>
          <p:cNvPr id="14" name="Group 13">
            <a:extLst>
              <a:ext uri="{FF2B5EF4-FFF2-40B4-BE49-F238E27FC236}">
                <a16:creationId xmlns:a16="http://schemas.microsoft.com/office/drawing/2014/main" id="{0BB4456F-A1F2-4D32-BA6F-454D2ACF67E7}"/>
              </a:ext>
            </a:extLst>
          </p:cNvPr>
          <p:cNvGrpSpPr/>
          <p:nvPr/>
        </p:nvGrpSpPr>
        <p:grpSpPr>
          <a:xfrm>
            <a:off x="8937037" y="149599"/>
            <a:ext cx="2635061" cy="537343"/>
            <a:chOff x="6709220" y="2014671"/>
            <a:chExt cx="1963055" cy="537343"/>
          </a:xfrm>
        </p:grpSpPr>
        <p:sp>
          <p:nvSpPr>
            <p:cNvPr id="15" name="Rectangle: Top Corners Rounded 14">
              <a:extLst>
                <a:ext uri="{FF2B5EF4-FFF2-40B4-BE49-F238E27FC236}">
                  <a16:creationId xmlns:a16="http://schemas.microsoft.com/office/drawing/2014/main" id="{6255C4E4-74DF-4FCE-BBEE-F77A4F0B9BEC}"/>
                </a:ext>
              </a:extLst>
            </p:cNvPr>
            <p:cNvSpPr/>
            <p:nvPr/>
          </p:nvSpPr>
          <p:spPr>
            <a:xfrm>
              <a:off x="6709220" y="2016455"/>
              <a:ext cx="1963055" cy="535559"/>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64AF7361-8039-4DBB-BD65-C7D064B55FA4}"/>
                </a:ext>
              </a:extLst>
            </p:cNvPr>
            <p:cNvSpPr txBox="1"/>
            <p:nvPr/>
          </p:nvSpPr>
          <p:spPr>
            <a:xfrm>
              <a:off x="7061692" y="2014671"/>
              <a:ext cx="1409679" cy="523220"/>
            </a:xfrm>
            <a:prstGeom prst="rect">
              <a:avLst/>
            </a:prstGeom>
            <a:noFill/>
          </p:spPr>
          <p:txBody>
            <a:bodyPr wrap="square" rtlCol="0">
              <a:spAutoFit/>
            </a:bodyPr>
            <a:lstStyle/>
            <a:p>
              <a:pPr algn="ctr"/>
              <a:r>
                <a:rPr lang="en-US" sz="2800" b="1" dirty="0">
                  <a:solidFill>
                    <a:srgbClr val="E6E7E9"/>
                  </a:solidFill>
                  <a:latin typeface="Tw Cen MT" panose="020B0602020104020603" pitchFamily="34" charset="0"/>
                </a:rPr>
                <a:t>VARIABLE</a:t>
              </a:r>
            </a:p>
          </p:txBody>
        </p:sp>
      </p:grpSp>
      <p:grpSp>
        <p:nvGrpSpPr>
          <p:cNvPr id="3" name="Group 2">
            <a:extLst>
              <a:ext uri="{FF2B5EF4-FFF2-40B4-BE49-F238E27FC236}">
                <a16:creationId xmlns:a16="http://schemas.microsoft.com/office/drawing/2014/main" id="{909D63AD-CA68-4814-9D15-58ACAA1C8D6D}"/>
              </a:ext>
            </a:extLst>
          </p:cNvPr>
          <p:cNvGrpSpPr/>
          <p:nvPr/>
        </p:nvGrpSpPr>
        <p:grpSpPr>
          <a:xfrm>
            <a:off x="585356" y="1606057"/>
            <a:ext cx="10744459" cy="4807527"/>
            <a:chOff x="349828" y="1439802"/>
            <a:chExt cx="10744459" cy="4807527"/>
          </a:xfrm>
        </p:grpSpPr>
        <p:grpSp>
          <p:nvGrpSpPr>
            <p:cNvPr id="4" name="Group 3">
              <a:extLst>
                <a:ext uri="{FF2B5EF4-FFF2-40B4-BE49-F238E27FC236}">
                  <a16:creationId xmlns:a16="http://schemas.microsoft.com/office/drawing/2014/main" id="{BEA1BAC9-DA02-414B-926A-EB797BD37C30}"/>
                </a:ext>
              </a:extLst>
            </p:cNvPr>
            <p:cNvGrpSpPr/>
            <p:nvPr/>
          </p:nvGrpSpPr>
          <p:grpSpPr>
            <a:xfrm>
              <a:off x="349828" y="1439802"/>
              <a:ext cx="10744459" cy="4807527"/>
              <a:chOff x="1079548" y="1149927"/>
              <a:chExt cx="10807654" cy="4054384"/>
            </a:xfrm>
          </p:grpSpPr>
          <p:sp>
            <p:nvSpPr>
              <p:cNvPr id="24" name="Rectangle: Top Corners Rounded 23">
                <a:extLst>
                  <a:ext uri="{FF2B5EF4-FFF2-40B4-BE49-F238E27FC236}">
                    <a16:creationId xmlns:a16="http://schemas.microsoft.com/office/drawing/2014/main" id="{68D6951F-124F-4538-A302-1C980DB7B523}"/>
                  </a:ext>
                </a:extLst>
              </p:cNvPr>
              <p:cNvSpPr/>
              <p:nvPr/>
            </p:nvSpPr>
            <p:spPr>
              <a:xfrm rot="16200000">
                <a:off x="4456183" y="-2226708"/>
                <a:ext cx="4054384" cy="10807654"/>
              </a:xfrm>
              <a:prstGeom prst="round2SameRect">
                <a:avLst>
                  <a:gd name="adj1" fmla="val 12063"/>
                  <a:gd name="adj2" fmla="val 8160"/>
                </a:avLst>
              </a:prstGeom>
              <a:solidFill>
                <a:schemeClr val="bg2"/>
              </a:solidFill>
              <a:ln>
                <a:noFill/>
              </a:ln>
              <a:effectLst>
                <a:outerShdw blurRad="50800" dist="38100" dir="18900000" algn="b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9" name="TextBox 18">
                <a:extLst>
                  <a:ext uri="{FF2B5EF4-FFF2-40B4-BE49-F238E27FC236}">
                    <a16:creationId xmlns:a16="http://schemas.microsoft.com/office/drawing/2014/main" id="{CF047D7C-0B00-4CF3-9430-2A70D8F601FC}"/>
                  </a:ext>
                </a:extLst>
              </p:cNvPr>
              <p:cNvSpPr txBox="1"/>
              <p:nvPr/>
            </p:nvSpPr>
            <p:spPr>
              <a:xfrm>
                <a:off x="1729854" y="1164124"/>
                <a:ext cx="3905450" cy="3121011"/>
              </a:xfrm>
              <a:prstGeom prst="rect">
                <a:avLst/>
              </a:prstGeom>
              <a:noFill/>
            </p:spPr>
            <p:txBody>
              <a:bodyPr wrap="square">
                <a:spAutoFit/>
              </a:bodyPr>
              <a:lstStyle/>
              <a:p>
                <a:pPr marL="0" marR="0" algn="just" fontAlgn="base">
                  <a:lnSpc>
                    <a:spcPct val="150000"/>
                  </a:lnSpc>
                  <a:spcBef>
                    <a:spcPts val="0"/>
                  </a:spcBef>
                  <a:spcAft>
                    <a:spcPts val="0"/>
                  </a:spcAft>
                </a:pPr>
                <a:br>
                  <a:rPr lang="en-US" dirty="0">
                    <a:solidFill>
                      <a:schemeClr val="tx1">
                        <a:lumMod val="50000"/>
                        <a:lumOff val="50000"/>
                      </a:schemeClr>
                    </a:solidFill>
                    <a:latin typeface="Tw Cen MT" panose="020B0602020104020603" pitchFamily="34" charset="0"/>
                  </a:rPr>
                </a:br>
                <a:r>
                  <a:rPr lang="en-US" b="1" dirty="0">
                    <a:solidFill>
                      <a:schemeClr val="tx1">
                        <a:lumMod val="65000"/>
                        <a:lumOff val="35000"/>
                      </a:schemeClr>
                    </a:solidFill>
                    <a:latin typeface="Tw Cen MT" panose="020B0602020104020603" pitchFamily="34" charset="0"/>
                    <a:cs typeface="Times New Roman" panose="02020603050405020304" pitchFamily="18" charset="0"/>
                  </a:rPr>
                  <a:t>Dependent:</a:t>
                </a:r>
                <a:r>
                  <a:rPr lang="en-US" b="1" dirty="0">
                    <a:solidFill>
                      <a:schemeClr val="tx1">
                        <a:lumMod val="65000"/>
                        <a:lumOff val="35000"/>
                      </a:schemeClr>
                    </a:solidFill>
                    <a:effectLst/>
                    <a:latin typeface="Tw Cen MT" panose="020B0602020104020603" pitchFamily="34" charset="0"/>
                    <a:ea typeface="Times New Roman" panose="02020603050405020304" pitchFamily="18" charset="0"/>
                    <a:cs typeface="Times New Roman" panose="02020603050405020304" pitchFamily="18" charset="0"/>
                  </a:rPr>
                  <a:t> </a:t>
                </a:r>
                <a:endPar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n-US" dirty="0">
                    <a:solidFill>
                      <a:schemeClr val="tx1">
                        <a:lumMod val="50000"/>
                        <a:lumOff val="50000"/>
                      </a:schemeClr>
                    </a:solidFill>
                    <a:latin typeface="Tw Cen MT" panose="020B0602020104020603" pitchFamily="34" charset="0"/>
                    <a:ea typeface="Calibri" panose="020F0502020204030204" pitchFamily="34" charset="0"/>
                    <a:cs typeface="Times New Roman" panose="02020603050405020304" pitchFamily="18" charset="0"/>
                  </a:rPr>
                  <a:t>Antenatal visit of women</a:t>
                </a:r>
              </a:p>
              <a:p>
                <a:pPr algn="just">
                  <a:lnSpc>
                    <a:spcPct val="150000"/>
                  </a:lnSpc>
                  <a:spcAft>
                    <a:spcPts val="800"/>
                  </a:spcAft>
                </a:pPr>
                <a:r>
                  <a:rPr lang="en-US" b="1" dirty="0">
                    <a:solidFill>
                      <a:schemeClr val="tx1">
                        <a:lumMod val="65000"/>
                        <a:lumOff val="35000"/>
                      </a:schemeClr>
                    </a:solidFill>
                    <a:latin typeface="Tw Cen MT" panose="020B0602020104020603" pitchFamily="34" charset="0"/>
                    <a:cs typeface="Times New Roman" panose="02020603050405020304" pitchFamily="18" charset="0"/>
                  </a:rPr>
                  <a:t>Independent:</a:t>
                </a:r>
                <a:endParaRPr lang="en-US" sz="1800"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endParaRPr>
              </a:p>
              <a:p>
                <a:pPr marL="342900" marR="0" lvl="0" indent="-342900" algn="just" fontAlgn="base">
                  <a:lnSpc>
                    <a:spcPct val="150000"/>
                  </a:lnSpc>
                  <a:spcBef>
                    <a:spcPts val="0"/>
                  </a:spcBef>
                  <a:spcAft>
                    <a:spcPts val="0"/>
                  </a:spcAft>
                  <a:buSzPts val="1000"/>
                  <a:buFont typeface="Symbol" panose="05050102010706020507" pitchFamily="18" charset="2"/>
                  <a:buChar char=""/>
                  <a:tabLst>
                    <a:tab pos="457200" algn="l"/>
                  </a:tabLst>
                </a:pPr>
                <a:r>
                  <a:rPr lang="en-US" sz="1800" dirty="0">
                    <a:solidFill>
                      <a:schemeClr val="tx1">
                        <a:lumMod val="50000"/>
                        <a:lumOff val="50000"/>
                      </a:schemeClr>
                    </a:solidFill>
                    <a:effectLst/>
                    <a:latin typeface="Tw Cen MT" panose="020B0602020104020603" pitchFamily="34" charset="0"/>
                    <a:ea typeface="Times New Roman" panose="02020603050405020304" pitchFamily="18" charset="0"/>
                    <a:cs typeface="Times New Roman" panose="02020603050405020304" pitchFamily="18" charset="0"/>
                  </a:rPr>
                  <a:t>Division </a:t>
                </a:r>
                <a:endParaRPr lang="en-US" sz="1800"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endParaRPr>
              </a:p>
              <a:p>
                <a:pPr marL="342900" marR="0" lvl="0" indent="-342900" algn="just" fontAlgn="base">
                  <a:lnSpc>
                    <a:spcPct val="150000"/>
                  </a:lnSpc>
                  <a:spcBef>
                    <a:spcPts val="0"/>
                  </a:spcBef>
                  <a:spcAft>
                    <a:spcPts val="0"/>
                  </a:spcAft>
                  <a:buSzPts val="1000"/>
                  <a:buFont typeface="Symbol" panose="05050102010706020507" pitchFamily="18" charset="2"/>
                  <a:buChar char=""/>
                  <a:tabLst>
                    <a:tab pos="457200" algn="l"/>
                  </a:tabLst>
                </a:pPr>
                <a:r>
                  <a:rPr lang="en-US" sz="1800" dirty="0">
                    <a:solidFill>
                      <a:schemeClr val="tx1">
                        <a:lumMod val="50000"/>
                        <a:lumOff val="50000"/>
                      </a:schemeClr>
                    </a:solidFill>
                    <a:effectLst/>
                    <a:latin typeface="Tw Cen MT" panose="020B0602020104020603" pitchFamily="34" charset="0"/>
                    <a:ea typeface="Times New Roman" panose="02020603050405020304" pitchFamily="18" charset="0"/>
                    <a:cs typeface="Times New Roman" panose="02020603050405020304" pitchFamily="18" charset="0"/>
                  </a:rPr>
                  <a:t>Type of residence </a:t>
                </a:r>
                <a:endParaRPr lang="en-US" sz="1800"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endParaRPr>
              </a:p>
              <a:p>
                <a:pPr marL="342900" marR="0" lvl="0" indent="-342900" algn="just" fontAlgn="base">
                  <a:lnSpc>
                    <a:spcPct val="150000"/>
                  </a:lnSpc>
                  <a:spcBef>
                    <a:spcPts val="0"/>
                  </a:spcBef>
                  <a:spcAft>
                    <a:spcPts val="0"/>
                  </a:spcAft>
                  <a:buSzPts val="1000"/>
                  <a:buFont typeface="Symbol" panose="05050102010706020507" pitchFamily="18" charset="2"/>
                  <a:buChar char=""/>
                  <a:tabLst>
                    <a:tab pos="457200" algn="l"/>
                  </a:tabLst>
                </a:pPr>
                <a:r>
                  <a:rPr lang="en-US" sz="1800" dirty="0">
                    <a:solidFill>
                      <a:schemeClr val="tx1">
                        <a:lumMod val="50000"/>
                        <a:lumOff val="50000"/>
                      </a:schemeClr>
                    </a:solidFill>
                    <a:effectLst/>
                    <a:latin typeface="Tw Cen MT" panose="020B0602020104020603" pitchFamily="34" charset="0"/>
                    <a:ea typeface="Times New Roman" panose="02020603050405020304" pitchFamily="18" charset="0"/>
                    <a:cs typeface="Times New Roman" panose="02020603050405020304" pitchFamily="18" charset="0"/>
                  </a:rPr>
                  <a:t>Religion</a:t>
                </a:r>
                <a:endParaRPr lang="en-US" sz="1800"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endParaRPr>
              </a:p>
              <a:p>
                <a:pPr marL="342900" marR="0" lvl="0" indent="-342900" algn="just" fontAlgn="base">
                  <a:lnSpc>
                    <a:spcPct val="150000"/>
                  </a:lnSpc>
                  <a:spcBef>
                    <a:spcPts val="0"/>
                  </a:spcBef>
                  <a:spcAft>
                    <a:spcPts val="0"/>
                  </a:spcAft>
                  <a:buSzPts val="1000"/>
                  <a:buFont typeface="Symbol" panose="05050102010706020507" pitchFamily="18" charset="2"/>
                  <a:buChar char=""/>
                  <a:tabLst>
                    <a:tab pos="457200" algn="l"/>
                  </a:tabLst>
                </a:pPr>
                <a:r>
                  <a:rPr lang="en-US" sz="1800" dirty="0">
                    <a:solidFill>
                      <a:schemeClr val="tx1">
                        <a:lumMod val="50000"/>
                        <a:lumOff val="50000"/>
                      </a:schemeClr>
                    </a:solidFill>
                    <a:effectLst/>
                    <a:latin typeface="Tw Cen MT" panose="020B0602020104020603" pitchFamily="34" charset="0"/>
                    <a:ea typeface="Times New Roman" panose="02020603050405020304" pitchFamily="18" charset="0"/>
                    <a:cs typeface="Times New Roman" panose="02020603050405020304" pitchFamily="18" charset="0"/>
                  </a:rPr>
                  <a:t>Wealth index combined</a:t>
                </a:r>
                <a:endParaRPr lang="en-US" sz="1800"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endParaRPr>
              </a:p>
              <a:p>
                <a:pPr marL="342900" marR="0" lvl="0" indent="-342900" algn="just" fontAlgn="base">
                  <a:lnSpc>
                    <a:spcPct val="150000"/>
                  </a:lnSpc>
                  <a:spcBef>
                    <a:spcPts val="0"/>
                  </a:spcBef>
                  <a:spcAft>
                    <a:spcPts val="0"/>
                  </a:spcAft>
                  <a:buSzPts val="1000"/>
                  <a:buFont typeface="Symbol" panose="05050102010706020507" pitchFamily="18" charset="2"/>
                  <a:buChar char=""/>
                  <a:tabLst>
                    <a:tab pos="457200" algn="l"/>
                  </a:tabLst>
                </a:pPr>
                <a:r>
                  <a:rPr lang="en-US" sz="1800" dirty="0">
                    <a:solidFill>
                      <a:schemeClr val="tx1">
                        <a:lumMod val="50000"/>
                        <a:lumOff val="50000"/>
                      </a:schemeClr>
                    </a:solidFill>
                    <a:effectLst/>
                    <a:latin typeface="Tw Cen MT" panose="020B0602020104020603" pitchFamily="34" charset="0"/>
                    <a:ea typeface="Times New Roman" panose="02020603050405020304" pitchFamily="18" charset="0"/>
                    <a:cs typeface="Times New Roman" panose="02020603050405020304" pitchFamily="18" charset="0"/>
                  </a:rPr>
                  <a:t>Sex of child</a:t>
                </a:r>
                <a:endParaRPr lang="en-US" sz="1800"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800"/>
                  </a:spcAft>
                </a:pPr>
                <a:endParaRPr lang="en-US" dirty="0">
                  <a:solidFill>
                    <a:schemeClr val="tx1">
                      <a:lumMod val="50000"/>
                      <a:lumOff val="50000"/>
                    </a:schemeClr>
                  </a:solidFill>
                  <a:latin typeface="Tw Cen MT" panose="020B0602020104020603" pitchFamily="34" charset="0"/>
                </a:endParaRPr>
              </a:p>
            </p:txBody>
          </p:sp>
        </p:grpSp>
        <p:sp>
          <p:nvSpPr>
            <p:cNvPr id="18" name="TextBox 17">
              <a:extLst>
                <a:ext uri="{FF2B5EF4-FFF2-40B4-BE49-F238E27FC236}">
                  <a16:creationId xmlns:a16="http://schemas.microsoft.com/office/drawing/2014/main" id="{0629F37F-07ED-40E0-A344-EC99386F45D7}"/>
                </a:ext>
              </a:extLst>
            </p:cNvPr>
            <p:cNvSpPr txBox="1"/>
            <p:nvPr/>
          </p:nvSpPr>
          <p:spPr>
            <a:xfrm>
              <a:off x="5212988" y="2780968"/>
              <a:ext cx="4530306" cy="2125197"/>
            </a:xfrm>
            <a:prstGeom prst="rect">
              <a:avLst/>
            </a:prstGeom>
            <a:noFill/>
          </p:spPr>
          <p:txBody>
            <a:bodyPr wrap="square">
              <a:spAutoFit/>
            </a:bodyPr>
            <a:lstStyle/>
            <a:p>
              <a:pPr marL="342900" marR="0" lvl="0" indent="-342900" algn="just" fontAlgn="base">
                <a:lnSpc>
                  <a:spcPct val="150000"/>
                </a:lnSpc>
                <a:spcBef>
                  <a:spcPts val="0"/>
                </a:spcBef>
                <a:spcAft>
                  <a:spcPts val="0"/>
                </a:spcAft>
                <a:buSzPts val="1000"/>
                <a:buFont typeface="Symbol" panose="05050102010706020507" pitchFamily="18" charset="2"/>
                <a:buChar char=""/>
                <a:tabLst>
                  <a:tab pos="457200" algn="l"/>
                </a:tabLst>
              </a:pPr>
              <a:r>
                <a:rPr lang="en-US" sz="1800" dirty="0">
                  <a:solidFill>
                    <a:schemeClr val="tx1">
                      <a:lumMod val="50000"/>
                      <a:lumOff val="50000"/>
                    </a:schemeClr>
                  </a:solidFill>
                  <a:effectLst/>
                  <a:latin typeface="Tw Cen MT" panose="020B0602020104020603" pitchFamily="34" charset="0"/>
                  <a:ea typeface="Times New Roman" panose="02020603050405020304" pitchFamily="18" charset="0"/>
                  <a:cs typeface="Times New Roman" panose="02020603050405020304" pitchFamily="18" charset="0"/>
                </a:rPr>
                <a:t>Child’s Low birth weight</a:t>
              </a:r>
              <a:endParaRPr lang="en-US" sz="1800"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endParaRPr>
            </a:p>
            <a:p>
              <a:pPr marL="342900" marR="0" lvl="0" indent="-342900" algn="just" fontAlgn="base">
                <a:lnSpc>
                  <a:spcPct val="150000"/>
                </a:lnSpc>
                <a:spcBef>
                  <a:spcPts val="0"/>
                </a:spcBef>
                <a:spcAft>
                  <a:spcPts val="0"/>
                </a:spcAft>
                <a:buSzPts val="1000"/>
                <a:buFont typeface="Symbol" panose="05050102010706020507" pitchFamily="18" charset="2"/>
                <a:buChar char=""/>
                <a:tabLst>
                  <a:tab pos="457200" algn="l"/>
                </a:tabLst>
              </a:pPr>
              <a:r>
                <a:rPr lang="en-US" sz="1800" dirty="0">
                  <a:solidFill>
                    <a:schemeClr val="tx1">
                      <a:lumMod val="50000"/>
                      <a:lumOff val="50000"/>
                    </a:schemeClr>
                  </a:solidFill>
                  <a:effectLst/>
                  <a:latin typeface="Tw Cen MT" panose="020B0602020104020603" pitchFamily="34" charset="0"/>
                  <a:ea typeface="Times New Roman" panose="02020603050405020304" pitchFamily="18" charset="0"/>
                  <a:cs typeface="Times New Roman" panose="02020603050405020304" pitchFamily="18" charset="0"/>
                </a:rPr>
                <a:t>Antenatal visit to doctors</a:t>
              </a:r>
              <a:endParaRPr lang="en-US" sz="1800"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endParaRPr>
            </a:p>
            <a:p>
              <a:pPr marL="342900" marR="0" lvl="0" indent="-342900" algn="just" fontAlgn="base">
                <a:lnSpc>
                  <a:spcPct val="150000"/>
                </a:lnSpc>
                <a:spcBef>
                  <a:spcPts val="0"/>
                </a:spcBef>
                <a:spcAft>
                  <a:spcPts val="0"/>
                </a:spcAft>
                <a:buSzPts val="1000"/>
                <a:buFont typeface="Symbol" panose="05050102010706020507" pitchFamily="18" charset="2"/>
                <a:buChar char=""/>
                <a:tabLst>
                  <a:tab pos="457200" algn="l"/>
                </a:tabLst>
              </a:pPr>
              <a:r>
                <a:rPr lang="en-US" sz="1800" dirty="0">
                  <a:solidFill>
                    <a:schemeClr val="tx1">
                      <a:lumMod val="50000"/>
                      <a:lumOff val="50000"/>
                    </a:schemeClr>
                  </a:solidFill>
                  <a:effectLst/>
                  <a:latin typeface="Tw Cen MT" panose="020B0602020104020603" pitchFamily="34" charset="0"/>
                  <a:ea typeface="Times New Roman" panose="02020603050405020304" pitchFamily="18" charset="0"/>
                  <a:cs typeface="Times New Roman" panose="02020603050405020304" pitchFamily="18" charset="0"/>
                </a:rPr>
                <a:t>Respondent’s currently working status</a:t>
              </a:r>
              <a:endParaRPr lang="en-US" sz="1800"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endParaRPr>
            </a:p>
            <a:p>
              <a:pPr marL="342900" marR="0" lvl="0" indent="-342900" algn="just" fontAlgn="base">
                <a:lnSpc>
                  <a:spcPct val="150000"/>
                </a:lnSpc>
                <a:spcBef>
                  <a:spcPts val="0"/>
                </a:spcBef>
                <a:spcAft>
                  <a:spcPts val="0"/>
                </a:spcAft>
                <a:buSzPts val="1000"/>
                <a:buFont typeface="Symbol" panose="05050102010706020507" pitchFamily="18" charset="2"/>
                <a:buChar char=""/>
                <a:tabLst>
                  <a:tab pos="457200" algn="l"/>
                </a:tabLst>
              </a:pPr>
              <a:r>
                <a:rPr lang="en-US" sz="1800" dirty="0">
                  <a:solidFill>
                    <a:schemeClr val="tx1">
                      <a:lumMod val="50000"/>
                      <a:lumOff val="50000"/>
                    </a:schemeClr>
                  </a:solidFill>
                  <a:effectLst/>
                  <a:latin typeface="Tw Cen MT" panose="020B0602020104020603" pitchFamily="34" charset="0"/>
                  <a:ea typeface="Times New Roman" panose="02020603050405020304" pitchFamily="18" charset="0"/>
                  <a:cs typeface="Times New Roman" panose="02020603050405020304" pitchFamily="18" charset="0"/>
                </a:rPr>
                <a:t>Respondent’s education</a:t>
              </a:r>
              <a:endParaRPr lang="en-US" sz="1800"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endParaRPr>
            </a:p>
            <a:p>
              <a:pPr marL="342900" marR="0" lvl="0" indent="-342900" algn="just" fontAlgn="base">
                <a:lnSpc>
                  <a:spcPct val="150000"/>
                </a:lnSpc>
                <a:spcBef>
                  <a:spcPts val="0"/>
                </a:spcBef>
                <a:spcAft>
                  <a:spcPts val="0"/>
                </a:spcAft>
                <a:buSzPts val="1000"/>
                <a:buFont typeface="Symbol" panose="05050102010706020507" pitchFamily="18" charset="2"/>
                <a:buChar char=""/>
                <a:tabLst>
                  <a:tab pos="457200" algn="l"/>
                </a:tabLst>
              </a:pPr>
              <a:r>
                <a:rPr lang="en-US" sz="1800" dirty="0">
                  <a:solidFill>
                    <a:schemeClr val="tx1">
                      <a:lumMod val="50000"/>
                      <a:lumOff val="50000"/>
                    </a:schemeClr>
                  </a:solidFill>
                  <a:effectLst/>
                  <a:latin typeface="Tw Cen MT" panose="020B0602020104020603" pitchFamily="34" charset="0"/>
                  <a:ea typeface="Times New Roman" panose="02020603050405020304" pitchFamily="18" charset="0"/>
                  <a:cs typeface="Times New Roman" panose="02020603050405020304" pitchFamily="18" charset="0"/>
                </a:rPr>
                <a:t>Respondent’s husband/partners education</a:t>
              </a:r>
              <a:endParaRPr lang="en-US" sz="1800"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1168871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25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anim calcmode="lin" valueType="num">
                                      <p:cBhvr>
                                        <p:cTn id="8" dur="500" fill="hold"/>
                                        <p:tgtEl>
                                          <p:spTgt spid="14"/>
                                        </p:tgtEl>
                                        <p:attrNameLst>
                                          <p:attrName>ppt_x</p:attrName>
                                        </p:attrNameLst>
                                      </p:cBhvr>
                                      <p:tavLst>
                                        <p:tav tm="0">
                                          <p:val>
                                            <p:strVal val="#ppt_x"/>
                                          </p:val>
                                        </p:tav>
                                        <p:tav tm="100000">
                                          <p:val>
                                            <p:strVal val="#ppt_x"/>
                                          </p:val>
                                        </p:tav>
                                      </p:tavLst>
                                    </p:anim>
                                    <p:anim calcmode="lin" valueType="num">
                                      <p:cBhvr>
                                        <p:cTn id="9" dur="5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sp>
        <p:nvSpPr>
          <p:cNvPr id="25" name="Rectangle: Top Corners Rounded 24">
            <a:extLst>
              <a:ext uri="{FF2B5EF4-FFF2-40B4-BE49-F238E27FC236}">
                <a16:creationId xmlns:a16="http://schemas.microsoft.com/office/drawing/2014/main" id="{26E1D38B-01DD-4FD0-83D5-DA709CBCE904}"/>
              </a:ext>
            </a:extLst>
          </p:cNvPr>
          <p:cNvSpPr/>
          <p:nvPr/>
        </p:nvSpPr>
        <p:spPr>
          <a:xfrm rot="16200000">
            <a:off x="1164544" y="247614"/>
            <a:ext cx="368532" cy="211106"/>
          </a:xfrm>
          <a:prstGeom prst="round2SameRect">
            <a:avLst>
              <a:gd name="adj1" fmla="val 12063"/>
              <a:gd name="adj2" fmla="val 0"/>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95584510-9FFD-4DD5-83B8-880CB6F43A03}"/>
              </a:ext>
            </a:extLst>
          </p:cNvPr>
          <p:cNvGrpSpPr/>
          <p:nvPr/>
        </p:nvGrpSpPr>
        <p:grpSpPr>
          <a:xfrm>
            <a:off x="1688115" y="188951"/>
            <a:ext cx="8815769" cy="497992"/>
            <a:chOff x="1106682" y="4907346"/>
            <a:chExt cx="8823078" cy="497992"/>
          </a:xfrm>
        </p:grpSpPr>
        <p:sp>
          <p:nvSpPr>
            <p:cNvPr id="31" name="Rectangle: Top Corners Rounded 30">
              <a:extLst>
                <a:ext uri="{FF2B5EF4-FFF2-40B4-BE49-F238E27FC236}">
                  <a16:creationId xmlns:a16="http://schemas.microsoft.com/office/drawing/2014/main" id="{099A2D23-230F-4C87-A7DE-73C4B2401FD3}"/>
                </a:ext>
              </a:extLst>
            </p:cNvPr>
            <p:cNvSpPr/>
            <p:nvPr/>
          </p:nvSpPr>
          <p:spPr>
            <a:xfrm rot="16200000">
              <a:off x="1028056" y="4985972"/>
              <a:ext cx="368532" cy="211280"/>
            </a:xfrm>
            <a:prstGeom prst="round2SameRect">
              <a:avLst>
                <a:gd name="adj1" fmla="val 12063"/>
                <a:gd name="adj2" fmla="val 0"/>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08DE266A-B606-4907-ACCD-812F34972332}"/>
                </a:ext>
              </a:extLst>
            </p:cNvPr>
            <p:cNvSpPr txBox="1"/>
            <p:nvPr/>
          </p:nvSpPr>
          <p:spPr>
            <a:xfrm>
              <a:off x="2262238" y="5036006"/>
              <a:ext cx="7667522" cy="369332"/>
            </a:xfrm>
            <a:prstGeom prst="rect">
              <a:avLst/>
            </a:prstGeom>
            <a:noFill/>
            <a:ln>
              <a:noFill/>
            </a:ln>
          </p:spPr>
          <p:txBody>
            <a:bodyPr wrap="square" rtlCol="0">
              <a:spAutoFit/>
            </a:bodyPr>
            <a:lstStyle/>
            <a:p>
              <a:pPr algn="ctr"/>
              <a:endParaRPr lang="en-US" b="1" dirty="0">
                <a:solidFill>
                  <a:srgbClr val="FF5969"/>
                </a:solidFill>
                <a:latin typeface="Tw Cen MT" panose="020B0602020104020603" pitchFamily="34" charset="0"/>
              </a:endParaRPr>
            </a:p>
          </p:txBody>
        </p:sp>
      </p:grpSp>
      <p:pic>
        <p:nvPicPr>
          <p:cNvPr id="39" name="Picture 2" descr="pregnant woman Icon - Download pregnant woman Icon 710357 | Noun Project">
            <a:extLst>
              <a:ext uri="{FF2B5EF4-FFF2-40B4-BE49-F238E27FC236}">
                <a16:creationId xmlns:a16="http://schemas.microsoft.com/office/drawing/2014/main" id="{CA0181E5-58C1-4EE6-8822-80E10E593315}"/>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5136" y="0"/>
            <a:ext cx="1149928" cy="1149928"/>
          </a:xfrm>
          <a:prstGeom prst="rect">
            <a:avLst/>
          </a:prstGeom>
          <a:noFill/>
          <a:extLst>
            <a:ext uri="{909E8E84-426E-40DD-AFC4-6F175D3DCCD1}">
              <a14:hiddenFill xmlns:a14="http://schemas.microsoft.com/office/drawing/2010/main">
                <a:solidFill>
                  <a:srgbClr val="FFFFFF"/>
                </a:solidFill>
              </a14:hiddenFill>
            </a:ext>
          </a:extLst>
        </p:spPr>
      </p:pic>
      <p:grpSp>
        <p:nvGrpSpPr>
          <p:cNvPr id="14" name="Group 13">
            <a:extLst>
              <a:ext uri="{FF2B5EF4-FFF2-40B4-BE49-F238E27FC236}">
                <a16:creationId xmlns:a16="http://schemas.microsoft.com/office/drawing/2014/main" id="{0BB4456F-A1F2-4D32-BA6F-454D2ACF67E7}"/>
              </a:ext>
            </a:extLst>
          </p:cNvPr>
          <p:cNvGrpSpPr/>
          <p:nvPr/>
        </p:nvGrpSpPr>
        <p:grpSpPr>
          <a:xfrm>
            <a:off x="9349287" y="151383"/>
            <a:ext cx="2423491" cy="543115"/>
            <a:chOff x="7016338" y="2016455"/>
            <a:chExt cx="1805441" cy="543115"/>
          </a:xfrm>
        </p:grpSpPr>
        <p:sp>
          <p:nvSpPr>
            <p:cNvPr id="15" name="Rectangle: Top Corners Rounded 14">
              <a:extLst>
                <a:ext uri="{FF2B5EF4-FFF2-40B4-BE49-F238E27FC236}">
                  <a16:creationId xmlns:a16="http://schemas.microsoft.com/office/drawing/2014/main" id="{6255C4E4-74DF-4FCE-BBEE-F77A4F0B9BEC}"/>
                </a:ext>
              </a:extLst>
            </p:cNvPr>
            <p:cNvSpPr/>
            <p:nvPr/>
          </p:nvSpPr>
          <p:spPr>
            <a:xfrm>
              <a:off x="7080693" y="2016455"/>
              <a:ext cx="1591582" cy="535559"/>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64AF7361-8039-4DBB-BD65-C7D064B55FA4}"/>
                </a:ext>
              </a:extLst>
            </p:cNvPr>
            <p:cNvSpPr txBox="1"/>
            <p:nvPr/>
          </p:nvSpPr>
          <p:spPr>
            <a:xfrm>
              <a:off x="7016338" y="2036350"/>
              <a:ext cx="1805441" cy="523220"/>
            </a:xfrm>
            <a:prstGeom prst="rect">
              <a:avLst/>
            </a:prstGeom>
            <a:noFill/>
          </p:spPr>
          <p:txBody>
            <a:bodyPr wrap="square" rtlCol="0">
              <a:spAutoFit/>
            </a:bodyPr>
            <a:lstStyle/>
            <a:p>
              <a:pPr algn="ctr"/>
              <a:r>
                <a:rPr lang="en-US" sz="2800" b="1" dirty="0">
                  <a:solidFill>
                    <a:srgbClr val="E6E7E9"/>
                  </a:solidFill>
                  <a:latin typeface="Tw Cen MT" panose="020B0602020104020603" pitchFamily="34" charset="0"/>
                </a:rPr>
                <a:t>RESULT</a:t>
              </a:r>
            </a:p>
          </p:txBody>
        </p:sp>
      </p:grpSp>
      <p:grpSp>
        <p:nvGrpSpPr>
          <p:cNvPr id="2" name="Group 1">
            <a:extLst>
              <a:ext uri="{FF2B5EF4-FFF2-40B4-BE49-F238E27FC236}">
                <a16:creationId xmlns:a16="http://schemas.microsoft.com/office/drawing/2014/main" id="{6C05AD73-88A0-4B0F-A345-281411D77B65}"/>
              </a:ext>
            </a:extLst>
          </p:cNvPr>
          <p:cNvGrpSpPr/>
          <p:nvPr/>
        </p:nvGrpSpPr>
        <p:grpSpPr>
          <a:xfrm>
            <a:off x="585356" y="1606056"/>
            <a:ext cx="10744459" cy="4807528"/>
            <a:chOff x="585356" y="1606056"/>
            <a:chExt cx="10744459" cy="4807528"/>
          </a:xfrm>
          <a:effectLst/>
        </p:grpSpPr>
        <p:sp>
          <p:nvSpPr>
            <p:cNvPr id="24" name="Rectangle: Top Corners Rounded 23">
              <a:extLst>
                <a:ext uri="{FF2B5EF4-FFF2-40B4-BE49-F238E27FC236}">
                  <a16:creationId xmlns:a16="http://schemas.microsoft.com/office/drawing/2014/main" id="{68D6951F-124F-4538-A302-1C980DB7B523}"/>
                </a:ext>
              </a:extLst>
            </p:cNvPr>
            <p:cNvSpPr/>
            <p:nvPr/>
          </p:nvSpPr>
          <p:spPr>
            <a:xfrm rot="16200000">
              <a:off x="3553822" y="-1362409"/>
              <a:ext cx="4807527" cy="10744459"/>
            </a:xfrm>
            <a:prstGeom prst="round2SameRect">
              <a:avLst>
                <a:gd name="adj1" fmla="val 12063"/>
                <a:gd name="adj2" fmla="val 8160"/>
              </a:avLst>
            </a:prstGeom>
            <a:solidFill>
              <a:schemeClr val="bg2"/>
            </a:solidFill>
            <a:ln>
              <a:noFill/>
            </a:ln>
            <a:effectLst>
              <a:outerShdw blurRad="50800" dist="38100" dir="18900000" algn="b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17" name="Picture 16">
              <a:extLst>
                <a:ext uri="{FF2B5EF4-FFF2-40B4-BE49-F238E27FC236}">
                  <a16:creationId xmlns:a16="http://schemas.microsoft.com/office/drawing/2014/main" id="{EE0328BF-EEF9-49EB-9E4D-3CCCFF5A42C8}"/>
                </a:ext>
              </a:extLst>
            </p:cNvPr>
            <p:cNvPicPr>
              <a:picLocks noChangeAspect="1"/>
            </p:cNvPicPr>
            <p:nvPr/>
          </p:nvPicPr>
          <p:blipFill rotWithShape="1">
            <a:blip r:embed="rId3"/>
            <a:srcRect r="18815"/>
            <a:stretch/>
          </p:blipFill>
          <p:spPr bwMode="auto">
            <a:xfrm>
              <a:off x="3103199" y="1606056"/>
              <a:ext cx="5837461" cy="4807528"/>
            </a:xfrm>
            <a:prstGeom prst="rect">
              <a:avLst/>
            </a:prstGeom>
            <a:ln>
              <a:noFill/>
            </a:ln>
            <a:effectLst/>
            <a:extLst>
              <a:ext uri="{53640926-AAD7-44D8-BBD7-CCE9431645EC}">
                <a14:shadowObscured xmlns:a14="http://schemas.microsoft.com/office/drawing/2010/main"/>
              </a:ext>
            </a:extLst>
          </p:spPr>
        </p:pic>
      </p:grpSp>
      <p:sp>
        <p:nvSpPr>
          <p:cNvPr id="20" name="TextBox 19">
            <a:extLst>
              <a:ext uri="{FF2B5EF4-FFF2-40B4-BE49-F238E27FC236}">
                <a16:creationId xmlns:a16="http://schemas.microsoft.com/office/drawing/2014/main" id="{B79616D7-038B-4DA6-8EAF-35BB8A039703}"/>
              </a:ext>
            </a:extLst>
          </p:cNvPr>
          <p:cNvSpPr txBox="1"/>
          <p:nvPr/>
        </p:nvSpPr>
        <p:spPr>
          <a:xfrm>
            <a:off x="1910857" y="866738"/>
            <a:ext cx="8370286" cy="567078"/>
          </a:xfrm>
          <a:prstGeom prst="rect">
            <a:avLst/>
          </a:prstGeom>
          <a:noFill/>
        </p:spPr>
        <p:txBody>
          <a:bodyPr wrap="square">
            <a:spAutoFit/>
          </a:bodyPr>
          <a:lstStyle/>
          <a:p>
            <a:pPr marL="0" marR="0" algn="just" fontAlgn="base">
              <a:lnSpc>
                <a:spcPct val="200000"/>
              </a:lnSpc>
              <a:spcBef>
                <a:spcPts val="0"/>
              </a:spcBef>
              <a:spcAft>
                <a:spcPts val="0"/>
              </a:spcAft>
            </a:pPr>
            <a:r>
              <a:rPr lang="en-US" sz="1800" b="1" dirty="0">
                <a:solidFill>
                  <a:schemeClr val="tx1">
                    <a:lumMod val="50000"/>
                    <a:lumOff val="50000"/>
                  </a:schemeClr>
                </a:solidFill>
                <a:effectLst/>
                <a:latin typeface="Tw Cen MT" panose="020B0602020104020603" pitchFamily="34" charset="0"/>
                <a:ea typeface="Times New Roman" panose="02020603050405020304" pitchFamily="18" charset="0"/>
                <a:cs typeface="Times New Roman" panose="02020603050405020304" pitchFamily="18" charset="0"/>
              </a:rPr>
              <a:t>DESCRIPTIVE ANALYSIS OF RESPONDENTS TO 8 DIVISIONS IN BANGLADESH</a:t>
            </a:r>
            <a:endParaRPr lang="en-US" sz="1600"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0151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25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anim calcmode="lin" valueType="num">
                                      <p:cBhvr>
                                        <p:cTn id="8" dur="500" fill="hold"/>
                                        <p:tgtEl>
                                          <p:spTgt spid="14"/>
                                        </p:tgtEl>
                                        <p:attrNameLst>
                                          <p:attrName>ppt_x</p:attrName>
                                        </p:attrNameLst>
                                      </p:cBhvr>
                                      <p:tavLst>
                                        <p:tav tm="0">
                                          <p:val>
                                            <p:strVal val="#ppt_x"/>
                                          </p:val>
                                        </p:tav>
                                        <p:tav tm="100000">
                                          <p:val>
                                            <p:strVal val="#ppt_x"/>
                                          </p:val>
                                        </p:tav>
                                      </p:tavLst>
                                    </p:anim>
                                    <p:anim calcmode="lin" valueType="num">
                                      <p:cBhvr>
                                        <p:cTn id="9" dur="500" fill="hold"/>
                                        <p:tgtEl>
                                          <p:spTgt spid="14"/>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1" presetClass="entr" presetSubtype="0"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sp>
        <p:nvSpPr>
          <p:cNvPr id="25" name="Rectangle: Top Corners Rounded 24">
            <a:extLst>
              <a:ext uri="{FF2B5EF4-FFF2-40B4-BE49-F238E27FC236}">
                <a16:creationId xmlns:a16="http://schemas.microsoft.com/office/drawing/2014/main" id="{26E1D38B-01DD-4FD0-83D5-DA709CBCE904}"/>
              </a:ext>
            </a:extLst>
          </p:cNvPr>
          <p:cNvSpPr/>
          <p:nvPr/>
        </p:nvSpPr>
        <p:spPr>
          <a:xfrm rot="16200000">
            <a:off x="1164544" y="247614"/>
            <a:ext cx="368532" cy="211106"/>
          </a:xfrm>
          <a:prstGeom prst="round2SameRect">
            <a:avLst>
              <a:gd name="adj1" fmla="val 12063"/>
              <a:gd name="adj2" fmla="val 0"/>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95584510-9FFD-4DD5-83B8-880CB6F43A03}"/>
              </a:ext>
            </a:extLst>
          </p:cNvPr>
          <p:cNvGrpSpPr/>
          <p:nvPr/>
        </p:nvGrpSpPr>
        <p:grpSpPr>
          <a:xfrm>
            <a:off x="1688115" y="188951"/>
            <a:ext cx="8815769" cy="497992"/>
            <a:chOff x="1106682" y="4907346"/>
            <a:chExt cx="8823078" cy="497992"/>
          </a:xfrm>
        </p:grpSpPr>
        <p:sp>
          <p:nvSpPr>
            <p:cNvPr id="31" name="Rectangle: Top Corners Rounded 30">
              <a:extLst>
                <a:ext uri="{FF2B5EF4-FFF2-40B4-BE49-F238E27FC236}">
                  <a16:creationId xmlns:a16="http://schemas.microsoft.com/office/drawing/2014/main" id="{099A2D23-230F-4C87-A7DE-73C4B2401FD3}"/>
                </a:ext>
              </a:extLst>
            </p:cNvPr>
            <p:cNvSpPr/>
            <p:nvPr/>
          </p:nvSpPr>
          <p:spPr>
            <a:xfrm rot="16200000">
              <a:off x="1028056" y="4985972"/>
              <a:ext cx="368532" cy="211280"/>
            </a:xfrm>
            <a:prstGeom prst="round2SameRect">
              <a:avLst>
                <a:gd name="adj1" fmla="val 12063"/>
                <a:gd name="adj2" fmla="val 0"/>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08DE266A-B606-4907-ACCD-812F34972332}"/>
                </a:ext>
              </a:extLst>
            </p:cNvPr>
            <p:cNvSpPr txBox="1"/>
            <p:nvPr/>
          </p:nvSpPr>
          <p:spPr>
            <a:xfrm>
              <a:off x="2262238" y="5036006"/>
              <a:ext cx="7667522" cy="369332"/>
            </a:xfrm>
            <a:prstGeom prst="rect">
              <a:avLst/>
            </a:prstGeom>
            <a:noFill/>
            <a:ln>
              <a:noFill/>
            </a:ln>
          </p:spPr>
          <p:txBody>
            <a:bodyPr wrap="square" rtlCol="0">
              <a:spAutoFit/>
            </a:bodyPr>
            <a:lstStyle/>
            <a:p>
              <a:pPr algn="ctr"/>
              <a:endParaRPr lang="en-US" b="1" dirty="0">
                <a:solidFill>
                  <a:srgbClr val="FF5969"/>
                </a:solidFill>
                <a:latin typeface="Tw Cen MT" panose="020B0602020104020603" pitchFamily="34" charset="0"/>
              </a:endParaRPr>
            </a:p>
          </p:txBody>
        </p:sp>
      </p:grpSp>
      <p:pic>
        <p:nvPicPr>
          <p:cNvPr id="39" name="Picture 2" descr="pregnant woman Icon - Download pregnant woman Icon 710357 | Noun Project">
            <a:extLst>
              <a:ext uri="{FF2B5EF4-FFF2-40B4-BE49-F238E27FC236}">
                <a16:creationId xmlns:a16="http://schemas.microsoft.com/office/drawing/2014/main" id="{CA0181E5-58C1-4EE6-8822-80E10E593315}"/>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5136" y="0"/>
            <a:ext cx="1149928" cy="1149928"/>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B79616D7-038B-4DA6-8EAF-35BB8A039703}"/>
              </a:ext>
            </a:extLst>
          </p:cNvPr>
          <p:cNvSpPr txBox="1"/>
          <p:nvPr/>
        </p:nvSpPr>
        <p:spPr>
          <a:xfrm>
            <a:off x="1910857" y="866738"/>
            <a:ext cx="8895688" cy="567078"/>
          </a:xfrm>
          <a:prstGeom prst="rect">
            <a:avLst/>
          </a:prstGeom>
          <a:noFill/>
        </p:spPr>
        <p:txBody>
          <a:bodyPr wrap="square">
            <a:spAutoFit/>
          </a:bodyPr>
          <a:lstStyle/>
          <a:p>
            <a:pPr algn="just" fontAlgn="base">
              <a:lnSpc>
                <a:spcPct val="200000"/>
              </a:lnSpc>
            </a:pPr>
            <a:r>
              <a:rPr lang="en-US" sz="1800" b="1" dirty="0">
                <a:solidFill>
                  <a:schemeClr val="tx1">
                    <a:lumMod val="50000"/>
                    <a:lumOff val="50000"/>
                  </a:schemeClr>
                </a:solidFill>
                <a:effectLst/>
                <a:latin typeface="Tw Cen MT" panose="020B0602020104020603" pitchFamily="34" charset="0"/>
                <a:ea typeface="Times New Roman" panose="02020603050405020304" pitchFamily="18" charset="0"/>
                <a:cs typeface="Times New Roman" panose="02020603050405020304" pitchFamily="18" charset="0"/>
              </a:rPr>
              <a:t>DESCRIPTIVE ANALYSIS OF RESPONDENTS ACCORDING TO PLACE OF RESPONDENTS</a:t>
            </a:r>
            <a:endParaRPr lang="en-US" sz="1800"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endParaRPr>
          </a:p>
        </p:txBody>
      </p:sp>
      <p:grpSp>
        <p:nvGrpSpPr>
          <p:cNvPr id="2" name="Group 1">
            <a:extLst>
              <a:ext uri="{FF2B5EF4-FFF2-40B4-BE49-F238E27FC236}">
                <a16:creationId xmlns:a16="http://schemas.microsoft.com/office/drawing/2014/main" id="{32868AEC-CE94-43B4-B83A-CDF38A18C254}"/>
              </a:ext>
            </a:extLst>
          </p:cNvPr>
          <p:cNvGrpSpPr/>
          <p:nvPr/>
        </p:nvGrpSpPr>
        <p:grpSpPr>
          <a:xfrm>
            <a:off x="585356" y="1606057"/>
            <a:ext cx="10744459" cy="4807527"/>
            <a:chOff x="585356" y="1606057"/>
            <a:chExt cx="10744459" cy="4807527"/>
          </a:xfrm>
        </p:grpSpPr>
        <p:sp>
          <p:nvSpPr>
            <p:cNvPr id="24" name="Rectangle: Top Corners Rounded 23">
              <a:extLst>
                <a:ext uri="{FF2B5EF4-FFF2-40B4-BE49-F238E27FC236}">
                  <a16:creationId xmlns:a16="http://schemas.microsoft.com/office/drawing/2014/main" id="{68D6951F-124F-4538-A302-1C980DB7B523}"/>
                </a:ext>
              </a:extLst>
            </p:cNvPr>
            <p:cNvSpPr/>
            <p:nvPr/>
          </p:nvSpPr>
          <p:spPr>
            <a:xfrm rot="16200000">
              <a:off x="3553822" y="-1362409"/>
              <a:ext cx="4807527" cy="10744459"/>
            </a:xfrm>
            <a:prstGeom prst="round2SameRect">
              <a:avLst>
                <a:gd name="adj1" fmla="val 12063"/>
                <a:gd name="adj2" fmla="val 8160"/>
              </a:avLst>
            </a:prstGeom>
            <a:solidFill>
              <a:schemeClr val="bg2"/>
            </a:solidFill>
            <a:ln>
              <a:noFill/>
            </a:ln>
            <a:effectLst>
              <a:outerShdw blurRad="50800" dist="38100" dir="18900000" algn="b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18" name="Picture 17">
              <a:extLst>
                <a:ext uri="{FF2B5EF4-FFF2-40B4-BE49-F238E27FC236}">
                  <a16:creationId xmlns:a16="http://schemas.microsoft.com/office/drawing/2014/main" id="{85F4BAA6-0069-4DFB-AECD-C4F4C98B67EF}"/>
                </a:ext>
              </a:extLst>
            </p:cNvPr>
            <p:cNvPicPr>
              <a:picLocks noChangeAspect="1"/>
            </p:cNvPicPr>
            <p:nvPr/>
          </p:nvPicPr>
          <p:blipFill rotWithShape="1">
            <a:blip r:embed="rId3"/>
            <a:srcRect r="10526"/>
            <a:stretch/>
          </p:blipFill>
          <p:spPr bwMode="auto">
            <a:xfrm>
              <a:off x="2378163" y="1613612"/>
              <a:ext cx="6850590" cy="4799972"/>
            </a:xfrm>
            <a:prstGeom prst="rect">
              <a:avLst/>
            </a:prstGeom>
            <a:ln>
              <a:noFill/>
            </a:ln>
            <a:extLst>
              <a:ext uri="{53640926-AAD7-44D8-BBD7-CCE9431645EC}">
                <a14:shadowObscured xmlns:a14="http://schemas.microsoft.com/office/drawing/2010/main"/>
              </a:ext>
            </a:extLst>
          </p:spPr>
        </p:pic>
      </p:grpSp>
      <p:grpSp>
        <p:nvGrpSpPr>
          <p:cNvPr id="13" name="Group 12">
            <a:extLst>
              <a:ext uri="{FF2B5EF4-FFF2-40B4-BE49-F238E27FC236}">
                <a16:creationId xmlns:a16="http://schemas.microsoft.com/office/drawing/2014/main" id="{47AD2AC7-5DCA-42F7-BAA5-867320AD99D3}"/>
              </a:ext>
            </a:extLst>
          </p:cNvPr>
          <p:cNvGrpSpPr/>
          <p:nvPr/>
        </p:nvGrpSpPr>
        <p:grpSpPr>
          <a:xfrm>
            <a:off x="9349287" y="151383"/>
            <a:ext cx="2423491" cy="543115"/>
            <a:chOff x="7016338" y="2016455"/>
            <a:chExt cx="1805441" cy="543115"/>
          </a:xfrm>
        </p:grpSpPr>
        <p:sp>
          <p:nvSpPr>
            <p:cNvPr id="17" name="Rectangle: Top Corners Rounded 16">
              <a:extLst>
                <a:ext uri="{FF2B5EF4-FFF2-40B4-BE49-F238E27FC236}">
                  <a16:creationId xmlns:a16="http://schemas.microsoft.com/office/drawing/2014/main" id="{3D64C6CA-2830-4C1E-830A-81E5E7DBB0D0}"/>
                </a:ext>
              </a:extLst>
            </p:cNvPr>
            <p:cNvSpPr/>
            <p:nvPr/>
          </p:nvSpPr>
          <p:spPr>
            <a:xfrm>
              <a:off x="7080693" y="2016455"/>
              <a:ext cx="1591582" cy="535559"/>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A154C2C3-A817-4E35-8C8C-8DDDFD5E9E7B}"/>
                </a:ext>
              </a:extLst>
            </p:cNvPr>
            <p:cNvSpPr txBox="1"/>
            <p:nvPr/>
          </p:nvSpPr>
          <p:spPr>
            <a:xfrm>
              <a:off x="7016338" y="2036350"/>
              <a:ext cx="1805441" cy="523220"/>
            </a:xfrm>
            <a:prstGeom prst="rect">
              <a:avLst/>
            </a:prstGeom>
            <a:noFill/>
          </p:spPr>
          <p:txBody>
            <a:bodyPr wrap="square" rtlCol="0">
              <a:spAutoFit/>
            </a:bodyPr>
            <a:lstStyle/>
            <a:p>
              <a:pPr algn="ctr"/>
              <a:r>
                <a:rPr lang="en-US" sz="2800" b="1" dirty="0">
                  <a:solidFill>
                    <a:srgbClr val="E6E7E9"/>
                  </a:solidFill>
                  <a:latin typeface="Tw Cen MT" panose="020B0602020104020603" pitchFamily="34" charset="0"/>
                </a:rPr>
                <a:t>RESULT</a:t>
              </a:r>
            </a:p>
          </p:txBody>
        </p:sp>
      </p:grpSp>
    </p:spTree>
    <p:extLst>
      <p:ext uri="{BB962C8B-B14F-4D97-AF65-F5344CB8AC3E}">
        <p14:creationId xmlns:p14="http://schemas.microsoft.com/office/powerpoint/2010/main" val="3265899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25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anim calcmode="lin" valueType="num">
                                      <p:cBhvr>
                                        <p:cTn id="8" dur="500" fill="hold"/>
                                        <p:tgtEl>
                                          <p:spTgt spid="13"/>
                                        </p:tgtEl>
                                        <p:attrNameLst>
                                          <p:attrName>ppt_x</p:attrName>
                                        </p:attrNameLst>
                                      </p:cBhvr>
                                      <p:tavLst>
                                        <p:tav tm="0">
                                          <p:val>
                                            <p:strVal val="#ppt_x"/>
                                          </p:val>
                                        </p:tav>
                                        <p:tav tm="100000">
                                          <p:val>
                                            <p:strVal val="#ppt_x"/>
                                          </p:val>
                                        </p:tav>
                                      </p:tavLst>
                                    </p:anim>
                                    <p:anim calcmode="lin" valueType="num">
                                      <p:cBhvr>
                                        <p:cTn id="9" dur="500" fill="hold"/>
                                        <p:tgtEl>
                                          <p:spTgt spid="13"/>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1" presetClass="entr" presetSubtype="0"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sp>
        <p:nvSpPr>
          <p:cNvPr id="25" name="Rectangle: Top Corners Rounded 24">
            <a:extLst>
              <a:ext uri="{FF2B5EF4-FFF2-40B4-BE49-F238E27FC236}">
                <a16:creationId xmlns:a16="http://schemas.microsoft.com/office/drawing/2014/main" id="{26E1D38B-01DD-4FD0-83D5-DA709CBCE904}"/>
              </a:ext>
            </a:extLst>
          </p:cNvPr>
          <p:cNvSpPr/>
          <p:nvPr/>
        </p:nvSpPr>
        <p:spPr>
          <a:xfrm rot="16200000">
            <a:off x="1164544" y="247614"/>
            <a:ext cx="368532" cy="211106"/>
          </a:xfrm>
          <a:prstGeom prst="round2SameRect">
            <a:avLst>
              <a:gd name="adj1" fmla="val 12063"/>
              <a:gd name="adj2" fmla="val 0"/>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95584510-9FFD-4DD5-83B8-880CB6F43A03}"/>
              </a:ext>
            </a:extLst>
          </p:cNvPr>
          <p:cNvGrpSpPr/>
          <p:nvPr/>
        </p:nvGrpSpPr>
        <p:grpSpPr>
          <a:xfrm>
            <a:off x="1688115" y="188951"/>
            <a:ext cx="8815769" cy="497992"/>
            <a:chOff x="1106682" y="4907346"/>
            <a:chExt cx="8823078" cy="497992"/>
          </a:xfrm>
        </p:grpSpPr>
        <p:sp>
          <p:nvSpPr>
            <p:cNvPr id="31" name="Rectangle: Top Corners Rounded 30">
              <a:extLst>
                <a:ext uri="{FF2B5EF4-FFF2-40B4-BE49-F238E27FC236}">
                  <a16:creationId xmlns:a16="http://schemas.microsoft.com/office/drawing/2014/main" id="{099A2D23-230F-4C87-A7DE-73C4B2401FD3}"/>
                </a:ext>
              </a:extLst>
            </p:cNvPr>
            <p:cNvSpPr/>
            <p:nvPr/>
          </p:nvSpPr>
          <p:spPr>
            <a:xfrm rot="16200000">
              <a:off x="1028056" y="4985972"/>
              <a:ext cx="368532" cy="211280"/>
            </a:xfrm>
            <a:prstGeom prst="round2SameRect">
              <a:avLst>
                <a:gd name="adj1" fmla="val 12063"/>
                <a:gd name="adj2" fmla="val 0"/>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08DE266A-B606-4907-ACCD-812F34972332}"/>
                </a:ext>
              </a:extLst>
            </p:cNvPr>
            <p:cNvSpPr txBox="1"/>
            <p:nvPr/>
          </p:nvSpPr>
          <p:spPr>
            <a:xfrm>
              <a:off x="2262238" y="5036006"/>
              <a:ext cx="7667522" cy="369332"/>
            </a:xfrm>
            <a:prstGeom prst="rect">
              <a:avLst/>
            </a:prstGeom>
            <a:noFill/>
            <a:ln>
              <a:noFill/>
            </a:ln>
          </p:spPr>
          <p:txBody>
            <a:bodyPr wrap="square" rtlCol="0">
              <a:spAutoFit/>
            </a:bodyPr>
            <a:lstStyle/>
            <a:p>
              <a:pPr algn="ctr"/>
              <a:endParaRPr lang="en-US" b="1" dirty="0">
                <a:solidFill>
                  <a:srgbClr val="FF5969"/>
                </a:solidFill>
                <a:latin typeface="Tw Cen MT" panose="020B0602020104020603" pitchFamily="34" charset="0"/>
              </a:endParaRPr>
            </a:p>
          </p:txBody>
        </p:sp>
      </p:grpSp>
      <p:pic>
        <p:nvPicPr>
          <p:cNvPr id="39" name="Picture 2" descr="pregnant woman Icon - Download pregnant woman Icon 710357 | Noun Project">
            <a:extLst>
              <a:ext uri="{FF2B5EF4-FFF2-40B4-BE49-F238E27FC236}">
                <a16:creationId xmlns:a16="http://schemas.microsoft.com/office/drawing/2014/main" id="{CA0181E5-58C1-4EE6-8822-80E10E593315}"/>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5136" y="0"/>
            <a:ext cx="1149928" cy="1149928"/>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B79616D7-038B-4DA6-8EAF-35BB8A039703}"/>
              </a:ext>
            </a:extLst>
          </p:cNvPr>
          <p:cNvSpPr txBox="1"/>
          <p:nvPr/>
        </p:nvSpPr>
        <p:spPr>
          <a:xfrm>
            <a:off x="1910857" y="866738"/>
            <a:ext cx="8895688" cy="567078"/>
          </a:xfrm>
          <a:prstGeom prst="rect">
            <a:avLst/>
          </a:prstGeom>
          <a:noFill/>
        </p:spPr>
        <p:txBody>
          <a:bodyPr wrap="square">
            <a:spAutoFit/>
          </a:bodyPr>
          <a:lstStyle/>
          <a:p>
            <a:pPr marL="0" marR="0" algn="ctr" fontAlgn="base">
              <a:lnSpc>
                <a:spcPct val="200000"/>
              </a:lnSpc>
              <a:spcBef>
                <a:spcPts val="0"/>
              </a:spcBef>
              <a:spcAft>
                <a:spcPts val="0"/>
              </a:spcAft>
            </a:pPr>
            <a:r>
              <a:rPr lang="en-US" sz="1800" b="1" dirty="0">
                <a:solidFill>
                  <a:schemeClr val="tx1">
                    <a:lumMod val="50000"/>
                    <a:lumOff val="50000"/>
                  </a:schemeClr>
                </a:solidFill>
                <a:effectLst/>
                <a:latin typeface="Tw Cen MT" panose="020B0602020104020603" pitchFamily="34" charset="0"/>
                <a:ea typeface="Times New Roman" panose="02020603050405020304" pitchFamily="18" charset="0"/>
                <a:cs typeface="Times New Roman" panose="02020603050405020304" pitchFamily="18" charset="0"/>
              </a:rPr>
              <a:t>DESCRIPTIVE ANALYSIS OF RESPONDENTS ACCORDING TO RELIGION</a:t>
            </a:r>
            <a:endParaRPr lang="en-US" sz="1800"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endParaRPr>
          </a:p>
        </p:txBody>
      </p:sp>
      <p:grpSp>
        <p:nvGrpSpPr>
          <p:cNvPr id="2" name="Group 1">
            <a:extLst>
              <a:ext uri="{FF2B5EF4-FFF2-40B4-BE49-F238E27FC236}">
                <a16:creationId xmlns:a16="http://schemas.microsoft.com/office/drawing/2014/main" id="{BB37714D-34E7-4867-97B7-544E59DBF21F}"/>
              </a:ext>
            </a:extLst>
          </p:cNvPr>
          <p:cNvGrpSpPr/>
          <p:nvPr/>
        </p:nvGrpSpPr>
        <p:grpSpPr>
          <a:xfrm>
            <a:off x="585356" y="1606057"/>
            <a:ext cx="10744459" cy="4807527"/>
            <a:chOff x="585356" y="1606057"/>
            <a:chExt cx="10744459" cy="4807527"/>
          </a:xfrm>
        </p:grpSpPr>
        <p:sp>
          <p:nvSpPr>
            <p:cNvPr id="24" name="Rectangle: Top Corners Rounded 23">
              <a:extLst>
                <a:ext uri="{FF2B5EF4-FFF2-40B4-BE49-F238E27FC236}">
                  <a16:creationId xmlns:a16="http://schemas.microsoft.com/office/drawing/2014/main" id="{68D6951F-124F-4538-A302-1C980DB7B523}"/>
                </a:ext>
              </a:extLst>
            </p:cNvPr>
            <p:cNvSpPr/>
            <p:nvPr/>
          </p:nvSpPr>
          <p:spPr>
            <a:xfrm rot="16200000">
              <a:off x="3553822" y="-1362409"/>
              <a:ext cx="4807527" cy="10744459"/>
            </a:xfrm>
            <a:prstGeom prst="round2SameRect">
              <a:avLst>
                <a:gd name="adj1" fmla="val 12063"/>
                <a:gd name="adj2" fmla="val 8160"/>
              </a:avLst>
            </a:prstGeom>
            <a:solidFill>
              <a:schemeClr val="bg2"/>
            </a:solidFill>
            <a:ln>
              <a:noFill/>
            </a:ln>
            <a:effectLst>
              <a:outerShdw blurRad="50800" dist="38100" dir="18900000" algn="b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13" name="Picture 12">
              <a:extLst>
                <a:ext uri="{FF2B5EF4-FFF2-40B4-BE49-F238E27FC236}">
                  <a16:creationId xmlns:a16="http://schemas.microsoft.com/office/drawing/2014/main" id="{14D6624C-1024-488F-A47B-5AF8C10A0DBB}"/>
                </a:ext>
              </a:extLst>
            </p:cNvPr>
            <p:cNvPicPr>
              <a:picLocks noChangeAspect="1"/>
            </p:cNvPicPr>
            <p:nvPr/>
          </p:nvPicPr>
          <p:blipFill rotWithShape="1">
            <a:blip r:embed="rId3">
              <a:extLst>
                <a:ext uri="{28A0092B-C50C-407E-A947-70E740481C1C}">
                  <a14:useLocalDpi xmlns:a14="http://schemas.microsoft.com/office/drawing/2010/main" val="0"/>
                </a:ext>
              </a:extLst>
            </a:blip>
            <a:srcRect b="7797"/>
            <a:stretch/>
          </p:blipFill>
          <p:spPr bwMode="auto">
            <a:xfrm>
              <a:off x="2004695" y="1613610"/>
              <a:ext cx="8195510" cy="4799973"/>
            </a:xfrm>
            <a:prstGeom prst="rect">
              <a:avLst/>
            </a:prstGeom>
            <a:noFill/>
            <a:ln>
              <a:noFill/>
            </a:ln>
            <a:extLst>
              <a:ext uri="{53640926-AAD7-44D8-BBD7-CCE9431645EC}">
                <a14:shadowObscured xmlns:a14="http://schemas.microsoft.com/office/drawing/2010/main"/>
              </a:ext>
            </a:extLst>
          </p:spPr>
        </p:pic>
      </p:grpSp>
      <p:grpSp>
        <p:nvGrpSpPr>
          <p:cNvPr id="17" name="Group 16">
            <a:extLst>
              <a:ext uri="{FF2B5EF4-FFF2-40B4-BE49-F238E27FC236}">
                <a16:creationId xmlns:a16="http://schemas.microsoft.com/office/drawing/2014/main" id="{C8A83ADA-DD85-4AEC-AE23-F0D1C4C465AF}"/>
              </a:ext>
            </a:extLst>
          </p:cNvPr>
          <p:cNvGrpSpPr/>
          <p:nvPr/>
        </p:nvGrpSpPr>
        <p:grpSpPr>
          <a:xfrm>
            <a:off x="9349287" y="151383"/>
            <a:ext cx="2423491" cy="543115"/>
            <a:chOff x="7016338" y="2016455"/>
            <a:chExt cx="1805441" cy="543115"/>
          </a:xfrm>
        </p:grpSpPr>
        <p:sp>
          <p:nvSpPr>
            <p:cNvPr id="18" name="Rectangle: Top Corners Rounded 17">
              <a:extLst>
                <a:ext uri="{FF2B5EF4-FFF2-40B4-BE49-F238E27FC236}">
                  <a16:creationId xmlns:a16="http://schemas.microsoft.com/office/drawing/2014/main" id="{05D97205-B36D-419A-9A48-4FD0AFEF1A04}"/>
                </a:ext>
              </a:extLst>
            </p:cNvPr>
            <p:cNvSpPr/>
            <p:nvPr/>
          </p:nvSpPr>
          <p:spPr>
            <a:xfrm>
              <a:off x="7080693" y="2016455"/>
              <a:ext cx="1591582" cy="535559"/>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15CC042F-5A63-4198-9F96-6B5E1DA494DD}"/>
                </a:ext>
              </a:extLst>
            </p:cNvPr>
            <p:cNvSpPr txBox="1"/>
            <p:nvPr/>
          </p:nvSpPr>
          <p:spPr>
            <a:xfrm>
              <a:off x="7016338" y="2036350"/>
              <a:ext cx="1805441" cy="523220"/>
            </a:xfrm>
            <a:prstGeom prst="rect">
              <a:avLst/>
            </a:prstGeom>
            <a:noFill/>
          </p:spPr>
          <p:txBody>
            <a:bodyPr wrap="square" rtlCol="0">
              <a:spAutoFit/>
            </a:bodyPr>
            <a:lstStyle/>
            <a:p>
              <a:pPr algn="ctr"/>
              <a:r>
                <a:rPr lang="en-US" sz="2800" b="1" dirty="0">
                  <a:solidFill>
                    <a:srgbClr val="E6E7E9"/>
                  </a:solidFill>
                  <a:latin typeface="Tw Cen MT" panose="020B0602020104020603" pitchFamily="34" charset="0"/>
                </a:rPr>
                <a:t>RESULT</a:t>
              </a:r>
            </a:p>
          </p:txBody>
        </p:sp>
      </p:grpSp>
    </p:spTree>
    <p:extLst>
      <p:ext uri="{BB962C8B-B14F-4D97-AF65-F5344CB8AC3E}">
        <p14:creationId xmlns:p14="http://schemas.microsoft.com/office/powerpoint/2010/main" val="1580416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25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anim calcmode="lin" valueType="num">
                                      <p:cBhvr>
                                        <p:cTn id="8" dur="500" fill="hold"/>
                                        <p:tgtEl>
                                          <p:spTgt spid="17"/>
                                        </p:tgtEl>
                                        <p:attrNameLst>
                                          <p:attrName>ppt_x</p:attrName>
                                        </p:attrNameLst>
                                      </p:cBhvr>
                                      <p:tavLst>
                                        <p:tav tm="0">
                                          <p:val>
                                            <p:strVal val="#ppt_x"/>
                                          </p:val>
                                        </p:tav>
                                        <p:tav tm="100000">
                                          <p:val>
                                            <p:strVal val="#ppt_x"/>
                                          </p:val>
                                        </p:tav>
                                      </p:tavLst>
                                    </p:anim>
                                    <p:anim calcmode="lin" valueType="num">
                                      <p:cBhvr>
                                        <p:cTn id="9" dur="500" fill="hold"/>
                                        <p:tgtEl>
                                          <p:spTgt spid="17"/>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1" presetClass="entr" presetSubtype="0"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sp>
        <p:nvSpPr>
          <p:cNvPr id="25" name="Rectangle: Top Corners Rounded 24">
            <a:extLst>
              <a:ext uri="{FF2B5EF4-FFF2-40B4-BE49-F238E27FC236}">
                <a16:creationId xmlns:a16="http://schemas.microsoft.com/office/drawing/2014/main" id="{26E1D38B-01DD-4FD0-83D5-DA709CBCE904}"/>
              </a:ext>
            </a:extLst>
          </p:cNvPr>
          <p:cNvSpPr/>
          <p:nvPr/>
        </p:nvSpPr>
        <p:spPr>
          <a:xfrm rot="16200000">
            <a:off x="1164544" y="247614"/>
            <a:ext cx="368532" cy="211106"/>
          </a:xfrm>
          <a:prstGeom prst="round2SameRect">
            <a:avLst>
              <a:gd name="adj1" fmla="val 12063"/>
              <a:gd name="adj2" fmla="val 0"/>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95584510-9FFD-4DD5-83B8-880CB6F43A03}"/>
              </a:ext>
            </a:extLst>
          </p:cNvPr>
          <p:cNvGrpSpPr/>
          <p:nvPr/>
        </p:nvGrpSpPr>
        <p:grpSpPr>
          <a:xfrm>
            <a:off x="1688115" y="188951"/>
            <a:ext cx="8815769" cy="497992"/>
            <a:chOff x="1106682" y="4907346"/>
            <a:chExt cx="8823078" cy="497992"/>
          </a:xfrm>
        </p:grpSpPr>
        <p:sp>
          <p:nvSpPr>
            <p:cNvPr id="31" name="Rectangle: Top Corners Rounded 30">
              <a:extLst>
                <a:ext uri="{FF2B5EF4-FFF2-40B4-BE49-F238E27FC236}">
                  <a16:creationId xmlns:a16="http://schemas.microsoft.com/office/drawing/2014/main" id="{099A2D23-230F-4C87-A7DE-73C4B2401FD3}"/>
                </a:ext>
              </a:extLst>
            </p:cNvPr>
            <p:cNvSpPr/>
            <p:nvPr/>
          </p:nvSpPr>
          <p:spPr>
            <a:xfrm rot="16200000">
              <a:off x="1028056" y="4985972"/>
              <a:ext cx="368532" cy="211280"/>
            </a:xfrm>
            <a:prstGeom prst="round2SameRect">
              <a:avLst>
                <a:gd name="adj1" fmla="val 12063"/>
                <a:gd name="adj2" fmla="val 0"/>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08DE266A-B606-4907-ACCD-812F34972332}"/>
                </a:ext>
              </a:extLst>
            </p:cNvPr>
            <p:cNvSpPr txBox="1"/>
            <p:nvPr/>
          </p:nvSpPr>
          <p:spPr>
            <a:xfrm>
              <a:off x="2262238" y="5036006"/>
              <a:ext cx="7667522" cy="369332"/>
            </a:xfrm>
            <a:prstGeom prst="rect">
              <a:avLst/>
            </a:prstGeom>
            <a:noFill/>
            <a:ln>
              <a:noFill/>
            </a:ln>
          </p:spPr>
          <p:txBody>
            <a:bodyPr wrap="square" rtlCol="0">
              <a:spAutoFit/>
            </a:bodyPr>
            <a:lstStyle/>
            <a:p>
              <a:pPr algn="ctr"/>
              <a:endParaRPr lang="en-US" b="1" dirty="0">
                <a:solidFill>
                  <a:srgbClr val="FF5969"/>
                </a:solidFill>
                <a:latin typeface="Tw Cen MT" panose="020B0602020104020603" pitchFamily="34" charset="0"/>
              </a:endParaRPr>
            </a:p>
          </p:txBody>
        </p:sp>
      </p:grpSp>
      <p:pic>
        <p:nvPicPr>
          <p:cNvPr id="39" name="Picture 2" descr="pregnant woman Icon - Download pregnant woman Icon 710357 | Noun Project">
            <a:extLst>
              <a:ext uri="{FF2B5EF4-FFF2-40B4-BE49-F238E27FC236}">
                <a16:creationId xmlns:a16="http://schemas.microsoft.com/office/drawing/2014/main" id="{CA0181E5-58C1-4EE6-8822-80E10E593315}"/>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5136" y="0"/>
            <a:ext cx="1149928" cy="1149928"/>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B79616D7-038B-4DA6-8EAF-35BB8A039703}"/>
              </a:ext>
            </a:extLst>
          </p:cNvPr>
          <p:cNvSpPr txBox="1"/>
          <p:nvPr/>
        </p:nvSpPr>
        <p:spPr>
          <a:xfrm>
            <a:off x="1910857" y="866738"/>
            <a:ext cx="8895688" cy="567271"/>
          </a:xfrm>
          <a:prstGeom prst="rect">
            <a:avLst/>
          </a:prstGeom>
          <a:noFill/>
        </p:spPr>
        <p:txBody>
          <a:bodyPr wrap="square">
            <a:spAutoFit/>
          </a:bodyPr>
          <a:lstStyle/>
          <a:p>
            <a:pPr algn="ctr" fontAlgn="base">
              <a:lnSpc>
                <a:spcPct val="200000"/>
              </a:lnSpc>
            </a:pPr>
            <a:r>
              <a:rPr lang="en-US" sz="1800" b="1" dirty="0">
                <a:solidFill>
                  <a:schemeClr val="tx1">
                    <a:lumMod val="50000"/>
                    <a:lumOff val="50000"/>
                  </a:schemeClr>
                </a:solidFill>
                <a:effectLst/>
                <a:latin typeface="Tw Cen MT" panose="020B0602020104020603" pitchFamily="34" charset="0"/>
                <a:ea typeface="Times New Roman" panose="02020603050405020304" pitchFamily="18" charset="0"/>
                <a:cs typeface="Times New Roman" panose="02020603050405020304" pitchFamily="18" charset="0"/>
              </a:rPr>
              <a:t>DESCRIPTIVE ANALYSIS OF RESPONDENTS AS PER WEALTH INDEX</a:t>
            </a:r>
            <a:endParaRPr lang="en-US" sz="1800"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endParaRPr>
          </a:p>
        </p:txBody>
      </p:sp>
      <p:grpSp>
        <p:nvGrpSpPr>
          <p:cNvPr id="2" name="Group 1">
            <a:extLst>
              <a:ext uri="{FF2B5EF4-FFF2-40B4-BE49-F238E27FC236}">
                <a16:creationId xmlns:a16="http://schemas.microsoft.com/office/drawing/2014/main" id="{4EE7E804-7AB5-4871-9578-883123B39C04}"/>
              </a:ext>
            </a:extLst>
          </p:cNvPr>
          <p:cNvGrpSpPr/>
          <p:nvPr/>
        </p:nvGrpSpPr>
        <p:grpSpPr>
          <a:xfrm>
            <a:off x="585356" y="1606057"/>
            <a:ext cx="10744459" cy="4836553"/>
            <a:chOff x="585356" y="1606057"/>
            <a:chExt cx="10744459" cy="4836553"/>
          </a:xfrm>
        </p:grpSpPr>
        <p:sp>
          <p:nvSpPr>
            <p:cNvPr id="24" name="Rectangle: Top Corners Rounded 23">
              <a:extLst>
                <a:ext uri="{FF2B5EF4-FFF2-40B4-BE49-F238E27FC236}">
                  <a16:creationId xmlns:a16="http://schemas.microsoft.com/office/drawing/2014/main" id="{68D6951F-124F-4538-A302-1C980DB7B523}"/>
                </a:ext>
              </a:extLst>
            </p:cNvPr>
            <p:cNvSpPr/>
            <p:nvPr/>
          </p:nvSpPr>
          <p:spPr>
            <a:xfrm rot="16200000">
              <a:off x="3553822" y="-1362409"/>
              <a:ext cx="4807527" cy="10744459"/>
            </a:xfrm>
            <a:prstGeom prst="round2SameRect">
              <a:avLst>
                <a:gd name="adj1" fmla="val 12063"/>
                <a:gd name="adj2" fmla="val 8160"/>
              </a:avLst>
            </a:prstGeom>
            <a:solidFill>
              <a:schemeClr val="bg2"/>
            </a:solidFill>
            <a:ln>
              <a:noFill/>
            </a:ln>
            <a:effectLst>
              <a:outerShdw blurRad="50800" dist="38100" dir="18900000" algn="b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17" name="Picture 16">
              <a:extLst>
                <a:ext uri="{FF2B5EF4-FFF2-40B4-BE49-F238E27FC236}">
                  <a16:creationId xmlns:a16="http://schemas.microsoft.com/office/drawing/2014/main" id="{E9EFAEDA-C5D8-42AA-980B-22F30ADBBF51}"/>
                </a:ext>
              </a:extLst>
            </p:cNvPr>
            <p:cNvPicPr>
              <a:picLocks noChangeAspect="1"/>
            </p:cNvPicPr>
            <p:nvPr/>
          </p:nvPicPr>
          <p:blipFill rotWithShape="1">
            <a:blip r:embed="rId3"/>
            <a:srcRect l="10073" r="24556"/>
            <a:stretch/>
          </p:blipFill>
          <p:spPr bwMode="auto">
            <a:xfrm>
              <a:off x="3357165" y="1613804"/>
              <a:ext cx="5477670" cy="4828806"/>
            </a:xfrm>
            <a:prstGeom prst="rect">
              <a:avLst/>
            </a:prstGeom>
            <a:ln>
              <a:noFill/>
            </a:ln>
            <a:extLst>
              <a:ext uri="{53640926-AAD7-44D8-BBD7-CCE9431645EC}">
                <a14:shadowObscured xmlns:a14="http://schemas.microsoft.com/office/drawing/2010/main"/>
              </a:ext>
            </a:extLst>
          </p:spPr>
        </p:pic>
      </p:grpSp>
      <p:grpSp>
        <p:nvGrpSpPr>
          <p:cNvPr id="13" name="Group 12">
            <a:extLst>
              <a:ext uri="{FF2B5EF4-FFF2-40B4-BE49-F238E27FC236}">
                <a16:creationId xmlns:a16="http://schemas.microsoft.com/office/drawing/2014/main" id="{BE8753D0-E461-49D8-8263-A3E34DC020EA}"/>
              </a:ext>
            </a:extLst>
          </p:cNvPr>
          <p:cNvGrpSpPr/>
          <p:nvPr/>
        </p:nvGrpSpPr>
        <p:grpSpPr>
          <a:xfrm>
            <a:off x="9349287" y="151383"/>
            <a:ext cx="2423491" cy="543115"/>
            <a:chOff x="7016338" y="2016455"/>
            <a:chExt cx="1805441" cy="543115"/>
          </a:xfrm>
        </p:grpSpPr>
        <p:sp>
          <p:nvSpPr>
            <p:cNvPr id="18" name="Rectangle: Top Corners Rounded 17">
              <a:extLst>
                <a:ext uri="{FF2B5EF4-FFF2-40B4-BE49-F238E27FC236}">
                  <a16:creationId xmlns:a16="http://schemas.microsoft.com/office/drawing/2014/main" id="{80409257-AF9A-4F95-8598-D18EAEF22B15}"/>
                </a:ext>
              </a:extLst>
            </p:cNvPr>
            <p:cNvSpPr/>
            <p:nvPr/>
          </p:nvSpPr>
          <p:spPr>
            <a:xfrm>
              <a:off x="7080693" y="2016455"/>
              <a:ext cx="1591582" cy="535559"/>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A6F0C638-1F82-41BD-80CF-2ADA0C806091}"/>
                </a:ext>
              </a:extLst>
            </p:cNvPr>
            <p:cNvSpPr txBox="1"/>
            <p:nvPr/>
          </p:nvSpPr>
          <p:spPr>
            <a:xfrm>
              <a:off x="7016338" y="2036350"/>
              <a:ext cx="1805441" cy="523220"/>
            </a:xfrm>
            <a:prstGeom prst="rect">
              <a:avLst/>
            </a:prstGeom>
            <a:noFill/>
          </p:spPr>
          <p:txBody>
            <a:bodyPr wrap="square" rtlCol="0">
              <a:spAutoFit/>
            </a:bodyPr>
            <a:lstStyle/>
            <a:p>
              <a:pPr algn="ctr"/>
              <a:r>
                <a:rPr lang="en-US" sz="2800" b="1" dirty="0">
                  <a:solidFill>
                    <a:srgbClr val="E6E7E9"/>
                  </a:solidFill>
                  <a:latin typeface="Tw Cen MT" panose="020B0602020104020603" pitchFamily="34" charset="0"/>
                </a:rPr>
                <a:t>RESULT</a:t>
              </a:r>
            </a:p>
          </p:txBody>
        </p:sp>
      </p:grpSp>
    </p:spTree>
    <p:extLst>
      <p:ext uri="{BB962C8B-B14F-4D97-AF65-F5344CB8AC3E}">
        <p14:creationId xmlns:p14="http://schemas.microsoft.com/office/powerpoint/2010/main" val="1190622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25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anim calcmode="lin" valueType="num">
                                      <p:cBhvr>
                                        <p:cTn id="8" dur="500" fill="hold"/>
                                        <p:tgtEl>
                                          <p:spTgt spid="13"/>
                                        </p:tgtEl>
                                        <p:attrNameLst>
                                          <p:attrName>ppt_x</p:attrName>
                                        </p:attrNameLst>
                                      </p:cBhvr>
                                      <p:tavLst>
                                        <p:tav tm="0">
                                          <p:val>
                                            <p:strVal val="#ppt_x"/>
                                          </p:val>
                                        </p:tav>
                                        <p:tav tm="100000">
                                          <p:val>
                                            <p:strVal val="#ppt_x"/>
                                          </p:val>
                                        </p:tav>
                                      </p:tavLst>
                                    </p:anim>
                                    <p:anim calcmode="lin" valueType="num">
                                      <p:cBhvr>
                                        <p:cTn id="9" dur="500" fill="hold"/>
                                        <p:tgtEl>
                                          <p:spTgt spid="13"/>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1" presetClass="entr" presetSubtype="0"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sp>
        <p:nvSpPr>
          <p:cNvPr id="25" name="Rectangle: Top Corners Rounded 24">
            <a:extLst>
              <a:ext uri="{FF2B5EF4-FFF2-40B4-BE49-F238E27FC236}">
                <a16:creationId xmlns:a16="http://schemas.microsoft.com/office/drawing/2014/main" id="{26E1D38B-01DD-4FD0-83D5-DA709CBCE904}"/>
              </a:ext>
            </a:extLst>
          </p:cNvPr>
          <p:cNvSpPr/>
          <p:nvPr/>
        </p:nvSpPr>
        <p:spPr>
          <a:xfrm rot="16200000">
            <a:off x="1164544" y="247614"/>
            <a:ext cx="368532" cy="211106"/>
          </a:xfrm>
          <a:prstGeom prst="round2SameRect">
            <a:avLst>
              <a:gd name="adj1" fmla="val 12063"/>
              <a:gd name="adj2" fmla="val 0"/>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95584510-9FFD-4DD5-83B8-880CB6F43A03}"/>
              </a:ext>
            </a:extLst>
          </p:cNvPr>
          <p:cNvGrpSpPr/>
          <p:nvPr/>
        </p:nvGrpSpPr>
        <p:grpSpPr>
          <a:xfrm>
            <a:off x="1688115" y="188951"/>
            <a:ext cx="8815769" cy="497992"/>
            <a:chOff x="1106682" y="4907346"/>
            <a:chExt cx="8823078" cy="497992"/>
          </a:xfrm>
        </p:grpSpPr>
        <p:sp>
          <p:nvSpPr>
            <p:cNvPr id="31" name="Rectangle: Top Corners Rounded 30">
              <a:extLst>
                <a:ext uri="{FF2B5EF4-FFF2-40B4-BE49-F238E27FC236}">
                  <a16:creationId xmlns:a16="http://schemas.microsoft.com/office/drawing/2014/main" id="{099A2D23-230F-4C87-A7DE-73C4B2401FD3}"/>
                </a:ext>
              </a:extLst>
            </p:cNvPr>
            <p:cNvSpPr/>
            <p:nvPr/>
          </p:nvSpPr>
          <p:spPr>
            <a:xfrm rot="16200000">
              <a:off x="1028056" y="4985972"/>
              <a:ext cx="368532" cy="211280"/>
            </a:xfrm>
            <a:prstGeom prst="round2SameRect">
              <a:avLst>
                <a:gd name="adj1" fmla="val 12063"/>
                <a:gd name="adj2" fmla="val 0"/>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08DE266A-B606-4907-ACCD-812F34972332}"/>
                </a:ext>
              </a:extLst>
            </p:cNvPr>
            <p:cNvSpPr txBox="1"/>
            <p:nvPr/>
          </p:nvSpPr>
          <p:spPr>
            <a:xfrm>
              <a:off x="2262238" y="5036006"/>
              <a:ext cx="7667522" cy="369332"/>
            </a:xfrm>
            <a:prstGeom prst="rect">
              <a:avLst/>
            </a:prstGeom>
            <a:noFill/>
            <a:ln>
              <a:noFill/>
            </a:ln>
          </p:spPr>
          <p:txBody>
            <a:bodyPr wrap="square" rtlCol="0">
              <a:spAutoFit/>
            </a:bodyPr>
            <a:lstStyle/>
            <a:p>
              <a:pPr algn="ctr"/>
              <a:endParaRPr lang="en-US" b="1" dirty="0">
                <a:solidFill>
                  <a:srgbClr val="FF5969"/>
                </a:solidFill>
                <a:latin typeface="Tw Cen MT" panose="020B0602020104020603" pitchFamily="34" charset="0"/>
              </a:endParaRPr>
            </a:p>
          </p:txBody>
        </p:sp>
      </p:grpSp>
      <p:pic>
        <p:nvPicPr>
          <p:cNvPr id="39" name="Picture 2" descr="pregnant woman Icon - Download pregnant woman Icon 710357 | Noun Project">
            <a:extLst>
              <a:ext uri="{FF2B5EF4-FFF2-40B4-BE49-F238E27FC236}">
                <a16:creationId xmlns:a16="http://schemas.microsoft.com/office/drawing/2014/main" id="{CA0181E5-58C1-4EE6-8822-80E10E593315}"/>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5136" y="0"/>
            <a:ext cx="1149928" cy="1149928"/>
          </a:xfrm>
          <a:prstGeom prst="rect">
            <a:avLst/>
          </a:prstGeom>
          <a:noFill/>
          <a:extLst>
            <a:ext uri="{909E8E84-426E-40DD-AFC4-6F175D3DCCD1}">
              <a14:hiddenFill xmlns:a14="http://schemas.microsoft.com/office/drawing/2010/main">
                <a:solidFill>
                  <a:srgbClr val="FFFFFF"/>
                </a:solidFill>
              </a14:hiddenFill>
            </a:ext>
          </a:extLst>
        </p:spPr>
      </p:pic>
      <p:sp>
        <p:nvSpPr>
          <p:cNvPr id="24" name="Rectangle: Top Corners Rounded 23">
            <a:extLst>
              <a:ext uri="{FF2B5EF4-FFF2-40B4-BE49-F238E27FC236}">
                <a16:creationId xmlns:a16="http://schemas.microsoft.com/office/drawing/2014/main" id="{68D6951F-124F-4538-A302-1C980DB7B523}"/>
              </a:ext>
            </a:extLst>
          </p:cNvPr>
          <p:cNvSpPr/>
          <p:nvPr/>
        </p:nvSpPr>
        <p:spPr>
          <a:xfrm rot="16200000">
            <a:off x="3553822" y="-1362409"/>
            <a:ext cx="4807527" cy="10744459"/>
          </a:xfrm>
          <a:prstGeom prst="round2SameRect">
            <a:avLst>
              <a:gd name="adj1" fmla="val 12063"/>
              <a:gd name="adj2" fmla="val 8160"/>
            </a:avLst>
          </a:prstGeom>
          <a:solidFill>
            <a:schemeClr val="bg2"/>
          </a:solidFill>
          <a:ln>
            <a:noFill/>
          </a:ln>
          <a:effectLst>
            <a:outerShdw blurRad="50800" dist="38100" dir="18900000" algn="b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TextBox 19">
            <a:extLst>
              <a:ext uri="{FF2B5EF4-FFF2-40B4-BE49-F238E27FC236}">
                <a16:creationId xmlns:a16="http://schemas.microsoft.com/office/drawing/2014/main" id="{B79616D7-038B-4DA6-8EAF-35BB8A039703}"/>
              </a:ext>
            </a:extLst>
          </p:cNvPr>
          <p:cNvSpPr txBox="1"/>
          <p:nvPr/>
        </p:nvSpPr>
        <p:spPr>
          <a:xfrm>
            <a:off x="1910857" y="866738"/>
            <a:ext cx="8895688" cy="567271"/>
          </a:xfrm>
          <a:prstGeom prst="rect">
            <a:avLst/>
          </a:prstGeom>
          <a:noFill/>
        </p:spPr>
        <p:txBody>
          <a:bodyPr wrap="square">
            <a:spAutoFit/>
          </a:bodyPr>
          <a:lstStyle/>
          <a:p>
            <a:pPr algn="ctr" fontAlgn="base">
              <a:lnSpc>
                <a:spcPct val="200000"/>
              </a:lnSpc>
            </a:pPr>
            <a:r>
              <a:rPr lang="en-US" sz="1800" b="1" dirty="0">
                <a:solidFill>
                  <a:schemeClr val="tx1">
                    <a:lumMod val="50000"/>
                    <a:lumOff val="50000"/>
                  </a:schemeClr>
                </a:solidFill>
                <a:effectLst/>
                <a:latin typeface="Tw Cen MT" panose="020B0602020104020603" pitchFamily="34" charset="0"/>
                <a:ea typeface="Times New Roman" panose="02020603050405020304" pitchFamily="18" charset="0"/>
                <a:cs typeface="Times New Roman" panose="02020603050405020304" pitchFamily="18" charset="0"/>
              </a:rPr>
              <a:t>DESCRIPTIVE STUDY OF RESPONDENT’S CHILD CHARACTERISTICS</a:t>
            </a:r>
            <a:endParaRPr lang="en-US" sz="1800"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549644E4-40EC-4E3B-B6D6-A3286BCEBE09}"/>
              </a:ext>
            </a:extLst>
          </p:cNvPr>
          <p:cNvPicPr>
            <a:picLocks noChangeAspect="1"/>
          </p:cNvPicPr>
          <p:nvPr/>
        </p:nvPicPr>
        <p:blipFill>
          <a:blip r:embed="rId3"/>
          <a:stretch>
            <a:fillRect/>
          </a:stretch>
        </p:blipFill>
        <p:spPr>
          <a:xfrm>
            <a:off x="2077454" y="1975275"/>
            <a:ext cx="7052692" cy="4565114"/>
          </a:xfrm>
          <a:prstGeom prst="rect">
            <a:avLst/>
          </a:prstGeom>
        </p:spPr>
      </p:pic>
      <p:grpSp>
        <p:nvGrpSpPr>
          <p:cNvPr id="17" name="Group 16">
            <a:extLst>
              <a:ext uri="{FF2B5EF4-FFF2-40B4-BE49-F238E27FC236}">
                <a16:creationId xmlns:a16="http://schemas.microsoft.com/office/drawing/2014/main" id="{DB3B8FF0-A0FA-4F43-80A7-AB31B4A1EB67}"/>
              </a:ext>
            </a:extLst>
          </p:cNvPr>
          <p:cNvGrpSpPr/>
          <p:nvPr/>
        </p:nvGrpSpPr>
        <p:grpSpPr>
          <a:xfrm>
            <a:off x="9349287" y="151383"/>
            <a:ext cx="2423491" cy="543115"/>
            <a:chOff x="7016338" y="2016455"/>
            <a:chExt cx="1805441" cy="543115"/>
          </a:xfrm>
        </p:grpSpPr>
        <p:sp>
          <p:nvSpPr>
            <p:cNvPr id="19" name="Rectangle: Top Corners Rounded 18">
              <a:extLst>
                <a:ext uri="{FF2B5EF4-FFF2-40B4-BE49-F238E27FC236}">
                  <a16:creationId xmlns:a16="http://schemas.microsoft.com/office/drawing/2014/main" id="{5ED720DA-25E5-4AE3-B8D1-C5707E2DD727}"/>
                </a:ext>
              </a:extLst>
            </p:cNvPr>
            <p:cNvSpPr/>
            <p:nvPr/>
          </p:nvSpPr>
          <p:spPr>
            <a:xfrm>
              <a:off x="7080693" y="2016455"/>
              <a:ext cx="1591582" cy="535559"/>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8D9EE424-EBD2-42E3-B8E2-9DA90B51E45F}"/>
                </a:ext>
              </a:extLst>
            </p:cNvPr>
            <p:cNvSpPr txBox="1"/>
            <p:nvPr/>
          </p:nvSpPr>
          <p:spPr>
            <a:xfrm>
              <a:off x="7016338" y="2036350"/>
              <a:ext cx="1805441" cy="523220"/>
            </a:xfrm>
            <a:prstGeom prst="rect">
              <a:avLst/>
            </a:prstGeom>
            <a:noFill/>
          </p:spPr>
          <p:txBody>
            <a:bodyPr wrap="square" rtlCol="0">
              <a:spAutoFit/>
            </a:bodyPr>
            <a:lstStyle/>
            <a:p>
              <a:pPr algn="ctr"/>
              <a:r>
                <a:rPr lang="en-US" sz="2800" b="1" dirty="0">
                  <a:solidFill>
                    <a:srgbClr val="E6E7E9"/>
                  </a:solidFill>
                  <a:latin typeface="Tw Cen MT" panose="020B0602020104020603" pitchFamily="34" charset="0"/>
                </a:rPr>
                <a:t>RESULT</a:t>
              </a:r>
            </a:p>
          </p:txBody>
        </p:sp>
      </p:grpSp>
    </p:spTree>
    <p:extLst>
      <p:ext uri="{BB962C8B-B14F-4D97-AF65-F5344CB8AC3E}">
        <p14:creationId xmlns:p14="http://schemas.microsoft.com/office/powerpoint/2010/main" val="763722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25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anim calcmode="lin" valueType="num">
                                      <p:cBhvr>
                                        <p:cTn id="8" dur="500" fill="hold"/>
                                        <p:tgtEl>
                                          <p:spTgt spid="17"/>
                                        </p:tgtEl>
                                        <p:attrNameLst>
                                          <p:attrName>ppt_x</p:attrName>
                                        </p:attrNameLst>
                                      </p:cBhvr>
                                      <p:tavLst>
                                        <p:tav tm="0">
                                          <p:val>
                                            <p:strVal val="#ppt_x"/>
                                          </p:val>
                                        </p:tav>
                                        <p:tav tm="100000">
                                          <p:val>
                                            <p:strVal val="#ppt_x"/>
                                          </p:val>
                                        </p:tav>
                                      </p:tavLst>
                                    </p:anim>
                                    <p:anim calcmode="lin" valueType="num">
                                      <p:cBhvr>
                                        <p:cTn id="9" dur="500" fill="hold"/>
                                        <p:tgtEl>
                                          <p:spTgt spid="17"/>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1" presetClass="entr" presetSubtype="0" fill="hold" nodeType="after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sp>
        <p:nvSpPr>
          <p:cNvPr id="25" name="Rectangle: Top Corners Rounded 24">
            <a:extLst>
              <a:ext uri="{FF2B5EF4-FFF2-40B4-BE49-F238E27FC236}">
                <a16:creationId xmlns:a16="http://schemas.microsoft.com/office/drawing/2014/main" id="{26E1D38B-01DD-4FD0-83D5-DA709CBCE904}"/>
              </a:ext>
            </a:extLst>
          </p:cNvPr>
          <p:cNvSpPr/>
          <p:nvPr/>
        </p:nvSpPr>
        <p:spPr>
          <a:xfrm rot="16200000">
            <a:off x="1164544" y="247614"/>
            <a:ext cx="368532" cy="211106"/>
          </a:xfrm>
          <a:prstGeom prst="round2SameRect">
            <a:avLst>
              <a:gd name="adj1" fmla="val 12063"/>
              <a:gd name="adj2" fmla="val 0"/>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95584510-9FFD-4DD5-83B8-880CB6F43A03}"/>
              </a:ext>
            </a:extLst>
          </p:cNvPr>
          <p:cNvGrpSpPr/>
          <p:nvPr/>
        </p:nvGrpSpPr>
        <p:grpSpPr>
          <a:xfrm>
            <a:off x="1688115" y="188951"/>
            <a:ext cx="8815769" cy="497992"/>
            <a:chOff x="1106682" y="4907346"/>
            <a:chExt cx="8823078" cy="497992"/>
          </a:xfrm>
        </p:grpSpPr>
        <p:sp>
          <p:nvSpPr>
            <p:cNvPr id="31" name="Rectangle: Top Corners Rounded 30">
              <a:extLst>
                <a:ext uri="{FF2B5EF4-FFF2-40B4-BE49-F238E27FC236}">
                  <a16:creationId xmlns:a16="http://schemas.microsoft.com/office/drawing/2014/main" id="{099A2D23-230F-4C87-A7DE-73C4B2401FD3}"/>
                </a:ext>
              </a:extLst>
            </p:cNvPr>
            <p:cNvSpPr/>
            <p:nvPr/>
          </p:nvSpPr>
          <p:spPr>
            <a:xfrm rot="16200000">
              <a:off x="1028056" y="4985972"/>
              <a:ext cx="368532" cy="211280"/>
            </a:xfrm>
            <a:prstGeom prst="round2SameRect">
              <a:avLst>
                <a:gd name="adj1" fmla="val 12063"/>
                <a:gd name="adj2" fmla="val 0"/>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08DE266A-B606-4907-ACCD-812F34972332}"/>
                </a:ext>
              </a:extLst>
            </p:cNvPr>
            <p:cNvSpPr txBox="1"/>
            <p:nvPr/>
          </p:nvSpPr>
          <p:spPr>
            <a:xfrm>
              <a:off x="2262238" y="5036006"/>
              <a:ext cx="7667522" cy="369332"/>
            </a:xfrm>
            <a:prstGeom prst="rect">
              <a:avLst/>
            </a:prstGeom>
            <a:noFill/>
            <a:ln>
              <a:noFill/>
            </a:ln>
          </p:spPr>
          <p:txBody>
            <a:bodyPr wrap="square" rtlCol="0">
              <a:spAutoFit/>
            </a:bodyPr>
            <a:lstStyle/>
            <a:p>
              <a:pPr algn="ctr"/>
              <a:endParaRPr lang="en-US" b="1" dirty="0">
                <a:solidFill>
                  <a:srgbClr val="FF5969"/>
                </a:solidFill>
                <a:latin typeface="Tw Cen MT" panose="020B0602020104020603" pitchFamily="34" charset="0"/>
              </a:endParaRPr>
            </a:p>
          </p:txBody>
        </p:sp>
      </p:grpSp>
      <p:pic>
        <p:nvPicPr>
          <p:cNvPr id="39" name="Picture 2" descr="pregnant woman Icon - Download pregnant woman Icon 710357 | Noun Project">
            <a:extLst>
              <a:ext uri="{FF2B5EF4-FFF2-40B4-BE49-F238E27FC236}">
                <a16:creationId xmlns:a16="http://schemas.microsoft.com/office/drawing/2014/main" id="{CA0181E5-58C1-4EE6-8822-80E10E593315}"/>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5136" y="0"/>
            <a:ext cx="1149928" cy="1149928"/>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B79616D7-038B-4DA6-8EAF-35BB8A039703}"/>
              </a:ext>
            </a:extLst>
          </p:cNvPr>
          <p:cNvSpPr txBox="1"/>
          <p:nvPr/>
        </p:nvSpPr>
        <p:spPr>
          <a:xfrm>
            <a:off x="1910857" y="866738"/>
            <a:ext cx="8895688" cy="567271"/>
          </a:xfrm>
          <a:prstGeom prst="rect">
            <a:avLst/>
          </a:prstGeom>
          <a:noFill/>
        </p:spPr>
        <p:txBody>
          <a:bodyPr wrap="square">
            <a:spAutoFit/>
          </a:bodyPr>
          <a:lstStyle/>
          <a:p>
            <a:pPr algn="ctr" fontAlgn="base">
              <a:lnSpc>
                <a:spcPct val="200000"/>
              </a:lnSpc>
            </a:pPr>
            <a:r>
              <a:rPr lang="en-US" sz="1800" b="1" dirty="0">
                <a:solidFill>
                  <a:schemeClr val="tx1">
                    <a:lumMod val="50000"/>
                    <a:lumOff val="50000"/>
                  </a:schemeClr>
                </a:solidFill>
                <a:effectLst/>
                <a:latin typeface="Tw Cen MT" panose="020B0602020104020603" pitchFamily="34" charset="0"/>
                <a:ea typeface="Times New Roman" panose="02020603050405020304" pitchFamily="18" charset="0"/>
                <a:cs typeface="Times New Roman" panose="02020603050405020304" pitchFamily="18" charset="0"/>
              </a:rPr>
              <a:t>DESCRIPTIVE STUDY OF RESPONDENT’S CHARACTERISTICS</a:t>
            </a:r>
            <a:endParaRPr lang="en-US" sz="1800"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endParaRPr>
          </a:p>
        </p:txBody>
      </p:sp>
      <p:grpSp>
        <p:nvGrpSpPr>
          <p:cNvPr id="2" name="Group 1">
            <a:extLst>
              <a:ext uri="{FF2B5EF4-FFF2-40B4-BE49-F238E27FC236}">
                <a16:creationId xmlns:a16="http://schemas.microsoft.com/office/drawing/2014/main" id="{334E8DA6-C483-42F7-9E1B-07CA425FE15F}"/>
              </a:ext>
            </a:extLst>
          </p:cNvPr>
          <p:cNvGrpSpPr/>
          <p:nvPr/>
        </p:nvGrpSpPr>
        <p:grpSpPr>
          <a:xfrm>
            <a:off x="585356" y="1606056"/>
            <a:ext cx="10744459" cy="5043347"/>
            <a:chOff x="585356" y="1606056"/>
            <a:chExt cx="10744459" cy="5043347"/>
          </a:xfrm>
        </p:grpSpPr>
        <p:sp>
          <p:nvSpPr>
            <p:cNvPr id="24" name="Rectangle: Top Corners Rounded 23">
              <a:extLst>
                <a:ext uri="{FF2B5EF4-FFF2-40B4-BE49-F238E27FC236}">
                  <a16:creationId xmlns:a16="http://schemas.microsoft.com/office/drawing/2014/main" id="{68D6951F-124F-4538-A302-1C980DB7B523}"/>
                </a:ext>
              </a:extLst>
            </p:cNvPr>
            <p:cNvSpPr/>
            <p:nvPr/>
          </p:nvSpPr>
          <p:spPr>
            <a:xfrm rot="16200000">
              <a:off x="3435912" y="-1244500"/>
              <a:ext cx="5043347" cy="10744459"/>
            </a:xfrm>
            <a:prstGeom prst="round2SameRect">
              <a:avLst>
                <a:gd name="adj1" fmla="val 12063"/>
                <a:gd name="adj2" fmla="val 8160"/>
              </a:avLst>
            </a:prstGeom>
            <a:solidFill>
              <a:schemeClr val="bg2"/>
            </a:solidFill>
            <a:ln>
              <a:noFill/>
            </a:ln>
            <a:effectLst>
              <a:outerShdw blurRad="50800" dist="38100" dir="18900000" algn="b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7" name="Picture 6">
              <a:extLst>
                <a:ext uri="{FF2B5EF4-FFF2-40B4-BE49-F238E27FC236}">
                  <a16:creationId xmlns:a16="http://schemas.microsoft.com/office/drawing/2014/main" id="{5B604A54-5D06-4588-A06C-99D3BE60954D}"/>
                </a:ext>
              </a:extLst>
            </p:cNvPr>
            <p:cNvPicPr>
              <a:picLocks noChangeAspect="1"/>
            </p:cNvPicPr>
            <p:nvPr/>
          </p:nvPicPr>
          <p:blipFill>
            <a:blip r:embed="rId3"/>
            <a:stretch>
              <a:fillRect/>
            </a:stretch>
          </p:blipFill>
          <p:spPr>
            <a:xfrm>
              <a:off x="2543709" y="1613803"/>
              <a:ext cx="7870768" cy="5035599"/>
            </a:xfrm>
            <a:prstGeom prst="rect">
              <a:avLst/>
            </a:prstGeom>
          </p:spPr>
        </p:pic>
      </p:grpSp>
      <p:grpSp>
        <p:nvGrpSpPr>
          <p:cNvPr id="13" name="Group 12">
            <a:extLst>
              <a:ext uri="{FF2B5EF4-FFF2-40B4-BE49-F238E27FC236}">
                <a16:creationId xmlns:a16="http://schemas.microsoft.com/office/drawing/2014/main" id="{BC8E7E1F-AA97-4024-9239-3DE90E4AFCCE}"/>
              </a:ext>
            </a:extLst>
          </p:cNvPr>
          <p:cNvGrpSpPr/>
          <p:nvPr/>
        </p:nvGrpSpPr>
        <p:grpSpPr>
          <a:xfrm>
            <a:off x="9349287" y="151383"/>
            <a:ext cx="2423491" cy="543115"/>
            <a:chOff x="7016338" y="2016455"/>
            <a:chExt cx="1805441" cy="543115"/>
          </a:xfrm>
        </p:grpSpPr>
        <p:sp>
          <p:nvSpPr>
            <p:cNvPr id="17" name="Rectangle: Top Corners Rounded 16">
              <a:extLst>
                <a:ext uri="{FF2B5EF4-FFF2-40B4-BE49-F238E27FC236}">
                  <a16:creationId xmlns:a16="http://schemas.microsoft.com/office/drawing/2014/main" id="{69F7CD73-AE6A-4DE0-B0FF-E71E92A3D051}"/>
                </a:ext>
              </a:extLst>
            </p:cNvPr>
            <p:cNvSpPr/>
            <p:nvPr/>
          </p:nvSpPr>
          <p:spPr>
            <a:xfrm>
              <a:off x="7080693" y="2016455"/>
              <a:ext cx="1591582" cy="535559"/>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7DBE305B-B68C-4F2D-8D0D-AF77C1A6409A}"/>
                </a:ext>
              </a:extLst>
            </p:cNvPr>
            <p:cNvSpPr txBox="1"/>
            <p:nvPr/>
          </p:nvSpPr>
          <p:spPr>
            <a:xfrm>
              <a:off x="7016338" y="2036350"/>
              <a:ext cx="1805441" cy="523220"/>
            </a:xfrm>
            <a:prstGeom prst="rect">
              <a:avLst/>
            </a:prstGeom>
            <a:noFill/>
          </p:spPr>
          <p:txBody>
            <a:bodyPr wrap="square" rtlCol="0">
              <a:spAutoFit/>
            </a:bodyPr>
            <a:lstStyle/>
            <a:p>
              <a:pPr algn="ctr"/>
              <a:r>
                <a:rPr lang="en-US" sz="2800" b="1" dirty="0">
                  <a:solidFill>
                    <a:srgbClr val="E6E7E9"/>
                  </a:solidFill>
                  <a:latin typeface="Tw Cen MT" panose="020B0602020104020603" pitchFamily="34" charset="0"/>
                </a:rPr>
                <a:t>RESULT</a:t>
              </a:r>
            </a:p>
          </p:txBody>
        </p:sp>
      </p:grpSp>
    </p:spTree>
    <p:extLst>
      <p:ext uri="{BB962C8B-B14F-4D97-AF65-F5344CB8AC3E}">
        <p14:creationId xmlns:p14="http://schemas.microsoft.com/office/powerpoint/2010/main" val="2137709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25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anim calcmode="lin" valueType="num">
                                      <p:cBhvr>
                                        <p:cTn id="8" dur="500" fill="hold"/>
                                        <p:tgtEl>
                                          <p:spTgt spid="13"/>
                                        </p:tgtEl>
                                        <p:attrNameLst>
                                          <p:attrName>ppt_x</p:attrName>
                                        </p:attrNameLst>
                                      </p:cBhvr>
                                      <p:tavLst>
                                        <p:tav tm="0">
                                          <p:val>
                                            <p:strVal val="#ppt_x"/>
                                          </p:val>
                                        </p:tav>
                                        <p:tav tm="100000">
                                          <p:val>
                                            <p:strVal val="#ppt_x"/>
                                          </p:val>
                                        </p:tav>
                                      </p:tavLst>
                                    </p:anim>
                                    <p:anim calcmode="lin" valueType="num">
                                      <p:cBhvr>
                                        <p:cTn id="9" dur="5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sp>
        <p:nvSpPr>
          <p:cNvPr id="25" name="Rectangle: Top Corners Rounded 24">
            <a:extLst>
              <a:ext uri="{FF2B5EF4-FFF2-40B4-BE49-F238E27FC236}">
                <a16:creationId xmlns:a16="http://schemas.microsoft.com/office/drawing/2014/main" id="{26E1D38B-01DD-4FD0-83D5-DA709CBCE904}"/>
              </a:ext>
            </a:extLst>
          </p:cNvPr>
          <p:cNvSpPr/>
          <p:nvPr/>
        </p:nvSpPr>
        <p:spPr>
          <a:xfrm rot="16200000">
            <a:off x="1164544" y="247614"/>
            <a:ext cx="368532" cy="211106"/>
          </a:xfrm>
          <a:prstGeom prst="round2SameRect">
            <a:avLst>
              <a:gd name="adj1" fmla="val 12063"/>
              <a:gd name="adj2" fmla="val 0"/>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Top Corners Rounded 30">
            <a:extLst>
              <a:ext uri="{FF2B5EF4-FFF2-40B4-BE49-F238E27FC236}">
                <a16:creationId xmlns:a16="http://schemas.microsoft.com/office/drawing/2014/main" id="{099A2D23-230F-4C87-A7DE-73C4B2401FD3}"/>
              </a:ext>
            </a:extLst>
          </p:cNvPr>
          <p:cNvSpPr/>
          <p:nvPr/>
        </p:nvSpPr>
        <p:spPr>
          <a:xfrm rot="16200000">
            <a:off x="1609401" y="267665"/>
            <a:ext cx="368532" cy="211105"/>
          </a:xfrm>
          <a:prstGeom prst="round2SameRect">
            <a:avLst>
              <a:gd name="adj1" fmla="val 12063"/>
              <a:gd name="adj2" fmla="val 0"/>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9" name="Picture 2" descr="pregnant woman Icon - Download pregnant woman Icon 710357 | Noun Project">
            <a:extLst>
              <a:ext uri="{FF2B5EF4-FFF2-40B4-BE49-F238E27FC236}">
                <a16:creationId xmlns:a16="http://schemas.microsoft.com/office/drawing/2014/main" id="{CA0181E5-58C1-4EE6-8822-80E10E593315}"/>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5136" y="0"/>
            <a:ext cx="1149928" cy="1149928"/>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a:extLst>
              <a:ext uri="{FF2B5EF4-FFF2-40B4-BE49-F238E27FC236}">
                <a16:creationId xmlns:a16="http://schemas.microsoft.com/office/drawing/2014/main" id="{3AABF650-3EF8-4167-895F-D2A5615386C7}"/>
              </a:ext>
            </a:extLst>
          </p:cNvPr>
          <p:cNvSpPr txBox="1"/>
          <p:nvPr/>
        </p:nvSpPr>
        <p:spPr>
          <a:xfrm>
            <a:off x="1383751" y="722652"/>
            <a:ext cx="10188343" cy="646331"/>
          </a:xfrm>
          <a:prstGeom prst="rect">
            <a:avLst/>
          </a:prstGeom>
          <a:noFill/>
        </p:spPr>
        <p:txBody>
          <a:bodyPr wrap="square">
            <a:spAutoFit/>
          </a:bodyPr>
          <a:lstStyle/>
          <a:p>
            <a:pPr marL="0" marR="0" algn="ctr" fontAlgn="base">
              <a:spcBef>
                <a:spcPts val="0"/>
              </a:spcBef>
              <a:spcAft>
                <a:spcPts val="0"/>
              </a:spcAft>
            </a:pPr>
            <a:r>
              <a:rPr lang="en-US" sz="1800" b="1" dirty="0">
                <a:solidFill>
                  <a:schemeClr val="tx1">
                    <a:lumMod val="50000"/>
                    <a:lumOff val="50000"/>
                  </a:schemeClr>
                </a:solidFill>
                <a:effectLst/>
                <a:latin typeface="Tw Cen MT" panose="020B0602020104020603" pitchFamily="34" charset="0"/>
                <a:ea typeface="Calibri" panose="020F0502020204030204" pitchFamily="34" charset="0"/>
              </a:rPr>
              <a:t>BIVARIATE ANALYSIS BETWEEN NUMBER OF ANTENATAL VISITS AND ASSOCIATED VARIABLES OF </a:t>
            </a:r>
            <a:r>
              <a:rPr lang="en-US" sz="1800" b="1" dirty="0">
                <a:solidFill>
                  <a:schemeClr val="tx1">
                    <a:lumMod val="50000"/>
                    <a:lumOff val="50000"/>
                  </a:schemeClr>
                </a:solidFill>
                <a:effectLst/>
                <a:latin typeface="Tw Cen MT" panose="020B0602020104020603" pitchFamily="34" charset="0"/>
                <a:ea typeface="Times New Roman" panose="02020603050405020304" pitchFamily="18" charset="0"/>
                <a:cs typeface="Times New Roman" panose="02020603050405020304" pitchFamily="18" charset="0"/>
              </a:rPr>
              <a:t>RESPONDENT’S SOCIO-ECONOMIC CONDITION</a:t>
            </a:r>
            <a:endParaRPr lang="en-US" sz="1400"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endParaRPr>
          </a:p>
        </p:txBody>
      </p:sp>
      <p:grpSp>
        <p:nvGrpSpPr>
          <p:cNvPr id="3" name="Group 2">
            <a:extLst>
              <a:ext uri="{FF2B5EF4-FFF2-40B4-BE49-F238E27FC236}">
                <a16:creationId xmlns:a16="http://schemas.microsoft.com/office/drawing/2014/main" id="{B0A78FD3-2A7B-4038-8664-9EB5096FBA46}"/>
              </a:ext>
            </a:extLst>
          </p:cNvPr>
          <p:cNvGrpSpPr/>
          <p:nvPr/>
        </p:nvGrpSpPr>
        <p:grpSpPr>
          <a:xfrm>
            <a:off x="924792" y="1455266"/>
            <a:ext cx="10744459" cy="5402734"/>
            <a:chOff x="924792" y="1455266"/>
            <a:chExt cx="10744459" cy="5402734"/>
          </a:xfrm>
        </p:grpSpPr>
        <p:grpSp>
          <p:nvGrpSpPr>
            <p:cNvPr id="2" name="Group 1">
              <a:extLst>
                <a:ext uri="{FF2B5EF4-FFF2-40B4-BE49-F238E27FC236}">
                  <a16:creationId xmlns:a16="http://schemas.microsoft.com/office/drawing/2014/main" id="{F61FD794-BAB9-423B-AA9E-E767C4C92BD0}"/>
                </a:ext>
              </a:extLst>
            </p:cNvPr>
            <p:cNvGrpSpPr/>
            <p:nvPr/>
          </p:nvGrpSpPr>
          <p:grpSpPr>
            <a:xfrm>
              <a:off x="924792" y="1455266"/>
              <a:ext cx="10744459" cy="5402734"/>
              <a:chOff x="924792" y="1455266"/>
              <a:chExt cx="10744459" cy="5402734"/>
            </a:xfrm>
          </p:grpSpPr>
          <p:sp>
            <p:nvSpPr>
              <p:cNvPr id="24" name="Rectangle: Top Corners Rounded 23">
                <a:extLst>
                  <a:ext uri="{FF2B5EF4-FFF2-40B4-BE49-F238E27FC236}">
                    <a16:creationId xmlns:a16="http://schemas.microsoft.com/office/drawing/2014/main" id="{68D6951F-124F-4538-A302-1C980DB7B523}"/>
                  </a:ext>
                </a:extLst>
              </p:cNvPr>
              <p:cNvSpPr/>
              <p:nvPr/>
            </p:nvSpPr>
            <p:spPr>
              <a:xfrm rot="16200000">
                <a:off x="3692234" y="-1312176"/>
                <a:ext cx="5209575" cy="10744459"/>
              </a:xfrm>
              <a:prstGeom prst="round2SameRect">
                <a:avLst>
                  <a:gd name="adj1" fmla="val 12063"/>
                  <a:gd name="adj2" fmla="val 8160"/>
                </a:avLst>
              </a:prstGeom>
              <a:solidFill>
                <a:schemeClr val="bg2"/>
              </a:solidFill>
              <a:ln>
                <a:noFill/>
              </a:ln>
              <a:effectLst>
                <a:outerShdw blurRad="50800" dist="38100" dir="18900000" algn="b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5" name="Picture 4">
                <a:extLst>
                  <a:ext uri="{FF2B5EF4-FFF2-40B4-BE49-F238E27FC236}">
                    <a16:creationId xmlns:a16="http://schemas.microsoft.com/office/drawing/2014/main" id="{0327DE19-9263-4E0B-94C8-4F7AE3DA2118}"/>
                  </a:ext>
                </a:extLst>
              </p:cNvPr>
              <p:cNvPicPr>
                <a:picLocks noChangeAspect="1"/>
              </p:cNvPicPr>
              <p:nvPr/>
            </p:nvPicPr>
            <p:blipFill rotWithShape="1">
              <a:blip r:embed="rId3"/>
              <a:srcRect t="819" r="1464"/>
              <a:stretch/>
            </p:blipFill>
            <p:spPr>
              <a:xfrm>
                <a:off x="1348810" y="1921785"/>
                <a:ext cx="10039215" cy="4936215"/>
              </a:xfrm>
              <a:prstGeom prst="rect">
                <a:avLst/>
              </a:prstGeom>
            </p:spPr>
          </p:pic>
        </p:grpSp>
        <p:sp>
          <p:nvSpPr>
            <p:cNvPr id="8" name="TextBox 7">
              <a:extLst>
                <a:ext uri="{FF2B5EF4-FFF2-40B4-BE49-F238E27FC236}">
                  <a16:creationId xmlns:a16="http://schemas.microsoft.com/office/drawing/2014/main" id="{B8EB8930-FB7B-4BC8-9E43-ED78634BEC2E}"/>
                </a:ext>
              </a:extLst>
            </p:cNvPr>
            <p:cNvSpPr txBox="1"/>
            <p:nvPr/>
          </p:nvSpPr>
          <p:spPr>
            <a:xfrm>
              <a:off x="10635637" y="1945084"/>
              <a:ext cx="893001" cy="369332"/>
            </a:xfrm>
            <a:prstGeom prst="rect">
              <a:avLst/>
            </a:prstGeom>
            <a:noFill/>
          </p:spPr>
          <p:txBody>
            <a:bodyPr wrap="none" rtlCol="0">
              <a:spAutoFit/>
            </a:bodyPr>
            <a:lstStyle/>
            <a:p>
              <a:r>
                <a:rPr lang="en-US" b="1" dirty="0">
                  <a:solidFill>
                    <a:srgbClr val="2C6286"/>
                  </a:solidFill>
                </a:rPr>
                <a:t>P-value</a:t>
              </a:r>
            </a:p>
          </p:txBody>
        </p:sp>
      </p:grpSp>
      <p:grpSp>
        <p:nvGrpSpPr>
          <p:cNvPr id="12" name="Group 11">
            <a:extLst>
              <a:ext uri="{FF2B5EF4-FFF2-40B4-BE49-F238E27FC236}">
                <a16:creationId xmlns:a16="http://schemas.microsoft.com/office/drawing/2014/main" id="{4B7CA570-2A97-4757-8645-B4AAA3219814}"/>
              </a:ext>
            </a:extLst>
          </p:cNvPr>
          <p:cNvGrpSpPr/>
          <p:nvPr/>
        </p:nvGrpSpPr>
        <p:grpSpPr>
          <a:xfrm>
            <a:off x="9349287" y="151383"/>
            <a:ext cx="2423491" cy="543115"/>
            <a:chOff x="7016338" y="2016455"/>
            <a:chExt cx="1805441" cy="543115"/>
          </a:xfrm>
        </p:grpSpPr>
        <p:sp>
          <p:nvSpPr>
            <p:cNvPr id="13" name="Rectangle: Top Corners Rounded 12">
              <a:extLst>
                <a:ext uri="{FF2B5EF4-FFF2-40B4-BE49-F238E27FC236}">
                  <a16:creationId xmlns:a16="http://schemas.microsoft.com/office/drawing/2014/main" id="{4DDFB337-F503-49BB-8095-51766FA5893F}"/>
                </a:ext>
              </a:extLst>
            </p:cNvPr>
            <p:cNvSpPr/>
            <p:nvPr/>
          </p:nvSpPr>
          <p:spPr>
            <a:xfrm>
              <a:off x="7080693" y="2016455"/>
              <a:ext cx="1591582" cy="535559"/>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8C44E887-183D-4045-AD3F-51AFDDDB13DB}"/>
                </a:ext>
              </a:extLst>
            </p:cNvPr>
            <p:cNvSpPr txBox="1"/>
            <p:nvPr/>
          </p:nvSpPr>
          <p:spPr>
            <a:xfrm>
              <a:off x="7016338" y="2036350"/>
              <a:ext cx="1805441" cy="523220"/>
            </a:xfrm>
            <a:prstGeom prst="rect">
              <a:avLst/>
            </a:prstGeom>
            <a:noFill/>
          </p:spPr>
          <p:txBody>
            <a:bodyPr wrap="square" rtlCol="0">
              <a:spAutoFit/>
            </a:bodyPr>
            <a:lstStyle/>
            <a:p>
              <a:pPr algn="ctr"/>
              <a:r>
                <a:rPr lang="en-US" sz="2800" b="1" dirty="0">
                  <a:solidFill>
                    <a:srgbClr val="E6E7E9"/>
                  </a:solidFill>
                  <a:latin typeface="Tw Cen MT" panose="020B0602020104020603" pitchFamily="34" charset="0"/>
                </a:rPr>
                <a:t>RESULT</a:t>
              </a:r>
            </a:p>
          </p:txBody>
        </p:sp>
      </p:grpSp>
    </p:spTree>
    <p:extLst>
      <p:ext uri="{BB962C8B-B14F-4D97-AF65-F5344CB8AC3E}">
        <p14:creationId xmlns:p14="http://schemas.microsoft.com/office/powerpoint/2010/main" val="1019171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25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anim calcmode="lin" valueType="num">
                                      <p:cBhvr>
                                        <p:cTn id="8" dur="500" fill="hold"/>
                                        <p:tgtEl>
                                          <p:spTgt spid="12"/>
                                        </p:tgtEl>
                                        <p:attrNameLst>
                                          <p:attrName>ppt_x</p:attrName>
                                        </p:attrNameLst>
                                      </p:cBhvr>
                                      <p:tavLst>
                                        <p:tav tm="0">
                                          <p:val>
                                            <p:strVal val="#ppt_x"/>
                                          </p:val>
                                        </p:tav>
                                        <p:tav tm="100000">
                                          <p:val>
                                            <p:strVal val="#ppt_x"/>
                                          </p:val>
                                        </p:tav>
                                      </p:tavLst>
                                    </p:anim>
                                    <p:anim calcmode="lin" valueType="num">
                                      <p:cBhvr>
                                        <p:cTn id="9" dur="500" fill="hold"/>
                                        <p:tgtEl>
                                          <p:spTgt spid="12"/>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1" presetClass="entr" presetSubtype="0" fill="hold" nodeType="after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sp>
        <p:nvSpPr>
          <p:cNvPr id="25" name="Rectangle: Top Corners Rounded 24">
            <a:extLst>
              <a:ext uri="{FF2B5EF4-FFF2-40B4-BE49-F238E27FC236}">
                <a16:creationId xmlns:a16="http://schemas.microsoft.com/office/drawing/2014/main" id="{26E1D38B-01DD-4FD0-83D5-DA709CBCE904}"/>
              </a:ext>
            </a:extLst>
          </p:cNvPr>
          <p:cNvSpPr/>
          <p:nvPr/>
        </p:nvSpPr>
        <p:spPr>
          <a:xfrm rot="16200000">
            <a:off x="1164544" y="247614"/>
            <a:ext cx="368532" cy="211106"/>
          </a:xfrm>
          <a:prstGeom prst="round2SameRect">
            <a:avLst>
              <a:gd name="adj1" fmla="val 12063"/>
              <a:gd name="adj2" fmla="val 0"/>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Top Corners Rounded 30">
            <a:extLst>
              <a:ext uri="{FF2B5EF4-FFF2-40B4-BE49-F238E27FC236}">
                <a16:creationId xmlns:a16="http://schemas.microsoft.com/office/drawing/2014/main" id="{099A2D23-230F-4C87-A7DE-73C4B2401FD3}"/>
              </a:ext>
            </a:extLst>
          </p:cNvPr>
          <p:cNvSpPr/>
          <p:nvPr/>
        </p:nvSpPr>
        <p:spPr>
          <a:xfrm rot="16200000">
            <a:off x="1609401" y="267665"/>
            <a:ext cx="368532" cy="211105"/>
          </a:xfrm>
          <a:prstGeom prst="round2SameRect">
            <a:avLst>
              <a:gd name="adj1" fmla="val 12063"/>
              <a:gd name="adj2" fmla="val 0"/>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9" name="Picture 2" descr="pregnant woman Icon - Download pregnant woman Icon 710357 | Noun Project">
            <a:extLst>
              <a:ext uri="{FF2B5EF4-FFF2-40B4-BE49-F238E27FC236}">
                <a16:creationId xmlns:a16="http://schemas.microsoft.com/office/drawing/2014/main" id="{CA0181E5-58C1-4EE6-8822-80E10E593315}"/>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5136" y="0"/>
            <a:ext cx="1149928" cy="1149928"/>
          </a:xfrm>
          <a:prstGeom prst="rect">
            <a:avLst/>
          </a:prstGeom>
          <a:noFill/>
          <a:extLst>
            <a:ext uri="{909E8E84-426E-40DD-AFC4-6F175D3DCCD1}">
              <a14:hiddenFill xmlns:a14="http://schemas.microsoft.com/office/drawing/2010/main">
                <a:solidFill>
                  <a:srgbClr val="FFFFFF"/>
                </a:solidFill>
              </a14:hiddenFill>
            </a:ext>
          </a:extLst>
        </p:spPr>
      </p:pic>
      <p:sp>
        <p:nvSpPr>
          <p:cNvPr id="24" name="Rectangle: Top Corners Rounded 23">
            <a:extLst>
              <a:ext uri="{FF2B5EF4-FFF2-40B4-BE49-F238E27FC236}">
                <a16:creationId xmlns:a16="http://schemas.microsoft.com/office/drawing/2014/main" id="{68D6951F-124F-4538-A302-1C980DB7B523}"/>
              </a:ext>
            </a:extLst>
          </p:cNvPr>
          <p:cNvSpPr/>
          <p:nvPr/>
        </p:nvSpPr>
        <p:spPr>
          <a:xfrm rot="16200000">
            <a:off x="3477562" y="-1856702"/>
            <a:ext cx="5207847" cy="11843657"/>
          </a:xfrm>
          <a:prstGeom prst="round2SameRect">
            <a:avLst>
              <a:gd name="adj1" fmla="val 12063"/>
              <a:gd name="adj2" fmla="val 8160"/>
            </a:avLst>
          </a:prstGeom>
          <a:solidFill>
            <a:schemeClr val="bg2"/>
          </a:solidFill>
          <a:ln>
            <a:noFill/>
          </a:ln>
          <a:effectLst>
            <a:outerShdw blurRad="50800" dist="38100" dir="18900000" algn="b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 name="TextBox 16">
            <a:extLst>
              <a:ext uri="{FF2B5EF4-FFF2-40B4-BE49-F238E27FC236}">
                <a16:creationId xmlns:a16="http://schemas.microsoft.com/office/drawing/2014/main" id="{3AABF650-3EF8-4167-895F-D2A5615386C7}"/>
              </a:ext>
            </a:extLst>
          </p:cNvPr>
          <p:cNvSpPr txBox="1"/>
          <p:nvPr/>
        </p:nvSpPr>
        <p:spPr>
          <a:xfrm>
            <a:off x="1688114" y="754685"/>
            <a:ext cx="9883980" cy="646331"/>
          </a:xfrm>
          <a:prstGeom prst="rect">
            <a:avLst/>
          </a:prstGeom>
          <a:noFill/>
        </p:spPr>
        <p:txBody>
          <a:bodyPr wrap="square">
            <a:spAutoFit/>
          </a:bodyPr>
          <a:lstStyle/>
          <a:p>
            <a:pPr marL="0" marR="0" algn="ctr" fontAlgn="base">
              <a:spcBef>
                <a:spcPts val="0"/>
              </a:spcBef>
              <a:spcAft>
                <a:spcPts val="0"/>
              </a:spcAft>
            </a:pPr>
            <a:r>
              <a:rPr lang="en-US" sz="1800" b="1" dirty="0">
                <a:solidFill>
                  <a:schemeClr val="tx1">
                    <a:lumMod val="50000"/>
                    <a:lumOff val="50000"/>
                  </a:schemeClr>
                </a:solidFill>
                <a:effectLst/>
                <a:latin typeface="Tw Cen MT" panose="020B0602020104020603" pitchFamily="34" charset="0"/>
                <a:ea typeface="Calibri" panose="020F0502020204030204" pitchFamily="34" charset="0"/>
              </a:rPr>
              <a:t>BIVARIATE ANALYSIS BETWEEN NUMBER OF ANTENATAL VISITS AND ASSOCIATED VARIABLES OF CHILD CHARACTERISTIC</a:t>
            </a:r>
            <a:endParaRPr lang="en-US" sz="1400"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endParaRPr>
          </a:p>
        </p:txBody>
      </p:sp>
      <p:pic>
        <p:nvPicPr>
          <p:cNvPr id="12" name="Picture 11">
            <a:extLst>
              <a:ext uri="{FF2B5EF4-FFF2-40B4-BE49-F238E27FC236}">
                <a16:creationId xmlns:a16="http://schemas.microsoft.com/office/drawing/2014/main" id="{6EF1E977-16D9-4CEB-B394-5D0C6789F758}"/>
              </a:ext>
            </a:extLst>
          </p:cNvPr>
          <p:cNvPicPr>
            <a:picLocks noChangeAspect="1"/>
          </p:cNvPicPr>
          <p:nvPr/>
        </p:nvPicPr>
        <p:blipFill rotWithShape="1">
          <a:blip r:embed="rId3"/>
          <a:srcRect l="3549" r="2774"/>
          <a:stretch/>
        </p:blipFill>
        <p:spPr>
          <a:xfrm>
            <a:off x="374279" y="1598217"/>
            <a:ext cx="8435324" cy="4907771"/>
          </a:xfrm>
          <a:prstGeom prst="rect">
            <a:avLst/>
          </a:prstGeom>
        </p:spPr>
      </p:pic>
      <p:graphicFrame>
        <p:nvGraphicFramePr>
          <p:cNvPr id="13" name="Table 12">
            <a:extLst>
              <a:ext uri="{FF2B5EF4-FFF2-40B4-BE49-F238E27FC236}">
                <a16:creationId xmlns:a16="http://schemas.microsoft.com/office/drawing/2014/main" id="{E30BBC7F-A5A2-4C2D-8108-F6B311272DD3}"/>
              </a:ext>
            </a:extLst>
          </p:cNvPr>
          <p:cNvGraphicFramePr>
            <a:graphicFrameLocks noGrp="1"/>
          </p:cNvGraphicFramePr>
          <p:nvPr>
            <p:extLst>
              <p:ext uri="{D42A27DB-BD31-4B8C-83A1-F6EECF244321}">
                <p14:modId xmlns:p14="http://schemas.microsoft.com/office/powerpoint/2010/main" val="1160134021"/>
              </p:ext>
            </p:extLst>
          </p:nvPr>
        </p:nvGraphicFramePr>
        <p:xfrm>
          <a:off x="9919072" y="2112210"/>
          <a:ext cx="1828800" cy="506730"/>
        </p:xfrm>
        <a:graphic>
          <a:graphicData uri="http://schemas.openxmlformats.org/drawingml/2006/table">
            <a:tbl>
              <a:tblPr>
                <a:tableStyleId>{5C22544A-7EE6-4342-B048-85BDC9FD1C3A}</a:tableStyleId>
              </a:tblPr>
              <a:tblGrid>
                <a:gridCol w="1828800">
                  <a:extLst>
                    <a:ext uri="{9D8B030D-6E8A-4147-A177-3AD203B41FA5}">
                      <a16:colId xmlns:a16="http://schemas.microsoft.com/office/drawing/2014/main" val="1391608060"/>
                    </a:ext>
                  </a:extLst>
                </a:gridCol>
              </a:tblGrid>
              <a:tr h="0">
                <a:tc>
                  <a:txBody>
                    <a:bodyPr/>
                    <a:lstStyle/>
                    <a:p>
                      <a:pPr algn="ctr" fontAlgn="ctr"/>
                      <a:r>
                        <a:rPr lang="en-US" sz="1600" b="1" u="none" strike="noStrike">
                          <a:solidFill>
                            <a:schemeClr val="tx1">
                              <a:lumMod val="65000"/>
                              <a:lumOff val="35000"/>
                            </a:schemeClr>
                          </a:solidFill>
                          <a:effectLst/>
                          <a:latin typeface="Tw Cen MT" panose="020B0602020104020603" pitchFamily="34" charset="0"/>
                        </a:rPr>
                        <a:t>0.078</a:t>
                      </a:r>
                      <a:endParaRPr lang="en-US" sz="1600" b="1" i="0" u="none" strike="noStrike">
                        <a:solidFill>
                          <a:schemeClr val="tx1">
                            <a:lumMod val="65000"/>
                            <a:lumOff val="35000"/>
                          </a:schemeClr>
                        </a:solidFill>
                        <a:effectLst/>
                        <a:latin typeface="Tw Cen MT" panose="020B0602020104020603" pitchFamily="34" charset="0"/>
                      </a:endParaRPr>
                    </a:p>
                  </a:txBody>
                  <a:tcPr marL="9525" marR="9525" marT="9525" marB="0" anchor="ctr"/>
                </a:tc>
                <a:extLst>
                  <a:ext uri="{0D108BD9-81ED-4DB2-BD59-A6C34878D82A}">
                    <a16:rowId xmlns:a16="http://schemas.microsoft.com/office/drawing/2014/main" val="824002769"/>
                  </a:ext>
                </a:extLst>
              </a:tr>
              <a:tr h="0">
                <a:tc>
                  <a:txBody>
                    <a:bodyPr/>
                    <a:lstStyle/>
                    <a:p>
                      <a:pPr algn="ctr" fontAlgn="ctr"/>
                      <a:r>
                        <a:rPr lang="en-US" sz="1600" b="1" u="none" strike="noStrike" dirty="0">
                          <a:solidFill>
                            <a:schemeClr val="tx1">
                              <a:lumMod val="65000"/>
                              <a:lumOff val="35000"/>
                            </a:schemeClr>
                          </a:solidFill>
                          <a:effectLst/>
                          <a:latin typeface="Tw Cen MT" panose="020B0602020104020603" pitchFamily="34" charset="0"/>
                        </a:rPr>
                        <a:t>&lt;0.001</a:t>
                      </a:r>
                      <a:endParaRPr lang="en-US" sz="1600" b="1" i="0" u="none" strike="noStrike" dirty="0">
                        <a:solidFill>
                          <a:schemeClr val="tx1">
                            <a:lumMod val="65000"/>
                            <a:lumOff val="35000"/>
                          </a:schemeClr>
                        </a:solidFill>
                        <a:effectLst/>
                        <a:latin typeface="Tw Cen MT" panose="020B0602020104020603" pitchFamily="34" charset="0"/>
                      </a:endParaRPr>
                    </a:p>
                  </a:txBody>
                  <a:tcPr marL="9525" marR="9525" marT="9525" marB="0" anchor="ctr"/>
                </a:tc>
                <a:extLst>
                  <a:ext uri="{0D108BD9-81ED-4DB2-BD59-A6C34878D82A}">
                    <a16:rowId xmlns:a16="http://schemas.microsoft.com/office/drawing/2014/main" val="433754974"/>
                  </a:ext>
                </a:extLst>
              </a:tr>
            </a:tbl>
          </a:graphicData>
        </a:graphic>
      </p:graphicFrame>
      <p:sp>
        <p:nvSpPr>
          <p:cNvPr id="21" name="TextBox 20">
            <a:extLst>
              <a:ext uri="{FF2B5EF4-FFF2-40B4-BE49-F238E27FC236}">
                <a16:creationId xmlns:a16="http://schemas.microsoft.com/office/drawing/2014/main" id="{E5D0CF87-0FC5-4FC7-AF80-80F551463DC9}"/>
              </a:ext>
            </a:extLst>
          </p:cNvPr>
          <p:cNvSpPr txBox="1"/>
          <p:nvPr/>
        </p:nvSpPr>
        <p:spPr>
          <a:xfrm>
            <a:off x="10220010" y="1598217"/>
            <a:ext cx="875368" cy="369332"/>
          </a:xfrm>
          <a:prstGeom prst="rect">
            <a:avLst/>
          </a:prstGeom>
          <a:noFill/>
        </p:spPr>
        <p:txBody>
          <a:bodyPr wrap="none" rtlCol="0">
            <a:spAutoFit/>
          </a:bodyPr>
          <a:lstStyle/>
          <a:p>
            <a:r>
              <a:rPr lang="en-US" dirty="0">
                <a:solidFill>
                  <a:srgbClr val="2C6286"/>
                </a:solidFill>
                <a:latin typeface="Tw Cen MT" panose="020B0602020104020603" pitchFamily="34" charset="0"/>
              </a:rPr>
              <a:t>P-value</a:t>
            </a:r>
          </a:p>
        </p:txBody>
      </p:sp>
      <p:sp>
        <p:nvSpPr>
          <p:cNvPr id="26" name="TextBox 25">
            <a:extLst>
              <a:ext uri="{FF2B5EF4-FFF2-40B4-BE49-F238E27FC236}">
                <a16:creationId xmlns:a16="http://schemas.microsoft.com/office/drawing/2014/main" id="{D6CB7C51-6EBB-4454-8C95-79AB3E3B66BA}"/>
              </a:ext>
            </a:extLst>
          </p:cNvPr>
          <p:cNvSpPr txBox="1"/>
          <p:nvPr/>
        </p:nvSpPr>
        <p:spPr>
          <a:xfrm>
            <a:off x="8886466" y="2029620"/>
            <a:ext cx="1068947" cy="338554"/>
          </a:xfrm>
          <a:prstGeom prst="rect">
            <a:avLst/>
          </a:prstGeom>
          <a:noFill/>
        </p:spPr>
        <p:txBody>
          <a:bodyPr wrap="none" rtlCol="0">
            <a:spAutoFit/>
          </a:bodyPr>
          <a:lstStyle/>
          <a:p>
            <a:r>
              <a:rPr lang="en-US" sz="1600" dirty="0">
                <a:solidFill>
                  <a:srgbClr val="FF0000"/>
                </a:solidFill>
                <a:latin typeface="Tw Cen MT" panose="020B0602020104020603" pitchFamily="34" charset="0"/>
              </a:rPr>
              <a:t>Child’s Sex</a:t>
            </a:r>
          </a:p>
        </p:txBody>
      </p:sp>
      <p:sp>
        <p:nvSpPr>
          <p:cNvPr id="27" name="TextBox 26">
            <a:extLst>
              <a:ext uri="{FF2B5EF4-FFF2-40B4-BE49-F238E27FC236}">
                <a16:creationId xmlns:a16="http://schemas.microsoft.com/office/drawing/2014/main" id="{803CFC70-923F-4737-9235-ADB8AC963FC5}"/>
              </a:ext>
            </a:extLst>
          </p:cNvPr>
          <p:cNvSpPr txBox="1"/>
          <p:nvPr/>
        </p:nvSpPr>
        <p:spPr>
          <a:xfrm>
            <a:off x="8671167" y="2304734"/>
            <a:ext cx="1306576" cy="338554"/>
          </a:xfrm>
          <a:prstGeom prst="rect">
            <a:avLst/>
          </a:prstGeom>
          <a:noFill/>
        </p:spPr>
        <p:txBody>
          <a:bodyPr wrap="none" rtlCol="0">
            <a:spAutoFit/>
          </a:bodyPr>
          <a:lstStyle/>
          <a:p>
            <a:r>
              <a:rPr lang="en-US" sz="1600" dirty="0">
                <a:solidFill>
                  <a:srgbClr val="FF0000"/>
                </a:solidFill>
                <a:latin typeface="Tw Cen MT" panose="020B0602020104020603" pitchFamily="34" charset="0"/>
              </a:rPr>
              <a:t>Child’s weight</a:t>
            </a:r>
          </a:p>
        </p:txBody>
      </p:sp>
      <p:grpSp>
        <p:nvGrpSpPr>
          <p:cNvPr id="18" name="Group 17">
            <a:extLst>
              <a:ext uri="{FF2B5EF4-FFF2-40B4-BE49-F238E27FC236}">
                <a16:creationId xmlns:a16="http://schemas.microsoft.com/office/drawing/2014/main" id="{DE53535A-D437-4B3E-B37A-5285D62179EF}"/>
              </a:ext>
            </a:extLst>
          </p:cNvPr>
          <p:cNvGrpSpPr/>
          <p:nvPr/>
        </p:nvGrpSpPr>
        <p:grpSpPr>
          <a:xfrm>
            <a:off x="9349287" y="151383"/>
            <a:ext cx="2423491" cy="543115"/>
            <a:chOff x="7016338" y="2016455"/>
            <a:chExt cx="1805441" cy="543115"/>
          </a:xfrm>
        </p:grpSpPr>
        <p:sp>
          <p:nvSpPr>
            <p:cNvPr id="19" name="Rectangle: Top Corners Rounded 18">
              <a:extLst>
                <a:ext uri="{FF2B5EF4-FFF2-40B4-BE49-F238E27FC236}">
                  <a16:creationId xmlns:a16="http://schemas.microsoft.com/office/drawing/2014/main" id="{0189D285-8EAB-4E6D-B017-C189E0EF7A78}"/>
                </a:ext>
              </a:extLst>
            </p:cNvPr>
            <p:cNvSpPr/>
            <p:nvPr/>
          </p:nvSpPr>
          <p:spPr>
            <a:xfrm>
              <a:off x="7080693" y="2016455"/>
              <a:ext cx="1591582" cy="535559"/>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137D785E-56E2-4FD6-A361-E0BBBB3B1FF6}"/>
                </a:ext>
              </a:extLst>
            </p:cNvPr>
            <p:cNvSpPr txBox="1"/>
            <p:nvPr/>
          </p:nvSpPr>
          <p:spPr>
            <a:xfrm>
              <a:off x="7016338" y="2036350"/>
              <a:ext cx="1805441" cy="523220"/>
            </a:xfrm>
            <a:prstGeom prst="rect">
              <a:avLst/>
            </a:prstGeom>
            <a:noFill/>
          </p:spPr>
          <p:txBody>
            <a:bodyPr wrap="square" rtlCol="0">
              <a:spAutoFit/>
            </a:bodyPr>
            <a:lstStyle/>
            <a:p>
              <a:pPr algn="ctr"/>
              <a:r>
                <a:rPr lang="en-US" sz="2800" b="1" dirty="0">
                  <a:solidFill>
                    <a:srgbClr val="E6E7E9"/>
                  </a:solidFill>
                  <a:latin typeface="Tw Cen MT" panose="020B0602020104020603" pitchFamily="34" charset="0"/>
                </a:rPr>
                <a:t>RESULT</a:t>
              </a:r>
            </a:p>
          </p:txBody>
        </p:sp>
      </p:grpSp>
    </p:spTree>
    <p:extLst>
      <p:ext uri="{BB962C8B-B14F-4D97-AF65-F5344CB8AC3E}">
        <p14:creationId xmlns:p14="http://schemas.microsoft.com/office/powerpoint/2010/main" val="320315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25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anim calcmode="lin" valueType="num">
                                      <p:cBhvr>
                                        <p:cTn id="8" dur="500" fill="hold"/>
                                        <p:tgtEl>
                                          <p:spTgt spid="18"/>
                                        </p:tgtEl>
                                        <p:attrNameLst>
                                          <p:attrName>ppt_x</p:attrName>
                                        </p:attrNameLst>
                                      </p:cBhvr>
                                      <p:tavLst>
                                        <p:tav tm="0">
                                          <p:val>
                                            <p:strVal val="#ppt_x"/>
                                          </p:val>
                                        </p:tav>
                                        <p:tav tm="100000">
                                          <p:val>
                                            <p:strVal val="#ppt_x"/>
                                          </p:val>
                                        </p:tav>
                                      </p:tavLst>
                                    </p:anim>
                                    <p:anim calcmode="lin" valueType="num">
                                      <p:cBhvr>
                                        <p:cTn id="9" dur="500" fill="hold"/>
                                        <p:tgtEl>
                                          <p:spTgt spid="18"/>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1" presetClass="entr" presetSubtype="0" fill="hold" nodeType="after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par>
                          <p:cTn id="13" fill="hold">
                            <p:stCondLst>
                              <p:cond delay="750"/>
                            </p:stCondLst>
                            <p:childTnLst>
                              <p:par>
                                <p:cTn id="14" presetID="1" presetClass="entr" presetSubtype="0" fill="hold" grpId="0" nodeType="afterEffect">
                                  <p:stCondLst>
                                    <p:cond delay="0"/>
                                  </p:stCondLst>
                                  <p:childTnLst>
                                    <p:set>
                                      <p:cBhvr>
                                        <p:cTn id="15" dur="1" fill="hold">
                                          <p:stCondLst>
                                            <p:cond delay="0"/>
                                          </p:stCondLst>
                                        </p:cTn>
                                        <p:tgtEl>
                                          <p:spTgt spid="27"/>
                                        </p:tgtEl>
                                        <p:attrNameLst>
                                          <p:attrName>style.visibility</p:attrName>
                                        </p:attrNameLst>
                                      </p:cBhvr>
                                      <p:to>
                                        <p:strVal val="visible"/>
                                      </p:to>
                                    </p:set>
                                  </p:childTnLst>
                                </p:cTn>
                              </p:par>
                            </p:childTnLst>
                          </p:cTn>
                        </p:par>
                        <p:par>
                          <p:cTn id="16" fill="hold">
                            <p:stCondLst>
                              <p:cond delay="750"/>
                            </p:stCondLst>
                            <p:childTnLst>
                              <p:par>
                                <p:cTn id="17" presetID="1" presetClass="entr" presetSubtype="0" fill="hold" nodeType="after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par>
                          <p:cTn id="19" fill="hold">
                            <p:stCondLst>
                              <p:cond delay="750"/>
                            </p:stCondLst>
                            <p:childTnLst>
                              <p:par>
                                <p:cTn id="20" presetID="1" presetClass="entr" presetSubtype="0" fill="hold" grpId="0" nodeType="afterEffect">
                                  <p:stCondLst>
                                    <p:cond delay="0"/>
                                  </p:stCondLst>
                                  <p:childTnLst>
                                    <p:set>
                                      <p:cBhvr>
                                        <p:cTn id="21" dur="1" fill="hold">
                                          <p:stCondLst>
                                            <p:cond delay="0"/>
                                          </p:stCondLst>
                                        </p:cTn>
                                        <p:tgtEl>
                                          <p:spTgt spid="26"/>
                                        </p:tgtEl>
                                        <p:attrNameLst>
                                          <p:attrName>style.visibility</p:attrName>
                                        </p:attrNameLst>
                                      </p:cBhvr>
                                      <p:to>
                                        <p:strVal val="visible"/>
                                      </p:to>
                                    </p:set>
                                  </p:childTnLst>
                                </p:cTn>
                              </p:par>
                            </p:childTnLst>
                          </p:cTn>
                        </p:par>
                        <p:par>
                          <p:cTn id="22" fill="hold">
                            <p:stCondLst>
                              <p:cond delay="750"/>
                            </p:stCondLst>
                            <p:childTnLst>
                              <p:par>
                                <p:cTn id="23" presetID="1" presetClass="entr" presetSubtype="0" fill="hold" grpId="0" nodeType="after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childTnLst>
                          </p:cTn>
                        </p:par>
                        <p:par>
                          <p:cTn id="25" fill="hold">
                            <p:stCondLst>
                              <p:cond delay="750"/>
                            </p:stCondLst>
                            <p:childTnLst>
                              <p:par>
                                <p:cTn id="26" presetID="1" presetClass="entr" presetSubtype="0" fill="hold" grpId="0" nodeType="afterEffect">
                                  <p:stCondLst>
                                    <p:cond delay="0"/>
                                  </p:stCondLst>
                                  <p:childTnLst>
                                    <p:set>
                                      <p:cBhvr>
                                        <p:cTn id="27"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1" grpId="0"/>
      <p:bldP spid="26"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FED605E2-19FB-427A-875B-1CF6E387DA63}"/>
              </a:ext>
            </a:extLst>
          </p:cNvPr>
          <p:cNvSpPr txBox="1"/>
          <p:nvPr/>
        </p:nvSpPr>
        <p:spPr>
          <a:xfrm>
            <a:off x="330776" y="2930236"/>
            <a:ext cx="11530447" cy="2202654"/>
          </a:xfrm>
          <a:prstGeom prst="rect">
            <a:avLst/>
          </a:prstGeom>
          <a:noFill/>
        </p:spPr>
        <p:txBody>
          <a:bodyPr wrap="square">
            <a:spAutoFit/>
          </a:bodyPr>
          <a:lstStyle/>
          <a:p>
            <a:pPr marL="0" marR="0" algn="ctr" fontAlgn="base">
              <a:lnSpc>
                <a:spcPct val="200000"/>
              </a:lnSpc>
              <a:spcBef>
                <a:spcPts val="0"/>
              </a:spcBef>
              <a:spcAft>
                <a:spcPts val="0"/>
              </a:spcAft>
            </a:pPr>
            <a:r>
              <a:rPr lang="en-US" sz="2400" b="1" dirty="0">
                <a:solidFill>
                  <a:srgbClr val="2C6286"/>
                </a:solidFill>
                <a:effectLst/>
                <a:latin typeface="Tw Cen MT" panose="020B0602020104020603" pitchFamily="34" charset="0"/>
                <a:ea typeface="Times New Roman" panose="02020603050405020304" pitchFamily="18" charset="0"/>
                <a:cs typeface="Times New Roman" panose="02020603050405020304" pitchFamily="18" charset="0"/>
              </a:rPr>
              <a:t>EVALUATION OF </a:t>
            </a:r>
            <a:br>
              <a:rPr lang="en-US" sz="2400" b="1" dirty="0">
                <a:solidFill>
                  <a:srgbClr val="2C6286"/>
                </a:solidFill>
                <a:latin typeface="Tw Cen MT" panose="020B0602020104020603" pitchFamily="34" charset="0"/>
                <a:ea typeface="Times New Roman" panose="02020603050405020304" pitchFamily="18" charset="0"/>
                <a:cs typeface="Times New Roman" panose="02020603050405020304" pitchFamily="18" charset="0"/>
              </a:rPr>
            </a:br>
            <a:r>
              <a:rPr lang="en-US" sz="2400" b="1" dirty="0">
                <a:solidFill>
                  <a:srgbClr val="2C6286"/>
                </a:solidFill>
                <a:effectLst/>
                <a:latin typeface="Tw Cen MT" panose="020B0602020104020603" pitchFamily="34" charset="0"/>
                <a:ea typeface="Times New Roman" panose="02020603050405020304" pitchFamily="18" charset="0"/>
                <a:cs typeface="Times New Roman" panose="02020603050405020304" pitchFamily="18" charset="0"/>
              </a:rPr>
              <a:t>FACTORS ASSOCIATED WITH ANTENATAL CARE OF WOMEN IN RURAL AND URBAN AREAS OF BANGLADESH </a:t>
            </a:r>
            <a:endParaRPr lang="en-US" sz="2000" dirty="0">
              <a:solidFill>
                <a:srgbClr val="2C6286"/>
              </a:solidFill>
              <a:effectLst/>
              <a:latin typeface="Tw Cen MT" panose="020B0602020104020603" pitchFamily="34" charset="0"/>
              <a:ea typeface="Calibri" panose="020F0502020204030204" pitchFamily="34" charset="0"/>
              <a:cs typeface="Times New Roman" panose="02020603050405020304" pitchFamily="18" charset="0"/>
            </a:endParaRPr>
          </a:p>
        </p:txBody>
      </p:sp>
      <p:pic>
        <p:nvPicPr>
          <p:cNvPr id="6" name="Picture 2" descr="pregnant woman Icon - Download pregnant woman Icon 710357 | Noun Project">
            <a:extLst>
              <a:ext uri="{FF2B5EF4-FFF2-40B4-BE49-F238E27FC236}">
                <a16:creationId xmlns:a16="http://schemas.microsoft.com/office/drawing/2014/main" id="{977EB6A1-E74B-4A20-82F3-87FE54860318}"/>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885458" y="1007919"/>
            <a:ext cx="2421081" cy="2421081"/>
          </a:xfrm>
          <a:prstGeom prst="rect">
            <a:avLst/>
          </a:prstGeom>
          <a:noFill/>
          <a:effectLst>
            <a:outerShdw blurRad="76200" dir="13500000" sy="23000" kx="1200000" algn="br" rotWithShape="0">
              <a:prstClr val="black">
                <a:alpha val="2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11124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sp>
        <p:nvSpPr>
          <p:cNvPr id="25" name="Rectangle: Top Corners Rounded 24">
            <a:extLst>
              <a:ext uri="{FF2B5EF4-FFF2-40B4-BE49-F238E27FC236}">
                <a16:creationId xmlns:a16="http://schemas.microsoft.com/office/drawing/2014/main" id="{26E1D38B-01DD-4FD0-83D5-DA709CBCE904}"/>
              </a:ext>
            </a:extLst>
          </p:cNvPr>
          <p:cNvSpPr/>
          <p:nvPr/>
        </p:nvSpPr>
        <p:spPr>
          <a:xfrm rot="16200000">
            <a:off x="1164544" y="247614"/>
            <a:ext cx="368532" cy="211106"/>
          </a:xfrm>
          <a:prstGeom prst="round2SameRect">
            <a:avLst>
              <a:gd name="adj1" fmla="val 12063"/>
              <a:gd name="adj2" fmla="val 0"/>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Top Corners Rounded 30">
            <a:extLst>
              <a:ext uri="{FF2B5EF4-FFF2-40B4-BE49-F238E27FC236}">
                <a16:creationId xmlns:a16="http://schemas.microsoft.com/office/drawing/2014/main" id="{099A2D23-230F-4C87-A7DE-73C4B2401FD3}"/>
              </a:ext>
            </a:extLst>
          </p:cNvPr>
          <p:cNvSpPr/>
          <p:nvPr/>
        </p:nvSpPr>
        <p:spPr>
          <a:xfrm rot="16200000">
            <a:off x="1609401" y="267665"/>
            <a:ext cx="368532" cy="211105"/>
          </a:xfrm>
          <a:prstGeom prst="round2SameRect">
            <a:avLst>
              <a:gd name="adj1" fmla="val 12063"/>
              <a:gd name="adj2" fmla="val 0"/>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9" name="Picture 2" descr="pregnant woman Icon - Download pregnant woman Icon 710357 | Noun Project">
            <a:extLst>
              <a:ext uri="{FF2B5EF4-FFF2-40B4-BE49-F238E27FC236}">
                <a16:creationId xmlns:a16="http://schemas.microsoft.com/office/drawing/2014/main" id="{CA0181E5-58C1-4EE6-8822-80E10E593315}"/>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5136" y="0"/>
            <a:ext cx="1149928" cy="1149928"/>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a:extLst>
              <a:ext uri="{FF2B5EF4-FFF2-40B4-BE49-F238E27FC236}">
                <a16:creationId xmlns:a16="http://schemas.microsoft.com/office/drawing/2014/main" id="{3AABF650-3EF8-4167-895F-D2A5615386C7}"/>
              </a:ext>
            </a:extLst>
          </p:cNvPr>
          <p:cNvSpPr txBox="1"/>
          <p:nvPr/>
        </p:nvSpPr>
        <p:spPr>
          <a:xfrm>
            <a:off x="1688114" y="754685"/>
            <a:ext cx="9883980" cy="646331"/>
          </a:xfrm>
          <a:prstGeom prst="rect">
            <a:avLst/>
          </a:prstGeom>
          <a:noFill/>
        </p:spPr>
        <p:txBody>
          <a:bodyPr wrap="square">
            <a:spAutoFit/>
          </a:bodyPr>
          <a:lstStyle/>
          <a:p>
            <a:pPr marL="0" marR="0" algn="ctr" fontAlgn="base">
              <a:spcBef>
                <a:spcPts val="0"/>
              </a:spcBef>
              <a:spcAft>
                <a:spcPts val="0"/>
              </a:spcAft>
            </a:pPr>
            <a:r>
              <a:rPr lang="en-US" sz="1800" b="1" dirty="0">
                <a:solidFill>
                  <a:schemeClr val="tx1">
                    <a:lumMod val="50000"/>
                    <a:lumOff val="50000"/>
                  </a:schemeClr>
                </a:solidFill>
                <a:effectLst/>
                <a:latin typeface="Tw Cen MT" panose="020B0602020104020603" pitchFamily="34" charset="0"/>
                <a:ea typeface="Calibri" panose="020F0502020204030204" pitchFamily="34" charset="0"/>
              </a:rPr>
              <a:t>BIVARIATE ANALYSIS BETWEEN NUMBER OF ANTENATAL VISITS AND ASSOCIATED VARIABLES OF </a:t>
            </a:r>
            <a:r>
              <a:rPr lang="en-US" b="1" dirty="0">
                <a:solidFill>
                  <a:schemeClr val="tx1">
                    <a:lumMod val="50000"/>
                    <a:lumOff val="50000"/>
                  </a:schemeClr>
                </a:solidFill>
                <a:latin typeface="Tw Cen MT" panose="020B0602020104020603" pitchFamily="34" charset="0"/>
                <a:ea typeface="Calibri" panose="020F0502020204030204" pitchFamily="34" charset="0"/>
              </a:rPr>
              <a:t> RESPONDENT</a:t>
            </a:r>
            <a:r>
              <a:rPr lang="en-US" sz="1800" b="1" dirty="0">
                <a:solidFill>
                  <a:schemeClr val="tx1">
                    <a:lumMod val="50000"/>
                    <a:lumOff val="50000"/>
                  </a:schemeClr>
                </a:solidFill>
                <a:effectLst/>
                <a:latin typeface="Tw Cen MT" panose="020B0602020104020603" pitchFamily="34" charset="0"/>
                <a:ea typeface="Calibri" panose="020F0502020204030204" pitchFamily="34" charset="0"/>
              </a:rPr>
              <a:t> CHARACTERISTICS</a:t>
            </a:r>
            <a:endParaRPr lang="en-US" sz="1400"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endParaRPr>
          </a:p>
        </p:txBody>
      </p:sp>
      <p:grpSp>
        <p:nvGrpSpPr>
          <p:cNvPr id="2" name="Group 1">
            <a:extLst>
              <a:ext uri="{FF2B5EF4-FFF2-40B4-BE49-F238E27FC236}">
                <a16:creationId xmlns:a16="http://schemas.microsoft.com/office/drawing/2014/main" id="{88392917-986B-49E8-A4D2-C07209465A5A}"/>
              </a:ext>
            </a:extLst>
          </p:cNvPr>
          <p:cNvGrpSpPr/>
          <p:nvPr/>
        </p:nvGrpSpPr>
        <p:grpSpPr>
          <a:xfrm>
            <a:off x="275771" y="1401016"/>
            <a:ext cx="11916231" cy="5268032"/>
            <a:chOff x="275771" y="1401016"/>
            <a:chExt cx="11916231" cy="5268032"/>
          </a:xfrm>
        </p:grpSpPr>
        <p:sp>
          <p:nvSpPr>
            <p:cNvPr id="24" name="Rectangle: Top Corners Rounded 23">
              <a:extLst>
                <a:ext uri="{FF2B5EF4-FFF2-40B4-BE49-F238E27FC236}">
                  <a16:creationId xmlns:a16="http://schemas.microsoft.com/office/drawing/2014/main" id="{68D6951F-124F-4538-A302-1C980DB7B523}"/>
                </a:ext>
              </a:extLst>
            </p:cNvPr>
            <p:cNvSpPr/>
            <p:nvPr/>
          </p:nvSpPr>
          <p:spPr>
            <a:xfrm rot="16200000">
              <a:off x="3599871" y="-1923084"/>
              <a:ext cx="5268032" cy="11916231"/>
            </a:xfrm>
            <a:prstGeom prst="round2SameRect">
              <a:avLst>
                <a:gd name="adj1" fmla="val 12063"/>
                <a:gd name="adj2" fmla="val 8160"/>
              </a:avLst>
            </a:prstGeom>
            <a:solidFill>
              <a:schemeClr val="bg2"/>
            </a:solidFill>
            <a:ln>
              <a:noFill/>
            </a:ln>
            <a:effectLst>
              <a:outerShdw blurRad="50800" dist="38100" dir="18900000" algn="b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5" name="Picture 4">
              <a:extLst>
                <a:ext uri="{FF2B5EF4-FFF2-40B4-BE49-F238E27FC236}">
                  <a16:creationId xmlns:a16="http://schemas.microsoft.com/office/drawing/2014/main" id="{2C1140AA-79FA-4EE9-923F-13548E039F38}"/>
                </a:ext>
              </a:extLst>
            </p:cNvPr>
            <p:cNvPicPr>
              <a:picLocks noChangeAspect="1"/>
            </p:cNvPicPr>
            <p:nvPr/>
          </p:nvPicPr>
          <p:blipFill>
            <a:blip r:embed="rId3"/>
            <a:stretch>
              <a:fillRect/>
            </a:stretch>
          </p:blipFill>
          <p:spPr>
            <a:xfrm>
              <a:off x="557439" y="1598217"/>
              <a:ext cx="11358790" cy="5025756"/>
            </a:xfrm>
            <a:prstGeom prst="rect">
              <a:avLst/>
            </a:prstGeom>
          </p:spPr>
        </p:pic>
      </p:grpSp>
      <p:grpSp>
        <p:nvGrpSpPr>
          <p:cNvPr id="11" name="Group 10">
            <a:extLst>
              <a:ext uri="{FF2B5EF4-FFF2-40B4-BE49-F238E27FC236}">
                <a16:creationId xmlns:a16="http://schemas.microsoft.com/office/drawing/2014/main" id="{04FDA575-A792-4EF3-9103-99D66F073F82}"/>
              </a:ext>
            </a:extLst>
          </p:cNvPr>
          <p:cNvGrpSpPr/>
          <p:nvPr/>
        </p:nvGrpSpPr>
        <p:grpSpPr>
          <a:xfrm>
            <a:off x="9349287" y="151383"/>
            <a:ext cx="2423491" cy="543115"/>
            <a:chOff x="7016338" y="2016455"/>
            <a:chExt cx="1805441" cy="543115"/>
          </a:xfrm>
        </p:grpSpPr>
        <p:sp>
          <p:nvSpPr>
            <p:cNvPr id="12" name="Rectangle: Top Corners Rounded 11">
              <a:extLst>
                <a:ext uri="{FF2B5EF4-FFF2-40B4-BE49-F238E27FC236}">
                  <a16:creationId xmlns:a16="http://schemas.microsoft.com/office/drawing/2014/main" id="{B2D613C4-A408-4856-B0D0-C001CAAE637A}"/>
                </a:ext>
              </a:extLst>
            </p:cNvPr>
            <p:cNvSpPr/>
            <p:nvPr/>
          </p:nvSpPr>
          <p:spPr>
            <a:xfrm>
              <a:off x="7080693" y="2016455"/>
              <a:ext cx="1591582" cy="535559"/>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B36C64BC-1CEE-421F-9E43-BDAA8A0837B2}"/>
                </a:ext>
              </a:extLst>
            </p:cNvPr>
            <p:cNvSpPr txBox="1"/>
            <p:nvPr/>
          </p:nvSpPr>
          <p:spPr>
            <a:xfrm>
              <a:off x="7016338" y="2036350"/>
              <a:ext cx="1805441" cy="523220"/>
            </a:xfrm>
            <a:prstGeom prst="rect">
              <a:avLst/>
            </a:prstGeom>
            <a:noFill/>
          </p:spPr>
          <p:txBody>
            <a:bodyPr wrap="square" rtlCol="0">
              <a:spAutoFit/>
            </a:bodyPr>
            <a:lstStyle/>
            <a:p>
              <a:pPr algn="ctr"/>
              <a:r>
                <a:rPr lang="en-US" sz="2800" b="1" dirty="0">
                  <a:solidFill>
                    <a:srgbClr val="E6E7E9"/>
                  </a:solidFill>
                  <a:latin typeface="Tw Cen MT" panose="020B0602020104020603" pitchFamily="34" charset="0"/>
                </a:rPr>
                <a:t>RESULT</a:t>
              </a:r>
            </a:p>
          </p:txBody>
        </p:sp>
      </p:grpSp>
    </p:spTree>
    <p:extLst>
      <p:ext uri="{BB962C8B-B14F-4D97-AF65-F5344CB8AC3E}">
        <p14:creationId xmlns:p14="http://schemas.microsoft.com/office/powerpoint/2010/main" val="3579130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25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anim calcmode="lin" valueType="num">
                                      <p:cBhvr>
                                        <p:cTn id="8" dur="500" fill="hold"/>
                                        <p:tgtEl>
                                          <p:spTgt spid="11"/>
                                        </p:tgtEl>
                                        <p:attrNameLst>
                                          <p:attrName>ppt_x</p:attrName>
                                        </p:attrNameLst>
                                      </p:cBhvr>
                                      <p:tavLst>
                                        <p:tav tm="0">
                                          <p:val>
                                            <p:strVal val="#ppt_x"/>
                                          </p:val>
                                        </p:tav>
                                        <p:tav tm="100000">
                                          <p:val>
                                            <p:strVal val="#ppt_x"/>
                                          </p:val>
                                        </p:tav>
                                      </p:tavLst>
                                    </p:anim>
                                    <p:anim calcmode="lin" valueType="num">
                                      <p:cBhvr>
                                        <p:cTn id="9" dur="500" fill="hold"/>
                                        <p:tgtEl>
                                          <p:spTgt spid="11"/>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1" presetClass="entr" presetSubtype="0"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sp>
        <p:nvSpPr>
          <p:cNvPr id="25" name="Rectangle: Top Corners Rounded 24">
            <a:extLst>
              <a:ext uri="{FF2B5EF4-FFF2-40B4-BE49-F238E27FC236}">
                <a16:creationId xmlns:a16="http://schemas.microsoft.com/office/drawing/2014/main" id="{26E1D38B-01DD-4FD0-83D5-DA709CBCE904}"/>
              </a:ext>
            </a:extLst>
          </p:cNvPr>
          <p:cNvSpPr/>
          <p:nvPr/>
        </p:nvSpPr>
        <p:spPr>
          <a:xfrm rot="16200000">
            <a:off x="1164544" y="247614"/>
            <a:ext cx="368532" cy="211106"/>
          </a:xfrm>
          <a:prstGeom prst="round2SameRect">
            <a:avLst>
              <a:gd name="adj1" fmla="val 12063"/>
              <a:gd name="adj2" fmla="val 0"/>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Top Corners Rounded 30">
            <a:extLst>
              <a:ext uri="{FF2B5EF4-FFF2-40B4-BE49-F238E27FC236}">
                <a16:creationId xmlns:a16="http://schemas.microsoft.com/office/drawing/2014/main" id="{099A2D23-230F-4C87-A7DE-73C4B2401FD3}"/>
              </a:ext>
            </a:extLst>
          </p:cNvPr>
          <p:cNvSpPr/>
          <p:nvPr/>
        </p:nvSpPr>
        <p:spPr>
          <a:xfrm rot="16200000">
            <a:off x="1609401" y="267665"/>
            <a:ext cx="368532" cy="211105"/>
          </a:xfrm>
          <a:prstGeom prst="round2SameRect">
            <a:avLst>
              <a:gd name="adj1" fmla="val 12063"/>
              <a:gd name="adj2" fmla="val 0"/>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9" name="Picture 2" descr="pregnant woman Icon - Download pregnant woman Icon 710357 | Noun Project">
            <a:extLst>
              <a:ext uri="{FF2B5EF4-FFF2-40B4-BE49-F238E27FC236}">
                <a16:creationId xmlns:a16="http://schemas.microsoft.com/office/drawing/2014/main" id="{CA0181E5-58C1-4EE6-8822-80E10E593315}"/>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5136" y="0"/>
            <a:ext cx="1149928" cy="1149928"/>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a:extLst>
              <a:ext uri="{FF2B5EF4-FFF2-40B4-BE49-F238E27FC236}">
                <a16:creationId xmlns:a16="http://schemas.microsoft.com/office/drawing/2014/main" id="{3AABF650-3EF8-4167-895F-D2A5615386C7}"/>
              </a:ext>
            </a:extLst>
          </p:cNvPr>
          <p:cNvSpPr txBox="1"/>
          <p:nvPr/>
        </p:nvSpPr>
        <p:spPr>
          <a:xfrm>
            <a:off x="1688114" y="754685"/>
            <a:ext cx="9883980" cy="369332"/>
          </a:xfrm>
          <a:prstGeom prst="rect">
            <a:avLst/>
          </a:prstGeom>
          <a:noFill/>
        </p:spPr>
        <p:txBody>
          <a:bodyPr wrap="square">
            <a:spAutoFit/>
          </a:bodyPr>
          <a:lstStyle/>
          <a:p>
            <a:pPr algn="ctr" fontAlgn="base"/>
            <a:r>
              <a:rPr lang="en-US" b="1" dirty="0">
                <a:solidFill>
                  <a:schemeClr val="tx1">
                    <a:lumMod val="65000"/>
                    <a:lumOff val="35000"/>
                  </a:schemeClr>
                </a:solidFill>
                <a:effectLst/>
                <a:latin typeface="Tw Cen MT" panose="020B0602020104020603" pitchFamily="34" charset="0"/>
                <a:ea typeface="Times New Roman" panose="02020603050405020304" pitchFamily="18" charset="0"/>
                <a:cs typeface="Times New Roman" panose="02020603050405020304" pitchFamily="18" charset="0"/>
              </a:rPr>
              <a:t>LOGISTIC REGRESSION OF RESPONDENT’S SOCIO-ECONOMIC CONDITION</a:t>
            </a:r>
            <a:endPar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endParaRPr>
          </a:p>
        </p:txBody>
      </p:sp>
      <p:grpSp>
        <p:nvGrpSpPr>
          <p:cNvPr id="2" name="Group 1">
            <a:extLst>
              <a:ext uri="{FF2B5EF4-FFF2-40B4-BE49-F238E27FC236}">
                <a16:creationId xmlns:a16="http://schemas.microsoft.com/office/drawing/2014/main" id="{153C3ACA-C405-43FD-A7A2-A59F8AF84D28}"/>
              </a:ext>
            </a:extLst>
          </p:cNvPr>
          <p:cNvGrpSpPr/>
          <p:nvPr/>
        </p:nvGrpSpPr>
        <p:grpSpPr>
          <a:xfrm>
            <a:off x="0" y="1124015"/>
            <a:ext cx="12192001" cy="5582599"/>
            <a:chOff x="0" y="1124015"/>
            <a:chExt cx="12192001" cy="5582599"/>
          </a:xfrm>
        </p:grpSpPr>
        <p:sp>
          <p:nvSpPr>
            <p:cNvPr id="24" name="Rectangle: Top Corners Rounded 23">
              <a:extLst>
                <a:ext uri="{FF2B5EF4-FFF2-40B4-BE49-F238E27FC236}">
                  <a16:creationId xmlns:a16="http://schemas.microsoft.com/office/drawing/2014/main" id="{68D6951F-124F-4538-A302-1C980DB7B523}"/>
                </a:ext>
              </a:extLst>
            </p:cNvPr>
            <p:cNvSpPr/>
            <p:nvPr/>
          </p:nvSpPr>
          <p:spPr>
            <a:xfrm rot="16200000">
              <a:off x="3304701" y="-2180686"/>
              <a:ext cx="5582599" cy="12192001"/>
            </a:xfrm>
            <a:prstGeom prst="round2SameRect">
              <a:avLst>
                <a:gd name="adj1" fmla="val 12063"/>
                <a:gd name="adj2" fmla="val 8160"/>
              </a:avLst>
            </a:prstGeom>
            <a:solidFill>
              <a:schemeClr val="bg2"/>
            </a:solidFill>
            <a:ln>
              <a:noFill/>
            </a:ln>
            <a:effectLst>
              <a:outerShdw blurRad="50800" dist="38100" dir="18900000" algn="b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2" name="TextBox 11">
              <a:extLst>
                <a:ext uri="{FF2B5EF4-FFF2-40B4-BE49-F238E27FC236}">
                  <a16:creationId xmlns:a16="http://schemas.microsoft.com/office/drawing/2014/main" id="{1E426A22-441C-4806-9368-5102E62B4BF8}"/>
                </a:ext>
              </a:extLst>
            </p:cNvPr>
            <p:cNvSpPr txBox="1"/>
            <p:nvPr/>
          </p:nvSpPr>
          <p:spPr>
            <a:xfrm>
              <a:off x="349828" y="2105442"/>
              <a:ext cx="11686637" cy="3754874"/>
            </a:xfrm>
            <a:prstGeom prst="rect">
              <a:avLst/>
            </a:prstGeom>
            <a:noFill/>
          </p:spPr>
          <p:txBody>
            <a:bodyPr wrap="square">
              <a:spAutoFit/>
            </a:bodyPr>
            <a:lstStyle/>
            <a:p>
              <a:pPr marL="0" marR="0" algn="just">
                <a:spcBef>
                  <a:spcPts val="0"/>
                </a:spcBef>
                <a:spcAft>
                  <a:spcPts val="800"/>
                </a:spcAft>
              </a:pPr>
              <a:r>
                <a:rPr lang="en-US" dirty="0">
                  <a:solidFill>
                    <a:schemeClr val="tx1">
                      <a:lumMod val="65000"/>
                      <a:lumOff val="35000"/>
                    </a:schemeClr>
                  </a:solidFill>
                  <a:latin typeface="Tw Cen MT" panose="020B0602020104020603" pitchFamily="34" charset="0"/>
                  <a:ea typeface="Calibri" panose="020F0502020204030204" pitchFamily="34" charset="0"/>
                  <a:cs typeface="Times New Roman" panose="02020603050405020304" pitchFamily="18" charset="0"/>
                </a:rPr>
                <a:t>According to division, Respondents</a:t>
              </a: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 who live in </a:t>
              </a:r>
            </a:p>
            <a:p>
              <a:pPr marL="285750" marR="0" indent="-285750" algn="just">
                <a:spcBef>
                  <a:spcPts val="0"/>
                </a:spcBef>
                <a:spcAft>
                  <a:spcPts val="800"/>
                </a:spcAft>
                <a:buFont typeface="Arial" panose="020B0604020202020204" pitchFamily="34" charset="0"/>
                <a:buChar char="•"/>
              </a:pPr>
              <a:r>
                <a:rPr lang="en-US" b="1"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Sylhet and Chittagong</a:t>
              </a: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 has respectively </a:t>
              </a:r>
              <a:r>
                <a:rPr lang="en-US" b="1"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8% and 21.3% </a:t>
              </a:r>
              <a:r>
                <a:rPr lang="en-US" b="1" dirty="0">
                  <a:solidFill>
                    <a:srgbClr val="2C6286"/>
                  </a:solidFill>
                  <a:effectLst/>
                  <a:latin typeface="Tw Cen MT" panose="020B0602020104020603" pitchFamily="34" charset="0"/>
                  <a:ea typeface="Calibri" panose="020F0502020204030204" pitchFamily="34" charset="0"/>
                  <a:cs typeface="Times New Roman" panose="02020603050405020304" pitchFamily="18" charset="0"/>
                </a:rPr>
                <a:t>lower odds of having 4 times or more antenatal visits</a:t>
              </a:r>
              <a:r>
                <a:rPr lang="en-US" dirty="0">
                  <a:solidFill>
                    <a:srgbClr val="2C6286"/>
                  </a:solidFill>
                  <a:effectLst/>
                  <a:latin typeface="Tw Cen MT" panose="020B0602020104020603" pitchFamily="34" charset="0"/>
                  <a:ea typeface="Calibri" panose="020F0502020204030204" pitchFamily="34" charset="0"/>
                  <a:cs typeface="Times New Roman" panose="02020603050405020304" pitchFamily="18" charset="0"/>
                </a:rPr>
                <a:t> </a:t>
              </a: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than the respondent’s  of Barisal division which is </a:t>
              </a:r>
              <a:r>
                <a:rPr lang="en-US" b="1" dirty="0">
                  <a:solidFill>
                    <a:srgbClr val="FF5969"/>
                  </a:solidFill>
                  <a:effectLst/>
                  <a:latin typeface="Tw Cen MT" panose="020B0602020104020603" pitchFamily="34" charset="0"/>
                  <a:ea typeface="Calibri" panose="020F0502020204030204" pitchFamily="34" charset="0"/>
                  <a:cs typeface="Times New Roman" panose="02020603050405020304" pitchFamily="18" charset="0"/>
                </a:rPr>
                <a:t>not significant </a:t>
              </a: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as P value is respectively 0.058 and 0.533. </a:t>
              </a:r>
            </a:p>
            <a:p>
              <a:pPr marL="285750" marR="0" indent="-285750" algn="just">
                <a:spcBef>
                  <a:spcPts val="0"/>
                </a:spcBef>
                <a:spcAft>
                  <a:spcPts val="800"/>
                </a:spcAft>
                <a:buFont typeface="Arial" panose="020B0604020202020204" pitchFamily="34" charset="0"/>
                <a:buChar char="•"/>
              </a:pP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Dhaka, Khulna, Mymensingh, Rajshahi and Rangpur have respectively </a:t>
              </a:r>
              <a:r>
                <a:rPr lang="en-US" b="1" dirty="0">
                  <a:solidFill>
                    <a:srgbClr val="2C6286"/>
                  </a:solidFill>
                  <a:effectLst/>
                  <a:latin typeface="Tw Cen MT" panose="020B0602020104020603" pitchFamily="34" charset="0"/>
                  <a:ea typeface="Calibri" panose="020F0502020204030204" pitchFamily="34" charset="0"/>
                  <a:cs typeface="Times New Roman" panose="02020603050405020304" pitchFamily="18" charset="0"/>
                </a:rPr>
                <a:t>higher odds of having 4 times or more antenatal visit </a:t>
              </a: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than of Barisal division, which are respectively 17.9%, 73.9%, 61.5%, 32.7% and 194.8%. But only</a:t>
              </a:r>
              <a:r>
                <a:rPr lang="en-US" b="1"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 Khulna, Mymensingh, and Rangpur </a:t>
              </a: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as</a:t>
              </a:r>
              <a:r>
                <a:rPr lang="en-US" b="1"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 </a:t>
              </a:r>
              <a:r>
                <a:rPr lang="en-US" b="1" dirty="0">
                  <a:solidFill>
                    <a:srgbClr val="FF5969"/>
                  </a:solidFill>
                  <a:effectLst/>
                  <a:latin typeface="Tw Cen MT" panose="020B0602020104020603" pitchFamily="34" charset="0"/>
                  <a:ea typeface="Calibri" panose="020F0502020204030204" pitchFamily="34" charset="0"/>
                  <a:cs typeface="Times New Roman" panose="02020603050405020304" pitchFamily="18" charset="0"/>
                </a:rPr>
                <a:t>highly significant</a:t>
              </a:r>
              <a:r>
                <a:rPr lang="en-US" b="1"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 </a:t>
              </a: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association as their P value is &lt;</a:t>
              </a:r>
              <a:r>
                <a:rPr lang="en-US" dirty="0">
                  <a:solidFill>
                    <a:schemeClr val="tx1">
                      <a:lumMod val="65000"/>
                      <a:lumOff val="35000"/>
                    </a:schemeClr>
                  </a:solidFill>
                  <a:effectLst/>
                  <a:latin typeface="Tw Cen MT" panose="020B0602020104020603" pitchFamily="34" charset="0"/>
                  <a:ea typeface="Times New Roman" panose="02020603050405020304" pitchFamily="18" charset="0"/>
                  <a:cs typeface="Times New Roman" panose="02020603050405020304" pitchFamily="18" charset="0"/>
                </a:rPr>
                <a:t>0.001</a:t>
              </a: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 </a:t>
              </a:r>
            </a:p>
            <a:p>
              <a:pPr marR="0" algn="just">
                <a:spcBef>
                  <a:spcPts val="0"/>
                </a:spcBef>
                <a:spcAft>
                  <a:spcPts val="800"/>
                </a:spcAft>
              </a:pP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 </a:t>
              </a:r>
            </a:p>
            <a:p>
              <a:pPr marR="0" algn="just">
                <a:spcBef>
                  <a:spcPts val="0"/>
                </a:spcBef>
                <a:spcAft>
                  <a:spcPts val="800"/>
                </a:spcAft>
              </a:pPr>
              <a:endPar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endParaRPr>
            </a:p>
            <a:p>
              <a:pPr marL="0" marR="0" algn="just">
                <a:spcBef>
                  <a:spcPts val="0"/>
                </a:spcBef>
                <a:spcAft>
                  <a:spcPts val="800"/>
                </a:spcAft>
              </a:pP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According to place </a:t>
              </a:r>
              <a:r>
                <a:rPr lang="en-US" dirty="0">
                  <a:solidFill>
                    <a:schemeClr val="tx1">
                      <a:lumMod val="65000"/>
                      <a:lumOff val="35000"/>
                    </a:schemeClr>
                  </a:solidFill>
                  <a:latin typeface="Tw Cen MT" panose="020B0602020104020603" pitchFamily="34" charset="0"/>
                  <a:ea typeface="Calibri" panose="020F0502020204030204" pitchFamily="34" charset="0"/>
                  <a:cs typeface="Times New Roman" panose="02020603050405020304" pitchFamily="18" charset="0"/>
                </a:rPr>
                <a:t>of residence, respondents</a:t>
              </a: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 who live in </a:t>
              </a:r>
            </a:p>
            <a:p>
              <a:pPr marL="285750" marR="0" indent="-285750" algn="just">
                <a:spcBef>
                  <a:spcPts val="0"/>
                </a:spcBef>
                <a:spcAft>
                  <a:spcPts val="800"/>
                </a:spcAft>
                <a:buFont typeface="Arial" panose="020B0604020202020204" pitchFamily="34" charset="0"/>
                <a:buChar char="•"/>
              </a:pP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Rural areas have </a:t>
              </a:r>
              <a:r>
                <a:rPr lang="en-US" b="1"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24.8%</a:t>
              </a: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 of </a:t>
              </a:r>
              <a:r>
                <a:rPr lang="en-US" b="1" dirty="0">
                  <a:solidFill>
                    <a:srgbClr val="2C6286"/>
                  </a:solidFill>
                  <a:effectLst/>
                  <a:latin typeface="Tw Cen MT" panose="020B0602020104020603" pitchFamily="34" charset="0"/>
                  <a:ea typeface="Calibri" panose="020F0502020204030204" pitchFamily="34" charset="0"/>
                  <a:cs typeface="Times New Roman" panose="02020603050405020304" pitchFamily="18" charset="0"/>
                </a:rPr>
                <a:t>lower odds of having 4 or more antenatal visit</a:t>
              </a: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 than the mothers living in Urban areas. Which is </a:t>
              </a:r>
              <a:r>
                <a:rPr lang="en-US" b="1" dirty="0">
                  <a:solidFill>
                    <a:srgbClr val="FF5969"/>
                  </a:solidFill>
                  <a:effectLst/>
                  <a:latin typeface="Tw Cen MT" panose="020B0602020104020603" pitchFamily="34" charset="0"/>
                  <a:ea typeface="Calibri" panose="020F0502020204030204" pitchFamily="34" charset="0"/>
                  <a:cs typeface="Times New Roman" panose="02020603050405020304" pitchFamily="18" charset="0"/>
                </a:rPr>
                <a:t>highly significant </a:t>
              </a: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as P value is </a:t>
              </a:r>
              <a:r>
                <a:rPr lang="en-US" dirty="0">
                  <a:solidFill>
                    <a:schemeClr val="tx1">
                      <a:lumMod val="65000"/>
                      <a:lumOff val="35000"/>
                    </a:schemeClr>
                  </a:solidFill>
                  <a:effectLst/>
                  <a:latin typeface="Tw Cen MT" panose="020B0602020104020603" pitchFamily="34" charset="0"/>
                  <a:ea typeface="Times New Roman" panose="02020603050405020304" pitchFamily="18" charset="0"/>
                  <a:cs typeface="Times New Roman" panose="02020603050405020304" pitchFamily="18" charset="0"/>
                </a:rPr>
                <a:t>&lt;0.001 </a:t>
              </a:r>
              <a:endPar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endParaRPr>
            </a:p>
          </p:txBody>
        </p:sp>
      </p:grpSp>
      <p:grpSp>
        <p:nvGrpSpPr>
          <p:cNvPr id="13" name="Group 12">
            <a:extLst>
              <a:ext uri="{FF2B5EF4-FFF2-40B4-BE49-F238E27FC236}">
                <a16:creationId xmlns:a16="http://schemas.microsoft.com/office/drawing/2014/main" id="{8AD17971-E11C-4494-895B-F23B27194986}"/>
              </a:ext>
            </a:extLst>
          </p:cNvPr>
          <p:cNvGrpSpPr/>
          <p:nvPr/>
        </p:nvGrpSpPr>
        <p:grpSpPr>
          <a:xfrm>
            <a:off x="9349287" y="151383"/>
            <a:ext cx="2423491" cy="543115"/>
            <a:chOff x="7016338" y="2016455"/>
            <a:chExt cx="1805441" cy="543115"/>
          </a:xfrm>
        </p:grpSpPr>
        <p:sp>
          <p:nvSpPr>
            <p:cNvPr id="19" name="Rectangle: Top Corners Rounded 18">
              <a:extLst>
                <a:ext uri="{FF2B5EF4-FFF2-40B4-BE49-F238E27FC236}">
                  <a16:creationId xmlns:a16="http://schemas.microsoft.com/office/drawing/2014/main" id="{C775276B-ADED-444F-B6BF-E95D3772FD8B}"/>
                </a:ext>
              </a:extLst>
            </p:cNvPr>
            <p:cNvSpPr/>
            <p:nvPr/>
          </p:nvSpPr>
          <p:spPr>
            <a:xfrm>
              <a:off x="7080693" y="2016455"/>
              <a:ext cx="1591582" cy="535559"/>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DD202D81-B0BD-48EE-8638-063A574D476A}"/>
                </a:ext>
              </a:extLst>
            </p:cNvPr>
            <p:cNvSpPr txBox="1"/>
            <p:nvPr/>
          </p:nvSpPr>
          <p:spPr>
            <a:xfrm>
              <a:off x="7016338" y="2036350"/>
              <a:ext cx="1805441" cy="523220"/>
            </a:xfrm>
            <a:prstGeom prst="rect">
              <a:avLst/>
            </a:prstGeom>
            <a:noFill/>
          </p:spPr>
          <p:txBody>
            <a:bodyPr wrap="square" rtlCol="0">
              <a:spAutoFit/>
            </a:bodyPr>
            <a:lstStyle/>
            <a:p>
              <a:pPr algn="ctr"/>
              <a:r>
                <a:rPr lang="en-US" sz="2800" b="1" dirty="0">
                  <a:solidFill>
                    <a:srgbClr val="E6E7E9"/>
                  </a:solidFill>
                  <a:latin typeface="Tw Cen MT" panose="020B0602020104020603" pitchFamily="34" charset="0"/>
                </a:rPr>
                <a:t>RESULT</a:t>
              </a:r>
            </a:p>
          </p:txBody>
        </p:sp>
      </p:grpSp>
    </p:spTree>
    <p:extLst>
      <p:ext uri="{BB962C8B-B14F-4D97-AF65-F5344CB8AC3E}">
        <p14:creationId xmlns:p14="http://schemas.microsoft.com/office/powerpoint/2010/main" val="1675758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25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anim calcmode="lin" valueType="num">
                                      <p:cBhvr>
                                        <p:cTn id="8" dur="500" fill="hold"/>
                                        <p:tgtEl>
                                          <p:spTgt spid="13"/>
                                        </p:tgtEl>
                                        <p:attrNameLst>
                                          <p:attrName>ppt_x</p:attrName>
                                        </p:attrNameLst>
                                      </p:cBhvr>
                                      <p:tavLst>
                                        <p:tav tm="0">
                                          <p:val>
                                            <p:strVal val="#ppt_x"/>
                                          </p:val>
                                        </p:tav>
                                        <p:tav tm="100000">
                                          <p:val>
                                            <p:strVal val="#ppt_x"/>
                                          </p:val>
                                        </p:tav>
                                      </p:tavLst>
                                    </p:anim>
                                    <p:anim calcmode="lin" valueType="num">
                                      <p:cBhvr>
                                        <p:cTn id="9" dur="500" fill="hold"/>
                                        <p:tgtEl>
                                          <p:spTgt spid="13"/>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1" presetClass="entr" presetSubtype="0"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sp>
        <p:nvSpPr>
          <p:cNvPr id="25" name="Rectangle: Top Corners Rounded 24">
            <a:extLst>
              <a:ext uri="{FF2B5EF4-FFF2-40B4-BE49-F238E27FC236}">
                <a16:creationId xmlns:a16="http://schemas.microsoft.com/office/drawing/2014/main" id="{26E1D38B-01DD-4FD0-83D5-DA709CBCE904}"/>
              </a:ext>
            </a:extLst>
          </p:cNvPr>
          <p:cNvSpPr/>
          <p:nvPr/>
        </p:nvSpPr>
        <p:spPr>
          <a:xfrm rot="16200000">
            <a:off x="1164544" y="247614"/>
            <a:ext cx="368532" cy="211106"/>
          </a:xfrm>
          <a:prstGeom prst="round2SameRect">
            <a:avLst>
              <a:gd name="adj1" fmla="val 12063"/>
              <a:gd name="adj2" fmla="val 0"/>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Top Corners Rounded 30">
            <a:extLst>
              <a:ext uri="{FF2B5EF4-FFF2-40B4-BE49-F238E27FC236}">
                <a16:creationId xmlns:a16="http://schemas.microsoft.com/office/drawing/2014/main" id="{099A2D23-230F-4C87-A7DE-73C4B2401FD3}"/>
              </a:ext>
            </a:extLst>
          </p:cNvPr>
          <p:cNvSpPr/>
          <p:nvPr/>
        </p:nvSpPr>
        <p:spPr>
          <a:xfrm rot="16200000">
            <a:off x="1609401" y="267665"/>
            <a:ext cx="368532" cy="211105"/>
          </a:xfrm>
          <a:prstGeom prst="round2SameRect">
            <a:avLst>
              <a:gd name="adj1" fmla="val 12063"/>
              <a:gd name="adj2" fmla="val 0"/>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9" name="Picture 2" descr="pregnant woman Icon - Download pregnant woman Icon 710357 | Noun Project">
            <a:extLst>
              <a:ext uri="{FF2B5EF4-FFF2-40B4-BE49-F238E27FC236}">
                <a16:creationId xmlns:a16="http://schemas.microsoft.com/office/drawing/2014/main" id="{CA0181E5-58C1-4EE6-8822-80E10E593315}"/>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5136" y="0"/>
            <a:ext cx="1149928" cy="1149928"/>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a:extLst>
              <a:ext uri="{FF2B5EF4-FFF2-40B4-BE49-F238E27FC236}">
                <a16:creationId xmlns:a16="http://schemas.microsoft.com/office/drawing/2014/main" id="{3AABF650-3EF8-4167-895F-D2A5615386C7}"/>
              </a:ext>
            </a:extLst>
          </p:cNvPr>
          <p:cNvSpPr txBox="1"/>
          <p:nvPr/>
        </p:nvSpPr>
        <p:spPr>
          <a:xfrm>
            <a:off x="1454363" y="753363"/>
            <a:ext cx="9883980" cy="369332"/>
          </a:xfrm>
          <a:prstGeom prst="rect">
            <a:avLst/>
          </a:prstGeom>
          <a:noFill/>
        </p:spPr>
        <p:txBody>
          <a:bodyPr wrap="square">
            <a:spAutoFit/>
          </a:bodyPr>
          <a:lstStyle/>
          <a:p>
            <a:pPr algn="ctr" fontAlgn="base"/>
            <a:r>
              <a:rPr lang="en-US" b="1" dirty="0">
                <a:solidFill>
                  <a:schemeClr val="tx1">
                    <a:lumMod val="65000"/>
                    <a:lumOff val="35000"/>
                  </a:schemeClr>
                </a:solidFill>
                <a:effectLst/>
                <a:latin typeface="Tw Cen MT" panose="020B0602020104020603" pitchFamily="34" charset="0"/>
                <a:ea typeface="Times New Roman" panose="02020603050405020304" pitchFamily="18" charset="0"/>
                <a:cs typeface="Times New Roman" panose="02020603050405020304" pitchFamily="18" charset="0"/>
              </a:rPr>
              <a:t>LOGISTIC REGRESSION OF RESPONDENT’S SOCIO-ECONOMIC CONDITION</a:t>
            </a:r>
            <a:endPar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endParaRPr>
          </a:p>
        </p:txBody>
      </p:sp>
      <p:grpSp>
        <p:nvGrpSpPr>
          <p:cNvPr id="11" name="Group 10">
            <a:extLst>
              <a:ext uri="{FF2B5EF4-FFF2-40B4-BE49-F238E27FC236}">
                <a16:creationId xmlns:a16="http://schemas.microsoft.com/office/drawing/2014/main" id="{D67E9EF9-A5EB-4064-8245-919878090208}"/>
              </a:ext>
            </a:extLst>
          </p:cNvPr>
          <p:cNvGrpSpPr/>
          <p:nvPr/>
        </p:nvGrpSpPr>
        <p:grpSpPr>
          <a:xfrm>
            <a:off x="9349287" y="151383"/>
            <a:ext cx="2423491" cy="543115"/>
            <a:chOff x="7016338" y="2016455"/>
            <a:chExt cx="1805441" cy="543115"/>
          </a:xfrm>
        </p:grpSpPr>
        <p:sp>
          <p:nvSpPr>
            <p:cNvPr id="12" name="Rectangle: Top Corners Rounded 11">
              <a:extLst>
                <a:ext uri="{FF2B5EF4-FFF2-40B4-BE49-F238E27FC236}">
                  <a16:creationId xmlns:a16="http://schemas.microsoft.com/office/drawing/2014/main" id="{0D6DA10D-E382-46FA-BFB5-2E3E459E341A}"/>
                </a:ext>
              </a:extLst>
            </p:cNvPr>
            <p:cNvSpPr/>
            <p:nvPr/>
          </p:nvSpPr>
          <p:spPr>
            <a:xfrm>
              <a:off x="7080693" y="2016455"/>
              <a:ext cx="1591582" cy="535559"/>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F69B8838-3594-479F-91EB-EC24ED415964}"/>
                </a:ext>
              </a:extLst>
            </p:cNvPr>
            <p:cNvSpPr txBox="1"/>
            <p:nvPr/>
          </p:nvSpPr>
          <p:spPr>
            <a:xfrm>
              <a:off x="7016338" y="2036350"/>
              <a:ext cx="1805441" cy="523220"/>
            </a:xfrm>
            <a:prstGeom prst="rect">
              <a:avLst/>
            </a:prstGeom>
            <a:noFill/>
          </p:spPr>
          <p:txBody>
            <a:bodyPr wrap="square" rtlCol="0">
              <a:spAutoFit/>
            </a:bodyPr>
            <a:lstStyle/>
            <a:p>
              <a:pPr algn="ctr"/>
              <a:r>
                <a:rPr lang="en-US" sz="2800" b="1" dirty="0">
                  <a:solidFill>
                    <a:srgbClr val="E6E7E9"/>
                  </a:solidFill>
                  <a:latin typeface="Tw Cen MT" panose="020B0602020104020603" pitchFamily="34" charset="0"/>
                </a:rPr>
                <a:t>RESULT</a:t>
              </a:r>
            </a:p>
          </p:txBody>
        </p:sp>
      </p:grpSp>
      <p:grpSp>
        <p:nvGrpSpPr>
          <p:cNvPr id="2" name="Group 1">
            <a:extLst>
              <a:ext uri="{FF2B5EF4-FFF2-40B4-BE49-F238E27FC236}">
                <a16:creationId xmlns:a16="http://schemas.microsoft.com/office/drawing/2014/main" id="{8BA78778-3DC4-4415-B90A-D9B1602E3FDD}"/>
              </a:ext>
            </a:extLst>
          </p:cNvPr>
          <p:cNvGrpSpPr/>
          <p:nvPr/>
        </p:nvGrpSpPr>
        <p:grpSpPr>
          <a:xfrm>
            <a:off x="0" y="1401016"/>
            <a:ext cx="12191999" cy="5268032"/>
            <a:chOff x="0" y="1401016"/>
            <a:chExt cx="12191999" cy="5268032"/>
          </a:xfrm>
        </p:grpSpPr>
        <p:sp>
          <p:nvSpPr>
            <p:cNvPr id="24" name="Rectangle: Top Corners Rounded 23">
              <a:extLst>
                <a:ext uri="{FF2B5EF4-FFF2-40B4-BE49-F238E27FC236}">
                  <a16:creationId xmlns:a16="http://schemas.microsoft.com/office/drawing/2014/main" id="{68D6951F-124F-4538-A302-1C980DB7B523}"/>
                </a:ext>
              </a:extLst>
            </p:cNvPr>
            <p:cNvSpPr/>
            <p:nvPr/>
          </p:nvSpPr>
          <p:spPr>
            <a:xfrm rot="16200000">
              <a:off x="3461984" y="-2060968"/>
              <a:ext cx="5268032" cy="12191999"/>
            </a:xfrm>
            <a:prstGeom prst="round2SameRect">
              <a:avLst>
                <a:gd name="adj1" fmla="val 12063"/>
                <a:gd name="adj2" fmla="val 8160"/>
              </a:avLst>
            </a:prstGeom>
            <a:solidFill>
              <a:schemeClr val="bg2"/>
            </a:solidFill>
            <a:ln>
              <a:noFill/>
            </a:ln>
            <a:effectLst>
              <a:outerShdw blurRad="50800" dist="38100" dir="18900000" algn="b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1" name="TextBox 20">
              <a:extLst>
                <a:ext uri="{FF2B5EF4-FFF2-40B4-BE49-F238E27FC236}">
                  <a16:creationId xmlns:a16="http://schemas.microsoft.com/office/drawing/2014/main" id="{ACB916C8-763C-4035-A86B-0EE1426D38AA}"/>
                </a:ext>
              </a:extLst>
            </p:cNvPr>
            <p:cNvSpPr txBox="1"/>
            <p:nvPr/>
          </p:nvSpPr>
          <p:spPr>
            <a:xfrm>
              <a:off x="156197" y="1861137"/>
              <a:ext cx="11988800" cy="1812291"/>
            </a:xfrm>
            <a:prstGeom prst="rect">
              <a:avLst/>
            </a:prstGeom>
            <a:noFill/>
          </p:spPr>
          <p:txBody>
            <a:bodyPr wrap="square">
              <a:spAutoFit/>
            </a:bodyPr>
            <a:lstStyle/>
            <a:p>
              <a:pPr algn="just">
                <a:lnSpc>
                  <a:spcPct val="150000"/>
                </a:lnSpc>
                <a:spcAft>
                  <a:spcPts val="800"/>
                </a:spcAft>
              </a:pP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According to wealth index</a:t>
              </a:r>
              <a:r>
                <a:rPr lang="en-US" dirty="0">
                  <a:solidFill>
                    <a:schemeClr val="tx1">
                      <a:lumMod val="65000"/>
                      <a:lumOff val="35000"/>
                    </a:schemeClr>
                  </a:solidFill>
                  <a:latin typeface="Tw Cen MT" panose="020B0602020104020603" pitchFamily="34" charset="0"/>
                  <a:ea typeface="Calibri" panose="020F0502020204030204" pitchFamily="34" charset="0"/>
                  <a:cs typeface="Times New Roman" panose="02020603050405020304" pitchFamily="18" charset="0"/>
                </a:rPr>
                <a:t>, respondents</a:t>
              </a: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 who </a:t>
              </a:r>
              <a:r>
                <a:rPr lang="en-US" b="1"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are</a:t>
              </a: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 </a:t>
              </a:r>
              <a:endParaRPr lang="en-US" dirty="0">
                <a:solidFill>
                  <a:schemeClr val="tx1">
                    <a:lumMod val="65000"/>
                    <a:lumOff val="35000"/>
                  </a:schemeClr>
                </a:solidFill>
                <a:latin typeface="Tw Cen MT" panose="020B0602020104020603" pitchFamily="34" charset="0"/>
                <a:ea typeface="Calibri" panose="020F0502020204030204" pitchFamily="34" charset="0"/>
                <a:cs typeface="Times New Roman" panose="02020603050405020304" pitchFamily="18" charset="0"/>
              </a:endParaRPr>
            </a:p>
            <a:p>
              <a:pPr marL="285750" indent="-285750" algn="just">
                <a:lnSpc>
                  <a:spcPct val="150000"/>
                </a:lnSpc>
                <a:spcAft>
                  <a:spcPts val="800"/>
                </a:spcAft>
                <a:buFont typeface="Arial" panose="020B0604020202020204" pitchFamily="34" charset="0"/>
                <a:buChar char="•"/>
              </a:pPr>
              <a:r>
                <a:rPr lang="en-US" sz="1800" b="1"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Richest</a:t>
              </a:r>
              <a:r>
                <a:rPr lang="en-US" sz="1800"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 respondents have 18.9% </a:t>
              </a:r>
              <a:r>
                <a:rPr lang="en-US" sz="1800" b="1" dirty="0">
                  <a:solidFill>
                    <a:srgbClr val="2C6286"/>
                  </a:solidFill>
                  <a:effectLst/>
                  <a:latin typeface="Tw Cen MT" panose="020B0602020104020603" pitchFamily="34" charset="0"/>
                  <a:ea typeface="Calibri" panose="020F0502020204030204" pitchFamily="34" charset="0"/>
                  <a:cs typeface="Times New Roman" panose="02020603050405020304" pitchFamily="18" charset="0"/>
                </a:rPr>
                <a:t>higher odds of taking 4 or more antenatal visit</a:t>
              </a:r>
              <a:r>
                <a:rPr lang="en-US" sz="1800" b="1"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 </a:t>
              </a:r>
              <a:r>
                <a:rPr lang="en-US" sz="1800"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than the </a:t>
              </a:r>
              <a:r>
                <a:rPr lang="en-US" sz="1800" b="1"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poorest</a:t>
              </a:r>
              <a:r>
                <a:rPr lang="en-US" sz="1800"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 Respectively of Richer, Middle economic status and Poorer economic status mothers also have higher odds of taking 4 or more antenatal visit than of Poorest. Among them middle, richer, richest wealth index people are highly significant and p value is </a:t>
              </a:r>
              <a:r>
                <a:rPr lang="en-US" sz="1800" dirty="0">
                  <a:solidFill>
                    <a:schemeClr val="tx1">
                      <a:lumMod val="65000"/>
                      <a:lumOff val="35000"/>
                    </a:schemeClr>
                  </a:solidFill>
                  <a:effectLst/>
                  <a:latin typeface="Tw Cen MT" panose="020B0602020104020603" pitchFamily="34" charset="0"/>
                  <a:ea typeface="Times New Roman" panose="02020603050405020304" pitchFamily="18" charset="0"/>
                  <a:cs typeface="Times New Roman" panose="02020603050405020304" pitchFamily="18" charset="0"/>
                </a:rPr>
                <a:t>&lt;0.001</a:t>
              </a:r>
              <a:endParaRPr lang="en-US" sz="1600"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endParaRPr>
            </a:p>
          </p:txBody>
        </p:sp>
        <p:sp>
          <p:nvSpPr>
            <p:cNvPr id="18" name="TextBox 17">
              <a:extLst>
                <a:ext uri="{FF2B5EF4-FFF2-40B4-BE49-F238E27FC236}">
                  <a16:creationId xmlns:a16="http://schemas.microsoft.com/office/drawing/2014/main" id="{8BC9430E-88F8-4CCC-869E-3E74192B5826}"/>
                </a:ext>
              </a:extLst>
            </p:cNvPr>
            <p:cNvSpPr txBox="1"/>
            <p:nvPr/>
          </p:nvSpPr>
          <p:spPr>
            <a:xfrm>
              <a:off x="72571" y="4190006"/>
              <a:ext cx="12046857" cy="1812291"/>
            </a:xfrm>
            <a:prstGeom prst="rect">
              <a:avLst/>
            </a:prstGeom>
            <a:noFill/>
          </p:spPr>
          <p:txBody>
            <a:bodyPr wrap="square">
              <a:spAutoFit/>
            </a:bodyPr>
            <a:lstStyle/>
            <a:p>
              <a:pPr algn="just">
                <a:lnSpc>
                  <a:spcPct val="150000"/>
                </a:lnSpc>
                <a:spcAft>
                  <a:spcPts val="800"/>
                </a:spcAft>
              </a:pP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According to religion</a:t>
              </a:r>
              <a:r>
                <a:rPr lang="en-US" dirty="0">
                  <a:solidFill>
                    <a:schemeClr val="tx1">
                      <a:lumMod val="65000"/>
                      <a:lumOff val="35000"/>
                    </a:schemeClr>
                  </a:solidFill>
                  <a:latin typeface="Tw Cen MT" panose="020B0602020104020603" pitchFamily="34" charset="0"/>
                  <a:ea typeface="Calibri" panose="020F0502020204030204" pitchFamily="34" charset="0"/>
                  <a:cs typeface="Times New Roman" panose="02020603050405020304" pitchFamily="18" charset="0"/>
                </a:rPr>
                <a:t>, respondents</a:t>
              </a: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 who are </a:t>
              </a:r>
              <a:endParaRPr lang="en-US" dirty="0">
                <a:solidFill>
                  <a:schemeClr val="tx1">
                    <a:lumMod val="65000"/>
                    <a:lumOff val="35000"/>
                  </a:schemeClr>
                </a:solidFill>
                <a:latin typeface="Tw Cen MT" panose="020B0602020104020603" pitchFamily="34" charset="0"/>
                <a:ea typeface="Calibri" panose="020F0502020204030204" pitchFamily="34" charset="0"/>
                <a:cs typeface="Times New Roman" panose="02020603050405020304" pitchFamily="18" charset="0"/>
              </a:endParaRPr>
            </a:p>
            <a:p>
              <a:pPr marL="285750" indent="-285750" algn="just">
                <a:lnSpc>
                  <a:spcPct val="150000"/>
                </a:lnSpc>
                <a:spcAft>
                  <a:spcPts val="800"/>
                </a:spcAft>
                <a:buFont typeface="Arial" panose="020B0604020202020204" pitchFamily="34" charset="0"/>
                <a:buChar char="•"/>
              </a:pPr>
              <a:r>
                <a:rPr lang="en-US" sz="1800" b="1"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Hindu, Buddhist, and Christian</a:t>
              </a:r>
              <a:r>
                <a:rPr lang="en-US" sz="1800"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 mother have respectively 23.9%, 205% and 64.5% </a:t>
              </a:r>
              <a:r>
                <a:rPr lang="en-US" sz="1800" b="1" dirty="0">
                  <a:solidFill>
                    <a:srgbClr val="2C6286"/>
                  </a:solidFill>
                  <a:effectLst/>
                  <a:latin typeface="Tw Cen MT" panose="020B0602020104020603" pitchFamily="34" charset="0"/>
                  <a:ea typeface="Calibri" panose="020F0502020204030204" pitchFamily="34" charset="0"/>
                  <a:cs typeface="Times New Roman" panose="02020603050405020304" pitchFamily="18" charset="0"/>
                </a:rPr>
                <a:t>higher odds of taking 4 or more antenatal care</a:t>
              </a:r>
              <a:r>
                <a:rPr lang="en-US" sz="1800"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 during pregnancy </a:t>
              </a:r>
              <a:r>
                <a:rPr lang="en-US" sz="1800" b="1"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than Muslim mothers</a:t>
              </a:r>
              <a:r>
                <a:rPr lang="en-US" sz="1800"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 Which is </a:t>
              </a:r>
              <a:r>
                <a:rPr lang="en-US" sz="1800" b="1" dirty="0">
                  <a:solidFill>
                    <a:srgbClr val="FF5969"/>
                  </a:solidFill>
                  <a:effectLst/>
                  <a:latin typeface="Tw Cen MT" panose="020B0602020104020603" pitchFamily="34" charset="0"/>
                  <a:ea typeface="Calibri" panose="020F0502020204030204" pitchFamily="34" charset="0"/>
                  <a:cs typeface="Times New Roman" panose="02020603050405020304" pitchFamily="18" charset="0"/>
                </a:rPr>
                <a:t>significant</a:t>
              </a:r>
              <a:r>
                <a:rPr lang="en-US" sz="1800" dirty="0">
                  <a:solidFill>
                    <a:srgbClr val="FF5969"/>
                  </a:solidFill>
                  <a:effectLst/>
                  <a:latin typeface="Tw Cen MT" panose="020B0602020104020603" pitchFamily="34" charset="0"/>
                  <a:ea typeface="Calibri" panose="020F0502020204030204" pitchFamily="34" charset="0"/>
                  <a:cs typeface="Times New Roman" panose="02020603050405020304" pitchFamily="18" charset="0"/>
                </a:rPr>
                <a:t> </a:t>
              </a:r>
              <a:r>
                <a:rPr lang="en-US" sz="1800"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for Buddhist as P value is 0.047 and not significant for Hindu and Christian as P values are respectively 0.07, and 0.503  </a:t>
              </a:r>
              <a:endParaRPr lang="en-US" sz="1600"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3593593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25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anim calcmode="lin" valueType="num">
                                      <p:cBhvr>
                                        <p:cTn id="8" dur="500" fill="hold"/>
                                        <p:tgtEl>
                                          <p:spTgt spid="11"/>
                                        </p:tgtEl>
                                        <p:attrNameLst>
                                          <p:attrName>ppt_x</p:attrName>
                                        </p:attrNameLst>
                                      </p:cBhvr>
                                      <p:tavLst>
                                        <p:tav tm="0">
                                          <p:val>
                                            <p:strVal val="#ppt_x"/>
                                          </p:val>
                                        </p:tav>
                                        <p:tav tm="100000">
                                          <p:val>
                                            <p:strVal val="#ppt_x"/>
                                          </p:val>
                                        </p:tav>
                                      </p:tavLst>
                                    </p:anim>
                                    <p:anim calcmode="lin" valueType="num">
                                      <p:cBhvr>
                                        <p:cTn id="9" dur="500" fill="hold"/>
                                        <p:tgtEl>
                                          <p:spTgt spid="11"/>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1" presetClass="entr" presetSubtype="0"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sp>
        <p:nvSpPr>
          <p:cNvPr id="25" name="Rectangle: Top Corners Rounded 24">
            <a:extLst>
              <a:ext uri="{FF2B5EF4-FFF2-40B4-BE49-F238E27FC236}">
                <a16:creationId xmlns:a16="http://schemas.microsoft.com/office/drawing/2014/main" id="{26E1D38B-01DD-4FD0-83D5-DA709CBCE904}"/>
              </a:ext>
            </a:extLst>
          </p:cNvPr>
          <p:cNvSpPr/>
          <p:nvPr/>
        </p:nvSpPr>
        <p:spPr>
          <a:xfrm rot="16200000">
            <a:off x="1164544" y="247614"/>
            <a:ext cx="368532" cy="211106"/>
          </a:xfrm>
          <a:prstGeom prst="round2SameRect">
            <a:avLst>
              <a:gd name="adj1" fmla="val 12063"/>
              <a:gd name="adj2" fmla="val 0"/>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Top Corners Rounded 30">
            <a:extLst>
              <a:ext uri="{FF2B5EF4-FFF2-40B4-BE49-F238E27FC236}">
                <a16:creationId xmlns:a16="http://schemas.microsoft.com/office/drawing/2014/main" id="{099A2D23-230F-4C87-A7DE-73C4B2401FD3}"/>
              </a:ext>
            </a:extLst>
          </p:cNvPr>
          <p:cNvSpPr/>
          <p:nvPr/>
        </p:nvSpPr>
        <p:spPr>
          <a:xfrm rot="16200000">
            <a:off x="1609401" y="267665"/>
            <a:ext cx="368532" cy="211105"/>
          </a:xfrm>
          <a:prstGeom prst="round2SameRect">
            <a:avLst>
              <a:gd name="adj1" fmla="val 12063"/>
              <a:gd name="adj2" fmla="val 0"/>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9" name="Picture 2" descr="pregnant woman Icon - Download pregnant woman Icon 710357 | Noun Project">
            <a:extLst>
              <a:ext uri="{FF2B5EF4-FFF2-40B4-BE49-F238E27FC236}">
                <a16:creationId xmlns:a16="http://schemas.microsoft.com/office/drawing/2014/main" id="{CA0181E5-58C1-4EE6-8822-80E10E593315}"/>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5136" y="0"/>
            <a:ext cx="1149928" cy="1149928"/>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a:extLst>
              <a:ext uri="{FF2B5EF4-FFF2-40B4-BE49-F238E27FC236}">
                <a16:creationId xmlns:a16="http://schemas.microsoft.com/office/drawing/2014/main" id="{3AABF650-3EF8-4167-895F-D2A5615386C7}"/>
              </a:ext>
            </a:extLst>
          </p:cNvPr>
          <p:cNvSpPr txBox="1"/>
          <p:nvPr/>
        </p:nvSpPr>
        <p:spPr>
          <a:xfrm>
            <a:off x="1454363" y="753363"/>
            <a:ext cx="9883980" cy="369332"/>
          </a:xfrm>
          <a:prstGeom prst="rect">
            <a:avLst/>
          </a:prstGeom>
          <a:noFill/>
        </p:spPr>
        <p:txBody>
          <a:bodyPr wrap="square">
            <a:spAutoFit/>
          </a:bodyPr>
          <a:lstStyle/>
          <a:p>
            <a:pPr algn="ctr" fontAlgn="base"/>
            <a:r>
              <a:rPr lang="en-US" b="1" dirty="0">
                <a:solidFill>
                  <a:schemeClr val="tx1">
                    <a:lumMod val="65000"/>
                    <a:lumOff val="35000"/>
                  </a:schemeClr>
                </a:solidFill>
                <a:effectLst/>
                <a:latin typeface="Tw Cen MT" panose="020B0602020104020603" pitchFamily="34" charset="0"/>
                <a:ea typeface="Times New Roman" panose="02020603050405020304" pitchFamily="18" charset="0"/>
                <a:cs typeface="Times New Roman" panose="02020603050405020304" pitchFamily="18" charset="0"/>
              </a:rPr>
              <a:t>LOGISTIC REGRESSION OF </a:t>
            </a:r>
            <a:r>
              <a:rPr lang="en-US" b="1" dirty="0">
                <a:solidFill>
                  <a:schemeClr val="tx1">
                    <a:lumMod val="65000"/>
                    <a:lumOff val="35000"/>
                  </a:schemeClr>
                </a:solidFill>
                <a:latin typeface="Tw Cen MT" panose="020B0602020104020603" pitchFamily="34" charset="0"/>
                <a:ea typeface="Times New Roman" panose="02020603050405020304" pitchFamily="18" charset="0"/>
                <a:cs typeface="Times New Roman" panose="02020603050405020304" pitchFamily="18" charset="0"/>
              </a:rPr>
              <a:t>CHILD CHARACTERISTICS</a:t>
            </a:r>
            <a:endPar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endParaRPr>
          </a:p>
        </p:txBody>
      </p:sp>
      <p:grpSp>
        <p:nvGrpSpPr>
          <p:cNvPr id="2" name="Group 1">
            <a:extLst>
              <a:ext uri="{FF2B5EF4-FFF2-40B4-BE49-F238E27FC236}">
                <a16:creationId xmlns:a16="http://schemas.microsoft.com/office/drawing/2014/main" id="{C9BC0005-A188-4393-8E54-6D3424E1EF05}"/>
              </a:ext>
            </a:extLst>
          </p:cNvPr>
          <p:cNvGrpSpPr/>
          <p:nvPr/>
        </p:nvGrpSpPr>
        <p:grpSpPr>
          <a:xfrm>
            <a:off x="-41851" y="1401016"/>
            <a:ext cx="12233850" cy="5268032"/>
            <a:chOff x="-41851" y="1401016"/>
            <a:chExt cx="12233850" cy="5268032"/>
          </a:xfrm>
        </p:grpSpPr>
        <p:sp>
          <p:nvSpPr>
            <p:cNvPr id="18" name="Rectangle: Top Corners Rounded 17">
              <a:extLst>
                <a:ext uri="{FF2B5EF4-FFF2-40B4-BE49-F238E27FC236}">
                  <a16:creationId xmlns:a16="http://schemas.microsoft.com/office/drawing/2014/main" id="{F83C1D5E-9627-4F4E-B526-479EFA3376E5}"/>
                </a:ext>
              </a:extLst>
            </p:cNvPr>
            <p:cNvSpPr/>
            <p:nvPr/>
          </p:nvSpPr>
          <p:spPr>
            <a:xfrm rot="16200000">
              <a:off x="3461984" y="-2060968"/>
              <a:ext cx="5268032" cy="12191999"/>
            </a:xfrm>
            <a:prstGeom prst="round2SameRect">
              <a:avLst>
                <a:gd name="adj1" fmla="val 12063"/>
                <a:gd name="adj2" fmla="val 8160"/>
              </a:avLst>
            </a:prstGeom>
            <a:solidFill>
              <a:schemeClr val="bg2"/>
            </a:solidFill>
            <a:ln>
              <a:noFill/>
            </a:ln>
            <a:effectLst>
              <a:outerShdw blurRad="50800" dist="38100" dir="18900000" algn="b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2" name="TextBox 11">
              <a:extLst>
                <a:ext uri="{FF2B5EF4-FFF2-40B4-BE49-F238E27FC236}">
                  <a16:creationId xmlns:a16="http://schemas.microsoft.com/office/drawing/2014/main" id="{B6389238-726D-4A1D-9B58-6F886F5135CC}"/>
                </a:ext>
              </a:extLst>
            </p:cNvPr>
            <p:cNvSpPr txBox="1"/>
            <p:nvPr/>
          </p:nvSpPr>
          <p:spPr>
            <a:xfrm>
              <a:off x="-41851" y="2720567"/>
              <a:ext cx="11814629" cy="2330382"/>
            </a:xfrm>
            <a:prstGeom prst="rect">
              <a:avLst/>
            </a:prstGeom>
            <a:noFill/>
          </p:spPr>
          <p:txBody>
            <a:bodyPr wrap="square">
              <a:spAutoFit/>
            </a:bodyPr>
            <a:lstStyle/>
            <a:p>
              <a:pPr marL="285750" marR="0" indent="-285750" algn="just">
                <a:lnSpc>
                  <a:spcPct val="150000"/>
                </a:lnSpc>
                <a:spcBef>
                  <a:spcPts val="0"/>
                </a:spcBef>
                <a:spcAft>
                  <a:spcPts val="800"/>
                </a:spcAft>
                <a:buFont typeface="Arial" panose="020B0604020202020204" pitchFamily="34" charset="0"/>
                <a:buChar char="•"/>
              </a:pP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In case of</a:t>
              </a:r>
              <a:r>
                <a:rPr lang="en-US" b="1"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 female child</a:t>
              </a: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 taking 4 or more antenatal care has </a:t>
              </a:r>
              <a:r>
                <a:rPr lang="en-US" b="1" dirty="0">
                  <a:solidFill>
                    <a:srgbClr val="2C6286"/>
                  </a:solidFill>
                  <a:effectLst/>
                  <a:latin typeface="Tw Cen MT" panose="020B0602020104020603" pitchFamily="34" charset="0"/>
                  <a:ea typeface="Calibri" panose="020F0502020204030204" pitchFamily="34" charset="0"/>
                  <a:cs typeface="Times New Roman" panose="02020603050405020304" pitchFamily="18" charset="0"/>
                </a:rPr>
                <a:t>12.1% lower odds than of male child </a:t>
              </a: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and its </a:t>
              </a:r>
              <a:r>
                <a:rPr lang="en-US" b="1" dirty="0">
                  <a:solidFill>
                    <a:srgbClr val="FF5969"/>
                  </a:solidFill>
                  <a:effectLst/>
                  <a:latin typeface="Tw Cen MT" panose="020B0602020104020603" pitchFamily="34" charset="0"/>
                  <a:ea typeface="Calibri" panose="020F0502020204030204" pitchFamily="34" charset="0"/>
                  <a:cs typeface="Times New Roman" panose="02020603050405020304" pitchFamily="18" charset="0"/>
                </a:rPr>
                <a:t>association is significant</a:t>
              </a: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 p value is </a:t>
              </a:r>
              <a:r>
                <a:rPr lang="en-US" dirty="0">
                  <a:solidFill>
                    <a:schemeClr val="tx1">
                      <a:lumMod val="65000"/>
                      <a:lumOff val="35000"/>
                    </a:schemeClr>
                  </a:solidFill>
                  <a:effectLst/>
                  <a:latin typeface="Tw Cen MT" panose="020B0602020104020603" pitchFamily="34" charset="0"/>
                  <a:ea typeface="Times New Roman" panose="02020603050405020304" pitchFamily="18" charset="0"/>
                  <a:cs typeface="Times New Roman" panose="02020603050405020304" pitchFamily="18" charset="0"/>
                </a:rPr>
                <a:t>0.041. </a:t>
              </a:r>
            </a:p>
            <a:p>
              <a:pPr marR="0" algn="just">
                <a:lnSpc>
                  <a:spcPct val="150000"/>
                </a:lnSpc>
                <a:spcBef>
                  <a:spcPts val="0"/>
                </a:spcBef>
                <a:spcAft>
                  <a:spcPts val="800"/>
                </a:spcAft>
              </a:pPr>
              <a:endParaRPr lang="en-US" dirty="0">
                <a:solidFill>
                  <a:schemeClr val="tx1">
                    <a:lumMod val="65000"/>
                    <a:lumOff val="35000"/>
                  </a:schemeClr>
                </a:solidFill>
                <a:latin typeface="Tw Cen MT" panose="020B0602020104020603" pitchFamily="34" charset="0"/>
                <a:ea typeface="Times New Roman" panose="02020603050405020304" pitchFamily="18" charset="0"/>
                <a:cs typeface="Times New Roman" panose="02020603050405020304" pitchFamily="18" charset="0"/>
              </a:endParaRPr>
            </a:p>
            <a:p>
              <a:pPr marL="285750" marR="0" indent="-285750" algn="just">
                <a:lnSpc>
                  <a:spcPct val="150000"/>
                </a:lnSpc>
                <a:spcBef>
                  <a:spcPts val="0"/>
                </a:spcBef>
                <a:spcAft>
                  <a:spcPts val="800"/>
                </a:spcAft>
                <a:buFont typeface="Arial" panose="020B0604020202020204" pitchFamily="34" charset="0"/>
                <a:buChar char="•"/>
              </a:pP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44.1%  cases of </a:t>
              </a:r>
              <a:r>
                <a:rPr lang="en-US" b="1"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low-birth-weight babies respondent’s has higher odds of taking 4 or more antenatal visit </a:t>
              </a: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to doctors than the babies are of normal weight</a:t>
              </a:r>
              <a:r>
                <a:rPr lang="en-US" b="1"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 Babies weight </a:t>
              </a: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has association with better antenatal care as p value is 0.005</a:t>
              </a:r>
            </a:p>
          </p:txBody>
        </p:sp>
      </p:grpSp>
      <p:grpSp>
        <p:nvGrpSpPr>
          <p:cNvPr id="10" name="Group 9">
            <a:extLst>
              <a:ext uri="{FF2B5EF4-FFF2-40B4-BE49-F238E27FC236}">
                <a16:creationId xmlns:a16="http://schemas.microsoft.com/office/drawing/2014/main" id="{944397B6-670B-412A-A77A-1813EDA8E271}"/>
              </a:ext>
            </a:extLst>
          </p:cNvPr>
          <p:cNvGrpSpPr/>
          <p:nvPr/>
        </p:nvGrpSpPr>
        <p:grpSpPr>
          <a:xfrm>
            <a:off x="9349287" y="151383"/>
            <a:ext cx="2423491" cy="543115"/>
            <a:chOff x="7016338" y="2016455"/>
            <a:chExt cx="1805441" cy="543115"/>
          </a:xfrm>
        </p:grpSpPr>
        <p:sp>
          <p:nvSpPr>
            <p:cNvPr id="11" name="Rectangle: Top Corners Rounded 10">
              <a:extLst>
                <a:ext uri="{FF2B5EF4-FFF2-40B4-BE49-F238E27FC236}">
                  <a16:creationId xmlns:a16="http://schemas.microsoft.com/office/drawing/2014/main" id="{AB0C9C72-2394-4DE4-ADEA-FDC87388D00D}"/>
                </a:ext>
              </a:extLst>
            </p:cNvPr>
            <p:cNvSpPr/>
            <p:nvPr/>
          </p:nvSpPr>
          <p:spPr>
            <a:xfrm>
              <a:off x="7080693" y="2016455"/>
              <a:ext cx="1591582" cy="535559"/>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187E6A36-D157-4924-82AE-D387DAC6A865}"/>
                </a:ext>
              </a:extLst>
            </p:cNvPr>
            <p:cNvSpPr txBox="1"/>
            <p:nvPr/>
          </p:nvSpPr>
          <p:spPr>
            <a:xfrm>
              <a:off x="7016338" y="2036350"/>
              <a:ext cx="1805441" cy="523220"/>
            </a:xfrm>
            <a:prstGeom prst="rect">
              <a:avLst/>
            </a:prstGeom>
            <a:noFill/>
          </p:spPr>
          <p:txBody>
            <a:bodyPr wrap="square" rtlCol="0">
              <a:spAutoFit/>
            </a:bodyPr>
            <a:lstStyle/>
            <a:p>
              <a:pPr algn="ctr"/>
              <a:r>
                <a:rPr lang="en-US" sz="2800" b="1" dirty="0">
                  <a:solidFill>
                    <a:srgbClr val="E6E7E9"/>
                  </a:solidFill>
                  <a:latin typeface="Tw Cen MT" panose="020B0602020104020603" pitchFamily="34" charset="0"/>
                </a:rPr>
                <a:t>RESULT</a:t>
              </a:r>
            </a:p>
          </p:txBody>
        </p:sp>
      </p:grpSp>
    </p:spTree>
    <p:extLst>
      <p:ext uri="{BB962C8B-B14F-4D97-AF65-F5344CB8AC3E}">
        <p14:creationId xmlns:p14="http://schemas.microsoft.com/office/powerpoint/2010/main" val="2440056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25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ppt_x</p:attrName>
                                        </p:attrNameLst>
                                      </p:cBhvr>
                                      <p:tavLst>
                                        <p:tav tm="0">
                                          <p:val>
                                            <p:strVal val="#ppt_x"/>
                                          </p:val>
                                        </p:tav>
                                        <p:tav tm="100000">
                                          <p:val>
                                            <p:strVal val="#ppt_x"/>
                                          </p:val>
                                        </p:tav>
                                      </p:tavLst>
                                    </p:anim>
                                    <p:anim calcmode="lin" valueType="num">
                                      <p:cBhvr>
                                        <p:cTn id="9" dur="500" fill="hold"/>
                                        <p:tgtEl>
                                          <p:spTgt spid="10"/>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1" presetClass="entr" presetSubtype="0"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sp>
        <p:nvSpPr>
          <p:cNvPr id="25" name="Rectangle: Top Corners Rounded 24">
            <a:extLst>
              <a:ext uri="{FF2B5EF4-FFF2-40B4-BE49-F238E27FC236}">
                <a16:creationId xmlns:a16="http://schemas.microsoft.com/office/drawing/2014/main" id="{26E1D38B-01DD-4FD0-83D5-DA709CBCE904}"/>
              </a:ext>
            </a:extLst>
          </p:cNvPr>
          <p:cNvSpPr/>
          <p:nvPr/>
        </p:nvSpPr>
        <p:spPr>
          <a:xfrm rot="16200000">
            <a:off x="1164544" y="247614"/>
            <a:ext cx="368532" cy="211106"/>
          </a:xfrm>
          <a:prstGeom prst="round2SameRect">
            <a:avLst>
              <a:gd name="adj1" fmla="val 12063"/>
              <a:gd name="adj2" fmla="val 0"/>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Top Corners Rounded 30">
            <a:extLst>
              <a:ext uri="{FF2B5EF4-FFF2-40B4-BE49-F238E27FC236}">
                <a16:creationId xmlns:a16="http://schemas.microsoft.com/office/drawing/2014/main" id="{099A2D23-230F-4C87-A7DE-73C4B2401FD3}"/>
              </a:ext>
            </a:extLst>
          </p:cNvPr>
          <p:cNvSpPr/>
          <p:nvPr/>
        </p:nvSpPr>
        <p:spPr>
          <a:xfrm rot="16200000">
            <a:off x="1609401" y="267665"/>
            <a:ext cx="368532" cy="211105"/>
          </a:xfrm>
          <a:prstGeom prst="round2SameRect">
            <a:avLst>
              <a:gd name="adj1" fmla="val 12063"/>
              <a:gd name="adj2" fmla="val 0"/>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9" name="Picture 2" descr="pregnant woman Icon - Download pregnant woman Icon 710357 | Noun Project">
            <a:extLst>
              <a:ext uri="{FF2B5EF4-FFF2-40B4-BE49-F238E27FC236}">
                <a16:creationId xmlns:a16="http://schemas.microsoft.com/office/drawing/2014/main" id="{CA0181E5-58C1-4EE6-8822-80E10E593315}"/>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5136" y="0"/>
            <a:ext cx="1149928" cy="1149928"/>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a:extLst>
              <a:ext uri="{FF2B5EF4-FFF2-40B4-BE49-F238E27FC236}">
                <a16:creationId xmlns:a16="http://schemas.microsoft.com/office/drawing/2014/main" id="{3AABF650-3EF8-4167-895F-D2A5615386C7}"/>
              </a:ext>
            </a:extLst>
          </p:cNvPr>
          <p:cNvSpPr txBox="1"/>
          <p:nvPr/>
        </p:nvSpPr>
        <p:spPr>
          <a:xfrm>
            <a:off x="1454363" y="753363"/>
            <a:ext cx="9883980" cy="369332"/>
          </a:xfrm>
          <a:prstGeom prst="rect">
            <a:avLst/>
          </a:prstGeom>
          <a:noFill/>
        </p:spPr>
        <p:txBody>
          <a:bodyPr wrap="square">
            <a:spAutoFit/>
          </a:bodyPr>
          <a:lstStyle/>
          <a:p>
            <a:pPr algn="ctr" fontAlgn="base"/>
            <a:r>
              <a:rPr lang="en-US" b="1" dirty="0">
                <a:solidFill>
                  <a:schemeClr val="tx1">
                    <a:lumMod val="65000"/>
                    <a:lumOff val="35000"/>
                  </a:schemeClr>
                </a:solidFill>
                <a:effectLst/>
                <a:latin typeface="Tw Cen MT" panose="020B0602020104020603" pitchFamily="34" charset="0"/>
                <a:ea typeface="Times New Roman" panose="02020603050405020304" pitchFamily="18" charset="0"/>
                <a:cs typeface="Times New Roman" panose="02020603050405020304" pitchFamily="18" charset="0"/>
              </a:rPr>
              <a:t>LOGISTIC REGRESSION OF </a:t>
            </a:r>
            <a:r>
              <a:rPr lang="en-US" b="1" dirty="0">
                <a:solidFill>
                  <a:schemeClr val="tx1">
                    <a:lumMod val="65000"/>
                    <a:lumOff val="35000"/>
                  </a:schemeClr>
                </a:solidFill>
                <a:latin typeface="Tw Cen MT" panose="020B0602020104020603" pitchFamily="34" charset="0"/>
                <a:ea typeface="Times New Roman" panose="02020603050405020304" pitchFamily="18" charset="0"/>
                <a:cs typeface="Times New Roman" panose="02020603050405020304" pitchFamily="18" charset="0"/>
              </a:rPr>
              <a:t>RESPONDENT’S CHARACTERISTICS</a:t>
            </a:r>
            <a:endPar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endParaRPr>
          </a:p>
        </p:txBody>
      </p:sp>
      <p:grpSp>
        <p:nvGrpSpPr>
          <p:cNvPr id="2" name="Group 1">
            <a:extLst>
              <a:ext uri="{FF2B5EF4-FFF2-40B4-BE49-F238E27FC236}">
                <a16:creationId xmlns:a16="http://schemas.microsoft.com/office/drawing/2014/main" id="{6F4520B5-EAC6-43A7-A4B4-AB011A36CE92}"/>
              </a:ext>
            </a:extLst>
          </p:cNvPr>
          <p:cNvGrpSpPr/>
          <p:nvPr/>
        </p:nvGrpSpPr>
        <p:grpSpPr>
          <a:xfrm>
            <a:off x="0" y="1401016"/>
            <a:ext cx="12191999" cy="5268032"/>
            <a:chOff x="0" y="1401016"/>
            <a:chExt cx="12191999" cy="5268032"/>
          </a:xfrm>
        </p:grpSpPr>
        <p:sp>
          <p:nvSpPr>
            <p:cNvPr id="18" name="Rectangle: Top Corners Rounded 17">
              <a:extLst>
                <a:ext uri="{FF2B5EF4-FFF2-40B4-BE49-F238E27FC236}">
                  <a16:creationId xmlns:a16="http://schemas.microsoft.com/office/drawing/2014/main" id="{4F01F602-71FC-42DA-9700-3AFDF35E3911}"/>
                </a:ext>
              </a:extLst>
            </p:cNvPr>
            <p:cNvSpPr/>
            <p:nvPr/>
          </p:nvSpPr>
          <p:spPr>
            <a:xfrm rot="16200000">
              <a:off x="3461984" y="-2060968"/>
              <a:ext cx="5268032" cy="12191999"/>
            </a:xfrm>
            <a:prstGeom prst="round2SameRect">
              <a:avLst>
                <a:gd name="adj1" fmla="val 12063"/>
                <a:gd name="adj2" fmla="val 8160"/>
              </a:avLst>
            </a:prstGeom>
            <a:solidFill>
              <a:schemeClr val="bg2"/>
            </a:solidFill>
            <a:ln>
              <a:noFill/>
            </a:ln>
            <a:effectLst>
              <a:outerShdw blurRad="50800" dist="38100" dir="18900000" algn="b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2" name="TextBox 11">
              <a:extLst>
                <a:ext uri="{FF2B5EF4-FFF2-40B4-BE49-F238E27FC236}">
                  <a16:creationId xmlns:a16="http://schemas.microsoft.com/office/drawing/2014/main" id="{B6389238-726D-4A1D-9B58-6F886F5135CC}"/>
                </a:ext>
              </a:extLst>
            </p:cNvPr>
            <p:cNvSpPr txBox="1"/>
            <p:nvPr/>
          </p:nvSpPr>
          <p:spPr>
            <a:xfrm>
              <a:off x="188685" y="1829212"/>
              <a:ext cx="11814629" cy="4715650"/>
            </a:xfrm>
            <a:prstGeom prst="rect">
              <a:avLst/>
            </a:prstGeom>
            <a:noFill/>
          </p:spPr>
          <p:txBody>
            <a:bodyPr wrap="square">
              <a:spAutoFit/>
            </a:bodyPr>
            <a:lstStyle/>
            <a:p>
              <a:pPr algn="just">
                <a:lnSpc>
                  <a:spcPct val="150000"/>
                </a:lnSpc>
                <a:spcAft>
                  <a:spcPts val="800"/>
                </a:spcAft>
              </a:pPr>
              <a:endParaRPr lang="en-US" b="1"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endParaRPr>
            </a:p>
            <a:p>
              <a:pPr marL="285750" indent="-285750">
                <a:lnSpc>
                  <a:spcPct val="150000"/>
                </a:lnSpc>
                <a:spcAft>
                  <a:spcPts val="800"/>
                </a:spcAft>
                <a:buFont typeface="Arial" panose="020B0604020202020204" pitchFamily="34" charset="0"/>
                <a:buChar char="•"/>
              </a:pPr>
              <a:r>
                <a:rPr lang="en-US" dirty="0">
                  <a:solidFill>
                    <a:schemeClr val="tx1">
                      <a:lumMod val="65000"/>
                      <a:lumOff val="35000"/>
                    </a:schemeClr>
                  </a:solidFill>
                  <a:latin typeface="Tw Cen MT" panose="020B0602020104020603" pitchFamily="34" charset="0"/>
                  <a:ea typeface="Calibri" panose="020F0502020204030204" pitchFamily="34" charset="0"/>
                  <a:cs typeface="Times New Roman" panose="02020603050405020304" pitchFamily="18" charset="0"/>
                </a:rPr>
                <a:t>In case of age,  </a:t>
              </a:r>
              <a:br>
                <a:rPr lang="en-US" dirty="0">
                  <a:solidFill>
                    <a:schemeClr val="tx1">
                      <a:lumMod val="65000"/>
                      <a:lumOff val="35000"/>
                    </a:schemeClr>
                  </a:solidFill>
                  <a:latin typeface="Tw Cen MT" panose="020B0602020104020603" pitchFamily="34" charset="0"/>
                  <a:ea typeface="Calibri" panose="020F0502020204030204" pitchFamily="34" charset="0"/>
                  <a:cs typeface="Times New Roman" panose="02020603050405020304" pitchFamily="18" charset="0"/>
                </a:rPr>
              </a:br>
              <a:r>
                <a:rPr lang="en-US" b="1"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Respondents who are aged 18 and above </a:t>
              </a: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has 22.3% </a:t>
              </a:r>
              <a:r>
                <a:rPr lang="en-US" b="1" dirty="0">
                  <a:solidFill>
                    <a:srgbClr val="2C6286"/>
                  </a:solidFill>
                  <a:effectLst/>
                  <a:latin typeface="Tw Cen MT" panose="020B0602020104020603" pitchFamily="34" charset="0"/>
                  <a:ea typeface="Calibri" panose="020F0502020204030204" pitchFamily="34" charset="0"/>
                  <a:cs typeface="Times New Roman" panose="02020603050405020304" pitchFamily="18" charset="0"/>
                </a:rPr>
                <a:t>higher odds of taking 4 and more antenatal visit </a:t>
              </a: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than who are of age less than 18. Age has </a:t>
              </a:r>
              <a:r>
                <a:rPr lang="en-US" b="1" dirty="0">
                  <a:solidFill>
                    <a:srgbClr val="FF5969"/>
                  </a:solidFill>
                  <a:effectLst/>
                  <a:latin typeface="Tw Cen MT" panose="020B0602020104020603" pitchFamily="34" charset="0"/>
                  <a:ea typeface="Calibri" panose="020F0502020204030204" pitchFamily="34" charset="0"/>
                  <a:cs typeface="Times New Roman" panose="02020603050405020304" pitchFamily="18" charset="0"/>
                </a:rPr>
                <a:t>significant association </a:t>
              </a: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as p value is 0.194</a:t>
              </a:r>
            </a:p>
            <a:p>
              <a:pPr>
                <a:lnSpc>
                  <a:spcPct val="150000"/>
                </a:lnSpc>
                <a:spcAft>
                  <a:spcPts val="800"/>
                </a:spcAft>
              </a:pPr>
              <a:endPar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endParaRPr>
            </a:p>
            <a:p>
              <a:pPr marL="285750" indent="-285750">
                <a:lnSpc>
                  <a:spcPct val="150000"/>
                </a:lnSpc>
                <a:spcAft>
                  <a:spcPts val="800"/>
                </a:spcAft>
                <a:buFont typeface="Arial" panose="020B0604020202020204" pitchFamily="34" charset="0"/>
                <a:buChar char="•"/>
              </a:pP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In case of respondent’s current working status, </a:t>
              </a:r>
              <a:b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br>
              <a:r>
                <a:rPr lang="en-US" b="1"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Who are currently working</a:t>
              </a: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 has 16.6% </a:t>
              </a:r>
              <a:r>
                <a:rPr lang="en-US" b="1" dirty="0">
                  <a:solidFill>
                    <a:srgbClr val="2C6286"/>
                  </a:solidFill>
                  <a:effectLst/>
                  <a:latin typeface="Tw Cen MT" panose="020B0602020104020603" pitchFamily="34" charset="0"/>
                  <a:ea typeface="Calibri" panose="020F0502020204030204" pitchFamily="34" charset="0"/>
                  <a:cs typeface="Times New Roman" panose="02020603050405020304" pitchFamily="18" charset="0"/>
                </a:rPr>
                <a:t>higher odd of taking 4 or more antenatal visit</a:t>
              </a: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 to doctor than who are not working. It has </a:t>
              </a:r>
              <a:r>
                <a:rPr lang="en-US" b="1" dirty="0">
                  <a:solidFill>
                    <a:srgbClr val="FF5969"/>
                  </a:solidFill>
                  <a:effectLst/>
                  <a:latin typeface="Tw Cen MT" panose="020B0602020104020603" pitchFamily="34" charset="0"/>
                  <a:ea typeface="Calibri" panose="020F0502020204030204" pitchFamily="34" charset="0"/>
                  <a:cs typeface="Times New Roman" panose="02020603050405020304" pitchFamily="18" charset="0"/>
                </a:rPr>
                <a:t>significant association</a:t>
              </a: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 as p value is 0.026</a:t>
              </a:r>
            </a:p>
            <a:p>
              <a:pPr>
                <a:lnSpc>
                  <a:spcPct val="150000"/>
                </a:lnSpc>
                <a:spcAft>
                  <a:spcPts val="800"/>
                </a:spcAft>
              </a:pPr>
              <a:endPar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endParaRPr>
            </a:p>
            <a:p>
              <a:pPr marL="285750" marR="0" indent="-285750" algn="just">
                <a:lnSpc>
                  <a:spcPct val="150000"/>
                </a:lnSpc>
                <a:spcBef>
                  <a:spcPts val="0"/>
                </a:spcBef>
                <a:spcAft>
                  <a:spcPts val="800"/>
                </a:spcAft>
                <a:buFont typeface="Arial" panose="020B0604020202020204" pitchFamily="34" charset="0"/>
                <a:buChar char="•"/>
              </a:pPr>
              <a:endPar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endParaRPr>
            </a:p>
          </p:txBody>
        </p:sp>
      </p:grpSp>
      <p:grpSp>
        <p:nvGrpSpPr>
          <p:cNvPr id="10" name="Group 9">
            <a:extLst>
              <a:ext uri="{FF2B5EF4-FFF2-40B4-BE49-F238E27FC236}">
                <a16:creationId xmlns:a16="http://schemas.microsoft.com/office/drawing/2014/main" id="{E1FE5C30-1116-4CFF-B0E3-755E6020162E}"/>
              </a:ext>
            </a:extLst>
          </p:cNvPr>
          <p:cNvGrpSpPr/>
          <p:nvPr/>
        </p:nvGrpSpPr>
        <p:grpSpPr>
          <a:xfrm>
            <a:off x="9349287" y="151383"/>
            <a:ext cx="2423491" cy="543115"/>
            <a:chOff x="7016338" y="2016455"/>
            <a:chExt cx="1805441" cy="543115"/>
          </a:xfrm>
        </p:grpSpPr>
        <p:sp>
          <p:nvSpPr>
            <p:cNvPr id="11" name="Rectangle: Top Corners Rounded 10">
              <a:extLst>
                <a:ext uri="{FF2B5EF4-FFF2-40B4-BE49-F238E27FC236}">
                  <a16:creationId xmlns:a16="http://schemas.microsoft.com/office/drawing/2014/main" id="{0D709EB7-D3B8-4345-BCE8-44AE5E336662}"/>
                </a:ext>
              </a:extLst>
            </p:cNvPr>
            <p:cNvSpPr/>
            <p:nvPr/>
          </p:nvSpPr>
          <p:spPr>
            <a:xfrm>
              <a:off x="7080693" y="2016455"/>
              <a:ext cx="1591582" cy="535559"/>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491CB0BD-8661-4178-8B07-53EAA8B00C02}"/>
                </a:ext>
              </a:extLst>
            </p:cNvPr>
            <p:cNvSpPr txBox="1"/>
            <p:nvPr/>
          </p:nvSpPr>
          <p:spPr>
            <a:xfrm>
              <a:off x="7016338" y="2036350"/>
              <a:ext cx="1805441" cy="523220"/>
            </a:xfrm>
            <a:prstGeom prst="rect">
              <a:avLst/>
            </a:prstGeom>
            <a:noFill/>
          </p:spPr>
          <p:txBody>
            <a:bodyPr wrap="square" rtlCol="0">
              <a:spAutoFit/>
            </a:bodyPr>
            <a:lstStyle/>
            <a:p>
              <a:pPr algn="ctr"/>
              <a:r>
                <a:rPr lang="en-US" sz="2800" b="1" dirty="0">
                  <a:solidFill>
                    <a:srgbClr val="E6E7E9"/>
                  </a:solidFill>
                  <a:latin typeface="Tw Cen MT" panose="020B0602020104020603" pitchFamily="34" charset="0"/>
                </a:rPr>
                <a:t>RESULT</a:t>
              </a:r>
            </a:p>
          </p:txBody>
        </p:sp>
      </p:grpSp>
    </p:spTree>
    <p:extLst>
      <p:ext uri="{BB962C8B-B14F-4D97-AF65-F5344CB8AC3E}">
        <p14:creationId xmlns:p14="http://schemas.microsoft.com/office/powerpoint/2010/main" val="3724741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25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ppt_x</p:attrName>
                                        </p:attrNameLst>
                                      </p:cBhvr>
                                      <p:tavLst>
                                        <p:tav tm="0">
                                          <p:val>
                                            <p:strVal val="#ppt_x"/>
                                          </p:val>
                                        </p:tav>
                                        <p:tav tm="100000">
                                          <p:val>
                                            <p:strVal val="#ppt_x"/>
                                          </p:val>
                                        </p:tav>
                                      </p:tavLst>
                                    </p:anim>
                                    <p:anim calcmode="lin" valueType="num">
                                      <p:cBhvr>
                                        <p:cTn id="9" dur="500" fill="hold"/>
                                        <p:tgtEl>
                                          <p:spTgt spid="10"/>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1" presetClass="entr" presetSubtype="0"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sp>
        <p:nvSpPr>
          <p:cNvPr id="25" name="Rectangle: Top Corners Rounded 24">
            <a:extLst>
              <a:ext uri="{FF2B5EF4-FFF2-40B4-BE49-F238E27FC236}">
                <a16:creationId xmlns:a16="http://schemas.microsoft.com/office/drawing/2014/main" id="{26E1D38B-01DD-4FD0-83D5-DA709CBCE904}"/>
              </a:ext>
            </a:extLst>
          </p:cNvPr>
          <p:cNvSpPr/>
          <p:nvPr/>
        </p:nvSpPr>
        <p:spPr>
          <a:xfrm rot="16200000">
            <a:off x="1164544" y="247614"/>
            <a:ext cx="368532" cy="211106"/>
          </a:xfrm>
          <a:prstGeom prst="round2SameRect">
            <a:avLst>
              <a:gd name="adj1" fmla="val 12063"/>
              <a:gd name="adj2" fmla="val 0"/>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Top Corners Rounded 30">
            <a:extLst>
              <a:ext uri="{FF2B5EF4-FFF2-40B4-BE49-F238E27FC236}">
                <a16:creationId xmlns:a16="http://schemas.microsoft.com/office/drawing/2014/main" id="{099A2D23-230F-4C87-A7DE-73C4B2401FD3}"/>
              </a:ext>
            </a:extLst>
          </p:cNvPr>
          <p:cNvSpPr/>
          <p:nvPr/>
        </p:nvSpPr>
        <p:spPr>
          <a:xfrm rot="16200000">
            <a:off x="1609401" y="267665"/>
            <a:ext cx="368532" cy="211105"/>
          </a:xfrm>
          <a:prstGeom prst="round2SameRect">
            <a:avLst>
              <a:gd name="adj1" fmla="val 12063"/>
              <a:gd name="adj2" fmla="val 0"/>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9" name="Picture 2" descr="pregnant woman Icon - Download pregnant woman Icon 710357 | Noun Project">
            <a:extLst>
              <a:ext uri="{FF2B5EF4-FFF2-40B4-BE49-F238E27FC236}">
                <a16:creationId xmlns:a16="http://schemas.microsoft.com/office/drawing/2014/main" id="{CA0181E5-58C1-4EE6-8822-80E10E593315}"/>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5136" y="0"/>
            <a:ext cx="1149928" cy="1149928"/>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DF4D9EC3-68B0-47D0-9CCD-22D378C4F6C5}"/>
              </a:ext>
            </a:extLst>
          </p:cNvPr>
          <p:cNvSpPr txBox="1"/>
          <p:nvPr/>
        </p:nvSpPr>
        <p:spPr>
          <a:xfrm>
            <a:off x="1454363" y="753363"/>
            <a:ext cx="9883980" cy="369332"/>
          </a:xfrm>
          <a:prstGeom prst="rect">
            <a:avLst/>
          </a:prstGeom>
          <a:noFill/>
        </p:spPr>
        <p:txBody>
          <a:bodyPr wrap="square">
            <a:spAutoFit/>
          </a:bodyPr>
          <a:lstStyle/>
          <a:p>
            <a:pPr algn="ctr" fontAlgn="base"/>
            <a:r>
              <a:rPr lang="en-US" b="1" dirty="0">
                <a:solidFill>
                  <a:schemeClr val="tx1">
                    <a:lumMod val="65000"/>
                    <a:lumOff val="35000"/>
                  </a:schemeClr>
                </a:solidFill>
                <a:effectLst/>
                <a:latin typeface="Tw Cen MT" panose="020B0602020104020603" pitchFamily="34" charset="0"/>
                <a:ea typeface="Times New Roman" panose="02020603050405020304" pitchFamily="18" charset="0"/>
                <a:cs typeface="Times New Roman" panose="02020603050405020304" pitchFamily="18" charset="0"/>
              </a:rPr>
              <a:t>LOGISTIC REGRESSION OF </a:t>
            </a:r>
            <a:r>
              <a:rPr lang="en-US" b="1" dirty="0">
                <a:solidFill>
                  <a:schemeClr val="tx1">
                    <a:lumMod val="65000"/>
                    <a:lumOff val="35000"/>
                  </a:schemeClr>
                </a:solidFill>
                <a:latin typeface="Tw Cen MT" panose="020B0602020104020603" pitchFamily="34" charset="0"/>
                <a:ea typeface="Times New Roman" panose="02020603050405020304" pitchFamily="18" charset="0"/>
                <a:cs typeface="Times New Roman" panose="02020603050405020304" pitchFamily="18" charset="0"/>
              </a:rPr>
              <a:t>RESPONDENT’S CHARACTERISTICS</a:t>
            </a:r>
            <a:endPar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endParaRPr>
          </a:p>
        </p:txBody>
      </p:sp>
      <p:grpSp>
        <p:nvGrpSpPr>
          <p:cNvPr id="10" name="Group 9">
            <a:extLst>
              <a:ext uri="{FF2B5EF4-FFF2-40B4-BE49-F238E27FC236}">
                <a16:creationId xmlns:a16="http://schemas.microsoft.com/office/drawing/2014/main" id="{DCFC6303-ED62-44BF-B8EE-222356F3F057}"/>
              </a:ext>
            </a:extLst>
          </p:cNvPr>
          <p:cNvGrpSpPr/>
          <p:nvPr/>
        </p:nvGrpSpPr>
        <p:grpSpPr>
          <a:xfrm>
            <a:off x="9349287" y="151383"/>
            <a:ext cx="2423491" cy="543115"/>
            <a:chOff x="7016338" y="2016455"/>
            <a:chExt cx="1805441" cy="543115"/>
          </a:xfrm>
        </p:grpSpPr>
        <p:sp>
          <p:nvSpPr>
            <p:cNvPr id="12" name="Rectangle: Top Corners Rounded 11">
              <a:extLst>
                <a:ext uri="{FF2B5EF4-FFF2-40B4-BE49-F238E27FC236}">
                  <a16:creationId xmlns:a16="http://schemas.microsoft.com/office/drawing/2014/main" id="{C7A9C279-90AB-4C85-9560-A586F4D9CE38}"/>
                </a:ext>
              </a:extLst>
            </p:cNvPr>
            <p:cNvSpPr/>
            <p:nvPr/>
          </p:nvSpPr>
          <p:spPr>
            <a:xfrm>
              <a:off x="7080693" y="2016455"/>
              <a:ext cx="1591582" cy="535559"/>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3E6CA4F0-D381-4003-B9C0-643C45B62486}"/>
                </a:ext>
              </a:extLst>
            </p:cNvPr>
            <p:cNvSpPr txBox="1"/>
            <p:nvPr/>
          </p:nvSpPr>
          <p:spPr>
            <a:xfrm>
              <a:off x="7016338" y="2036350"/>
              <a:ext cx="1805441" cy="523220"/>
            </a:xfrm>
            <a:prstGeom prst="rect">
              <a:avLst/>
            </a:prstGeom>
            <a:noFill/>
          </p:spPr>
          <p:txBody>
            <a:bodyPr wrap="square" rtlCol="0">
              <a:spAutoFit/>
            </a:bodyPr>
            <a:lstStyle/>
            <a:p>
              <a:pPr algn="ctr"/>
              <a:r>
                <a:rPr lang="en-US" sz="2800" b="1" dirty="0">
                  <a:solidFill>
                    <a:srgbClr val="E6E7E9"/>
                  </a:solidFill>
                  <a:latin typeface="Tw Cen MT" panose="020B0602020104020603" pitchFamily="34" charset="0"/>
                </a:rPr>
                <a:t>RESULT</a:t>
              </a:r>
            </a:p>
          </p:txBody>
        </p:sp>
      </p:grpSp>
      <p:grpSp>
        <p:nvGrpSpPr>
          <p:cNvPr id="3" name="Group 2">
            <a:extLst>
              <a:ext uri="{FF2B5EF4-FFF2-40B4-BE49-F238E27FC236}">
                <a16:creationId xmlns:a16="http://schemas.microsoft.com/office/drawing/2014/main" id="{ACB61940-AA32-461A-838B-48BCD9FEA60A}"/>
              </a:ext>
            </a:extLst>
          </p:cNvPr>
          <p:cNvGrpSpPr/>
          <p:nvPr/>
        </p:nvGrpSpPr>
        <p:grpSpPr>
          <a:xfrm>
            <a:off x="0" y="1401016"/>
            <a:ext cx="12191999" cy="5268032"/>
            <a:chOff x="0" y="1401016"/>
            <a:chExt cx="12191999" cy="5268032"/>
          </a:xfrm>
        </p:grpSpPr>
        <p:sp>
          <p:nvSpPr>
            <p:cNvPr id="18" name="Rectangle: Top Corners Rounded 17">
              <a:extLst>
                <a:ext uri="{FF2B5EF4-FFF2-40B4-BE49-F238E27FC236}">
                  <a16:creationId xmlns:a16="http://schemas.microsoft.com/office/drawing/2014/main" id="{D3097F44-BD98-472E-8AB6-B2CCB5296BCE}"/>
                </a:ext>
              </a:extLst>
            </p:cNvPr>
            <p:cNvSpPr/>
            <p:nvPr/>
          </p:nvSpPr>
          <p:spPr>
            <a:xfrm rot="16200000">
              <a:off x="3461984" y="-2060968"/>
              <a:ext cx="5268032" cy="12191999"/>
            </a:xfrm>
            <a:prstGeom prst="round2SameRect">
              <a:avLst>
                <a:gd name="adj1" fmla="val 12063"/>
                <a:gd name="adj2" fmla="val 8160"/>
              </a:avLst>
            </a:prstGeom>
            <a:solidFill>
              <a:schemeClr val="bg2"/>
            </a:solidFill>
            <a:ln>
              <a:noFill/>
            </a:ln>
            <a:effectLst>
              <a:outerShdw blurRad="50800" dist="38100" dir="18900000" algn="b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 name="TextBox 10">
              <a:extLst>
                <a:ext uri="{FF2B5EF4-FFF2-40B4-BE49-F238E27FC236}">
                  <a16:creationId xmlns:a16="http://schemas.microsoft.com/office/drawing/2014/main" id="{1AC0B66D-1706-475E-AFF8-A831D59DFACE}"/>
                </a:ext>
              </a:extLst>
            </p:cNvPr>
            <p:cNvSpPr txBox="1"/>
            <p:nvPr/>
          </p:nvSpPr>
          <p:spPr>
            <a:xfrm>
              <a:off x="249161" y="3919284"/>
              <a:ext cx="11187986" cy="2540696"/>
            </a:xfrm>
            <a:prstGeom prst="rect">
              <a:avLst/>
            </a:prstGeom>
            <a:noFill/>
          </p:spPr>
          <p:txBody>
            <a:bodyPr wrap="square">
              <a:spAutoFit/>
            </a:bodyPr>
            <a:lstStyle/>
            <a:p>
              <a:pPr>
                <a:lnSpc>
                  <a:spcPct val="150000"/>
                </a:lnSpc>
              </a:pPr>
              <a:endParaRPr lang="en-US" sz="1800" dirty="0">
                <a:solidFill>
                  <a:schemeClr val="tx1">
                    <a:lumMod val="65000"/>
                    <a:lumOff val="35000"/>
                  </a:schemeClr>
                </a:solidFill>
                <a:effectLst/>
                <a:latin typeface="Tw Cen MT" panose="020B0602020104020603" pitchFamily="34" charset="0"/>
                <a:ea typeface="Calibri" panose="020F0502020204030204" pitchFamily="34" charset="0"/>
              </a:endParaRPr>
            </a:p>
            <a:p>
              <a:pPr marL="285750" indent="-285750">
                <a:lnSpc>
                  <a:spcPct val="150000"/>
                </a:lnSpc>
                <a:buFont typeface="Arial" panose="020B0604020202020204" pitchFamily="34" charset="0"/>
                <a:buChar char="•"/>
              </a:pPr>
              <a:r>
                <a:rPr lang="en-US" sz="1800" dirty="0">
                  <a:solidFill>
                    <a:schemeClr val="tx1">
                      <a:lumMod val="65000"/>
                      <a:lumOff val="35000"/>
                    </a:schemeClr>
                  </a:solidFill>
                  <a:effectLst/>
                  <a:latin typeface="Tw Cen MT" panose="020B0602020104020603" pitchFamily="34" charset="0"/>
                  <a:ea typeface="Calibri" panose="020F0502020204030204" pitchFamily="34" charset="0"/>
                </a:rPr>
                <a:t>In case of respondent’s husbands/partners educational level study </a:t>
              </a:r>
              <a:br>
                <a:rPr lang="en-US" dirty="0">
                  <a:solidFill>
                    <a:schemeClr val="tx1">
                      <a:lumMod val="65000"/>
                      <a:lumOff val="35000"/>
                    </a:schemeClr>
                  </a:solidFill>
                  <a:latin typeface="Tw Cen MT" panose="020B0602020104020603" pitchFamily="34" charset="0"/>
                  <a:ea typeface="Calibri" panose="020F0502020204030204" pitchFamily="34" charset="0"/>
                </a:rPr>
              </a:br>
              <a:r>
                <a:rPr lang="en-US" sz="1800" b="1" dirty="0">
                  <a:solidFill>
                    <a:schemeClr val="tx1">
                      <a:lumMod val="65000"/>
                      <a:lumOff val="35000"/>
                    </a:schemeClr>
                  </a:solidFill>
                  <a:effectLst/>
                  <a:latin typeface="Tw Cen MT" panose="020B0602020104020603" pitchFamily="34" charset="0"/>
                  <a:ea typeface="Calibri" panose="020F0502020204030204" pitchFamily="34" charset="0"/>
                </a:rPr>
                <a:t>those who has higher education </a:t>
              </a:r>
              <a:r>
                <a:rPr lang="en-US" sz="1800" dirty="0">
                  <a:solidFill>
                    <a:schemeClr val="tx1">
                      <a:lumMod val="65000"/>
                      <a:lumOff val="35000"/>
                    </a:schemeClr>
                  </a:solidFill>
                  <a:effectLst/>
                  <a:latin typeface="Tw Cen MT" panose="020B0602020104020603" pitchFamily="34" charset="0"/>
                  <a:ea typeface="Calibri" panose="020F0502020204030204" pitchFamily="34" charset="0"/>
                </a:rPr>
                <a:t>has 94.6% </a:t>
              </a:r>
              <a:r>
                <a:rPr lang="en-US" sz="1800" b="1" dirty="0">
                  <a:solidFill>
                    <a:srgbClr val="2C6286"/>
                  </a:solidFill>
                  <a:effectLst/>
                  <a:latin typeface="Tw Cen MT" panose="020B0602020104020603" pitchFamily="34" charset="0"/>
                  <a:ea typeface="Calibri" panose="020F0502020204030204" pitchFamily="34" charset="0"/>
                </a:rPr>
                <a:t>higher odds of taking 4 or more antenatal visits</a:t>
              </a:r>
              <a:r>
                <a:rPr lang="en-US" sz="1800" dirty="0">
                  <a:solidFill>
                    <a:schemeClr val="tx1">
                      <a:lumMod val="65000"/>
                      <a:lumOff val="35000"/>
                    </a:schemeClr>
                  </a:solidFill>
                  <a:effectLst/>
                  <a:latin typeface="Tw Cen MT" panose="020B0602020104020603" pitchFamily="34" charset="0"/>
                  <a:ea typeface="Calibri" panose="020F0502020204030204" pitchFamily="34" charset="0"/>
                </a:rPr>
                <a:t> for mothers during their pregnancy </a:t>
              </a:r>
              <a:r>
                <a:rPr lang="en-US" sz="1800" b="1" dirty="0">
                  <a:solidFill>
                    <a:schemeClr val="tx1">
                      <a:lumMod val="65000"/>
                      <a:lumOff val="35000"/>
                    </a:schemeClr>
                  </a:solidFill>
                  <a:effectLst/>
                  <a:latin typeface="Tw Cen MT" panose="020B0602020104020603" pitchFamily="34" charset="0"/>
                  <a:ea typeface="Calibri" panose="020F0502020204030204" pitchFamily="34" charset="0"/>
                </a:rPr>
                <a:t>than who have no education or have primary education</a:t>
              </a:r>
              <a:r>
                <a:rPr lang="en-US" sz="1800" dirty="0">
                  <a:solidFill>
                    <a:schemeClr val="tx1">
                      <a:lumMod val="65000"/>
                      <a:lumOff val="35000"/>
                    </a:schemeClr>
                  </a:solidFill>
                  <a:effectLst/>
                  <a:latin typeface="Tw Cen MT" panose="020B0602020104020603" pitchFamily="34" charset="0"/>
                  <a:ea typeface="Calibri" panose="020F0502020204030204" pitchFamily="34" charset="0"/>
                </a:rPr>
                <a:t>.  Respondent’s husband’s </a:t>
              </a:r>
              <a:r>
                <a:rPr lang="en-US" sz="1800" b="1" dirty="0">
                  <a:solidFill>
                    <a:srgbClr val="FF5969"/>
                  </a:solidFill>
                  <a:effectLst/>
                  <a:latin typeface="Tw Cen MT" panose="020B0602020104020603" pitchFamily="34" charset="0"/>
                  <a:ea typeface="Calibri" panose="020F0502020204030204" pitchFamily="34" charset="0"/>
                </a:rPr>
                <a:t>primary education has no association</a:t>
              </a:r>
              <a:r>
                <a:rPr lang="en-US" sz="1800" dirty="0">
                  <a:solidFill>
                    <a:schemeClr val="tx1">
                      <a:lumMod val="65000"/>
                      <a:lumOff val="35000"/>
                    </a:schemeClr>
                  </a:solidFill>
                  <a:effectLst/>
                  <a:latin typeface="Tw Cen MT" panose="020B0602020104020603" pitchFamily="34" charset="0"/>
                  <a:ea typeface="Calibri" panose="020F0502020204030204" pitchFamily="34" charset="0"/>
                </a:rPr>
                <a:t> as p value is 0.33 but who have </a:t>
              </a:r>
              <a:r>
                <a:rPr lang="en-US" sz="1800" b="1" dirty="0">
                  <a:solidFill>
                    <a:srgbClr val="FF5969"/>
                  </a:solidFill>
                  <a:effectLst/>
                  <a:latin typeface="Tw Cen MT" panose="020B0602020104020603" pitchFamily="34" charset="0"/>
                  <a:ea typeface="Calibri" panose="020F0502020204030204" pitchFamily="34" charset="0"/>
                </a:rPr>
                <a:t>secondary and higher education has significant association where higher education has highly significant association</a:t>
              </a:r>
              <a:r>
                <a:rPr lang="en-US" sz="1800" dirty="0">
                  <a:solidFill>
                    <a:schemeClr val="tx1">
                      <a:lumMod val="65000"/>
                      <a:lumOff val="35000"/>
                    </a:schemeClr>
                  </a:solidFill>
                  <a:effectLst/>
                  <a:latin typeface="Tw Cen MT" panose="020B0602020104020603" pitchFamily="34" charset="0"/>
                  <a:ea typeface="Calibri" panose="020F0502020204030204" pitchFamily="34" charset="0"/>
                </a:rPr>
                <a:t> as p value is &lt;0.001 </a:t>
              </a:r>
              <a:endParaRPr lang="en-US" dirty="0">
                <a:solidFill>
                  <a:schemeClr val="tx1">
                    <a:lumMod val="65000"/>
                    <a:lumOff val="35000"/>
                  </a:schemeClr>
                </a:solidFill>
                <a:latin typeface="Tw Cen MT" panose="020B0602020104020603" pitchFamily="34" charset="0"/>
              </a:endParaRPr>
            </a:p>
          </p:txBody>
        </p:sp>
        <p:sp>
          <p:nvSpPr>
            <p:cNvPr id="19" name="TextBox 18">
              <a:extLst>
                <a:ext uri="{FF2B5EF4-FFF2-40B4-BE49-F238E27FC236}">
                  <a16:creationId xmlns:a16="http://schemas.microsoft.com/office/drawing/2014/main" id="{AFE4995F-E1B8-4217-908B-BA931B9BCBF9}"/>
                </a:ext>
              </a:extLst>
            </p:cNvPr>
            <p:cNvSpPr txBox="1"/>
            <p:nvPr/>
          </p:nvSpPr>
          <p:spPr>
            <a:xfrm>
              <a:off x="349828" y="1794087"/>
              <a:ext cx="11593011" cy="2125197"/>
            </a:xfrm>
            <a:prstGeom prst="rect">
              <a:avLst/>
            </a:prstGeom>
            <a:noFill/>
          </p:spPr>
          <p:txBody>
            <a:bodyPr wrap="square">
              <a:spAutoFit/>
            </a:bodyPr>
            <a:lstStyle/>
            <a:p>
              <a:pPr marL="285750" indent="-285750">
                <a:lnSpc>
                  <a:spcPct val="150000"/>
                </a:lnSpc>
                <a:spcAft>
                  <a:spcPts val="800"/>
                </a:spcAft>
                <a:buFont typeface="Arial" panose="020B0604020202020204" pitchFamily="34" charset="0"/>
                <a:buChar char="•"/>
              </a:pPr>
              <a:r>
                <a:rPr lang="en-US" sz="1800"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Respondent’s education study shows,</a:t>
              </a:r>
              <a:br>
                <a:rPr lang="en-US" dirty="0">
                  <a:solidFill>
                    <a:schemeClr val="tx1">
                      <a:lumMod val="65000"/>
                      <a:lumOff val="35000"/>
                    </a:schemeClr>
                  </a:solidFill>
                  <a:latin typeface="Tw Cen MT" panose="020B0602020104020603" pitchFamily="34" charset="0"/>
                  <a:ea typeface="Calibri" panose="020F0502020204030204" pitchFamily="34" charset="0"/>
                  <a:cs typeface="Times New Roman" panose="02020603050405020304" pitchFamily="18" charset="0"/>
                </a:rPr>
              </a:br>
              <a:r>
                <a:rPr lang="en-US" b="1" dirty="0">
                  <a:solidFill>
                    <a:schemeClr val="tx1">
                      <a:lumMod val="65000"/>
                      <a:lumOff val="35000"/>
                    </a:schemeClr>
                  </a:solidFill>
                  <a:latin typeface="Tw Cen MT" panose="020B0602020104020603" pitchFamily="34" charset="0"/>
                  <a:ea typeface="Calibri" panose="020F0502020204030204" pitchFamily="34" charset="0"/>
                  <a:cs typeface="Times New Roman" panose="02020603050405020304" pitchFamily="18" charset="0"/>
                </a:rPr>
                <a:t>mother w</a:t>
              </a:r>
              <a:r>
                <a:rPr lang="en-US" sz="1800" b="1"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ho has higher education</a:t>
              </a:r>
              <a:r>
                <a:rPr lang="en-US" sz="1800"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 has 190% </a:t>
              </a:r>
              <a:r>
                <a:rPr lang="en-US" sz="1800" b="1" dirty="0">
                  <a:solidFill>
                    <a:srgbClr val="2C6286"/>
                  </a:solidFill>
                  <a:effectLst/>
                  <a:latin typeface="Tw Cen MT" panose="020B0602020104020603" pitchFamily="34" charset="0"/>
                  <a:ea typeface="Calibri" panose="020F0502020204030204" pitchFamily="34" charset="0"/>
                  <a:cs typeface="Times New Roman" panose="02020603050405020304" pitchFamily="18" charset="0"/>
                </a:rPr>
                <a:t>higher odds of having 4 or more antenatal visit </a:t>
              </a:r>
              <a:r>
                <a:rPr lang="en-US" sz="1800"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than who has no education also </a:t>
              </a:r>
              <a:r>
                <a:rPr lang="en-US" sz="1800" b="1"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ration is higher also from who has primary education</a:t>
              </a:r>
              <a:r>
                <a:rPr lang="en-US" sz="1800"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 Respondents’ education has </a:t>
              </a:r>
              <a:r>
                <a:rPr lang="en-US" sz="1800" b="1" dirty="0">
                  <a:solidFill>
                    <a:srgbClr val="FF5969"/>
                  </a:solidFill>
                  <a:effectLst/>
                  <a:latin typeface="Tw Cen MT" panose="020B0602020104020603" pitchFamily="34" charset="0"/>
                  <a:ea typeface="Calibri" panose="020F0502020204030204" pitchFamily="34" charset="0"/>
                  <a:cs typeface="Times New Roman" panose="02020603050405020304" pitchFamily="18" charset="0"/>
                </a:rPr>
                <a:t>significant association </a:t>
              </a:r>
              <a:r>
                <a:rPr lang="en-US" sz="1800"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but </a:t>
              </a:r>
              <a:r>
                <a:rPr lang="en-US" sz="1800" b="1" dirty="0">
                  <a:solidFill>
                    <a:srgbClr val="FF5969"/>
                  </a:solidFill>
                  <a:effectLst/>
                  <a:latin typeface="Tw Cen MT" panose="020B0602020104020603" pitchFamily="34" charset="0"/>
                  <a:ea typeface="Calibri" panose="020F0502020204030204" pitchFamily="34" charset="0"/>
                  <a:cs typeface="Times New Roman" panose="02020603050405020304" pitchFamily="18" charset="0"/>
                </a:rPr>
                <a:t>secondary and higher education has highly significant association</a:t>
              </a:r>
              <a:r>
                <a:rPr lang="en-US" sz="1800"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 as P value is &lt;0.001 for these two and for primary education, it is 0.001</a:t>
              </a:r>
              <a:endPar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3233851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25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ppt_x</p:attrName>
                                        </p:attrNameLst>
                                      </p:cBhvr>
                                      <p:tavLst>
                                        <p:tav tm="0">
                                          <p:val>
                                            <p:strVal val="#ppt_x"/>
                                          </p:val>
                                        </p:tav>
                                        <p:tav tm="100000">
                                          <p:val>
                                            <p:strVal val="#ppt_x"/>
                                          </p:val>
                                        </p:tav>
                                      </p:tavLst>
                                    </p:anim>
                                    <p:anim calcmode="lin" valueType="num">
                                      <p:cBhvr>
                                        <p:cTn id="9" dur="500" fill="hold"/>
                                        <p:tgtEl>
                                          <p:spTgt spid="10"/>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1" presetClass="entr" presetSubtype="0" fill="hold" nodeType="after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sp>
        <p:nvSpPr>
          <p:cNvPr id="25" name="Rectangle: Top Corners Rounded 24">
            <a:extLst>
              <a:ext uri="{FF2B5EF4-FFF2-40B4-BE49-F238E27FC236}">
                <a16:creationId xmlns:a16="http://schemas.microsoft.com/office/drawing/2014/main" id="{26E1D38B-01DD-4FD0-83D5-DA709CBCE904}"/>
              </a:ext>
            </a:extLst>
          </p:cNvPr>
          <p:cNvSpPr/>
          <p:nvPr/>
        </p:nvSpPr>
        <p:spPr>
          <a:xfrm rot="16200000">
            <a:off x="1164544" y="247614"/>
            <a:ext cx="368532" cy="211106"/>
          </a:xfrm>
          <a:prstGeom prst="round2SameRect">
            <a:avLst>
              <a:gd name="adj1" fmla="val 12063"/>
              <a:gd name="adj2" fmla="val 0"/>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Top Corners Rounded 30">
            <a:extLst>
              <a:ext uri="{FF2B5EF4-FFF2-40B4-BE49-F238E27FC236}">
                <a16:creationId xmlns:a16="http://schemas.microsoft.com/office/drawing/2014/main" id="{099A2D23-230F-4C87-A7DE-73C4B2401FD3}"/>
              </a:ext>
            </a:extLst>
          </p:cNvPr>
          <p:cNvSpPr/>
          <p:nvPr/>
        </p:nvSpPr>
        <p:spPr>
          <a:xfrm rot="16200000">
            <a:off x="1609401" y="267665"/>
            <a:ext cx="368532" cy="211105"/>
          </a:xfrm>
          <a:prstGeom prst="round2SameRect">
            <a:avLst>
              <a:gd name="adj1" fmla="val 12063"/>
              <a:gd name="adj2" fmla="val 0"/>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9" name="Picture 2" descr="pregnant woman Icon - Download pregnant woman Icon 710357 | Noun Project">
            <a:extLst>
              <a:ext uri="{FF2B5EF4-FFF2-40B4-BE49-F238E27FC236}">
                <a16:creationId xmlns:a16="http://schemas.microsoft.com/office/drawing/2014/main" id="{CA0181E5-58C1-4EE6-8822-80E10E593315}"/>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5136" y="0"/>
            <a:ext cx="1149928" cy="1149928"/>
          </a:xfrm>
          <a:prstGeom prst="rect">
            <a:avLst/>
          </a:prstGeom>
          <a:noFill/>
          <a:extLst>
            <a:ext uri="{909E8E84-426E-40DD-AFC4-6F175D3DCCD1}">
              <a14:hiddenFill xmlns:a14="http://schemas.microsoft.com/office/drawing/2010/main">
                <a:solidFill>
                  <a:srgbClr val="FFFFFF"/>
                </a:solidFill>
              </a14:hiddenFill>
            </a:ext>
          </a:extLst>
        </p:spPr>
      </p:pic>
      <p:grpSp>
        <p:nvGrpSpPr>
          <p:cNvPr id="14" name="Group 13">
            <a:extLst>
              <a:ext uri="{FF2B5EF4-FFF2-40B4-BE49-F238E27FC236}">
                <a16:creationId xmlns:a16="http://schemas.microsoft.com/office/drawing/2014/main" id="{0BB4456F-A1F2-4D32-BA6F-454D2ACF67E7}"/>
              </a:ext>
            </a:extLst>
          </p:cNvPr>
          <p:cNvGrpSpPr/>
          <p:nvPr/>
        </p:nvGrpSpPr>
        <p:grpSpPr>
          <a:xfrm>
            <a:off x="9282546" y="151383"/>
            <a:ext cx="2490233" cy="543115"/>
            <a:chOff x="6966617" y="2016455"/>
            <a:chExt cx="1855162" cy="543115"/>
          </a:xfrm>
        </p:grpSpPr>
        <p:sp>
          <p:nvSpPr>
            <p:cNvPr id="15" name="Rectangle: Top Corners Rounded 14">
              <a:extLst>
                <a:ext uri="{FF2B5EF4-FFF2-40B4-BE49-F238E27FC236}">
                  <a16:creationId xmlns:a16="http://schemas.microsoft.com/office/drawing/2014/main" id="{6255C4E4-74DF-4FCE-BBEE-F77A4F0B9BEC}"/>
                </a:ext>
              </a:extLst>
            </p:cNvPr>
            <p:cNvSpPr/>
            <p:nvPr/>
          </p:nvSpPr>
          <p:spPr>
            <a:xfrm>
              <a:off x="7080693" y="2016455"/>
              <a:ext cx="1591582" cy="535559"/>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64AF7361-8039-4DBB-BD65-C7D064B55FA4}"/>
                </a:ext>
              </a:extLst>
            </p:cNvPr>
            <p:cNvSpPr txBox="1"/>
            <p:nvPr/>
          </p:nvSpPr>
          <p:spPr>
            <a:xfrm>
              <a:off x="6966617" y="2036350"/>
              <a:ext cx="1855162" cy="523220"/>
            </a:xfrm>
            <a:prstGeom prst="rect">
              <a:avLst/>
            </a:prstGeom>
            <a:noFill/>
          </p:spPr>
          <p:txBody>
            <a:bodyPr wrap="square" rtlCol="0">
              <a:spAutoFit/>
            </a:bodyPr>
            <a:lstStyle/>
            <a:p>
              <a:pPr algn="ctr"/>
              <a:r>
                <a:rPr lang="en-US" sz="2800" b="1" dirty="0">
                  <a:solidFill>
                    <a:srgbClr val="E6E7E9"/>
                  </a:solidFill>
                  <a:latin typeface="Tw Cen MT" panose="020B0602020104020603" pitchFamily="34" charset="0"/>
                </a:rPr>
                <a:t>DISCUSSION</a:t>
              </a:r>
            </a:p>
          </p:txBody>
        </p:sp>
      </p:grpSp>
      <p:grpSp>
        <p:nvGrpSpPr>
          <p:cNvPr id="2" name="Group 1">
            <a:extLst>
              <a:ext uri="{FF2B5EF4-FFF2-40B4-BE49-F238E27FC236}">
                <a16:creationId xmlns:a16="http://schemas.microsoft.com/office/drawing/2014/main" id="{1B31F86C-2BEF-4CE3-93CB-A10B05A7C86F}"/>
              </a:ext>
            </a:extLst>
          </p:cNvPr>
          <p:cNvGrpSpPr/>
          <p:nvPr/>
        </p:nvGrpSpPr>
        <p:grpSpPr>
          <a:xfrm>
            <a:off x="0" y="1401016"/>
            <a:ext cx="12191999" cy="5268032"/>
            <a:chOff x="0" y="1401016"/>
            <a:chExt cx="12191999" cy="5268032"/>
          </a:xfrm>
        </p:grpSpPr>
        <p:sp>
          <p:nvSpPr>
            <p:cNvPr id="10" name="Rectangle: Top Corners Rounded 9">
              <a:extLst>
                <a:ext uri="{FF2B5EF4-FFF2-40B4-BE49-F238E27FC236}">
                  <a16:creationId xmlns:a16="http://schemas.microsoft.com/office/drawing/2014/main" id="{98D08FEE-32F8-425A-A91A-D54D4DAB5D6D}"/>
                </a:ext>
              </a:extLst>
            </p:cNvPr>
            <p:cNvSpPr/>
            <p:nvPr/>
          </p:nvSpPr>
          <p:spPr>
            <a:xfrm rot="16200000">
              <a:off x="3461984" y="-2060968"/>
              <a:ext cx="5268032" cy="12191999"/>
            </a:xfrm>
            <a:prstGeom prst="round2SameRect">
              <a:avLst>
                <a:gd name="adj1" fmla="val 12063"/>
                <a:gd name="adj2" fmla="val 8160"/>
              </a:avLst>
            </a:prstGeom>
            <a:solidFill>
              <a:schemeClr val="bg2"/>
            </a:solidFill>
            <a:ln>
              <a:noFill/>
            </a:ln>
            <a:effectLst>
              <a:outerShdw blurRad="50800" dist="38100" dir="18900000" algn="b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 name="TextBox 10">
              <a:extLst>
                <a:ext uri="{FF2B5EF4-FFF2-40B4-BE49-F238E27FC236}">
                  <a16:creationId xmlns:a16="http://schemas.microsoft.com/office/drawing/2014/main" id="{1AC0B66D-1706-475E-AFF8-A831D59DFACE}"/>
                </a:ext>
              </a:extLst>
            </p:cNvPr>
            <p:cNvSpPr txBox="1"/>
            <p:nvPr/>
          </p:nvSpPr>
          <p:spPr>
            <a:xfrm>
              <a:off x="502007" y="1537731"/>
              <a:ext cx="11187986" cy="3371692"/>
            </a:xfrm>
            <a:prstGeom prst="rect">
              <a:avLst/>
            </a:prstGeom>
            <a:noFill/>
          </p:spPr>
          <p:txBody>
            <a:bodyPr wrap="square">
              <a:spAutoFit/>
            </a:bodyPr>
            <a:lstStyle/>
            <a:p>
              <a:pPr>
                <a:lnSpc>
                  <a:spcPct val="150000"/>
                </a:lnSpc>
              </a:pPr>
              <a:endParaRPr lang="en-US" dirty="0">
                <a:solidFill>
                  <a:schemeClr val="tx1">
                    <a:lumMod val="65000"/>
                    <a:lumOff val="35000"/>
                  </a:schemeClr>
                </a:solidFill>
                <a:effectLst/>
                <a:latin typeface="Tw Cen MT" panose="020B0602020104020603" pitchFamily="34" charset="0"/>
                <a:ea typeface="Calibri" panose="020F0502020204030204" pitchFamily="34" charset="0"/>
              </a:endParaRPr>
            </a:p>
            <a:p>
              <a:pPr marL="285750" indent="-285750">
                <a:lnSpc>
                  <a:spcPct val="150000"/>
                </a:lnSpc>
                <a:buFont typeface="Arial" panose="020B0604020202020204" pitchFamily="34" charset="0"/>
                <a:buChar char="•"/>
              </a:pPr>
              <a:r>
                <a:rPr lang="en-US" b="1" dirty="0">
                  <a:solidFill>
                    <a:schemeClr val="tx1">
                      <a:lumMod val="65000"/>
                      <a:lumOff val="35000"/>
                    </a:schemeClr>
                  </a:solidFill>
                  <a:effectLst/>
                  <a:latin typeface="Tw Cen MT" panose="020B0602020104020603" pitchFamily="34" charset="0"/>
                  <a:ea typeface="Calibri" panose="020F0502020204030204" pitchFamily="34" charset="0"/>
                </a:rPr>
                <a:t>In bivariate analysis</a:t>
              </a:r>
              <a:r>
                <a:rPr lang="en-US" dirty="0">
                  <a:solidFill>
                    <a:schemeClr val="tx1">
                      <a:lumMod val="65000"/>
                      <a:lumOff val="35000"/>
                    </a:schemeClr>
                  </a:solidFill>
                  <a:effectLst/>
                  <a:latin typeface="Tw Cen MT" panose="020B0602020104020603" pitchFamily="34" charset="0"/>
                  <a:ea typeface="Calibri" panose="020F0502020204030204" pitchFamily="34" charset="0"/>
                </a:rPr>
                <a:t>, women from Rangpur division visits doctor more time than all other divisions and women from Sylhet division visits the least. </a:t>
              </a:r>
              <a:br>
                <a:rPr lang="en-US" dirty="0">
                  <a:solidFill>
                    <a:schemeClr val="tx1">
                      <a:lumMod val="65000"/>
                      <a:lumOff val="35000"/>
                    </a:schemeClr>
                  </a:solidFill>
                  <a:effectLst/>
                  <a:latin typeface="Tw Cen MT" panose="020B0602020104020603" pitchFamily="34" charset="0"/>
                  <a:ea typeface="Calibri" panose="020F0502020204030204" pitchFamily="34" charset="0"/>
                </a:rPr>
              </a:br>
              <a:r>
                <a:rPr lang="en-US" dirty="0">
                  <a:solidFill>
                    <a:schemeClr val="tx1">
                      <a:lumMod val="65000"/>
                      <a:lumOff val="35000"/>
                    </a:schemeClr>
                  </a:solidFill>
                  <a:effectLst/>
                  <a:latin typeface="Tw Cen MT" panose="020B0602020104020603" pitchFamily="34" charset="0"/>
                  <a:ea typeface="Calibri" panose="020F0502020204030204" pitchFamily="34" charset="0"/>
                </a:rPr>
                <a:t>But after fixing all other variables, </a:t>
              </a:r>
              <a:r>
                <a:rPr lang="en-US" b="1" dirty="0">
                  <a:solidFill>
                    <a:schemeClr val="tx1">
                      <a:lumMod val="65000"/>
                      <a:lumOff val="35000"/>
                    </a:schemeClr>
                  </a:solidFill>
                  <a:effectLst/>
                  <a:latin typeface="Tw Cen MT" panose="020B0602020104020603" pitchFamily="34" charset="0"/>
                  <a:ea typeface="Calibri" panose="020F0502020204030204" pitchFamily="34" charset="0"/>
                </a:rPr>
                <a:t>multivariate analysis </a:t>
              </a:r>
              <a:r>
                <a:rPr lang="en-US" dirty="0">
                  <a:solidFill>
                    <a:schemeClr val="tx1">
                      <a:lumMod val="65000"/>
                      <a:lumOff val="35000"/>
                    </a:schemeClr>
                  </a:solidFill>
                  <a:effectLst/>
                  <a:latin typeface="Tw Cen MT" panose="020B0602020104020603" pitchFamily="34" charset="0"/>
                  <a:ea typeface="Calibri" panose="020F0502020204030204" pitchFamily="34" charset="0"/>
                </a:rPr>
                <a:t>shows, </a:t>
              </a:r>
              <a:r>
                <a:rPr lang="en-US" dirty="0">
                  <a:solidFill>
                    <a:srgbClr val="2C6286"/>
                  </a:solidFill>
                  <a:effectLst/>
                  <a:latin typeface="Tw Cen MT" panose="020B0602020104020603" pitchFamily="34" charset="0"/>
                  <a:ea typeface="Calibri" panose="020F0502020204030204" pitchFamily="34" charset="0"/>
                </a:rPr>
                <a:t>women who are from Sylhet and Chittagong division has lower odds of visiting doctors for antenatal care among all other divisions of Bangladesh</a:t>
              </a:r>
              <a:r>
                <a:rPr lang="en-US" dirty="0">
                  <a:solidFill>
                    <a:schemeClr val="tx1">
                      <a:lumMod val="65000"/>
                      <a:lumOff val="35000"/>
                    </a:schemeClr>
                  </a:solidFill>
                  <a:effectLst/>
                  <a:latin typeface="Tw Cen MT" panose="020B0602020104020603" pitchFamily="34" charset="0"/>
                  <a:ea typeface="Calibri" panose="020F0502020204030204" pitchFamily="34" charset="0"/>
                </a:rPr>
                <a:t>. </a:t>
              </a:r>
            </a:p>
            <a:p>
              <a:pPr>
                <a:lnSpc>
                  <a:spcPct val="150000"/>
                </a:lnSpc>
              </a:pPr>
              <a:endParaRPr lang="en-US" dirty="0">
                <a:solidFill>
                  <a:schemeClr val="tx1">
                    <a:lumMod val="65000"/>
                    <a:lumOff val="35000"/>
                  </a:schemeClr>
                </a:solidFill>
                <a:effectLst/>
                <a:latin typeface="Tw Cen MT" panose="020B0602020104020603" pitchFamily="34" charset="0"/>
                <a:ea typeface="Calibri" panose="020F0502020204030204" pitchFamily="34" charset="0"/>
              </a:endParaRPr>
            </a:p>
            <a:p>
              <a:pPr marL="285750" indent="-285750">
                <a:lnSpc>
                  <a:spcPct val="150000"/>
                </a:lnSpc>
                <a:buFont typeface="Arial" panose="020B0604020202020204" pitchFamily="34" charset="0"/>
                <a:buChar char="•"/>
              </a:pPr>
              <a:r>
                <a:rPr lang="en-US" dirty="0">
                  <a:solidFill>
                    <a:srgbClr val="2C6286"/>
                  </a:solidFill>
                  <a:effectLst/>
                  <a:latin typeface="Tw Cen MT" panose="020B0602020104020603" pitchFamily="34" charset="0"/>
                  <a:ea typeface="Calibri" panose="020F0502020204030204" pitchFamily="34" charset="0"/>
                </a:rPr>
                <a:t>Women in rural areas takes lesser antenatal care than women in urban areas, and antenatal care’s association with their place of residence is highly significant.</a:t>
              </a:r>
              <a:r>
                <a:rPr lang="en-US" dirty="0">
                  <a:solidFill>
                    <a:schemeClr val="tx1">
                      <a:lumMod val="65000"/>
                      <a:lumOff val="35000"/>
                    </a:schemeClr>
                  </a:solidFill>
                  <a:effectLst/>
                  <a:latin typeface="Tw Cen MT" panose="020B0602020104020603" pitchFamily="34" charset="0"/>
                  <a:ea typeface="Calibri" panose="020F0502020204030204" pitchFamily="34" charset="0"/>
                </a:rPr>
                <a:t> This result is same in both bivariate analysis and multivariate analysis. </a:t>
              </a:r>
              <a:endParaRPr lang="en-US" dirty="0">
                <a:solidFill>
                  <a:schemeClr val="tx1">
                    <a:lumMod val="65000"/>
                    <a:lumOff val="35000"/>
                  </a:schemeClr>
                </a:solidFill>
                <a:latin typeface="Tw Cen MT" panose="020B0602020104020603" pitchFamily="34" charset="0"/>
              </a:endParaRPr>
            </a:p>
          </p:txBody>
        </p:sp>
      </p:grpSp>
    </p:spTree>
    <p:extLst>
      <p:ext uri="{BB962C8B-B14F-4D97-AF65-F5344CB8AC3E}">
        <p14:creationId xmlns:p14="http://schemas.microsoft.com/office/powerpoint/2010/main" val="2546217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25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anim calcmode="lin" valueType="num">
                                      <p:cBhvr>
                                        <p:cTn id="8" dur="500" fill="hold"/>
                                        <p:tgtEl>
                                          <p:spTgt spid="14"/>
                                        </p:tgtEl>
                                        <p:attrNameLst>
                                          <p:attrName>ppt_x</p:attrName>
                                        </p:attrNameLst>
                                      </p:cBhvr>
                                      <p:tavLst>
                                        <p:tav tm="0">
                                          <p:val>
                                            <p:strVal val="#ppt_x"/>
                                          </p:val>
                                        </p:tav>
                                        <p:tav tm="100000">
                                          <p:val>
                                            <p:strVal val="#ppt_x"/>
                                          </p:val>
                                        </p:tav>
                                      </p:tavLst>
                                    </p:anim>
                                    <p:anim calcmode="lin" valueType="num">
                                      <p:cBhvr>
                                        <p:cTn id="9" dur="500" fill="hold"/>
                                        <p:tgtEl>
                                          <p:spTgt spid="14"/>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1" presetClass="entr" presetSubtype="0"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sp>
        <p:nvSpPr>
          <p:cNvPr id="25" name="Rectangle: Top Corners Rounded 24">
            <a:extLst>
              <a:ext uri="{FF2B5EF4-FFF2-40B4-BE49-F238E27FC236}">
                <a16:creationId xmlns:a16="http://schemas.microsoft.com/office/drawing/2014/main" id="{26E1D38B-01DD-4FD0-83D5-DA709CBCE904}"/>
              </a:ext>
            </a:extLst>
          </p:cNvPr>
          <p:cNvSpPr/>
          <p:nvPr/>
        </p:nvSpPr>
        <p:spPr>
          <a:xfrm rot="16200000">
            <a:off x="1164544" y="247614"/>
            <a:ext cx="368532" cy="211106"/>
          </a:xfrm>
          <a:prstGeom prst="round2SameRect">
            <a:avLst>
              <a:gd name="adj1" fmla="val 12063"/>
              <a:gd name="adj2" fmla="val 0"/>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Top Corners Rounded 30">
            <a:extLst>
              <a:ext uri="{FF2B5EF4-FFF2-40B4-BE49-F238E27FC236}">
                <a16:creationId xmlns:a16="http://schemas.microsoft.com/office/drawing/2014/main" id="{099A2D23-230F-4C87-A7DE-73C4B2401FD3}"/>
              </a:ext>
            </a:extLst>
          </p:cNvPr>
          <p:cNvSpPr/>
          <p:nvPr/>
        </p:nvSpPr>
        <p:spPr>
          <a:xfrm rot="16200000">
            <a:off x="1609401" y="267665"/>
            <a:ext cx="368532" cy="211105"/>
          </a:xfrm>
          <a:prstGeom prst="round2SameRect">
            <a:avLst>
              <a:gd name="adj1" fmla="val 12063"/>
              <a:gd name="adj2" fmla="val 0"/>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9" name="Picture 2" descr="pregnant woman Icon - Download pregnant woman Icon 710357 | Noun Project">
            <a:extLst>
              <a:ext uri="{FF2B5EF4-FFF2-40B4-BE49-F238E27FC236}">
                <a16:creationId xmlns:a16="http://schemas.microsoft.com/office/drawing/2014/main" id="{CA0181E5-58C1-4EE6-8822-80E10E593315}"/>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5136" y="0"/>
            <a:ext cx="1149928" cy="1149928"/>
          </a:xfrm>
          <a:prstGeom prst="rect">
            <a:avLst/>
          </a:prstGeom>
          <a:noFill/>
          <a:extLst>
            <a:ext uri="{909E8E84-426E-40DD-AFC4-6F175D3DCCD1}">
              <a14:hiddenFill xmlns:a14="http://schemas.microsoft.com/office/drawing/2010/main">
                <a:solidFill>
                  <a:srgbClr val="FFFFFF"/>
                </a:solidFill>
              </a14:hiddenFill>
            </a:ext>
          </a:extLst>
        </p:spPr>
      </p:pic>
      <p:grpSp>
        <p:nvGrpSpPr>
          <p:cNvPr id="2" name="Group 1">
            <a:extLst>
              <a:ext uri="{FF2B5EF4-FFF2-40B4-BE49-F238E27FC236}">
                <a16:creationId xmlns:a16="http://schemas.microsoft.com/office/drawing/2014/main" id="{7C3F471E-D87C-4B34-8717-8C163E4F0A73}"/>
              </a:ext>
            </a:extLst>
          </p:cNvPr>
          <p:cNvGrpSpPr/>
          <p:nvPr/>
        </p:nvGrpSpPr>
        <p:grpSpPr>
          <a:xfrm>
            <a:off x="0" y="1401016"/>
            <a:ext cx="12191999" cy="5268032"/>
            <a:chOff x="0" y="1401016"/>
            <a:chExt cx="12191999" cy="5268032"/>
          </a:xfrm>
        </p:grpSpPr>
        <p:sp>
          <p:nvSpPr>
            <p:cNvPr id="13" name="Rectangle: Top Corners Rounded 12">
              <a:extLst>
                <a:ext uri="{FF2B5EF4-FFF2-40B4-BE49-F238E27FC236}">
                  <a16:creationId xmlns:a16="http://schemas.microsoft.com/office/drawing/2014/main" id="{3A38B72B-A609-4EBF-BBA1-B109F42CB681}"/>
                </a:ext>
              </a:extLst>
            </p:cNvPr>
            <p:cNvSpPr/>
            <p:nvPr/>
          </p:nvSpPr>
          <p:spPr>
            <a:xfrm rot="16200000">
              <a:off x="3461984" y="-2060968"/>
              <a:ext cx="5268032" cy="12191999"/>
            </a:xfrm>
            <a:prstGeom prst="round2SameRect">
              <a:avLst>
                <a:gd name="adj1" fmla="val 12063"/>
                <a:gd name="adj2" fmla="val 8160"/>
              </a:avLst>
            </a:prstGeom>
            <a:solidFill>
              <a:schemeClr val="bg2"/>
            </a:solidFill>
            <a:ln>
              <a:noFill/>
            </a:ln>
            <a:effectLst>
              <a:outerShdw blurRad="50800" dist="38100" dir="18900000" algn="b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 name="TextBox 8">
              <a:extLst>
                <a:ext uri="{FF2B5EF4-FFF2-40B4-BE49-F238E27FC236}">
                  <a16:creationId xmlns:a16="http://schemas.microsoft.com/office/drawing/2014/main" id="{B94E0D33-504A-43D5-92B7-E0D61637E8AA}"/>
                </a:ext>
              </a:extLst>
            </p:cNvPr>
            <p:cNvSpPr txBox="1"/>
            <p:nvPr/>
          </p:nvSpPr>
          <p:spPr>
            <a:xfrm>
              <a:off x="349828" y="1558080"/>
              <a:ext cx="11665527" cy="4650247"/>
            </a:xfrm>
            <a:prstGeom prst="rect">
              <a:avLst/>
            </a:prstGeom>
            <a:noFill/>
          </p:spPr>
          <p:txBody>
            <a:bodyPr wrap="square">
              <a:spAutoFit/>
            </a:bodyPr>
            <a:lstStyle/>
            <a:p>
              <a:pPr marL="285750" marR="0" indent="-285750" algn="just">
                <a:lnSpc>
                  <a:spcPct val="200000"/>
                </a:lnSpc>
                <a:spcBef>
                  <a:spcPts val="0"/>
                </a:spcBef>
                <a:spcAft>
                  <a:spcPts val="800"/>
                </a:spcAft>
                <a:buFont typeface="Arial" panose="020B0604020202020204" pitchFamily="34" charset="0"/>
                <a:buChar char="•"/>
              </a:pPr>
              <a:r>
                <a:rPr lang="en-US" b="1"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Bivariate analysis shows </a:t>
              </a: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Muslim women takes least antenatal care among women of all other religions where Christian women take the most, and antenatal care has significant analysis with religion. </a:t>
              </a:r>
              <a:b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b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But after fixing all other variables</a:t>
              </a:r>
              <a:r>
                <a:rPr lang="en-US" b="1"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 multivariate analysis </a:t>
              </a: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shows, </a:t>
              </a:r>
              <a:r>
                <a:rPr lang="en-US" dirty="0">
                  <a:solidFill>
                    <a:srgbClr val="2C6286"/>
                  </a:solidFill>
                  <a:effectLst/>
                  <a:latin typeface="Tw Cen MT" panose="020B0602020104020603" pitchFamily="34" charset="0"/>
                  <a:ea typeface="Calibri" panose="020F0502020204030204" pitchFamily="34" charset="0"/>
                  <a:cs typeface="Times New Roman" panose="02020603050405020304" pitchFamily="18" charset="0"/>
                </a:rPr>
                <a:t>Buddhist women take the most antenatal care, visit doctors’ higher times for antenatal care but Muslim mothers has the lower odds of visiting doctors for antenatal care among all other religions. </a:t>
              </a:r>
            </a:p>
            <a:p>
              <a:pPr marR="0" algn="just">
                <a:lnSpc>
                  <a:spcPct val="200000"/>
                </a:lnSpc>
                <a:spcBef>
                  <a:spcPts val="0"/>
                </a:spcBef>
                <a:spcAft>
                  <a:spcPts val="800"/>
                </a:spcAft>
              </a:pPr>
              <a:endParaRPr lang="en-US" dirty="0">
                <a:solidFill>
                  <a:srgbClr val="2C6286"/>
                </a:solidFill>
                <a:effectLst/>
                <a:latin typeface="Tw Cen MT" panose="020B0602020104020603" pitchFamily="34" charset="0"/>
                <a:ea typeface="Calibri" panose="020F0502020204030204" pitchFamily="34" charset="0"/>
                <a:cs typeface="Times New Roman" panose="02020603050405020304" pitchFamily="18" charset="0"/>
              </a:endParaRPr>
            </a:p>
            <a:p>
              <a:pPr marL="285750" marR="0" indent="-285750" algn="just">
                <a:lnSpc>
                  <a:spcPct val="200000"/>
                </a:lnSpc>
                <a:spcBef>
                  <a:spcPts val="0"/>
                </a:spcBef>
                <a:spcAft>
                  <a:spcPts val="800"/>
                </a:spcAft>
                <a:buFont typeface="Arial" panose="020B0604020202020204" pitchFamily="34" charset="0"/>
                <a:buChar char="•"/>
              </a:pPr>
              <a:r>
                <a:rPr lang="en-US" dirty="0">
                  <a:solidFill>
                    <a:srgbClr val="2C6286"/>
                  </a:solidFill>
                  <a:effectLst/>
                  <a:latin typeface="Tw Cen MT" panose="020B0602020104020603" pitchFamily="34" charset="0"/>
                  <a:ea typeface="Calibri" panose="020F0502020204030204" pitchFamily="34" charset="0"/>
                  <a:cs typeface="Times New Roman" panose="02020603050405020304" pitchFamily="18" charset="0"/>
                </a:rPr>
                <a:t>Respondents who are richest, visits doctor </a:t>
              </a:r>
              <a:r>
                <a:rPr lang="en-US" dirty="0" err="1">
                  <a:solidFill>
                    <a:srgbClr val="2C6286"/>
                  </a:solidFill>
                  <a:effectLst/>
                  <a:latin typeface="Tw Cen MT" panose="020B0602020104020603" pitchFamily="34" charset="0"/>
                  <a:ea typeface="Calibri" panose="020F0502020204030204" pitchFamily="34" charset="0"/>
                  <a:cs typeface="Times New Roman" panose="02020603050405020304" pitchFamily="18" charset="0"/>
                </a:rPr>
                <a:t>fo</a:t>
              </a:r>
              <a:r>
                <a:rPr lang="en-US" dirty="0">
                  <a:solidFill>
                    <a:srgbClr val="2C6286"/>
                  </a:solidFill>
                  <a:effectLst/>
                  <a:latin typeface="Tw Cen MT" panose="020B0602020104020603" pitchFamily="34" charset="0"/>
                  <a:ea typeface="Calibri" panose="020F0502020204030204" pitchFamily="34" charset="0"/>
                  <a:cs typeface="Times New Roman" panose="02020603050405020304" pitchFamily="18" charset="0"/>
                </a:rPr>
                <a:t> more than four times thus takes better antenatal care than the respondents who are poorer.</a:t>
              </a: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 Wealth index’s association with number of antenatal visits is highly significant.</a:t>
              </a:r>
            </a:p>
          </p:txBody>
        </p:sp>
      </p:grpSp>
      <p:grpSp>
        <p:nvGrpSpPr>
          <p:cNvPr id="10" name="Group 9">
            <a:extLst>
              <a:ext uri="{FF2B5EF4-FFF2-40B4-BE49-F238E27FC236}">
                <a16:creationId xmlns:a16="http://schemas.microsoft.com/office/drawing/2014/main" id="{BE2A4674-C566-4D27-94D7-71CEE495A3E5}"/>
              </a:ext>
            </a:extLst>
          </p:cNvPr>
          <p:cNvGrpSpPr/>
          <p:nvPr/>
        </p:nvGrpSpPr>
        <p:grpSpPr>
          <a:xfrm>
            <a:off x="9282546" y="151383"/>
            <a:ext cx="2490233" cy="543115"/>
            <a:chOff x="6966617" y="2016455"/>
            <a:chExt cx="1855162" cy="543115"/>
          </a:xfrm>
        </p:grpSpPr>
        <p:sp>
          <p:nvSpPr>
            <p:cNvPr id="11" name="Rectangle: Top Corners Rounded 10">
              <a:extLst>
                <a:ext uri="{FF2B5EF4-FFF2-40B4-BE49-F238E27FC236}">
                  <a16:creationId xmlns:a16="http://schemas.microsoft.com/office/drawing/2014/main" id="{DA3F3812-2653-4F8A-BD52-63CC7EDB11E1}"/>
                </a:ext>
              </a:extLst>
            </p:cNvPr>
            <p:cNvSpPr/>
            <p:nvPr/>
          </p:nvSpPr>
          <p:spPr>
            <a:xfrm>
              <a:off x="7080693" y="2016455"/>
              <a:ext cx="1591582" cy="535559"/>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19C8B999-F651-4613-B77C-359A6400F48F}"/>
                </a:ext>
              </a:extLst>
            </p:cNvPr>
            <p:cNvSpPr txBox="1"/>
            <p:nvPr/>
          </p:nvSpPr>
          <p:spPr>
            <a:xfrm>
              <a:off x="6966617" y="2036350"/>
              <a:ext cx="1855162" cy="523220"/>
            </a:xfrm>
            <a:prstGeom prst="rect">
              <a:avLst/>
            </a:prstGeom>
            <a:noFill/>
          </p:spPr>
          <p:txBody>
            <a:bodyPr wrap="square" rtlCol="0">
              <a:spAutoFit/>
            </a:bodyPr>
            <a:lstStyle/>
            <a:p>
              <a:pPr algn="ctr"/>
              <a:r>
                <a:rPr lang="en-US" sz="2800" b="1" dirty="0">
                  <a:solidFill>
                    <a:srgbClr val="E6E7E9"/>
                  </a:solidFill>
                  <a:latin typeface="Tw Cen MT" panose="020B0602020104020603" pitchFamily="34" charset="0"/>
                </a:rPr>
                <a:t>DISCUSSION</a:t>
              </a:r>
            </a:p>
          </p:txBody>
        </p:sp>
      </p:grpSp>
    </p:spTree>
    <p:extLst>
      <p:ext uri="{BB962C8B-B14F-4D97-AF65-F5344CB8AC3E}">
        <p14:creationId xmlns:p14="http://schemas.microsoft.com/office/powerpoint/2010/main" val="3468765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25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ppt_x</p:attrName>
                                        </p:attrNameLst>
                                      </p:cBhvr>
                                      <p:tavLst>
                                        <p:tav tm="0">
                                          <p:val>
                                            <p:strVal val="#ppt_x"/>
                                          </p:val>
                                        </p:tav>
                                        <p:tav tm="100000">
                                          <p:val>
                                            <p:strVal val="#ppt_x"/>
                                          </p:val>
                                        </p:tav>
                                      </p:tavLst>
                                    </p:anim>
                                    <p:anim calcmode="lin" valueType="num">
                                      <p:cBhvr>
                                        <p:cTn id="9" dur="500" fill="hold"/>
                                        <p:tgtEl>
                                          <p:spTgt spid="10"/>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1" presetClass="entr" presetSubtype="0"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sp>
        <p:nvSpPr>
          <p:cNvPr id="25" name="Rectangle: Top Corners Rounded 24">
            <a:extLst>
              <a:ext uri="{FF2B5EF4-FFF2-40B4-BE49-F238E27FC236}">
                <a16:creationId xmlns:a16="http://schemas.microsoft.com/office/drawing/2014/main" id="{26E1D38B-01DD-4FD0-83D5-DA709CBCE904}"/>
              </a:ext>
            </a:extLst>
          </p:cNvPr>
          <p:cNvSpPr/>
          <p:nvPr/>
        </p:nvSpPr>
        <p:spPr>
          <a:xfrm rot="16200000">
            <a:off x="1164544" y="247614"/>
            <a:ext cx="368532" cy="211106"/>
          </a:xfrm>
          <a:prstGeom prst="round2SameRect">
            <a:avLst>
              <a:gd name="adj1" fmla="val 12063"/>
              <a:gd name="adj2" fmla="val 0"/>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Top Corners Rounded 30">
            <a:extLst>
              <a:ext uri="{FF2B5EF4-FFF2-40B4-BE49-F238E27FC236}">
                <a16:creationId xmlns:a16="http://schemas.microsoft.com/office/drawing/2014/main" id="{099A2D23-230F-4C87-A7DE-73C4B2401FD3}"/>
              </a:ext>
            </a:extLst>
          </p:cNvPr>
          <p:cNvSpPr/>
          <p:nvPr/>
        </p:nvSpPr>
        <p:spPr>
          <a:xfrm rot="16200000">
            <a:off x="1609401" y="267665"/>
            <a:ext cx="368532" cy="211105"/>
          </a:xfrm>
          <a:prstGeom prst="round2SameRect">
            <a:avLst>
              <a:gd name="adj1" fmla="val 12063"/>
              <a:gd name="adj2" fmla="val 0"/>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9" name="Picture 2" descr="pregnant woman Icon - Download pregnant woman Icon 710357 | Noun Project">
            <a:extLst>
              <a:ext uri="{FF2B5EF4-FFF2-40B4-BE49-F238E27FC236}">
                <a16:creationId xmlns:a16="http://schemas.microsoft.com/office/drawing/2014/main" id="{CA0181E5-58C1-4EE6-8822-80E10E593315}"/>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5136" y="0"/>
            <a:ext cx="1149928" cy="1149928"/>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a:extLst>
              <a:ext uri="{FF2B5EF4-FFF2-40B4-BE49-F238E27FC236}">
                <a16:creationId xmlns:a16="http://schemas.microsoft.com/office/drawing/2014/main" id="{8952633F-3315-49C8-9F2A-8EF399BAC794}"/>
              </a:ext>
            </a:extLst>
          </p:cNvPr>
          <p:cNvGrpSpPr/>
          <p:nvPr/>
        </p:nvGrpSpPr>
        <p:grpSpPr>
          <a:xfrm>
            <a:off x="9282546" y="151383"/>
            <a:ext cx="2490233" cy="543115"/>
            <a:chOff x="6966617" y="2016455"/>
            <a:chExt cx="1855162" cy="543115"/>
          </a:xfrm>
        </p:grpSpPr>
        <p:sp>
          <p:nvSpPr>
            <p:cNvPr id="11" name="Rectangle: Top Corners Rounded 10">
              <a:extLst>
                <a:ext uri="{FF2B5EF4-FFF2-40B4-BE49-F238E27FC236}">
                  <a16:creationId xmlns:a16="http://schemas.microsoft.com/office/drawing/2014/main" id="{6AC18B59-8DCF-40EB-B6E6-DDA1039F1BAA}"/>
                </a:ext>
              </a:extLst>
            </p:cNvPr>
            <p:cNvSpPr/>
            <p:nvPr/>
          </p:nvSpPr>
          <p:spPr>
            <a:xfrm>
              <a:off x="7080693" y="2016455"/>
              <a:ext cx="1591582" cy="535559"/>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75451D5C-30D2-483A-8E93-20F4FD424DF6}"/>
                </a:ext>
              </a:extLst>
            </p:cNvPr>
            <p:cNvSpPr txBox="1"/>
            <p:nvPr/>
          </p:nvSpPr>
          <p:spPr>
            <a:xfrm>
              <a:off x="6966617" y="2036350"/>
              <a:ext cx="1855162" cy="523220"/>
            </a:xfrm>
            <a:prstGeom prst="rect">
              <a:avLst/>
            </a:prstGeom>
            <a:noFill/>
          </p:spPr>
          <p:txBody>
            <a:bodyPr wrap="square" rtlCol="0">
              <a:spAutoFit/>
            </a:bodyPr>
            <a:lstStyle/>
            <a:p>
              <a:pPr algn="ctr"/>
              <a:r>
                <a:rPr lang="en-US" sz="2800" b="1" dirty="0">
                  <a:solidFill>
                    <a:srgbClr val="E6E7E9"/>
                  </a:solidFill>
                  <a:latin typeface="Tw Cen MT" panose="020B0602020104020603" pitchFamily="34" charset="0"/>
                </a:rPr>
                <a:t>DISCUSSION</a:t>
              </a:r>
            </a:p>
          </p:txBody>
        </p:sp>
      </p:grpSp>
      <p:grpSp>
        <p:nvGrpSpPr>
          <p:cNvPr id="3" name="Group 2">
            <a:extLst>
              <a:ext uri="{FF2B5EF4-FFF2-40B4-BE49-F238E27FC236}">
                <a16:creationId xmlns:a16="http://schemas.microsoft.com/office/drawing/2014/main" id="{3B10F3EF-75DE-459C-9E0A-65D34E8FCAA5}"/>
              </a:ext>
            </a:extLst>
          </p:cNvPr>
          <p:cNvGrpSpPr/>
          <p:nvPr/>
        </p:nvGrpSpPr>
        <p:grpSpPr>
          <a:xfrm>
            <a:off x="0" y="1401016"/>
            <a:ext cx="12191999" cy="5268032"/>
            <a:chOff x="0" y="1401016"/>
            <a:chExt cx="12191999" cy="5268032"/>
          </a:xfrm>
        </p:grpSpPr>
        <p:sp>
          <p:nvSpPr>
            <p:cNvPr id="14" name="Rectangle: Top Corners Rounded 13">
              <a:extLst>
                <a:ext uri="{FF2B5EF4-FFF2-40B4-BE49-F238E27FC236}">
                  <a16:creationId xmlns:a16="http://schemas.microsoft.com/office/drawing/2014/main" id="{7430F26E-AC30-4F29-8528-7B4BC8F8F191}"/>
                </a:ext>
              </a:extLst>
            </p:cNvPr>
            <p:cNvSpPr/>
            <p:nvPr/>
          </p:nvSpPr>
          <p:spPr>
            <a:xfrm rot="16200000">
              <a:off x="3461984" y="-2060968"/>
              <a:ext cx="5268032" cy="12191999"/>
            </a:xfrm>
            <a:prstGeom prst="round2SameRect">
              <a:avLst>
                <a:gd name="adj1" fmla="val 12063"/>
                <a:gd name="adj2" fmla="val 8160"/>
              </a:avLst>
            </a:prstGeom>
            <a:solidFill>
              <a:schemeClr val="bg2"/>
            </a:solidFill>
            <a:ln>
              <a:noFill/>
            </a:ln>
            <a:effectLst>
              <a:outerShdw blurRad="50800" dist="38100" dir="18900000" algn="b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 name="TextBox 8">
              <a:extLst>
                <a:ext uri="{FF2B5EF4-FFF2-40B4-BE49-F238E27FC236}">
                  <a16:creationId xmlns:a16="http://schemas.microsoft.com/office/drawing/2014/main" id="{B94E0D33-504A-43D5-92B7-E0D61637E8AA}"/>
                </a:ext>
              </a:extLst>
            </p:cNvPr>
            <p:cNvSpPr txBox="1"/>
            <p:nvPr/>
          </p:nvSpPr>
          <p:spPr>
            <a:xfrm>
              <a:off x="349828" y="3754583"/>
              <a:ext cx="11665527" cy="2229072"/>
            </a:xfrm>
            <a:prstGeom prst="rect">
              <a:avLst/>
            </a:prstGeom>
            <a:noFill/>
          </p:spPr>
          <p:txBody>
            <a:bodyPr wrap="square">
              <a:spAutoFit/>
            </a:bodyPr>
            <a:lstStyle/>
            <a:p>
              <a:pPr marL="285750" marR="0" indent="-285750" algn="just">
                <a:lnSpc>
                  <a:spcPct val="200000"/>
                </a:lnSpc>
                <a:spcBef>
                  <a:spcPts val="0"/>
                </a:spcBef>
                <a:spcAft>
                  <a:spcPts val="800"/>
                </a:spcAft>
                <a:buFont typeface="Arial" panose="020B0604020202020204" pitchFamily="34" charset="0"/>
                <a:buChar char="•"/>
              </a:pPr>
              <a:r>
                <a:rPr lang="en-US" sz="1800"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Surprisingly birthweight data in </a:t>
              </a:r>
              <a:r>
                <a:rPr lang="en-US" sz="1800" b="1"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bivariate analysis </a:t>
              </a:r>
              <a:r>
                <a:rPr lang="en-US" sz="1800"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shows, women who visits doctor for more antenatal visit has low birthweight babies and who visit doctor less, has normal babies. But this has no significant association. But after fixing all other variables, </a:t>
              </a:r>
              <a:r>
                <a:rPr lang="en-US" sz="1800" b="1"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multivariate analysis </a:t>
              </a:r>
              <a:r>
                <a:rPr lang="en-US" sz="1800"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shows that </a:t>
              </a:r>
              <a:r>
                <a:rPr lang="en-US" sz="1800" dirty="0">
                  <a:solidFill>
                    <a:srgbClr val="2C6286"/>
                  </a:solidFill>
                  <a:effectLst/>
                  <a:latin typeface="Tw Cen MT" panose="020B0602020104020603" pitchFamily="34" charset="0"/>
                  <a:ea typeface="Calibri" panose="020F0502020204030204" pitchFamily="34" charset="0"/>
                  <a:cs typeface="Times New Roman" panose="02020603050405020304" pitchFamily="18" charset="0"/>
                </a:rPr>
                <a:t>women who visits doctor more for antenatal visit has higher odds of having low birth weight babies </a:t>
              </a:r>
              <a:r>
                <a:rPr lang="en-US" sz="1800"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and it shows significant association between antenatal care and baby’s birth weight.  </a:t>
              </a:r>
            </a:p>
          </p:txBody>
        </p:sp>
        <p:sp>
          <p:nvSpPr>
            <p:cNvPr id="13" name="TextBox 12">
              <a:extLst>
                <a:ext uri="{FF2B5EF4-FFF2-40B4-BE49-F238E27FC236}">
                  <a16:creationId xmlns:a16="http://schemas.microsoft.com/office/drawing/2014/main" id="{1EFAAFF8-AC4F-4F30-8F3F-88DA653DEAF1}"/>
                </a:ext>
              </a:extLst>
            </p:cNvPr>
            <p:cNvSpPr txBox="1"/>
            <p:nvPr/>
          </p:nvSpPr>
          <p:spPr>
            <a:xfrm>
              <a:off x="349828" y="1624079"/>
              <a:ext cx="11565081" cy="1675074"/>
            </a:xfrm>
            <a:prstGeom prst="rect">
              <a:avLst/>
            </a:prstGeom>
            <a:noFill/>
          </p:spPr>
          <p:txBody>
            <a:bodyPr wrap="square">
              <a:spAutoFit/>
            </a:bodyPr>
            <a:lstStyle/>
            <a:p>
              <a:pPr marL="285750" marR="0" indent="-285750" algn="just">
                <a:lnSpc>
                  <a:spcPct val="200000"/>
                </a:lnSpc>
                <a:spcBef>
                  <a:spcPts val="0"/>
                </a:spcBef>
                <a:spcAft>
                  <a:spcPts val="800"/>
                </a:spcAft>
                <a:buFont typeface="Arial" panose="020B0604020202020204" pitchFamily="34" charset="0"/>
                <a:buChar char="•"/>
              </a:pP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In case of female child, </a:t>
              </a:r>
              <a:r>
                <a:rPr lang="en-US" b="1"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bivariate analysis </a:t>
              </a: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show, </a:t>
              </a:r>
              <a:r>
                <a:rPr lang="en-US" dirty="0">
                  <a:solidFill>
                    <a:srgbClr val="2C6286"/>
                  </a:solidFill>
                  <a:effectLst/>
                  <a:latin typeface="Tw Cen MT" panose="020B0602020104020603" pitchFamily="34" charset="0"/>
                  <a:ea typeface="Calibri" panose="020F0502020204030204" pitchFamily="34" charset="0"/>
                  <a:cs typeface="Times New Roman" panose="02020603050405020304" pitchFamily="18" charset="0"/>
                </a:rPr>
                <a:t>respondent women get lesser antenatal care, visits doctor lesser times for antenatal care than when it is about male child</a:t>
              </a: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 Taking more antenatal care is higher odds when it is male child and it has significant association.  After fixing all the variables, multivariable analysis shows the same result. </a:t>
              </a:r>
            </a:p>
          </p:txBody>
        </p:sp>
      </p:grpSp>
    </p:spTree>
    <p:extLst>
      <p:ext uri="{BB962C8B-B14F-4D97-AF65-F5344CB8AC3E}">
        <p14:creationId xmlns:p14="http://schemas.microsoft.com/office/powerpoint/2010/main" val="1620367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25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ppt_x</p:attrName>
                                        </p:attrNameLst>
                                      </p:cBhvr>
                                      <p:tavLst>
                                        <p:tav tm="0">
                                          <p:val>
                                            <p:strVal val="#ppt_x"/>
                                          </p:val>
                                        </p:tav>
                                        <p:tav tm="100000">
                                          <p:val>
                                            <p:strVal val="#ppt_x"/>
                                          </p:val>
                                        </p:tav>
                                      </p:tavLst>
                                    </p:anim>
                                    <p:anim calcmode="lin" valueType="num">
                                      <p:cBhvr>
                                        <p:cTn id="9" dur="500" fill="hold"/>
                                        <p:tgtEl>
                                          <p:spTgt spid="10"/>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1" presetClass="entr" presetSubtype="0" fill="hold" nodeType="after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sp>
        <p:nvSpPr>
          <p:cNvPr id="25" name="Rectangle: Top Corners Rounded 24">
            <a:extLst>
              <a:ext uri="{FF2B5EF4-FFF2-40B4-BE49-F238E27FC236}">
                <a16:creationId xmlns:a16="http://schemas.microsoft.com/office/drawing/2014/main" id="{26E1D38B-01DD-4FD0-83D5-DA709CBCE904}"/>
              </a:ext>
            </a:extLst>
          </p:cNvPr>
          <p:cNvSpPr/>
          <p:nvPr/>
        </p:nvSpPr>
        <p:spPr>
          <a:xfrm rot="16200000">
            <a:off x="1164544" y="247614"/>
            <a:ext cx="368532" cy="211106"/>
          </a:xfrm>
          <a:prstGeom prst="round2SameRect">
            <a:avLst>
              <a:gd name="adj1" fmla="val 12063"/>
              <a:gd name="adj2" fmla="val 0"/>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Top Corners Rounded 30">
            <a:extLst>
              <a:ext uri="{FF2B5EF4-FFF2-40B4-BE49-F238E27FC236}">
                <a16:creationId xmlns:a16="http://schemas.microsoft.com/office/drawing/2014/main" id="{099A2D23-230F-4C87-A7DE-73C4B2401FD3}"/>
              </a:ext>
            </a:extLst>
          </p:cNvPr>
          <p:cNvSpPr/>
          <p:nvPr/>
        </p:nvSpPr>
        <p:spPr>
          <a:xfrm rot="16200000">
            <a:off x="1609401" y="267665"/>
            <a:ext cx="368532" cy="211105"/>
          </a:xfrm>
          <a:prstGeom prst="round2SameRect">
            <a:avLst>
              <a:gd name="adj1" fmla="val 12063"/>
              <a:gd name="adj2" fmla="val 0"/>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9" name="Picture 2" descr="pregnant woman Icon - Download pregnant woman Icon 710357 | Noun Project">
            <a:extLst>
              <a:ext uri="{FF2B5EF4-FFF2-40B4-BE49-F238E27FC236}">
                <a16:creationId xmlns:a16="http://schemas.microsoft.com/office/drawing/2014/main" id="{CA0181E5-58C1-4EE6-8822-80E10E593315}"/>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5136" y="0"/>
            <a:ext cx="1149928" cy="1149928"/>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a:extLst>
              <a:ext uri="{FF2B5EF4-FFF2-40B4-BE49-F238E27FC236}">
                <a16:creationId xmlns:a16="http://schemas.microsoft.com/office/drawing/2014/main" id="{8952633F-3315-49C8-9F2A-8EF399BAC794}"/>
              </a:ext>
            </a:extLst>
          </p:cNvPr>
          <p:cNvGrpSpPr/>
          <p:nvPr/>
        </p:nvGrpSpPr>
        <p:grpSpPr>
          <a:xfrm>
            <a:off x="9282546" y="151383"/>
            <a:ext cx="2490233" cy="543115"/>
            <a:chOff x="6966617" y="2016455"/>
            <a:chExt cx="1855162" cy="543115"/>
          </a:xfrm>
        </p:grpSpPr>
        <p:sp>
          <p:nvSpPr>
            <p:cNvPr id="11" name="Rectangle: Top Corners Rounded 10">
              <a:extLst>
                <a:ext uri="{FF2B5EF4-FFF2-40B4-BE49-F238E27FC236}">
                  <a16:creationId xmlns:a16="http://schemas.microsoft.com/office/drawing/2014/main" id="{6AC18B59-8DCF-40EB-B6E6-DDA1039F1BAA}"/>
                </a:ext>
              </a:extLst>
            </p:cNvPr>
            <p:cNvSpPr/>
            <p:nvPr/>
          </p:nvSpPr>
          <p:spPr>
            <a:xfrm>
              <a:off x="7080693" y="2016455"/>
              <a:ext cx="1591582" cy="535559"/>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75451D5C-30D2-483A-8E93-20F4FD424DF6}"/>
                </a:ext>
              </a:extLst>
            </p:cNvPr>
            <p:cNvSpPr txBox="1"/>
            <p:nvPr/>
          </p:nvSpPr>
          <p:spPr>
            <a:xfrm>
              <a:off x="6966617" y="2036350"/>
              <a:ext cx="1855162" cy="523220"/>
            </a:xfrm>
            <a:prstGeom prst="rect">
              <a:avLst/>
            </a:prstGeom>
            <a:noFill/>
          </p:spPr>
          <p:txBody>
            <a:bodyPr wrap="square" rtlCol="0">
              <a:spAutoFit/>
            </a:bodyPr>
            <a:lstStyle/>
            <a:p>
              <a:pPr algn="ctr"/>
              <a:r>
                <a:rPr lang="en-US" sz="2800" b="1" dirty="0">
                  <a:solidFill>
                    <a:srgbClr val="E6E7E9"/>
                  </a:solidFill>
                  <a:latin typeface="Tw Cen MT" panose="020B0602020104020603" pitchFamily="34" charset="0"/>
                </a:rPr>
                <a:t>DISCUSSION</a:t>
              </a:r>
            </a:p>
          </p:txBody>
        </p:sp>
      </p:grpSp>
      <p:grpSp>
        <p:nvGrpSpPr>
          <p:cNvPr id="3" name="Group 2">
            <a:extLst>
              <a:ext uri="{FF2B5EF4-FFF2-40B4-BE49-F238E27FC236}">
                <a16:creationId xmlns:a16="http://schemas.microsoft.com/office/drawing/2014/main" id="{30AA2195-94C4-4DC3-835B-EA1D37688123}"/>
              </a:ext>
            </a:extLst>
          </p:cNvPr>
          <p:cNvGrpSpPr/>
          <p:nvPr/>
        </p:nvGrpSpPr>
        <p:grpSpPr>
          <a:xfrm>
            <a:off x="0" y="1401016"/>
            <a:ext cx="12191999" cy="5268032"/>
            <a:chOff x="0" y="1401016"/>
            <a:chExt cx="12191999" cy="5268032"/>
          </a:xfrm>
        </p:grpSpPr>
        <p:sp>
          <p:nvSpPr>
            <p:cNvPr id="17" name="Rectangle: Top Corners Rounded 16">
              <a:extLst>
                <a:ext uri="{FF2B5EF4-FFF2-40B4-BE49-F238E27FC236}">
                  <a16:creationId xmlns:a16="http://schemas.microsoft.com/office/drawing/2014/main" id="{348A085C-05E3-4DB7-B484-5CE8FB6242B1}"/>
                </a:ext>
              </a:extLst>
            </p:cNvPr>
            <p:cNvSpPr/>
            <p:nvPr/>
          </p:nvSpPr>
          <p:spPr>
            <a:xfrm rot="16200000">
              <a:off x="3461984" y="-2060968"/>
              <a:ext cx="5268032" cy="12191999"/>
            </a:xfrm>
            <a:prstGeom prst="round2SameRect">
              <a:avLst>
                <a:gd name="adj1" fmla="val 12063"/>
                <a:gd name="adj2" fmla="val 8160"/>
              </a:avLst>
            </a:prstGeom>
            <a:solidFill>
              <a:schemeClr val="bg2"/>
            </a:solidFill>
            <a:ln>
              <a:noFill/>
            </a:ln>
            <a:effectLst>
              <a:outerShdw blurRad="50800" dist="38100" dir="18900000" algn="b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 name="TextBox 8">
              <a:extLst>
                <a:ext uri="{FF2B5EF4-FFF2-40B4-BE49-F238E27FC236}">
                  <a16:creationId xmlns:a16="http://schemas.microsoft.com/office/drawing/2014/main" id="{B94E0D33-504A-43D5-92B7-E0D61637E8AA}"/>
                </a:ext>
              </a:extLst>
            </p:cNvPr>
            <p:cNvSpPr txBox="1"/>
            <p:nvPr/>
          </p:nvSpPr>
          <p:spPr>
            <a:xfrm>
              <a:off x="349826" y="1902958"/>
              <a:ext cx="11665527" cy="2229072"/>
            </a:xfrm>
            <a:prstGeom prst="rect">
              <a:avLst/>
            </a:prstGeom>
            <a:noFill/>
          </p:spPr>
          <p:txBody>
            <a:bodyPr wrap="square">
              <a:spAutoFit/>
            </a:bodyPr>
            <a:lstStyle/>
            <a:p>
              <a:pPr marL="285750" marR="0" indent="-285750" algn="just">
                <a:lnSpc>
                  <a:spcPct val="200000"/>
                </a:lnSpc>
                <a:spcBef>
                  <a:spcPts val="0"/>
                </a:spcBef>
                <a:spcAft>
                  <a:spcPts val="800"/>
                </a:spcAft>
                <a:buFont typeface="Arial" panose="020B0604020202020204" pitchFamily="34" charset="0"/>
                <a:buChar char="•"/>
              </a:pPr>
              <a:r>
                <a:rPr lang="en-US" sz="1800" b="1"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Bivariate analysis </a:t>
              </a:r>
              <a:r>
                <a:rPr lang="en-US" sz="1800"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of respondent’s age shows some shocking findings. It shows women who are of age below 18, don’t visit much for antenatal care, and who are above 18, even they don’t visit doctor for antenatal care more times. Which is alarming but it doesn’t show significant association. But after fixing all other variables, </a:t>
              </a:r>
              <a:r>
                <a:rPr lang="en-US" sz="1800" b="1"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multivariate analysis </a:t>
              </a:r>
              <a:r>
                <a:rPr lang="en-US" sz="1800"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shows women who are </a:t>
              </a:r>
              <a:r>
                <a:rPr lang="en-US" sz="1800" dirty="0">
                  <a:solidFill>
                    <a:srgbClr val="2C6286"/>
                  </a:solidFill>
                  <a:effectLst/>
                  <a:latin typeface="Tw Cen MT" panose="020B0602020104020603" pitchFamily="34" charset="0"/>
                  <a:ea typeface="Calibri" panose="020F0502020204030204" pitchFamily="34" charset="0"/>
                  <a:cs typeface="Times New Roman" panose="02020603050405020304" pitchFamily="18" charset="0"/>
                </a:rPr>
                <a:t>18 years and above shows higher odds of having antenatal care</a:t>
              </a:r>
              <a:r>
                <a:rPr lang="en-US" sz="1800"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 Though it does not show significant association.. </a:t>
              </a:r>
            </a:p>
          </p:txBody>
        </p:sp>
        <p:sp>
          <p:nvSpPr>
            <p:cNvPr id="13" name="TextBox 12">
              <a:extLst>
                <a:ext uri="{FF2B5EF4-FFF2-40B4-BE49-F238E27FC236}">
                  <a16:creationId xmlns:a16="http://schemas.microsoft.com/office/drawing/2014/main" id="{A2613FA2-F558-41F2-A05A-807FF1EA639E}"/>
                </a:ext>
              </a:extLst>
            </p:cNvPr>
            <p:cNvSpPr txBox="1"/>
            <p:nvPr/>
          </p:nvSpPr>
          <p:spPr>
            <a:xfrm>
              <a:off x="349827" y="4334626"/>
              <a:ext cx="11665527" cy="1122359"/>
            </a:xfrm>
            <a:prstGeom prst="rect">
              <a:avLst/>
            </a:prstGeom>
            <a:noFill/>
          </p:spPr>
          <p:txBody>
            <a:bodyPr wrap="square">
              <a:spAutoFit/>
            </a:bodyPr>
            <a:lstStyle/>
            <a:p>
              <a:pPr marL="285750" indent="-285750">
                <a:lnSpc>
                  <a:spcPct val="200000"/>
                </a:lnSpc>
                <a:buFont typeface="Arial" panose="020B0604020202020204" pitchFamily="34" charset="0"/>
                <a:buChar char="•"/>
              </a:pPr>
              <a:r>
                <a:rPr lang="en-US" sz="1800"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Respondent’s working status data study shows </a:t>
              </a:r>
              <a:r>
                <a:rPr lang="en-US" sz="1800" dirty="0">
                  <a:solidFill>
                    <a:srgbClr val="2C6286"/>
                  </a:solidFill>
                  <a:effectLst/>
                  <a:latin typeface="Tw Cen MT" panose="020B0602020104020603" pitchFamily="34" charset="0"/>
                  <a:ea typeface="Calibri" panose="020F0502020204030204" pitchFamily="34" charset="0"/>
                  <a:cs typeface="Times New Roman" panose="02020603050405020304" pitchFamily="18" charset="0"/>
                </a:rPr>
                <a:t>who are working has higher odds of taking more antenatal visit </a:t>
              </a:r>
              <a:r>
                <a:rPr lang="en-US" sz="1800"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than who are not working and it has significant association. Result is same is both bivariate and multi-variate analysis</a:t>
              </a:r>
              <a:endParaRPr lang="en-US" dirty="0"/>
            </a:p>
          </p:txBody>
        </p:sp>
      </p:grpSp>
    </p:spTree>
    <p:extLst>
      <p:ext uri="{BB962C8B-B14F-4D97-AF65-F5344CB8AC3E}">
        <p14:creationId xmlns:p14="http://schemas.microsoft.com/office/powerpoint/2010/main" val="2212067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25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ppt_x</p:attrName>
                                        </p:attrNameLst>
                                      </p:cBhvr>
                                      <p:tavLst>
                                        <p:tav tm="0">
                                          <p:val>
                                            <p:strVal val="#ppt_x"/>
                                          </p:val>
                                        </p:tav>
                                        <p:tav tm="100000">
                                          <p:val>
                                            <p:strVal val="#ppt_x"/>
                                          </p:val>
                                        </p:tav>
                                      </p:tavLst>
                                    </p:anim>
                                    <p:anim calcmode="lin" valueType="num">
                                      <p:cBhvr>
                                        <p:cTn id="9" dur="500" fill="hold"/>
                                        <p:tgtEl>
                                          <p:spTgt spid="10"/>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1" presetClass="entr" presetSubtype="0" fill="hold" nodeType="after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pic>
        <p:nvPicPr>
          <p:cNvPr id="2050" name="Picture 2" descr="pregnant woman Icon - Download pregnant woman Icon 710357 | Noun Project">
            <a:extLst>
              <a:ext uri="{FF2B5EF4-FFF2-40B4-BE49-F238E27FC236}">
                <a16:creationId xmlns:a16="http://schemas.microsoft.com/office/drawing/2014/main" id="{229FC57A-C037-4D60-8D5B-7D51253AEFBF}"/>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5136" y="0"/>
            <a:ext cx="1149928" cy="114992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FAEF1A28-01CD-4828-A909-91AB2321D376}"/>
              </a:ext>
            </a:extLst>
          </p:cNvPr>
          <p:cNvSpPr txBox="1"/>
          <p:nvPr/>
        </p:nvSpPr>
        <p:spPr>
          <a:xfrm>
            <a:off x="0" y="2246369"/>
            <a:ext cx="4419600" cy="1428853"/>
          </a:xfrm>
          <a:prstGeom prst="rect">
            <a:avLst/>
          </a:prstGeom>
          <a:noFill/>
        </p:spPr>
        <p:txBody>
          <a:bodyPr wrap="square">
            <a:spAutoFit/>
          </a:bodyPr>
          <a:lstStyle/>
          <a:p>
            <a:pPr marL="0" marR="0" algn="ctr" fontAlgn="base">
              <a:lnSpc>
                <a:spcPct val="200000"/>
              </a:lnSpc>
              <a:spcBef>
                <a:spcPts val="0"/>
              </a:spcBef>
              <a:spcAft>
                <a:spcPts val="0"/>
              </a:spcAft>
            </a:pPr>
            <a:r>
              <a:rPr lang="en-US" sz="2800" dirty="0">
                <a:solidFill>
                  <a:schemeClr val="tx1">
                    <a:lumMod val="65000"/>
                    <a:lumOff val="35000"/>
                  </a:schemeClr>
                </a:solidFill>
                <a:latin typeface="Tw Cen MT" panose="020B0602020104020603" pitchFamily="34" charset="0"/>
                <a:ea typeface="Calibri" panose="020F0502020204030204" pitchFamily="34" charset="0"/>
                <a:cs typeface="Times New Roman" panose="02020603050405020304" pitchFamily="18" charset="0"/>
              </a:rPr>
              <a:t>TAHANI JASHIM</a:t>
            </a:r>
          </a:p>
          <a:p>
            <a:pPr marL="0" marR="0" algn="ctr" fontAlgn="base">
              <a:lnSpc>
                <a:spcPct val="200000"/>
              </a:lnSpc>
              <a:spcBef>
                <a:spcPts val="0"/>
              </a:spcBef>
              <a:spcAft>
                <a:spcPts val="0"/>
              </a:spcAft>
            </a:pPr>
            <a:r>
              <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Registration no: 1911312</a:t>
            </a:r>
            <a:endParaRPr lang="en-US" sz="2000"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002E8BAE-D7BD-4FE5-853E-9E606E129998}"/>
              </a:ext>
            </a:extLst>
          </p:cNvPr>
          <p:cNvSpPr txBox="1"/>
          <p:nvPr/>
        </p:nvSpPr>
        <p:spPr>
          <a:xfrm>
            <a:off x="6497782" y="2626633"/>
            <a:ext cx="5514109" cy="2097177"/>
          </a:xfrm>
          <a:prstGeom prst="rect">
            <a:avLst/>
          </a:prstGeom>
          <a:noFill/>
        </p:spPr>
        <p:txBody>
          <a:bodyPr wrap="square">
            <a:spAutoFit/>
          </a:bodyPr>
          <a:lstStyle/>
          <a:p>
            <a:pPr marL="0" marR="0" algn="ctr" fontAlgn="base">
              <a:lnSpc>
                <a:spcPct val="200000"/>
              </a:lnSpc>
              <a:spcBef>
                <a:spcPts val="0"/>
              </a:spcBef>
              <a:spcAft>
                <a:spcPts val="0"/>
              </a:spcAft>
            </a:pPr>
            <a:r>
              <a:rPr lang="en-US" sz="2800" dirty="0">
                <a:solidFill>
                  <a:srgbClr val="2C6286"/>
                </a:solidFill>
                <a:latin typeface="Tw Cen MT" panose="020B0602020104020603" pitchFamily="34" charset="0"/>
                <a:ea typeface="Calibri" panose="020F0502020204030204" pitchFamily="34" charset="0"/>
                <a:cs typeface="Times New Roman" panose="02020603050405020304" pitchFamily="18" charset="0"/>
              </a:rPr>
              <a:t>DR. J.M.A. HANNAN</a:t>
            </a:r>
          </a:p>
          <a:p>
            <a:pPr marL="0" marR="0" algn="ctr" fontAlgn="base">
              <a:lnSpc>
                <a:spcPct val="200000"/>
              </a:lnSpc>
              <a:spcBef>
                <a:spcPts val="0"/>
              </a:spcBef>
              <a:spcAft>
                <a:spcPts val="0"/>
              </a:spcAft>
            </a:pPr>
            <a:r>
              <a:rPr lang="en-US" sz="2000"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rPr>
              <a:t>DEAN &amp; PROFESSOR</a:t>
            </a:r>
            <a:endParaRPr lang="en-US" sz="2000" dirty="0">
              <a:solidFill>
                <a:schemeClr val="tx1">
                  <a:lumMod val="50000"/>
                  <a:lumOff val="50000"/>
                </a:schemeClr>
              </a:solidFill>
              <a:latin typeface="Tw Cen MT" panose="020B0602020104020603" pitchFamily="34" charset="0"/>
              <a:ea typeface="Calibri" panose="020F0502020204030204" pitchFamily="34" charset="0"/>
              <a:cs typeface="Times New Roman" panose="02020603050405020304" pitchFamily="18" charset="0"/>
            </a:endParaRPr>
          </a:p>
          <a:p>
            <a:pPr marL="0" marR="0" algn="ctr" fontAlgn="base">
              <a:lnSpc>
                <a:spcPct val="200000"/>
              </a:lnSpc>
              <a:spcBef>
                <a:spcPts val="0"/>
              </a:spcBef>
              <a:spcAft>
                <a:spcPts val="0"/>
              </a:spcAft>
            </a:pPr>
            <a:r>
              <a:rPr lang="en-US" sz="2000"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rPr>
              <a:t>I</a:t>
            </a:r>
            <a:r>
              <a:rPr lang="en-US" sz="2000" dirty="0">
                <a:solidFill>
                  <a:schemeClr val="tx1">
                    <a:lumMod val="50000"/>
                    <a:lumOff val="50000"/>
                  </a:schemeClr>
                </a:solidFill>
                <a:latin typeface="Tw Cen MT" panose="020B0602020104020603" pitchFamily="34" charset="0"/>
                <a:ea typeface="Calibri" panose="020F0502020204030204" pitchFamily="34" charset="0"/>
                <a:cs typeface="Times New Roman" panose="02020603050405020304" pitchFamily="18" charset="0"/>
              </a:rPr>
              <a:t>NDEPENDENT UNIVERSITY, BANGLADESH</a:t>
            </a:r>
            <a:r>
              <a:rPr lang="en-US" sz="2000"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rPr>
              <a:t> </a:t>
            </a:r>
          </a:p>
        </p:txBody>
      </p:sp>
      <p:pic>
        <p:nvPicPr>
          <p:cNvPr id="3074" name="Picture 2" descr="Independent University, Bangladesh">
            <a:extLst>
              <a:ext uri="{FF2B5EF4-FFF2-40B4-BE49-F238E27FC236}">
                <a16:creationId xmlns:a16="http://schemas.microsoft.com/office/drawing/2014/main" id="{40D23AF5-CA7A-41DB-BD1F-402B8DF895E2}"/>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8183275" y="477982"/>
            <a:ext cx="2143125" cy="2133600"/>
          </a:xfrm>
          <a:prstGeom prst="ellipse">
            <a:avLst/>
          </a:prstGeom>
          <a:ln w="3175" cap="rnd">
            <a:solidFill>
              <a:srgbClr val="91AABD"/>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9945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sp>
        <p:nvSpPr>
          <p:cNvPr id="25" name="Rectangle: Top Corners Rounded 24">
            <a:extLst>
              <a:ext uri="{FF2B5EF4-FFF2-40B4-BE49-F238E27FC236}">
                <a16:creationId xmlns:a16="http://schemas.microsoft.com/office/drawing/2014/main" id="{26E1D38B-01DD-4FD0-83D5-DA709CBCE904}"/>
              </a:ext>
            </a:extLst>
          </p:cNvPr>
          <p:cNvSpPr/>
          <p:nvPr/>
        </p:nvSpPr>
        <p:spPr>
          <a:xfrm rot="16200000">
            <a:off x="1164544" y="247614"/>
            <a:ext cx="368532" cy="211106"/>
          </a:xfrm>
          <a:prstGeom prst="round2SameRect">
            <a:avLst>
              <a:gd name="adj1" fmla="val 12063"/>
              <a:gd name="adj2" fmla="val 0"/>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Top Corners Rounded 30">
            <a:extLst>
              <a:ext uri="{FF2B5EF4-FFF2-40B4-BE49-F238E27FC236}">
                <a16:creationId xmlns:a16="http://schemas.microsoft.com/office/drawing/2014/main" id="{099A2D23-230F-4C87-A7DE-73C4B2401FD3}"/>
              </a:ext>
            </a:extLst>
          </p:cNvPr>
          <p:cNvSpPr/>
          <p:nvPr/>
        </p:nvSpPr>
        <p:spPr>
          <a:xfrm rot="16200000">
            <a:off x="1609401" y="267665"/>
            <a:ext cx="368532" cy="211105"/>
          </a:xfrm>
          <a:prstGeom prst="round2SameRect">
            <a:avLst>
              <a:gd name="adj1" fmla="val 12063"/>
              <a:gd name="adj2" fmla="val 0"/>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9" name="Picture 2" descr="pregnant woman Icon - Download pregnant woman Icon 710357 | Noun Project">
            <a:extLst>
              <a:ext uri="{FF2B5EF4-FFF2-40B4-BE49-F238E27FC236}">
                <a16:creationId xmlns:a16="http://schemas.microsoft.com/office/drawing/2014/main" id="{CA0181E5-58C1-4EE6-8822-80E10E593315}"/>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5136" y="0"/>
            <a:ext cx="1149928" cy="1149928"/>
          </a:xfrm>
          <a:prstGeom prst="rect">
            <a:avLst/>
          </a:prstGeom>
          <a:noFill/>
          <a:extLst>
            <a:ext uri="{909E8E84-426E-40DD-AFC4-6F175D3DCCD1}">
              <a14:hiddenFill xmlns:a14="http://schemas.microsoft.com/office/drawing/2010/main">
                <a:solidFill>
                  <a:srgbClr val="FFFFFF"/>
                </a:solidFill>
              </a14:hiddenFill>
            </a:ext>
          </a:extLst>
        </p:spPr>
      </p:pic>
      <p:grpSp>
        <p:nvGrpSpPr>
          <p:cNvPr id="2" name="Group 1">
            <a:extLst>
              <a:ext uri="{FF2B5EF4-FFF2-40B4-BE49-F238E27FC236}">
                <a16:creationId xmlns:a16="http://schemas.microsoft.com/office/drawing/2014/main" id="{BB28BF01-7385-449A-AB05-BB64B9CD8223}"/>
              </a:ext>
            </a:extLst>
          </p:cNvPr>
          <p:cNvGrpSpPr/>
          <p:nvPr/>
        </p:nvGrpSpPr>
        <p:grpSpPr>
          <a:xfrm>
            <a:off x="0" y="1401016"/>
            <a:ext cx="12192000" cy="6111563"/>
            <a:chOff x="0" y="1401016"/>
            <a:chExt cx="12192000" cy="6111563"/>
          </a:xfrm>
        </p:grpSpPr>
        <p:sp>
          <p:nvSpPr>
            <p:cNvPr id="13" name="Rectangle: Top Corners Rounded 12">
              <a:extLst>
                <a:ext uri="{FF2B5EF4-FFF2-40B4-BE49-F238E27FC236}">
                  <a16:creationId xmlns:a16="http://schemas.microsoft.com/office/drawing/2014/main" id="{BE0DA4ED-86F7-4A4D-9BBB-5ADBB95A5645}"/>
                </a:ext>
              </a:extLst>
            </p:cNvPr>
            <p:cNvSpPr/>
            <p:nvPr/>
          </p:nvSpPr>
          <p:spPr>
            <a:xfrm rot="16200000">
              <a:off x="3461984" y="-2060968"/>
              <a:ext cx="5268032" cy="12191999"/>
            </a:xfrm>
            <a:prstGeom prst="round2SameRect">
              <a:avLst>
                <a:gd name="adj1" fmla="val 12063"/>
                <a:gd name="adj2" fmla="val 8160"/>
              </a:avLst>
            </a:prstGeom>
            <a:solidFill>
              <a:schemeClr val="bg2"/>
            </a:solidFill>
            <a:ln>
              <a:noFill/>
            </a:ln>
            <a:effectLst>
              <a:outerShdw blurRad="50800" dist="38100" dir="18900000" algn="b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9" name="TextBox 8">
              <a:extLst>
                <a:ext uri="{FF2B5EF4-FFF2-40B4-BE49-F238E27FC236}">
                  <a16:creationId xmlns:a16="http://schemas.microsoft.com/office/drawing/2014/main" id="{B94E0D33-504A-43D5-92B7-E0D61637E8AA}"/>
                </a:ext>
              </a:extLst>
            </p:cNvPr>
            <p:cNvSpPr txBox="1"/>
            <p:nvPr/>
          </p:nvSpPr>
          <p:spPr>
            <a:xfrm>
              <a:off x="252846" y="1754336"/>
              <a:ext cx="11939154" cy="5758243"/>
            </a:xfrm>
            <a:prstGeom prst="rect">
              <a:avLst/>
            </a:prstGeom>
            <a:noFill/>
          </p:spPr>
          <p:txBody>
            <a:bodyPr wrap="square">
              <a:spAutoFit/>
            </a:bodyPr>
            <a:lstStyle/>
            <a:p>
              <a:pPr marL="285750" marR="0" indent="-285750">
                <a:lnSpc>
                  <a:spcPct val="200000"/>
                </a:lnSpc>
                <a:spcBef>
                  <a:spcPts val="0"/>
                </a:spcBef>
                <a:spcAft>
                  <a:spcPts val="800"/>
                </a:spcAft>
                <a:buFont typeface="Arial" panose="020B0604020202020204" pitchFamily="34" charset="0"/>
                <a:buChar char="•"/>
              </a:pPr>
              <a:r>
                <a:rPr lang="en-US" sz="1800" b="1"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Bivariate analysis </a:t>
              </a:r>
              <a:r>
                <a:rPr lang="en-US" sz="1800"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of respondent’s education and respondent’s husband/partners education level data shows, if respondent and respondent’s husband have higher education, respondent gets more antenatal visit. If respondent and respondent’s husband have primary or no education, respondent gets lower antenatal visit. Bivariate analysis shows highly significant association between education level and number of antenatal visit. After fixing all other variables, </a:t>
              </a:r>
              <a:r>
                <a:rPr lang="en-US" sz="1800" b="1"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multivariate analysis </a:t>
              </a:r>
              <a:r>
                <a:rPr lang="en-US" sz="1800"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rPr>
                <a:t>shows some interesting findings.. </a:t>
              </a:r>
              <a:r>
                <a:rPr lang="en-US" dirty="0">
                  <a:solidFill>
                    <a:srgbClr val="2C6286"/>
                  </a:solidFill>
                  <a:latin typeface="Tw Cen MT" panose="020B0602020104020603" pitchFamily="34" charset="0"/>
                  <a:ea typeface="Calibri" panose="020F0502020204030204" pitchFamily="34" charset="0"/>
                  <a:cs typeface="Times New Roman" panose="02020603050405020304" pitchFamily="18" charset="0"/>
                </a:rPr>
                <a:t>Respondent’s primary education has significant association with number of antenatal visit but secondary and higher education highly significant association with it. On the other hand, respondent’s husband’s primary education has no significant association with respondent’s getting more antenatal visit to doctor, secondary education has significant association and higher education has highly significant association of respondent’s more antenatal visit</a:t>
              </a:r>
              <a:endParaRPr lang="en-US" sz="1800"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endParaRPr>
            </a:p>
            <a:p>
              <a:pPr marL="285750" marR="0" indent="-285750" algn="just">
                <a:lnSpc>
                  <a:spcPct val="200000"/>
                </a:lnSpc>
                <a:spcBef>
                  <a:spcPts val="0"/>
                </a:spcBef>
                <a:spcAft>
                  <a:spcPts val="800"/>
                </a:spcAft>
                <a:buFont typeface="Arial" panose="020B0604020202020204" pitchFamily="34" charset="0"/>
                <a:buChar char="•"/>
              </a:pPr>
              <a:endPar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endParaRPr>
            </a:p>
            <a:p>
              <a:pPr marL="285750" marR="0" indent="-285750" algn="just">
                <a:lnSpc>
                  <a:spcPct val="200000"/>
                </a:lnSpc>
                <a:spcBef>
                  <a:spcPts val="0"/>
                </a:spcBef>
                <a:spcAft>
                  <a:spcPts val="800"/>
                </a:spcAft>
                <a:buFont typeface="Arial" panose="020B0604020202020204" pitchFamily="34" charset="0"/>
                <a:buChar char="•"/>
              </a:pPr>
              <a:endParaRPr lang="en-US" sz="1800"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endParaRPr>
            </a:p>
          </p:txBody>
        </p:sp>
      </p:grpSp>
      <p:grpSp>
        <p:nvGrpSpPr>
          <p:cNvPr id="10" name="Group 9">
            <a:extLst>
              <a:ext uri="{FF2B5EF4-FFF2-40B4-BE49-F238E27FC236}">
                <a16:creationId xmlns:a16="http://schemas.microsoft.com/office/drawing/2014/main" id="{EFB0A248-065F-4E2E-B991-8C6940D86F1D}"/>
              </a:ext>
            </a:extLst>
          </p:cNvPr>
          <p:cNvGrpSpPr/>
          <p:nvPr/>
        </p:nvGrpSpPr>
        <p:grpSpPr>
          <a:xfrm>
            <a:off x="9282546" y="151383"/>
            <a:ext cx="2490233" cy="543115"/>
            <a:chOff x="6966617" y="2016455"/>
            <a:chExt cx="1855162" cy="543115"/>
          </a:xfrm>
        </p:grpSpPr>
        <p:sp>
          <p:nvSpPr>
            <p:cNvPr id="11" name="Rectangle: Top Corners Rounded 10">
              <a:extLst>
                <a:ext uri="{FF2B5EF4-FFF2-40B4-BE49-F238E27FC236}">
                  <a16:creationId xmlns:a16="http://schemas.microsoft.com/office/drawing/2014/main" id="{C44269F6-C4FC-4775-92B7-296D799B3C90}"/>
                </a:ext>
              </a:extLst>
            </p:cNvPr>
            <p:cNvSpPr/>
            <p:nvPr/>
          </p:nvSpPr>
          <p:spPr>
            <a:xfrm>
              <a:off x="7080693" y="2016455"/>
              <a:ext cx="1591582" cy="535559"/>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FB1EF72E-CE7A-4336-8760-362977CAFB38}"/>
                </a:ext>
              </a:extLst>
            </p:cNvPr>
            <p:cNvSpPr txBox="1"/>
            <p:nvPr/>
          </p:nvSpPr>
          <p:spPr>
            <a:xfrm>
              <a:off x="6966617" y="2036350"/>
              <a:ext cx="1855162" cy="523220"/>
            </a:xfrm>
            <a:prstGeom prst="rect">
              <a:avLst/>
            </a:prstGeom>
            <a:noFill/>
          </p:spPr>
          <p:txBody>
            <a:bodyPr wrap="square" rtlCol="0">
              <a:spAutoFit/>
            </a:bodyPr>
            <a:lstStyle/>
            <a:p>
              <a:pPr algn="ctr"/>
              <a:r>
                <a:rPr lang="en-US" sz="2800" b="1" dirty="0">
                  <a:solidFill>
                    <a:srgbClr val="E6E7E9"/>
                  </a:solidFill>
                  <a:latin typeface="Tw Cen MT" panose="020B0602020104020603" pitchFamily="34" charset="0"/>
                </a:rPr>
                <a:t>DISCUSSION</a:t>
              </a:r>
            </a:p>
          </p:txBody>
        </p:sp>
      </p:grpSp>
    </p:spTree>
    <p:extLst>
      <p:ext uri="{BB962C8B-B14F-4D97-AF65-F5344CB8AC3E}">
        <p14:creationId xmlns:p14="http://schemas.microsoft.com/office/powerpoint/2010/main" val="2390810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25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ppt_x</p:attrName>
                                        </p:attrNameLst>
                                      </p:cBhvr>
                                      <p:tavLst>
                                        <p:tav tm="0">
                                          <p:val>
                                            <p:strVal val="#ppt_x"/>
                                          </p:val>
                                        </p:tav>
                                        <p:tav tm="100000">
                                          <p:val>
                                            <p:strVal val="#ppt_x"/>
                                          </p:val>
                                        </p:tav>
                                      </p:tavLst>
                                    </p:anim>
                                    <p:anim calcmode="lin" valueType="num">
                                      <p:cBhvr>
                                        <p:cTn id="9" dur="500" fill="hold"/>
                                        <p:tgtEl>
                                          <p:spTgt spid="10"/>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1" presetClass="entr" presetSubtype="0"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sp>
        <p:nvSpPr>
          <p:cNvPr id="11" name="Rectangle: Top Corners Rounded 10">
            <a:extLst>
              <a:ext uri="{FF2B5EF4-FFF2-40B4-BE49-F238E27FC236}">
                <a16:creationId xmlns:a16="http://schemas.microsoft.com/office/drawing/2014/main" id="{EDC9C1CA-E5FB-4409-AB11-A6D6F244BB04}"/>
              </a:ext>
            </a:extLst>
          </p:cNvPr>
          <p:cNvSpPr/>
          <p:nvPr/>
        </p:nvSpPr>
        <p:spPr>
          <a:xfrm>
            <a:off x="106537" y="1074056"/>
            <a:ext cx="11899580" cy="3212329"/>
          </a:xfrm>
          <a:prstGeom prst="round2SameRect">
            <a:avLst>
              <a:gd name="adj1" fmla="val 12063"/>
              <a:gd name="adj2" fmla="val 0"/>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 name="Group 1">
            <a:extLst>
              <a:ext uri="{FF2B5EF4-FFF2-40B4-BE49-F238E27FC236}">
                <a16:creationId xmlns:a16="http://schemas.microsoft.com/office/drawing/2014/main" id="{AC04986A-B6E4-4920-A3D1-579C6001B4DB}"/>
              </a:ext>
            </a:extLst>
          </p:cNvPr>
          <p:cNvGrpSpPr/>
          <p:nvPr/>
        </p:nvGrpSpPr>
        <p:grpSpPr>
          <a:xfrm>
            <a:off x="0" y="1401016"/>
            <a:ext cx="12191999" cy="5268032"/>
            <a:chOff x="0" y="1401016"/>
            <a:chExt cx="12191999" cy="5268032"/>
          </a:xfrm>
        </p:grpSpPr>
        <p:sp>
          <p:nvSpPr>
            <p:cNvPr id="12" name="Rectangle: Top Corners Rounded 11">
              <a:extLst>
                <a:ext uri="{FF2B5EF4-FFF2-40B4-BE49-F238E27FC236}">
                  <a16:creationId xmlns:a16="http://schemas.microsoft.com/office/drawing/2014/main" id="{131C1815-D9E7-4636-AB23-F90028B8023D}"/>
                </a:ext>
              </a:extLst>
            </p:cNvPr>
            <p:cNvSpPr/>
            <p:nvPr/>
          </p:nvSpPr>
          <p:spPr>
            <a:xfrm rot="16200000">
              <a:off x="3461984" y="-2060968"/>
              <a:ext cx="5268032" cy="12191999"/>
            </a:xfrm>
            <a:prstGeom prst="round2SameRect">
              <a:avLst>
                <a:gd name="adj1" fmla="val 12063"/>
                <a:gd name="adj2" fmla="val 8160"/>
              </a:avLst>
            </a:prstGeom>
            <a:solidFill>
              <a:schemeClr val="bg2"/>
            </a:solidFill>
            <a:ln>
              <a:noFill/>
            </a:ln>
            <a:effectLst>
              <a:outerShdw blurRad="50800" dist="38100" dir="18900000" algn="b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0" name="TextBox 29">
              <a:extLst>
                <a:ext uri="{FF2B5EF4-FFF2-40B4-BE49-F238E27FC236}">
                  <a16:creationId xmlns:a16="http://schemas.microsoft.com/office/drawing/2014/main" id="{833E8D3F-6FE1-4F79-8BE8-110422D0FAD6}"/>
                </a:ext>
              </a:extLst>
            </p:cNvPr>
            <p:cNvSpPr txBox="1"/>
            <p:nvPr/>
          </p:nvSpPr>
          <p:spPr>
            <a:xfrm>
              <a:off x="106538" y="2303410"/>
              <a:ext cx="11751634" cy="2951064"/>
            </a:xfrm>
            <a:prstGeom prst="rect">
              <a:avLst/>
            </a:prstGeom>
            <a:noFill/>
          </p:spPr>
          <p:txBody>
            <a:bodyPr wrap="square">
              <a:spAutoFit/>
            </a:bodyPr>
            <a:lstStyle/>
            <a:p>
              <a:pPr algn="just">
                <a:lnSpc>
                  <a:spcPct val="150000"/>
                </a:lnSpc>
                <a:spcAft>
                  <a:spcPts val="800"/>
                </a:spcAft>
              </a:pPr>
              <a:r>
                <a:rPr lang="en-US"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rPr>
                <a:t>Antenatal care is very important for both mother and baby. For this study we have chosen proxy variables according to BDHS 2017-2018 report, this way </a:t>
              </a:r>
            </a:p>
            <a:p>
              <a:pPr marL="285750" indent="-285750" algn="just">
                <a:lnSpc>
                  <a:spcPct val="150000"/>
                </a:lnSpc>
                <a:spcAft>
                  <a:spcPts val="800"/>
                </a:spcAft>
                <a:buFont typeface="Arial" panose="020B0604020202020204" pitchFamily="34" charset="0"/>
                <a:buChar char="•"/>
              </a:pPr>
              <a:r>
                <a:rPr lang="en-US"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rPr>
                <a:t>we might missed some important variables which could give a better finding. Another limitation could be the</a:t>
              </a:r>
            </a:p>
            <a:p>
              <a:pPr marL="285750" indent="-285750" algn="just">
                <a:lnSpc>
                  <a:spcPct val="150000"/>
                </a:lnSpc>
                <a:spcAft>
                  <a:spcPts val="800"/>
                </a:spcAft>
                <a:buFont typeface="Arial" panose="020B0604020202020204" pitchFamily="34" charset="0"/>
                <a:buChar char="•"/>
              </a:pPr>
              <a:r>
                <a:rPr lang="en-US" dirty="0">
                  <a:solidFill>
                    <a:schemeClr val="tx1">
                      <a:lumMod val="50000"/>
                      <a:lumOff val="50000"/>
                    </a:schemeClr>
                  </a:solidFill>
                  <a:latin typeface="Tw Cen MT" panose="020B0602020104020603" pitchFamily="34" charset="0"/>
                  <a:ea typeface="Calibri" panose="020F0502020204030204" pitchFamily="34" charset="0"/>
                  <a:cs typeface="Times New Roman" panose="02020603050405020304" pitchFamily="18" charset="0"/>
                </a:rPr>
                <a:t>M</a:t>
              </a:r>
              <a:r>
                <a:rPr lang="en-US"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rPr>
                <a:t>issing values in respect to independents variables, we might miss some important values, some other variables.</a:t>
              </a:r>
            </a:p>
            <a:p>
              <a:pPr marL="285750" indent="-285750" algn="just">
                <a:lnSpc>
                  <a:spcPct val="150000"/>
                </a:lnSpc>
                <a:spcAft>
                  <a:spcPts val="800"/>
                </a:spcAft>
                <a:buFont typeface="Arial" panose="020B0604020202020204" pitchFamily="34" charset="0"/>
                <a:buChar char="•"/>
              </a:pPr>
              <a:r>
                <a:rPr lang="en-US"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rPr>
                <a:t>There could be some errors in BDHS data entry as it is a national level survey, some could possibly be there.</a:t>
              </a:r>
            </a:p>
            <a:p>
              <a:pPr marL="0" marR="0" algn="just">
                <a:lnSpc>
                  <a:spcPct val="150000"/>
                </a:lnSpc>
                <a:spcBef>
                  <a:spcPts val="0"/>
                </a:spcBef>
                <a:spcAft>
                  <a:spcPts val="800"/>
                </a:spcAft>
              </a:pPr>
              <a:endParaRPr lang="en-US"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endParaRPr>
            </a:p>
          </p:txBody>
        </p:sp>
      </p:grpSp>
      <p:grpSp>
        <p:nvGrpSpPr>
          <p:cNvPr id="32" name="Group 31">
            <a:extLst>
              <a:ext uri="{FF2B5EF4-FFF2-40B4-BE49-F238E27FC236}">
                <a16:creationId xmlns:a16="http://schemas.microsoft.com/office/drawing/2014/main" id="{F425885A-7337-4BEE-B79C-B004D89413A3}"/>
              </a:ext>
            </a:extLst>
          </p:cNvPr>
          <p:cNvGrpSpPr/>
          <p:nvPr/>
        </p:nvGrpSpPr>
        <p:grpSpPr>
          <a:xfrm>
            <a:off x="8629807" y="164332"/>
            <a:ext cx="3228365" cy="662056"/>
            <a:chOff x="6540894" y="2094776"/>
            <a:chExt cx="2405051" cy="662056"/>
          </a:xfrm>
        </p:grpSpPr>
        <p:sp>
          <p:nvSpPr>
            <p:cNvPr id="33" name="Rectangle: Top Corners Rounded 32">
              <a:extLst>
                <a:ext uri="{FF2B5EF4-FFF2-40B4-BE49-F238E27FC236}">
                  <a16:creationId xmlns:a16="http://schemas.microsoft.com/office/drawing/2014/main" id="{6D58EEBE-31AA-4F53-A364-510380D9C54A}"/>
                </a:ext>
              </a:extLst>
            </p:cNvPr>
            <p:cNvSpPr/>
            <p:nvPr/>
          </p:nvSpPr>
          <p:spPr>
            <a:xfrm>
              <a:off x="6789779" y="2094776"/>
              <a:ext cx="1764939" cy="662056"/>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D1A3104D-E4A2-4843-8CBA-326919273859}"/>
                </a:ext>
              </a:extLst>
            </p:cNvPr>
            <p:cNvSpPr txBox="1"/>
            <p:nvPr/>
          </p:nvSpPr>
          <p:spPr>
            <a:xfrm>
              <a:off x="6540894" y="2136086"/>
              <a:ext cx="2405051" cy="523220"/>
            </a:xfrm>
            <a:prstGeom prst="rect">
              <a:avLst/>
            </a:prstGeom>
            <a:noFill/>
          </p:spPr>
          <p:txBody>
            <a:bodyPr wrap="square" rtlCol="0">
              <a:spAutoFit/>
            </a:bodyPr>
            <a:lstStyle/>
            <a:p>
              <a:pPr algn="ctr"/>
              <a:r>
                <a:rPr lang="en-US" sz="2800" b="1" dirty="0">
                  <a:solidFill>
                    <a:srgbClr val="E6E7E9"/>
                  </a:solidFill>
                  <a:latin typeface="Tw Cen MT" panose="020B0602020104020603" pitchFamily="34" charset="0"/>
                </a:rPr>
                <a:t>LIMITATION</a:t>
              </a:r>
            </a:p>
          </p:txBody>
        </p:sp>
      </p:grpSp>
      <p:sp>
        <p:nvSpPr>
          <p:cNvPr id="35" name="Rectangle: Top Corners Rounded 34">
            <a:extLst>
              <a:ext uri="{FF2B5EF4-FFF2-40B4-BE49-F238E27FC236}">
                <a16:creationId xmlns:a16="http://schemas.microsoft.com/office/drawing/2014/main" id="{4F49640A-42DA-45C1-9019-A9249388B438}"/>
              </a:ext>
            </a:extLst>
          </p:cNvPr>
          <p:cNvSpPr/>
          <p:nvPr/>
        </p:nvSpPr>
        <p:spPr>
          <a:xfrm rot="16200000">
            <a:off x="1164544" y="247614"/>
            <a:ext cx="368532" cy="211106"/>
          </a:xfrm>
          <a:prstGeom prst="round2SameRect">
            <a:avLst>
              <a:gd name="adj1" fmla="val 12063"/>
              <a:gd name="adj2" fmla="val 0"/>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Top Corners Rounded 35">
            <a:extLst>
              <a:ext uri="{FF2B5EF4-FFF2-40B4-BE49-F238E27FC236}">
                <a16:creationId xmlns:a16="http://schemas.microsoft.com/office/drawing/2014/main" id="{1F455A87-DAD5-47C3-9106-88811FD01A33}"/>
              </a:ext>
            </a:extLst>
          </p:cNvPr>
          <p:cNvSpPr/>
          <p:nvPr/>
        </p:nvSpPr>
        <p:spPr>
          <a:xfrm rot="16200000">
            <a:off x="1609401" y="267665"/>
            <a:ext cx="368532" cy="211105"/>
          </a:xfrm>
          <a:prstGeom prst="round2SameRect">
            <a:avLst>
              <a:gd name="adj1" fmla="val 12063"/>
              <a:gd name="adj2" fmla="val 0"/>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7" name="Picture 2" descr="pregnant woman Icon - Download pregnant woman Icon 710357 | Noun Project">
            <a:extLst>
              <a:ext uri="{FF2B5EF4-FFF2-40B4-BE49-F238E27FC236}">
                <a16:creationId xmlns:a16="http://schemas.microsoft.com/office/drawing/2014/main" id="{A44CF1EE-C14F-4FE6-B993-FA5C5AE7C593}"/>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5136" y="0"/>
            <a:ext cx="1149928" cy="1149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8440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25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anim calcmode="lin" valueType="num">
                                      <p:cBhvr>
                                        <p:cTn id="8" dur="500" fill="hold"/>
                                        <p:tgtEl>
                                          <p:spTgt spid="32"/>
                                        </p:tgtEl>
                                        <p:attrNameLst>
                                          <p:attrName>ppt_x</p:attrName>
                                        </p:attrNameLst>
                                      </p:cBhvr>
                                      <p:tavLst>
                                        <p:tav tm="0">
                                          <p:val>
                                            <p:strVal val="#ppt_x"/>
                                          </p:val>
                                        </p:tav>
                                        <p:tav tm="100000">
                                          <p:val>
                                            <p:strVal val="#ppt_x"/>
                                          </p:val>
                                        </p:tav>
                                      </p:tavLst>
                                    </p:anim>
                                    <p:anim calcmode="lin" valueType="num">
                                      <p:cBhvr>
                                        <p:cTn id="9" dur="500" fill="hold"/>
                                        <p:tgtEl>
                                          <p:spTgt spid="32"/>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1" presetClass="entr" presetSubtype="0"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sp>
        <p:nvSpPr>
          <p:cNvPr id="11" name="Rectangle: Top Corners Rounded 10">
            <a:extLst>
              <a:ext uri="{FF2B5EF4-FFF2-40B4-BE49-F238E27FC236}">
                <a16:creationId xmlns:a16="http://schemas.microsoft.com/office/drawing/2014/main" id="{EDC9C1CA-E5FB-4409-AB11-A6D6F244BB04}"/>
              </a:ext>
            </a:extLst>
          </p:cNvPr>
          <p:cNvSpPr/>
          <p:nvPr/>
        </p:nvSpPr>
        <p:spPr>
          <a:xfrm>
            <a:off x="235098" y="1045028"/>
            <a:ext cx="11787321" cy="2977433"/>
          </a:xfrm>
          <a:prstGeom prst="round2SameRect">
            <a:avLst>
              <a:gd name="adj1" fmla="val 12063"/>
              <a:gd name="adj2" fmla="val 0"/>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 name="Group 1">
            <a:extLst>
              <a:ext uri="{FF2B5EF4-FFF2-40B4-BE49-F238E27FC236}">
                <a16:creationId xmlns:a16="http://schemas.microsoft.com/office/drawing/2014/main" id="{BCD05D13-97C4-4830-9364-C1FDFDF3D610}"/>
              </a:ext>
            </a:extLst>
          </p:cNvPr>
          <p:cNvGrpSpPr/>
          <p:nvPr/>
        </p:nvGrpSpPr>
        <p:grpSpPr>
          <a:xfrm>
            <a:off x="0" y="1401016"/>
            <a:ext cx="12191999" cy="5268032"/>
            <a:chOff x="0" y="1401016"/>
            <a:chExt cx="12191999" cy="5268032"/>
          </a:xfrm>
        </p:grpSpPr>
        <p:sp>
          <p:nvSpPr>
            <p:cNvPr id="12" name="Rectangle: Top Corners Rounded 11">
              <a:extLst>
                <a:ext uri="{FF2B5EF4-FFF2-40B4-BE49-F238E27FC236}">
                  <a16:creationId xmlns:a16="http://schemas.microsoft.com/office/drawing/2014/main" id="{E68CFE21-7C27-4496-8737-8A4A5850F181}"/>
                </a:ext>
              </a:extLst>
            </p:cNvPr>
            <p:cNvSpPr/>
            <p:nvPr/>
          </p:nvSpPr>
          <p:spPr>
            <a:xfrm rot="16200000">
              <a:off x="3461984" y="-2060968"/>
              <a:ext cx="5268032" cy="12191999"/>
            </a:xfrm>
            <a:prstGeom prst="round2SameRect">
              <a:avLst>
                <a:gd name="adj1" fmla="val 12063"/>
                <a:gd name="adj2" fmla="val 8160"/>
              </a:avLst>
            </a:prstGeom>
            <a:solidFill>
              <a:schemeClr val="bg2"/>
            </a:solidFill>
            <a:ln>
              <a:noFill/>
            </a:ln>
            <a:effectLst>
              <a:outerShdw blurRad="50800" dist="38100" dir="18900000" algn="b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0" name="TextBox 29">
              <a:extLst>
                <a:ext uri="{FF2B5EF4-FFF2-40B4-BE49-F238E27FC236}">
                  <a16:creationId xmlns:a16="http://schemas.microsoft.com/office/drawing/2014/main" id="{833E8D3F-6FE1-4F79-8BE8-110422D0FAD6}"/>
                </a:ext>
              </a:extLst>
            </p:cNvPr>
            <p:cNvSpPr txBox="1"/>
            <p:nvPr/>
          </p:nvSpPr>
          <p:spPr>
            <a:xfrm>
              <a:off x="507267" y="2389561"/>
              <a:ext cx="11449635" cy="2956194"/>
            </a:xfrm>
            <a:prstGeom prst="rect">
              <a:avLst/>
            </a:prstGeom>
            <a:noFill/>
          </p:spPr>
          <p:txBody>
            <a:bodyPr wrap="square">
              <a:spAutoFit/>
            </a:bodyPr>
            <a:lstStyle/>
            <a:p>
              <a:pPr>
                <a:lnSpc>
                  <a:spcPct val="150000"/>
                </a:lnSpc>
              </a:pPr>
              <a:r>
                <a:rPr lang="en-US" dirty="0">
                  <a:solidFill>
                    <a:schemeClr val="tx1">
                      <a:lumMod val="50000"/>
                      <a:lumOff val="50000"/>
                    </a:schemeClr>
                  </a:solidFill>
                  <a:latin typeface="Tw Cen MT" panose="020B0602020104020603" pitchFamily="34" charset="0"/>
                </a:rPr>
                <a:t>In Bangladesh, </a:t>
              </a:r>
            </a:p>
            <a:p>
              <a:pPr marL="285750" indent="-285750">
                <a:lnSpc>
                  <a:spcPct val="150000"/>
                </a:lnSpc>
                <a:buFont typeface="Arial" panose="020B0604020202020204" pitchFamily="34" charset="0"/>
                <a:buChar char="•"/>
              </a:pPr>
              <a:r>
                <a:rPr lang="en-US" dirty="0">
                  <a:solidFill>
                    <a:schemeClr val="tx1">
                      <a:lumMod val="50000"/>
                      <a:lumOff val="50000"/>
                    </a:schemeClr>
                  </a:solidFill>
                  <a:latin typeface="Tw Cen MT" panose="020B0602020104020603" pitchFamily="34" charset="0"/>
                </a:rPr>
                <a:t>Respondent from Sylhet and Chittagong division has lower odds of taking low antenatal care </a:t>
              </a:r>
            </a:p>
            <a:p>
              <a:pPr marL="285750" indent="-285750">
                <a:lnSpc>
                  <a:spcPct val="150000"/>
                </a:lnSpc>
                <a:buFont typeface="Arial" panose="020B0604020202020204" pitchFamily="34" charset="0"/>
                <a:buChar char="•"/>
              </a:pPr>
              <a:r>
                <a:rPr lang="en-US" dirty="0">
                  <a:solidFill>
                    <a:schemeClr val="tx1">
                      <a:lumMod val="50000"/>
                      <a:lumOff val="50000"/>
                    </a:schemeClr>
                  </a:solidFill>
                  <a:latin typeface="Tw Cen MT" panose="020B0602020104020603" pitchFamily="34" charset="0"/>
                </a:rPr>
                <a:t>In the rural area women take less antenatal visit than who are in urban area. </a:t>
              </a:r>
            </a:p>
            <a:p>
              <a:pPr marL="285750" indent="-285750">
                <a:lnSpc>
                  <a:spcPct val="150000"/>
                </a:lnSpc>
                <a:buFont typeface="Arial" panose="020B0604020202020204" pitchFamily="34" charset="0"/>
                <a:buChar char="•"/>
              </a:pPr>
              <a:r>
                <a:rPr lang="en-US" dirty="0">
                  <a:solidFill>
                    <a:schemeClr val="tx1">
                      <a:lumMod val="50000"/>
                      <a:lumOff val="50000"/>
                    </a:schemeClr>
                  </a:solidFill>
                  <a:latin typeface="Tw Cen MT" panose="020B0602020104020603" pitchFamily="34" charset="0"/>
                </a:rPr>
                <a:t>Muslim respondents go for less antenatal visit than women of other religion, which is alarming. </a:t>
              </a:r>
            </a:p>
            <a:p>
              <a:pPr marL="285750" indent="-285750">
                <a:lnSpc>
                  <a:spcPct val="150000"/>
                </a:lnSpc>
                <a:buFont typeface="Arial" panose="020B0604020202020204" pitchFamily="34" charset="0"/>
                <a:buChar char="•"/>
              </a:pPr>
              <a:r>
                <a:rPr lang="en-US" dirty="0">
                  <a:solidFill>
                    <a:schemeClr val="tx1">
                      <a:lumMod val="50000"/>
                      <a:lumOff val="50000"/>
                    </a:schemeClr>
                  </a:solidFill>
                  <a:latin typeface="Tw Cen MT" panose="020B0602020104020603" pitchFamily="34" charset="0"/>
                </a:rPr>
                <a:t>Discrimination between male child and female child has significant effect here as for male child, women go for more antenatal visit, whereas for female child it is exactly opposite. </a:t>
              </a:r>
            </a:p>
            <a:p>
              <a:pPr marL="285750" indent="-285750">
                <a:lnSpc>
                  <a:spcPct val="150000"/>
                </a:lnSpc>
                <a:buFont typeface="Arial" panose="020B0604020202020204" pitchFamily="34" charset="0"/>
                <a:buChar char="•"/>
              </a:pPr>
              <a:r>
                <a:rPr lang="en-US" dirty="0">
                  <a:solidFill>
                    <a:schemeClr val="tx1">
                      <a:lumMod val="50000"/>
                      <a:lumOff val="50000"/>
                    </a:schemeClr>
                  </a:solidFill>
                  <a:latin typeface="Tw Cen MT" panose="020B0602020104020603" pitchFamily="34" charset="0"/>
                </a:rPr>
                <a:t>Women who goes for more antenatal visit, takes more antenatal care has higher odds having low birth weight child.</a:t>
              </a:r>
              <a:endParaRPr lang="en-US"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endParaRPr>
            </a:p>
          </p:txBody>
        </p:sp>
      </p:grpSp>
      <p:grpSp>
        <p:nvGrpSpPr>
          <p:cNvPr id="9" name="Group 8">
            <a:extLst>
              <a:ext uri="{FF2B5EF4-FFF2-40B4-BE49-F238E27FC236}">
                <a16:creationId xmlns:a16="http://schemas.microsoft.com/office/drawing/2014/main" id="{6770EAED-1ECA-41C0-BD25-5C6F693AE3D7}"/>
              </a:ext>
            </a:extLst>
          </p:cNvPr>
          <p:cNvGrpSpPr/>
          <p:nvPr/>
        </p:nvGrpSpPr>
        <p:grpSpPr>
          <a:xfrm>
            <a:off x="8963892" y="164332"/>
            <a:ext cx="3154176" cy="662056"/>
            <a:chOff x="6789779" y="2094776"/>
            <a:chExt cx="2349782" cy="662056"/>
          </a:xfrm>
        </p:grpSpPr>
        <p:sp>
          <p:nvSpPr>
            <p:cNvPr id="13" name="Rectangle: Top Corners Rounded 12">
              <a:extLst>
                <a:ext uri="{FF2B5EF4-FFF2-40B4-BE49-F238E27FC236}">
                  <a16:creationId xmlns:a16="http://schemas.microsoft.com/office/drawing/2014/main" id="{0B79993D-BEA3-4208-83CB-5AAA64F06089}"/>
                </a:ext>
              </a:extLst>
            </p:cNvPr>
            <p:cNvSpPr/>
            <p:nvPr/>
          </p:nvSpPr>
          <p:spPr>
            <a:xfrm>
              <a:off x="6789779" y="2094776"/>
              <a:ext cx="2156166" cy="662056"/>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C963E8DE-1789-45EE-9218-5C485C156AD9}"/>
                </a:ext>
              </a:extLst>
            </p:cNvPr>
            <p:cNvSpPr txBox="1"/>
            <p:nvPr/>
          </p:nvSpPr>
          <p:spPr>
            <a:xfrm>
              <a:off x="6789779" y="2159368"/>
              <a:ext cx="2349782" cy="523220"/>
            </a:xfrm>
            <a:prstGeom prst="rect">
              <a:avLst/>
            </a:prstGeom>
            <a:noFill/>
          </p:spPr>
          <p:txBody>
            <a:bodyPr wrap="square" rtlCol="0">
              <a:spAutoFit/>
            </a:bodyPr>
            <a:lstStyle/>
            <a:p>
              <a:pPr algn="ctr"/>
              <a:r>
                <a:rPr lang="en-US" sz="2800" b="1" dirty="0">
                  <a:solidFill>
                    <a:srgbClr val="E6E7E9"/>
                  </a:solidFill>
                  <a:latin typeface="Tw Cen MT" panose="020B0602020104020603" pitchFamily="34" charset="0"/>
                </a:rPr>
                <a:t>CONCLUSION</a:t>
              </a:r>
            </a:p>
          </p:txBody>
        </p:sp>
      </p:grpSp>
      <p:sp>
        <p:nvSpPr>
          <p:cNvPr id="16" name="Rectangle: Top Corners Rounded 15">
            <a:extLst>
              <a:ext uri="{FF2B5EF4-FFF2-40B4-BE49-F238E27FC236}">
                <a16:creationId xmlns:a16="http://schemas.microsoft.com/office/drawing/2014/main" id="{5D2524F2-3DB8-4A3F-B8BD-6D9392322601}"/>
              </a:ext>
            </a:extLst>
          </p:cNvPr>
          <p:cNvSpPr/>
          <p:nvPr/>
        </p:nvSpPr>
        <p:spPr>
          <a:xfrm rot="16200000">
            <a:off x="1164544" y="247614"/>
            <a:ext cx="368532" cy="211106"/>
          </a:xfrm>
          <a:prstGeom prst="round2SameRect">
            <a:avLst>
              <a:gd name="adj1" fmla="val 12063"/>
              <a:gd name="adj2" fmla="val 0"/>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Top Corners Rounded 16">
            <a:extLst>
              <a:ext uri="{FF2B5EF4-FFF2-40B4-BE49-F238E27FC236}">
                <a16:creationId xmlns:a16="http://schemas.microsoft.com/office/drawing/2014/main" id="{EF2A27AB-DE65-438F-A624-9988E69AFBE7}"/>
              </a:ext>
            </a:extLst>
          </p:cNvPr>
          <p:cNvSpPr/>
          <p:nvPr/>
        </p:nvSpPr>
        <p:spPr>
          <a:xfrm rot="16200000">
            <a:off x="1609401" y="267665"/>
            <a:ext cx="368532" cy="211105"/>
          </a:xfrm>
          <a:prstGeom prst="round2SameRect">
            <a:avLst>
              <a:gd name="adj1" fmla="val 12063"/>
              <a:gd name="adj2" fmla="val 0"/>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Picture 2" descr="pregnant woman Icon - Download pregnant woman Icon 710357 | Noun Project">
            <a:extLst>
              <a:ext uri="{FF2B5EF4-FFF2-40B4-BE49-F238E27FC236}">
                <a16:creationId xmlns:a16="http://schemas.microsoft.com/office/drawing/2014/main" id="{8E6E9CEF-ADA1-4A36-BE9B-0C1D8F99EE14}"/>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5136" y="0"/>
            <a:ext cx="1149928" cy="1149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369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25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anim calcmode="lin" valueType="num">
                                      <p:cBhvr>
                                        <p:cTn id="8" dur="500" fill="hold"/>
                                        <p:tgtEl>
                                          <p:spTgt spid="9"/>
                                        </p:tgtEl>
                                        <p:attrNameLst>
                                          <p:attrName>ppt_x</p:attrName>
                                        </p:attrNameLst>
                                      </p:cBhvr>
                                      <p:tavLst>
                                        <p:tav tm="0">
                                          <p:val>
                                            <p:strVal val="#ppt_x"/>
                                          </p:val>
                                        </p:tav>
                                        <p:tav tm="100000">
                                          <p:val>
                                            <p:strVal val="#ppt_x"/>
                                          </p:val>
                                        </p:tav>
                                      </p:tavLst>
                                    </p:anim>
                                    <p:anim calcmode="lin" valueType="num">
                                      <p:cBhvr>
                                        <p:cTn id="9" dur="500" fill="hold"/>
                                        <p:tgtEl>
                                          <p:spTgt spid="9"/>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1" presetClass="entr" presetSubtype="0"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sp>
        <p:nvSpPr>
          <p:cNvPr id="11" name="Rectangle: Top Corners Rounded 10">
            <a:extLst>
              <a:ext uri="{FF2B5EF4-FFF2-40B4-BE49-F238E27FC236}">
                <a16:creationId xmlns:a16="http://schemas.microsoft.com/office/drawing/2014/main" id="{EDC9C1CA-E5FB-4409-AB11-A6D6F244BB04}"/>
              </a:ext>
            </a:extLst>
          </p:cNvPr>
          <p:cNvSpPr/>
          <p:nvPr/>
        </p:nvSpPr>
        <p:spPr>
          <a:xfrm>
            <a:off x="235098" y="1045028"/>
            <a:ext cx="11787321" cy="2977433"/>
          </a:xfrm>
          <a:prstGeom prst="round2SameRect">
            <a:avLst>
              <a:gd name="adj1" fmla="val 12063"/>
              <a:gd name="adj2" fmla="val 0"/>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a:extLst>
              <a:ext uri="{FF2B5EF4-FFF2-40B4-BE49-F238E27FC236}">
                <a16:creationId xmlns:a16="http://schemas.microsoft.com/office/drawing/2014/main" id="{6770EAED-1ECA-41C0-BD25-5C6F693AE3D7}"/>
              </a:ext>
            </a:extLst>
          </p:cNvPr>
          <p:cNvGrpSpPr/>
          <p:nvPr/>
        </p:nvGrpSpPr>
        <p:grpSpPr>
          <a:xfrm>
            <a:off x="8963892" y="164332"/>
            <a:ext cx="3154176" cy="662056"/>
            <a:chOff x="6789779" y="2094776"/>
            <a:chExt cx="2349782" cy="662056"/>
          </a:xfrm>
        </p:grpSpPr>
        <p:sp>
          <p:nvSpPr>
            <p:cNvPr id="13" name="Rectangle: Top Corners Rounded 12">
              <a:extLst>
                <a:ext uri="{FF2B5EF4-FFF2-40B4-BE49-F238E27FC236}">
                  <a16:creationId xmlns:a16="http://schemas.microsoft.com/office/drawing/2014/main" id="{0B79993D-BEA3-4208-83CB-5AAA64F06089}"/>
                </a:ext>
              </a:extLst>
            </p:cNvPr>
            <p:cNvSpPr/>
            <p:nvPr/>
          </p:nvSpPr>
          <p:spPr>
            <a:xfrm>
              <a:off x="6789779" y="2094776"/>
              <a:ext cx="2156166" cy="662056"/>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C963E8DE-1789-45EE-9218-5C485C156AD9}"/>
                </a:ext>
              </a:extLst>
            </p:cNvPr>
            <p:cNvSpPr txBox="1"/>
            <p:nvPr/>
          </p:nvSpPr>
          <p:spPr>
            <a:xfrm>
              <a:off x="6789779" y="2159368"/>
              <a:ext cx="2349782" cy="523220"/>
            </a:xfrm>
            <a:prstGeom prst="rect">
              <a:avLst/>
            </a:prstGeom>
            <a:noFill/>
          </p:spPr>
          <p:txBody>
            <a:bodyPr wrap="square" rtlCol="0">
              <a:spAutoFit/>
            </a:bodyPr>
            <a:lstStyle/>
            <a:p>
              <a:pPr algn="ctr"/>
              <a:r>
                <a:rPr lang="en-US" sz="2800" b="1" dirty="0">
                  <a:solidFill>
                    <a:srgbClr val="E6E7E9"/>
                  </a:solidFill>
                  <a:latin typeface="Tw Cen MT" panose="020B0602020104020603" pitchFamily="34" charset="0"/>
                </a:rPr>
                <a:t>CONCLUSION</a:t>
              </a:r>
            </a:p>
          </p:txBody>
        </p:sp>
      </p:grpSp>
      <p:sp>
        <p:nvSpPr>
          <p:cNvPr id="16" name="Rectangle: Top Corners Rounded 15">
            <a:extLst>
              <a:ext uri="{FF2B5EF4-FFF2-40B4-BE49-F238E27FC236}">
                <a16:creationId xmlns:a16="http://schemas.microsoft.com/office/drawing/2014/main" id="{5D2524F2-3DB8-4A3F-B8BD-6D9392322601}"/>
              </a:ext>
            </a:extLst>
          </p:cNvPr>
          <p:cNvSpPr/>
          <p:nvPr/>
        </p:nvSpPr>
        <p:spPr>
          <a:xfrm rot="16200000">
            <a:off x="1164544" y="247614"/>
            <a:ext cx="368532" cy="211106"/>
          </a:xfrm>
          <a:prstGeom prst="round2SameRect">
            <a:avLst>
              <a:gd name="adj1" fmla="val 12063"/>
              <a:gd name="adj2" fmla="val 0"/>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Top Corners Rounded 16">
            <a:extLst>
              <a:ext uri="{FF2B5EF4-FFF2-40B4-BE49-F238E27FC236}">
                <a16:creationId xmlns:a16="http://schemas.microsoft.com/office/drawing/2014/main" id="{EF2A27AB-DE65-438F-A624-9988E69AFBE7}"/>
              </a:ext>
            </a:extLst>
          </p:cNvPr>
          <p:cNvSpPr/>
          <p:nvPr/>
        </p:nvSpPr>
        <p:spPr>
          <a:xfrm rot="16200000">
            <a:off x="1609401" y="267665"/>
            <a:ext cx="368532" cy="211105"/>
          </a:xfrm>
          <a:prstGeom prst="round2SameRect">
            <a:avLst>
              <a:gd name="adj1" fmla="val 12063"/>
              <a:gd name="adj2" fmla="val 0"/>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Picture 2" descr="pregnant woman Icon - Download pregnant woman Icon 710357 | Noun Project">
            <a:extLst>
              <a:ext uri="{FF2B5EF4-FFF2-40B4-BE49-F238E27FC236}">
                <a16:creationId xmlns:a16="http://schemas.microsoft.com/office/drawing/2014/main" id="{8E6E9CEF-ADA1-4A36-BE9B-0C1D8F99EE14}"/>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5136" y="0"/>
            <a:ext cx="1149928" cy="1149928"/>
          </a:xfrm>
          <a:prstGeom prst="rect">
            <a:avLst/>
          </a:prstGeom>
          <a:noFill/>
          <a:extLst>
            <a:ext uri="{909E8E84-426E-40DD-AFC4-6F175D3DCCD1}">
              <a14:hiddenFill xmlns:a14="http://schemas.microsoft.com/office/drawing/2010/main">
                <a:solidFill>
                  <a:srgbClr val="FFFFFF"/>
                </a:solidFill>
              </a14:hiddenFill>
            </a:ext>
          </a:extLst>
        </p:spPr>
      </p:pic>
      <p:grpSp>
        <p:nvGrpSpPr>
          <p:cNvPr id="3" name="Group 2">
            <a:extLst>
              <a:ext uri="{FF2B5EF4-FFF2-40B4-BE49-F238E27FC236}">
                <a16:creationId xmlns:a16="http://schemas.microsoft.com/office/drawing/2014/main" id="{52B8F359-6A1A-4794-AFB5-C3D7B6EEE43B}"/>
              </a:ext>
            </a:extLst>
          </p:cNvPr>
          <p:cNvGrpSpPr/>
          <p:nvPr/>
        </p:nvGrpSpPr>
        <p:grpSpPr>
          <a:xfrm>
            <a:off x="0" y="1401016"/>
            <a:ext cx="12191999" cy="5268032"/>
            <a:chOff x="0" y="1401016"/>
            <a:chExt cx="12191999" cy="5268032"/>
          </a:xfrm>
        </p:grpSpPr>
        <p:sp>
          <p:nvSpPr>
            <p:cNvPr id="12" name="Rectangle: Top Corners Rounded 11">
              <a:extLst>
                <a:ext uri="{FF2B5EF4-FFF2-40B4-BE49-F238E27FC236}">
                  <a16:creationId xmlns:a16="http://schemas.microsoft.com/office/drawing/2014/main" id="{E68CFE21-7C27-4496-8737-8A4A5850F181}"/>
                </a:ext>
              </a:extLst>
            </p:cNvPr>
            <p:cNvSpPr/>
            <p:nvPr/>
          </p:nvSpPr>
          <p:spPr>
            <a:xfrm rot="16200000">
              <a:off x="3461984" y="-2060968"/>
              <a:ext cx="5268032" cy="12191999"/>
            </a:xfrm>
            <a:prstGeom prst="round2SameRect">
              <a:avLst>
                <a:gd name="adj1" fmla="val 12063"/>
                <a:gd name="adj2" fmla="val 8160"/>
              </a:avLst>
            </a:prstGeom>
            <a:solidFill>
              <a:schemeClr val="bg2"/>
            </a:solidFill>
            <a:ln>
              <a:noFill/>
            </a:ln>
            <a:effectLst>
              <a:outerShdw blurRad="50800" dist="38100" dir="18900000" algn="b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4" name="TextBox 13">
              <a:extLst>
                <a:ext uri="{FF2B5EF4-FFF2-40B4-BE49-F238E27FC236}">
                  <a16:creationId xmlns:a16="http://schemas.microsoft.com/office/drawing/2014/main" id="{31B66F78-47C9-42FB-AAB5-3056351A8706}"/>
                </a:ext>
              </a:extLst>
            </p:cNvPr>
            <p:cNvSpPr txBox="1"/>
            <p:nvPr/>
          </p:nvSpPr>
          <p:spPr>
            <a:xfrm>
              <a:off x="609600" y="1727899"/>
              <a:ext cx="10972800" cy="4202689"/>
            </a:xfrm>
            <a:prstGeom prst="rect">
              <a:avLst/>
            </a:prstGeom>
            <a:noFill/>
          </p:spPr>
          <p:txBody>
            <a:bodyPr wrap="square">
              <a:spAutoFit/>
            </a:bodyPr>
            <a:lstStyle/>
            <a:p>
              <a:pPr marL="285750" indent="-285750">
                <a:lnSpc>
                  <a:spcPct val="150000"/>
                </a:lnSpc>
                <a:buFont typeface="Arial" panose="020B0604020202020204" pitchFamily="34" charset="0"/>
                <a:buChar char="•"/>
              </a:pPr>
              <a:endParaRPr lang="en-US" dirty="0">
                <a:solidFill>
                  <a:schemeClr val="tx1">
                    <a:lumMod val="50000"/>
                    <a:lumOff val="50000"/>
                  </a:schemeClr>
                </a:solidFill>
                <a:latin typeface="Tw Cen MT" panose="020B0602020104020603" pitchFamily="34" charset="0"/>
              </a:endParaRPr>
            </a:p>
            <a:p>
              <a:pPr marL="285750" indent="-285750">
                <a:lnSpc>
                  <a:spcPct val="150000"/>
                </a:lnSpc>
                <a:buFont typeface="Arial" panose="020B0604020202020204" pitchFamily="34" charset="0"/>
                <a:buChar char="•"/>
              </a:pPr>
              <a:r>
                <a:rPr lang="en-US" dirty="0">
                  <a:solidFill>
                    <a:schemeClr val="tx1">
                      <a:lumMod val="50000"/>
                      <a:lumOff val="50000"/>
                    </a:schemeClr>
                  </a:solidFill>
                  <a:latin typeface="Tw Cen MT" panose="020B0602020104020603" pitchFamily="34" charset="0"/>
                </a:rPr>
                <a:t>Respondent’s age shows who are above 18 years old takes more antenatal visits than who are below 18 years old.</a:t>
              </a:r>
            </a:p>
            <a:p>
              <a:pPr marL="285750" indent="-285750">
                <a:lnSpc>
                  <a:spcPct val="150000"/>
                </a:lnSpc>
                <a:buFont typeface="Arial" panose="020B0604020202020204" pitchFamily="34" charset="0"/>
                <a:buChar char="•"/>
              </a:pPr>
              <a:r>
                <a:rPr lang="en-US" dirty="0">
                  <a:solidFill>
                    <a:schemeClr val="tx1">
                      <a:lumMod val="50000"/>
                      <a:lumOff val="50000"/>
                    </a:schemeClr>
                  </a:solidFill>
                  <a:latin typeface="Tw Cen MT" panose="020B0602020104020603" pitchFamily="34" charset="0"/>
                </a:rPr>
                <a:t>Though people think working mother’s child don’t get better care, in this study we’ve got women who are working, they go for more antenatal visit than who are not working. </a:t>
              </a:r>
            </a:p>
            <a:p>
              <a:pPr marL="285750" indent="-285750">
                <a:lnSpc>
                  <a:spcPct val="150000"/>
                </a:lnSpc>
                <a:buFont typeface="Arial" panose="020B0604020202020204" pitchFamily="34" charset="0"/>
                <a:buChar char="•"/>
              </a:pPr>
              <a:r>
                <a:rPr lang="en-US" dirty="0">
                  <a:solidFill>
                    <a:schemeClr val="tx1">
                      <a:lumMod val="50000"/>
                      <a:lumOff val="50000"/>
                    </a:schemeClr>
                  </a:solidFill>
                  <a:latin typeface="Tw Cen MT" panose="020B0602020104020603" pitchFamily="34" charset="0"/>
                </a:rPr>
                <a:t>Education plays Significant role in antenatal care. If husband and women both are highly educated, then those women go for more antenatal visit, but when respondent’s husband and respondent, both have primary education, they don’t go for more antenatal visit, means, in that care respondent don’t get better antenatal care. </a:t>
              </a:r>
            </a:p>
            <a:p>
              <a:pPr>
                <a:lnSpc>
                  <a:spcPct val="150000"/>
                </a:lnSpc>
              </a:pPr>
              <a:endParaRPr lang="en-US" dirty="0">
                <a:solidFill>
                  <a:schemeClr val="tx1">
                    <a:lumMod val="50000"/>
                    <a:lumOff val="50000"/>
                  </a:schemeClr>
                </a:solidFill>
                <a:latin typeface="Tw Cen MT" panose="020B0602020104020603" pitchFamily="34" charset="0"/>
              </a:endParaRPr>
            </a:p>
            <a:p>
              <a:pPr>
                <a:lnSpc>
                  <a:spcPct val="150000"/>
                </a:lnSpc>
              </a:pPr>
              <a:r>
                <a:rPr lang="en-US" dirty="0">
                  <a:solidFill>
                    <a:schemeClr val="tx1">
                      <a:lumMod val="50000"/>
                      <a:lumOff val="50000"/>
                    </a:schemeClr>
                  </a:solidFill>
                  <a:latin typeface="Tw Cen MT" panose="020B0602020104020603" pitchFamily="34" charset="0"/>
                </a:rPr>
                <a:t>In conclusion, it can be said, both in rural and urban areas there are some factors having association with respondent’s antenatal visit and getting better antenatal care.</a:t>
              </a:r>
            </a:p>
          </p:txBody>
        </p:sp>
      </p:grpSp>
    </p:spTree>
    <p:extLst>
      <p:ext uri="{BB962C8B-B14F-4D97-AF65-F5344CB8AC3E}">
        <p14:creationId xmlns:p14="http://schemas.microsoft.com/office/powerpoint/2010/main" val="1652601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25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anim calcmode="lin" valueType="num">
                                      <p:cBhvr>
                                        <p:cTn id="8" dur="500" fill="hold"/>
                                        <p:tgtEl>
                                          <p:spTgt spid="9"/>
                                        </p:tgtEl>
                                        <p:attrNameLst>
                                          <p:attrName>ppt_x</p:attrName>
                                        </p:attrNameLst>
                                      </p:cBhvr>
                                      <p:tavLst>
                                        <p:tav tm="0">
                                          <p:val>
                                            <p:strVal val="#ppt_x"/>
                                          </p:val>
                                        </p:tav>
                                        <p:tav tm="100000">
                                          <p:val>
                                            <p:strVal val="#ppt_x"/>
                                          </p:val>
                                        </p:tav>
                                      </p:tavLst>
                                    </p:anim>
                                    <p:anim calcmode="lin" valueType="num">
                                      <p:cBhvr>
                                        <p:cTn id="9" dur="500" fill="hold"/>
                                        <p:tgtEl>
                                          <p:spTgt spid="9"/>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1" presetClass="entr" presetSubtype="0" fill="hold" nodeType="after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sp>
        <p:nvSpPr>
          <p:cNvPr id="29" name="Rectangle: Top Corners Rounded 28">
            <a:extLst>
              <a:ext uri="{FF2B5EF4-FFF2-40B4-BE49-F238E27FC236}">
                <a16:creationId xmlns:a16="http://schemas.microsoft.com/office/drawing/2014/main" id="{FB395D89-D589-4C83-A387-8F10467925FC}"/>
              </a:ext>
            </a:extLst>
          </p:cNvPr>
          <p:cNvSpPr/>
          <p:nvPr/>
        </p:nvSpPr>
        <p:spPr>
          <a:xfrm rot="16200000">
            <a:off x="3322568" y="-2200384"/>
            <a:ext cx="5546865" cy="12191999"/>
          </a:xfrm>
          <a:prstGeom prst="round2SameRect">
            <a:avLst>
              <a:gd name="adj1" fmla="val 12063"/>
              <a:gd name="adj2" fmla="val 8160"/>
            </a:avLst>
          </a:prstGeom>
          <a:solidFill>
            <a:schemeClr val="bg2"/>
          </a:solidFill>
          <a:ln>
            <a:noFill/>
          </a:ln>
          <a:effectLst>
            <a:outerShdw blurRad="50800" dist="38100" dir="18900000" algn="b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2" name="Group 1">
            <a:extLst>
              <a:ext uri="{FF2B5EF4-FFF2-40B4-BE49-F238E27FC236}">
                <a16:creationId xmlns:a16="http://schemas.microsoft.com/office/drawing/2014/main" id="{FC6AD48D-0CD1-414E-BB43-3C6997810727}"/>
              </a:ext>
            </a:extLst>
          </p:cNvPr>
          <p:cNvGrpSpPr/>
          <p:nvPr/>
        </p:nvGrpSpPr>
        <p:grpSpPr>
          <a:xfrm>
            <a:off x="796494" y="1304606"/>
            <a:ext cx="10740344" cy="662056"/>
            <a:chOff x="796868" y="2306425"/>
            <a:chExt cx="6925435" cy="662056"/>
          </a:xfrm>
        </p:grpSpPr>
        <p:sp>
          <p:nvSpPr>
            <p:cNvPr id="3" name="Oval 2">
              <a:extLst>
                <a:ext uri="{FF2B5EF4-FFF2-40B4-BE49-F238E27FC236}">
                  <a16:creationId xmlns:a16="http://schemas.microsoft.com/office/drawing/2014/main" id="{F85BDDBC-B31F-43B7-9760-DB6417E2C3E1}"/>
                </a:ext>
              </a:extLst>
            </p:cNvPr>
            <p:cNvSpPr/>
            <p:nvPr/>
          </p:nvSpPr>
          <p:spPr>
            <a:xfrm>
              <a:off x="796868" y="2306425"/>
              <a:ext cx="453495" cy="662056"/>
            </a:xfrm>
            <a:prstGeom prst="ellipse">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082140ED-95FC-4301-8DAC-F337CD95C7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3730" y="2400938"/>
              <a:ext cx="342235" cy="398394"/>
            </a:xfrm>
            <a:prstGeom prst="rect">
              <a:avLst/>
            </a:prstGeom>
          </p:spPr>
        </p:pic>
        <p:sp>
          <p:nvSpPr>
            <p:cNvPr id="6" name="TextBox 5">
              <a:extLst>
                <a:ext uri="{FF2B5EF4-FFF2-40B4-BE49-F238E27FC236}">
                  <a16:creationId xmlns:a16="http://schemas.microsoft.com/office/drawing/2014/main" id="{65327AF2-7E8F-4A6D-BF38-42C375637900}"/>
                </a:ext>
              </a:extLst>
            </p:cNvPr>
            <p:cNvSpPr txBox="1"/>
            <p:nvPr/>
          </p:nvSpPr>
          <p:spPr>
            <a:xfrm>
              <a:off x="1493477" y="2425148"/>
              <a:ext cx="6228826" cy="463204"/>
            </a:xfrm>
            <a:prstGeom prst="rect">
              <a:avLst/>
            </a:prstGeom>
            <a:noFill/>
          </p:spPr>
          <p:txBody>
            <a:bodyPr wrap="square" rtlCol="0">
              <a:spAutoFit/>
            </a:bodyPr>
            <a:lstStyle/>
            <a:p>
              <a:pPr marL="342900" marR="0" lvl="0" indent="-342900" algn="just">
                <a:lnSpc>
                  <a:spcPct val="150000"/>
                </a:lnSpc>
                <a:spcBef>
                  <a:spcPts val="0"/>
                </a:spcBef>
                <a:spcAft>
                  <a:spcPts val="0"/>
                </a:spcAft>
                <a:buFont typeface="Symbol" panose="05050102010706020507" pitchFamily="18" charset="2"/>
                <a:buChar char=""/>
              </a:pPr>
              <a:r>
                <a:rPr lang="en-US"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rPr>
                <a:t>For future analysis, it is recommended to study with primary data to see more accurate result</a:t>
              </a:r>
            </a:p>
          </p:txBody>
        </p:sp>
      </p:grpSp>
      <p:grpSp>
        <p:nvGrpSpPr>
          <p:cNvPr id="7" name="Group 6">
            <a:extLst>
              <a:ext uri="{FF2B5EF4-FFF2-40B4-BE49-F238E27FC236}">
                <a16:creationId xmlns:a16="http://schemas.microsoft.com/office/drawing/2014/main" id="{F6A2F1DE-3F4F-4651-AB8F-2EC71DDB2785}"/>
              </a:ext>
            </a:extLst>
          </p:cNvPr>
          <p:cNvGrpSpPr/>
          <p:nvPr/>
        </p:nvGrpSpPr>
        <p:grpSpPr>
          <a:xfrm>
            <a:off x="740463" y="2243384"/>
            <a:ext cx="10479841" cy="897159"/>
            <a:chOff x="816403" y="3627846"/>
            <a:chExt cx="10479841" cy="897159"/>
          </a:xfrm>
        </p:grpSpPr>
        <p:sp>
          <p:nvSpPr>
            <p:cNvPr id="8" name="Oval 7">
              <a:extLst>
                <a:ext uri="{FF2B5EF4-FFF2-40B4-BE49-F238E27FC236}">
                  <a16:creationId xmlns:a16="http://schemas.microsoft.com/office/drawing/2014/main" id="{931584EB-67FE-40FD-A530-EDADA2686892}"/>
                </a:ext>
              </a:extLst>
            </p:cNvPr>
            <p:cNvSpPr/>
            <p:nvPr/>
          </p:nvSpPr>
          <p:spPr>
            <a:xfrm>
              <a:off x="816403" y="3627846"/>
              <a:ext cx="662056" cy="662056"/>
            </a:xfrm>
            <a:prstGeom prst="ellipse">
              <a:avLst/>
            </a:prstGeom>
            <a:solidFill>
              <a:srgbClr val="03A1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140FADFA-7620-405C-ADF9-09B9A8B17B44}"/>
                </a:ext>
              </a:extLst>
            </p:cNvPr>
            <p:cNvSpPr txBox="1"/>
            <p:nvPr/>
          </p:nvSpPr>
          <p:spPr>
            <a:xfrm>
              <a:off x="1961188" y="3646303"/>
              <a:ext cx="9335056" cy="878702"/>
            </a:xfrm>
            <a:prstGeom prst="rect">
              <a:avLst/>
            </a:prstGeom>
            <a:noFill/>
          </p:spPr>
          <p:txBody>
            <a:bodyPr wrap="square" rtlCol="0">
              <a:spAutoFit/>
            </a:bodyPr>
            <a:lstStyle/>
            <a:p>
              <a:pPr marL="342900" marR="0" lvl="0" indent="-342900" algn="just">
                <a:lnSpc>
                  <a:spcPct val="150000"/>
                </a:lnSpc>
                <a:spcBef>
                  <a:spcPts val="0"/>
                </a:spcBef>
                <a:spcAft>
                  <a:spcPts val="0"/>
                </a:spcAft>
                <a:buFont typeface="Symbol" panose="05050102010706020507" pitchFamily="18" charset="2"/>
                <a:buChar char=""/>
              </a:pPr>
              <a:r>
                <a:rPr lang="en-US"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rPr>
                <a:t>Further analysis can be done to see if child’s birth order has association with getting antenatal care</a:t>
              </a:r>
            </a:p>
          </p:txBody>
        </p:sp>
        <p:pic>
          <p:nvPicPr>
            <p:cNvPr id="11" name="Picture 10">
              <a:extLst>
                <a:ext uri="{FF2B5EF4-FFF2-40B4-BE49-F238E27FC236}">
                  <a16:creationId xmlns:a16="http://schemas.microsoft.com/office/drawing/2014/main" id="{B65C3870-E0A5-4D36-9FAA-C5AF4FDEC8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5117" y="3807400"/>
              <a:ext cx="346006" cy="346006"/>
            </a:xfrm>
            <a:prstGeom prst="rect">
              <a:avLst/>
            </a:prstGeom>
          </p:spPr>
        </p:pic>
      </p:grpSp>
      <p:grpSp>
        <p:nvGrpSpPr>
          <p:cNvPr id="12" name="Group 11">
            <a:extLst>
              <a:ext uri="{FF2B5EF4-FFF2-40B4-BE49-F238E27FC236}">
                <a16:creationId xmlns:a16="http://schemas.microsoft.com/office/drawing/2014/main" id="{AA0D47D9-EC90-40B2-A817-DE251EA96CBB}"/>
              </a:ext>
            </a:extLst>
          </p:cNvPr>
          <p:cNvGrpSpPr/>
          <p:nvPr/>
        </p:nvGrpSpPr>
        <p:grpSpPr>
          <a:xfrm>
            <a:off x="798323" y="3182074"/>
            <a:ext cx="11276078" cy="881368"/>
            <a:chOff x="764723" y="4833186"/>
            <a:chExt cx="11276078" cy="881368"/>
          </a:xfrm>
        </p:grpSpPr>
        <p:sp>
          <p:nvSpPr>
            <p:cNvPr id="13" name="Oval 12">
              <a:extLst>
                <a:ext uri="{FF2B5EF4-FFF2-40B4-BE49-F238E27FC236}">
                  <a16:creationId xmlns:a16="http://schemas.microsoft.com/office/drawing/2014/main" id="{96BC13C2-F7C7-4E40-80E0-64C85CE658C1}"/>
                </a:ext>
              </a:extLst>
            </p:cNvPr>
            <p:cNvSpPr/>
            <p:nvPr/>
          </p:nvSpPr>
          <p:spPr>
            <a:xfrm>
              <a:off x="764723" y="4833186"/>
              <a:ext cx="662056" cy="662056"/>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0710C219-3282-4530-9149-63DC0FCE29EC}"/>
                </a:ext>
              </a:extLst>
            </p:cNvPr>
            <p:cNvSpPr txBox="1"/>
            <p:nvPr/>
          </p:nvSpPr>
          <p:spPr>
            <a:xfrm>
              <a:off x="1910613" y="4835852"/>
              <a:ext cx="10130188" cy="878702"/>
            </a:xfrm>
            <a:prstGeom prst="rect">
              <a:avLst/>
            </a:prstGeom>
            <a:noFill/>
          </p:spPr>
          <p:txBody>
            <a:bodyPr wrap="square" rtlCol="0">
              <a:spAutoFit/>
            </a:bodyPr>
            <a:lstStyle/>
            <a:p>
              <a:pPr marL="342900" marR="0" lvl="0" indent="-342900" algn="just">
                <a:lnSpc>
                  <a:spcPct val="150000"/>
                </a:lnSpc>
                <a:spcBef>
                  <a:spcPts val="0"/>
                </a:spcBef>
                <a:spcAft>
                  <a:spcPts val="0"/>
                </a:spcAft>
                <a:buFont typeface="Symbol" panose="05050102010706020507" pitchFamily="18" charset="2"/>
                <a:buChar char=""/>
              </a:pPr>
              <a:r>
                <a:rPr lang="en-US"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rPr>
                <a:t>Respondent’s husband’s economic status and his birth order in the family can also be a good analysis to check association with respondent’s antenatal visit</a:t>
              </a:r>
            </a:p>
          </p:txBody>
        </p:sp>
        <p:pic>
          <p:nvPicPr>
            <p:cNvPr id="16" name="Picture 15">
              <a:extLst>
                <a:ext uri="{FF2B5EF4-FFF2-40B4-BE49-F238E27FC236}">
                  <a16:creationId xmlns:a16="http://schemas.microsoft.com/office/drawing/2014/main" id="{CA1D8E3A-C8FE-4ACC-B801-1B926BC09C0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6553" y="4926982"/>
              <a:ext cx="398396" cy="398396"/>
            </a:xfrm>
            <a:prstGeom prst="rect">
              <a:avLst/>
            </a:prstGeom>
          </p:spPr>
        </p:pic>
      </p:grpSp>
      <p:grpSp>
        <p:nvGrpSpPr>
          <p:cNvPr id="17" name="Group 16">
            <a:extLst>
              <a:ext uri="{FF2B5EF4-FFF2-40B4-BE49-F238E27FC236}">
                <a16:creationId xmlns:a16="http://schemas.microsoft.com/office/drawing/2014/main" id="{37F3A7FF-23BF-4C0A-A56A-C6D4F947EB4A}"/>
              </a:ext>
            </a:extLst>
          </p:cNvPr>
          <p:cNvGrpSpPr/>
          <p:nvPr/>
        </p:nvGrpSpPr>
        <p:grpSpPr>
          <a:xfrm>
            <a:off x="740463" y="5197171"/>
            <a:ext cx="11217824" cy="981436"/>
            <a:chOff x="4504627" y="3555165"/>
            <a:chExt cx="11217824" cy="981436"/>
          </a:xfrm>
        </p:grpSpPr>
        <p:sp>
          <p:nvSpPr>
            <p:cNvPr id="18" name="Oval 17">
              <a:extLst>
                <a:ext uri="{FF2B5EF4-FFF2-40B4-BE49-F238E27FC236}">
                  <a16:creationId xmlns:a16="http://schemas.microsoft.com/office/drawing/2014/main" id="{38984C75-C5D0-4E1D-B2A4-43C7F8062182}"/>
                </a:ext>
              </a:extLst>
            </p:cNvPr>
            <p:cNvSpPr/>
            <p:nvPr/>
          </p:nvSpPr>
          <p:spPr>
            <a:xfrm>
              <a:off x="4504627" y="3555165"/>
              <a:ext cx="662056" cy="662056"/>
            </a:xfrm>
            <a:prstGeom prst="ellipse">
              <a:avLst/>
            </a:prstGeom>
            <a:solidFill>
              <a:srgbClr val="03A1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01AB122E-3F13-4273-961F-3A95AD1AA431}"/>
                </a:ext>
              </a:extLst>
            </p:cNvPr>
            <p:cNvSpPr txBox="1"/>
            <p:nvPr/>
          </p:nvSpPr>
          <p:spPr>
            <a:xfrm>
              <a:off x="5708377" y="3657899"/>
              <a:ext cx="10014074" cy="878702"/>
            </a:xfrm>
            <a:prstGeom prst="rect">
              <a:avLst/>
            </a:prstGeom>
            <a:noFill/>
          </p:spPr>
          <p:txBody>
            <a:bodyPr wrap="square" rtlCol="0">
              <a:spAutoFit/>
            </a:bodyPr>
            <a:lstStyle/>
            <a:p>
              <a:pPr marL="342900" marR="0" lvl="0" indent="-342900" algn="just">
                <a:lnSpc>
                  <a:spcPct val="150000"/>
                </a:lnSpc>
                <a:spcBef>
                  <a:spcPts val="0"/>
                </a:spcBef>
                <a:spcAft>
                  <a:spcPts val="800"/>
                </a:spcAft>
                <a:buFont typeface="Symbol" panose="05050102010706020507" pitchFamily="18" charset="2"/>
                <a:buChar char=""/>
              </a:pPr>
              <a:r>
                <a:rPr lang="en-US"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rPr>
                <a:t>If doctor’s gender preference has any association with antenatal care, can also be a good topic for further study </a:t>
              </a:r>
            </a:p>
          </p:txBody>
        </p:sp>
        <p:pic>
          <p:nvPicPr>
            <p:cNvPr id="21" name="Picture 20">
              <a:extLst>
                <a:ext uri="{FF2B5EF4-FFF2-40B4-BE49-F238E27FC236}">
                  <a16:creationId xmlns:a16="http://schemas.microsoft.com/office/drawing/2014/main" id="{302B29CD-9463-4188-BDAD-A1EB46EBEC2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28037" y="3678575"/>
              <a:ext cx="415236" cy="415236"/>
            </a:xfrm>
            <a:prstGeom prst="rect">
              <a:avLst/>
            </a:prstGeom>
          </p:spPr>
        </p:pic>
      </p:grpSp>
      <p:grpSp>
        <p:nvGrpSpPr>
          <p:cNvPr id="27" name="Group 26">
            <a:extLst>
              <a:ext uri="{FF2B5EF4-FFF2-40B4-BE49-F238E27FC236}">
                <a16:creationId xmlns:a16="http://schemas.microsoft.com/office/drawing/2014/main" id="{0944CDAF-44D9-4E57-8903-6D167DADCBFA}"/>
              </a:ext>
            </a:extLst>
          </p:cNvPr>
          <p:cNvGrpSpPr/>
          <p:nvPr/>
        </p:nvGrpSpPr>
        <p:grpSpPr>
          <a:xfrm>
            <a:off x="796494" y="4209131"/>
            <a:ext cx="11011854" cy="662056"/>
            <a:chOff x="4504627" y="2277144"/>
            <a:chExt cx="11011854" cy="662056"/>
          </a:xfrm>
        </p:grpSpPr>
        <p:sp>
          <p:nvSpPr>
            <p:cNvPr id="28" name="Oval 27">
              <a:extLst>
                <a:ext uri="{FF2B5EF4-FFF2-40B4-BE49-F238E27FC236}">
                  <a16:creationId xmlns:a16="http://schemas.microsoft.com/office/drawing/2014/main" id="{E0ECDE27-6D32-49AD-B780-6241910EFE5F}"/>
                </a:ext>
              </a:extLst>
            </p:cNvPr>
            <p:cNvSpPr/>
            <p:nvPr/>
          </p:nvSpPr>
          <p:spPr>
            <a:xfrm>
              <a:off x="4504627" y="2277144"/>
              <a:ext cx="662056" cy="662056"/>
            </a:xfrm>
            <a:prstGeom prst="ellipse">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40985B19-EB90-446B-9686-EFE4B0B2B3DA}"/>
                </a:ext>
              </a:extLst>
            </p:cNvPr>
            <p:cNvSpPr txBox="1"/>
            <p:nvPr/>
          </p:nvSpPr>
          <p:spPr>
            <a:xfrm>
              <a:off x="5652346" y="2447925"/>
              <a:ext cx="9864135" cy="463204"/>
            </a:xfrm>
            <a:prstGeom prst="rect">
              <a:avLst/>
            </a:prstGeom>
            <a:noFill/>
          </p:spPr>
          <p:txBody>
            <a:bodyPr wrap="square" rtlCol="0">
              <a:spAutoFit/>
            </a:bodyPr>
            <a:lstStyle/>
            <a:p>
              <a:pPr marL="342900" marR="0" lvl="0" indent="-342900" algn="just">
                <a:lnSpc>
                  <a:spcPct val="150000"/>
                </a:lnSpc>
                <a:spcBef>
                  <a:spcPts val="0"/>
                </a:spcBef>
                <a:spcAft>
                  <a:spcPts val="0"/>
                </a:spcAft>
                <a:buFont typeface="Symbol" panose="05050102010706020507" pitchFamily="18" charset="2"/>
                <a:buChar char=""/>
              </a:pPr>
              <a:r>
                <a:rPr lang="en-US"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rPr>
                <a:t>For further study, association between antenatal care and autism can also be checked. </a:t>
              </a:r>
            </a:p>
          </p:txBody>
        </p:sp>
        <p:pic>
          <p:nvPicPr>
            <p:cNvPr id="31" name="Picture 30">
              <a:extLst>
                <a:ext uri="{FF2B5EF4-FFF2-40B4-BE49-F238E27FC236}">
                  <a16:creationId xmlns:a16="http://schemas.microsoft.com/office/drawing/2014/main" id="{C36A46DF-C5EF-4990-AF0A-E42AC4D2723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67162" y="2447925"/>
              <a:ext cx="320494" cy="320494"/>
            </a:xfrm>
            <a:prstGeom prst="rect">
              <a:avLst/>
            </a:prstGeom>
          </p:spPr>
        </p:pic>
      </p:grpSp>
      <p:grpSp>
        <p:nvGrpSpPr>
          <p:cNvPr id="35" name="Group 34">
            <a:extLst>
              <a:ext uri="{FF2B5EF4-FFF2-40B4-BE49-F238E27FC236}">
                <a16:creationId xmlns:a16="http://schemas.microsoft.com/office/drawing/2014/main" id="{ED31516C-2E37-4F93-82A5-58ECA6915BCF}"/>
              </a:ext>
            </a:extLst>
          </p:cNvPr>
          <p:cNvGrpSpPr/>
          <p:nvPr/>
        </p:nvGrpSpPr>
        <p:grpSpPr>
          <a:xfrm>
            <a:off x="8501159" y="164332"/>
            <a:ext cx="3357012" cy="662056"/>
            <a:chOff x="6445055" y="2094776"/>
            <a:chExt cx="2500890" cy="662056"/>
          </a:xfrm>
        </p:grpSpPr>
        <p:sp>
          <p:nvSpPr>
            <p:cNvPr id="36" name="Rectangle: Top Corners Rounded 35">
              <a:extLst>
                <a:ext uri="{FF2B5EF4-FFF2-40B4-BE49-F238E27FC236}">
                  <a16:creationId xmlns:a16="http://schemas.microsoft.com/office/drawing/2014/main" id="{BA07F419-14D9-4744-B0FD-D264350C7E59}"/>
                </a:ext>
              </a:extLst>
            </p:cNvPr>
            <p:cNvSpPr/>
            <p:nvPr/>
          </p:nvSpPr>
          <p:spPr>
            <a:xfrm>
              <a:off x="6445055" y="2094776"/>
              <a:ext cx="2500890" cy="662056"/>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94C0FE4A-D329-45C3-8B69-32EA6849E614}"/>
                </a:ext>
              </a:extLst>
            </p:cNvPr>
            <p:cNvSpPr txBox="1"/>
            <p:nvPr/>
          </p:nvSpPr>
          <p:spPr>
            <a:xfrm>
              <a:off x="6540894" y="2136086"/>
              <a:ext cx="2405051" cy="523220"/>
            </a:xfrm>
            <a:prstGeom prst="rect">
              <a:avLst/>
            </a:prstGeom>
            <a:noFill/>
          </p:spPr>
          <p:txBody>
            <a:bodyPr wrap="square" rtlCol="0">
              <a:spAutoFit/>
            </a:bodyPr>
            <a:lstStyle/>
            <a:p>
              <a:pPr algn="ctr"/>
              <a:r>
                <a:rPr lang="en-US" sz="2800" b="1" dirty="0">
                  <a:solidFill>
                    <a:srgbClr val="E6E7E9"/>
                  </a:solidFill>
                  <a:latin typeface="Tw Cen MT" panose="020B0602020104020603" pitchFamily="34" charset="0"/>
                </a:rPr>
                <a:t>RECOMMENDATION</a:t>
              </a:r>
            </a:p>
          </p:txBody>
        </p:sp>
      </p:grpSp>
      <p:sp>
        <p:nvSpPr>
          <p:cNvPr id="38" name="Rectangle: Top Corners Rounded 37">
            <a:extLst>
              <a:ext uri="{FF2B5EF4-FFF2-40B4-BE49-F238E27FC236}">
                <a16:creationId xmlns:a16="http://schemas.microsoft.com/office/drawing/2014/main" id="{6DA935CA-0455-4563-8002-2295CD7B9331}"/>
              </a:ext>
            </a:extLst>
          </p:cNvPr>
          <p:cNvSpPr/>
          <p:nvPr/>
        </p:nvSpPr>
        <p:spPr>
          <a:xfrm rot="16200000">
            <a:off x="1164544" y="247614"/>
            <a:ext cx="368532" cy="211106"/>
          </a:xfrm>
          <a:prstGeom prst="round2SameRect">
            <a:avLst>
              <a:gd name="adj1" fmla="val 12063"/>
              <a:gd name="adj2" fmla="val 0"/>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Top Corners Rounded 38">
            <a:extLst>
              <a:ext uri="{FF2B5EF4-FFF2-40B4-BE49-F238E27FC236}">
                <a16:creationId xmlns:a16="http://schemas.microsoft.com/office/drawing/2014/main" id="{95297F63-EBB9-4593-9939-98655EA99615}"/>
              </a:ext>
            </a:extLst>
          </p:cNvPr>
          <p:cNvSpPr/>
          <p:nvPr/>
        </p:nvSpPr>
        <p:spPr>
          <a:xfrm rot="16200000">
            <a:off x="1609401" y="267665"/>
            <a:ext cx="368532" cy="211105"/>
          </a:xfrm>
          <a:prstGeom prst="round2SameRect">
            <a:avLst>
              <a:gd name="adj1" fmla="val 12063"/>
              <a:gd name="adj2" fmla="val 0"/>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0" name="Picture 2" descr="pregnant woman Icon - Download pregnant woman Icon 710357 | Noun Project">
            <a:extLst>
              <a:ext uri="{FF2B5EF4-FFF2-40B4-BE49-F238E27FC236}">
                <a16:creationId xmlns:a16="http://schemas.microsoft.com/office/drawing/2014/main" id="{3AB111F7-6162-4D11-A59C-7B076FB99A59}"/>
              </a:ext>
            </a:extLst>
          </p:cNvPr>
          <p:cNvPicPr>
            <a:picLocks noChangeAspect="1" noChangeArrowheads="1"/>
          </p:cNvPicPr>
          <p:nvPr/>
        </p:nvPicPr>
        <p:blipFill>
          <a:blip r:embed="rId7">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5136" y="0"/>
            <a:ext cx="1149928" cy="1149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1601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90"/>
                                          </p:val>
                                        </p:tav>
                                        <p:tav tm="100000">
                                          <p:val>
                                            <p:fltVal val="0"/>
                                          </p:val>
                                        </p:tav>
                                      </p:tavLst>
                                    </p:anim>
                                    <p:animEffect transition="in" filter="fade">
                                      <p:cBhvr>
                                        <p:cTn id="10" dur="500"/>
                                        <p:tgtEl>
                                          <p:spTgt spid="2"/>
                                        </p:tgtEl>
                                      </p:cBhvr>
                                    </p:animEffect>
                                  </p:childTnLst>
                                </p:cTn>
                              </p:par>
                            </p:childTnLst>
                          </p:cTn>
                        </p:par>
                        <p:par>
                          <p:cTn id="11" fill="hold">
                            <p:stCondLst>
                              <p:cond delay="500"/>
                            </p:stCondLst>
                            <p:childTnLst>
                              <p:par>
                                <p:cTn id="12" presetID="31" presetClass="entr" presetSubtype="0" fill="hold" nodeType="after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 calcmode="lin" valueType="num">
                                      <p:cBhvr>
                                        <p:cTn id="16" dur="500" fill="hold"/>
                                        <p:tgtEl>
                                          <p:spTgt spid="7"/>
                                        </p:tgtEl>
                                        <p:attrNameLst>
                                          <p:attrName>style.rotation</p:attrName>
                                        </p:attrNameLst>
                                      </p:cBhvr>
                                      <p:tavLst>
                                        <p:tav tm="0">
                                          <p:val>
                                            <p:fltVal val="90"/>
                                          </p:val>
                                        </p:tav>
                                        <p:tav tm="100000">
                                          <p:val>
                                            <p:fltVal val="0"/>
                                          </p:val>
                                        </p:tav>
                                      </p:tavLst>
                                    </p:anim>
                                    <p:animEffect transition="in" filter="fade">
                                      <p:cBhvr>
                                        <p:cTn id="17" dur="500"/>
                                        <p:tgtEl>
                                          <p:spTgt spid="7"/>
                                        </p:tgtEl>
                                      </p:cBhvr>
                                    </p:animEffect>
                                  </p:childTnLst>
                                </p:cTn>
                              </p:par>
                            </p:childTnLst>
                          </p:cTn>
                        </p:par>
                        <p:par>
                          <p:cTn id="18" fill="hold">
                            <p:stCondLst>
                              <p:cond delay="1000"/>
                            </p:stCondLst>
                            <p:childTnLst>
                              <p:par>
                                <p:cTn id="19" presetID="31" presetClass="entr" presetSubtype="0" fill="hold" nodeType="after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ppt_w</p:attrName>
                                        </p:attrNameLst>
                                      </p:cBhvr>
                                      <p:tavLst>
                                        <p:tav tm="0">
                                          <p:val>
                                            <p:fltVal val="0"/>
                                          </p:val>
                                        </p:tav>
                                        <p:tav tm="100000">
                                          <p:val>
                                            <p:strVal val="#ppt_w"/>
                                          </p:val>
                                        </p:tav>
                                      </p:tavLst>
                                    </p:anim>
                                    <p:anim calcmode="lin" valueType="num">
                                      <p:cBhvr>
                                        <p:cTn id="22" dur="500" fill="hold"/>
                                        <p:tgtEl>
                                          <p:spTgt spid="12"/>
                                        </p:tgtEl>
                                        <p:attrNameLst>
                                          <p:attrName>ppt_h</p:attrName>
                                        </p:attrNameLst>
                                      </p:cBhvr>
                                      <p:tavLst>
                                        <p:tav tm="0">
                                          <p:val>
                                            <p:fltVal val="0"/>
                                          </p:val>
                                        </p:tav>
                                        <p:tav tm="100000">
                                          <p:val>
                                            <p:strVal val="#ppt_h"/>
                                          </p:val>
                                        </p:tav>
                                      </p:tavLst>
                                    </p:anim>
                                    <p:anim calcmode="lin" valueType="num">
                                      <p:cBhvr>
                                        <p:cTn id="23" dur="500" fill="hold"/>
                                        <p:tgtEl>
                                          <p:spTgt spid="12"/>
                                        </p:tgtEl>
                                        <p:attrNameLst>
                                          <p:attrName>style.rotation</p:attrName>
                                        </p:attrNameLst>
                                      </p:cBhvr>
                                      <p:tavLst>
                                        <p:tav tm="0">
                                          <p:val>
                                            <p:fltVal val="90"/>
                                          </p:val>
                                        </p:tav>
                                        <p:tav tm="100000">
                                          <p:val>
                                            <p:fltVal val="0"/>
                                          </p:val>
                                        </p:tav>
                                      </p:tavLst>
                                    </p:anim>
                                    <p:animEffect transition="in" filter="fade">
                                      <p:cBhvr>
                                        <p:cTn id="24" dur="500"/>
                                        <p:tgtEl>
                                          <p:spTgt spid="12"/>
                                        </p:tgtEl>
                                      </p:cBhvr>
                                    </p:animEffect>
                                  </p:childTnLst>
                                </p:cTn>
                              </p:par>
                            </p:childTnLst>
                          </p:cTn>
                        </p:par>
                        <p:par>
                          <p:cTn id="25" fill="hold">
                            <p:stCondLst>
                              <p:cond delay="1500"/>
                            </p:stCondLst>
                            <p:childTnLst>
                              <p:par>
                                <p:cTn id="26" presetID="31" presetClass="entr" presetSubtype="0" fill="hold" nodeType="afterEffect">
                                  <p:stCondLst>
                                    <p:cond delay="0"/>
                                  </p:stCondLst>
                                  <p:childTnLst>
                                    <p:set>
                                      <p:cBhvr>
                                        <p:cTn id="27" dur="1" fill="hold">
                                          <p:stCondLst>
                                            <p:cond delay="0"/>
                                          </p:stCondLst>
                                        </p:cTn>
                                        <p:tgtEl>
                                          <p:spTgt spid="27"/>
                                        </p:tgtEl>
                                        <p:attrNameLst>
                                          <p:attrName>style.visibility</p:attrName>
                                        </p:attrNameLst>
                                      </p:cBhvr>
                                      <p:to>
                                        <p:strVal val="visible"/>
                                      </p:to>
                                    </p:set>
                                    <p:anim calcmode="lin" valueType="num">
                                      <p:cBhvr>
                                        <p:cTn id="28" dur="500" fill="hold"/>
                                        <p:tgtEl>
                                          <p:spTgt spid="27"/>
                                        </p:tgtEl>
                                        <p:attrNameLst>
                                          <p:attrName>ppt_w</p:attrName>
                                        </p:attrNameLst>
                                      </p:cBhvr>
                                      <p:tavLst>
                                        <p:tav tm="0">
                                          <p:val>
                                            <p:fltVal val="0"/>
                                          </p:val>
                                        </p:tav>
                                        <p:tav tm="100000">
                                          <p:val>
                                            <p:strVal val="#ppt_w"/>
                                          </p:val>
                                        </p:tav>
                                      </p:tavLst>
                                    </p:anim>
                                    <p:anim calcmode="lin" valueType="num">
                                      <p:cBhvr>
                                        <p:cTn id="29" dur="500" fill="hold"/>
                                        <p:tgtEl>
                                          <p:spTgt spid="27"/>
                                        </p:tgtEl>
                                        <p:attrNameLst>
                                          <p:attrName>ppt_h</p:attrName>
                                        </p:attrNameLst>
                                      </p:cBhvr>
                                      <p:tavLst>
                                        <p:tav tm="0">
                                          <p:val>
                                            <p:fltVal val="0"/>
                                          </p:val>
                                        </p:tav>
                                        <p:tav tm="100000">
                                          <p:val>
                                            <p:strVal val="#ppt_h"/>
                                          </p:val>
                                        </p:tav>
                                      </p:tavLst>
                                    </p:anim>
                                    <p:anim calcmode="lin" valueType="num">
                                      <p:cBhvr>
                                        <p:cTn id="30" dur="500" fill="hold"/>
                                        <p:tgtEl>
                                          <p:spTgt spid="27"/>
                                        </p:tgtEl>
                                        <p:attrNameLst>
                                          <p:attrName>style.rotation</p:attrName>
                                        </p:attrNameLst>
                                      </p:cBhvr>
                                      <p:tavLst>
                                        <p:tav tm="0">
                                          <p:val>
                                            <p:fltVal val="90"/>
                                          </p:val>
                                        </p:tav>
                                        <p:tav tm="100000">
                                          <p:val>
                                            <p:fltVal val="0"/>
                                          </p:val>
                                        </p:tav>
                                      </p:tavLst>
                                    </p:anim>
                                    <p:animEffect transition="in" filter="fade">
                                      <p:cBhvr>
                                        <p:cTn id="31" dur="500"/>
                                        <p:tgtEl>
                                          <p:spTgt spid="27"/>
                                        </p:tgtEl>
                                      </p:cBhvr>
                                    </p:animEffect>
                                  </p:childTnLst>
                                </p:cTn>
                              </p:par>
                            </p:childTnLst>
                          </p:cTn>
                        </p:par>
                        <p:par>
                          <p:cTn id="32" fill="hold">
                            <p:stCondLst>
                              <p:cond delay="2000"/>
                            </p:stCondLst>
                            <p:childTnLst>
                              <p:par>
                                <p:cTn id="33" presetID="31" presetClass="entr" presetSubtype="0" fill="hold" nodeType="afterEffect">
                                  <p:stCondLst>
                                    <p:cond delay="0"/>
                                  </p:stCondLst>
                                  <p:childTnLst>
                                    <p:set>
                                      <p:cBhvr>
                                        <p:cTn id="34" dur="1" fill="hold">
                                          <p:stCondLst>
                                            <p:cond delay="0"/>
                                          </p:stCondLst>
                                        </p:cTn>
                                        <p:tgtEl>
                                          <p:spTgt spid="17"/>
                                        </p:tgtEl>
                                        <p:attrNameLst>
                                          <p:attrName>style.visibility</p:attrName>
                                        </p:attrNameLst>
                                      </p:cBhvr>
                                      <p:to>
                                        <p:strVal val="visible"/>
                                      </p:to>
                                    </p:set>
                                    <p:anim calcmode="lin" valueType="num">
                                      <p:cBhvr>
                                        <p:cTn id="35" dur="500" fill="hold"/>
                                        <p:tgtEl>
                                          <p:spTgt spid="17"/>
                                        </p:tgtEl>
                                        <p:attrNameLst>
                                          <p:attrName>ppt_w</p:attrName>
                                        </p:attrNameLst>
                                      </p:cBhvr>
                                      <p:tavLst>
                                        <p:tav tm="0">
                                          <p:val>
                                            <p:fltVal val="0"/>
                                          </p:val>
                                        </p:tav>
                                        <p:tav tm="100000">
                                          <p:val>
                                            <p:strVal val="#ppt_w"/>
                                          </p:val>
                                        </p:tav>
                                      </p:tavLst>
                                    </p:anim>
                                    <p:anim calcmode="lin" valueType="num">
                                      <p:cBhvr>
                                        <p:cTn id="36" dur="500" fill="hold"/>
                                        <p:tgtEl>
                                          <p:spTgt spid="17"/>
                                        </p:tgtEl>
                                        <p:attrNameLst>
                                          <p:attrName>ppt_h</p:attrName>
                                        </p:attrNameLst>
                                      </p:cBhvr>
                                      <p:tavLst>
                                        <p:tav tm="0">
                                          <p:val>
                                            <p:fltVal val="0"/>
                                          </p:val>
                                        </p:tav>
                                        <p:tav tm="100000">
                                          <p:val>
                                            <p:strVal val="#ppt_h"/>
                                          </p:val>
                                        </p:tav>
                                      </p:tavLst>
                                    </p:anim>
                                    <p:anim calcmode="lin" valueType="num">
                                      <p:cBhvr>
                                        <p:cTn id="37" dur="500" fill="hold"/>
                                        <p:tgtEl>
                                          <p:spTgt spid="17"/>
                                        </p:tgtEl>
                                        <p:attrNameLst>
                                          <p:attrName>style.rotation</p:attrName>
                                        </p:attrNameLst>
                                      </p:cBhvr>
                                      <p:tavLst>
                                        <p:tav tm="0">
                                          <p:val>
                                            <p:fltVal val="90"/>
                                          </p:val>
                                        </p:tav>
                                        <p:tav tm="100000">
                                          <p:val>
                                            <p:fltVal val="0"/>
                                          </p:val>
                                        </p:tav>
                                      </p:tavLst>
                                    </p:anim>
                                    <p:animEffect transition="in" filter="fade">
                                      <p:cBhvr>
                                        <p:cTn id="38" dur="500"/>
                                        <p:tgtEl>
                                          <p:spTgt spid="17"/>
                                        </p:tgtEl>
                                      </p:cBhvr>
                                    </p:animEffect>
                                  </p:childTnLst>
                                </p:cTn>
                              </p:par>
                            </p:childTnLst>
                          </p:cTn>
                        </p:par>
                        <p:par>
                          <p:cTn id="39" fill="hold">
                            <p:stCondLst>
                              <p:cond delay="2500"/>
                            </p:stCondLst>
                            <p:childTnLst>
                              <p:par>
                                <p:cTn id="40" presetID="42" presetClass="entr" presetSubtype="0" fill="hold" nodeType="afterEffect">
                                  <p:stCondLst>
                                    <p:cond delay="250"/>
                                  </p:stCondLst>
                                  <p:childTnLst>
                                    <p:set>
                                      <p:cBhvr>
                                        <p:cTn id="41" dur="1" fill="hold">
                                          <p:stCondLst>
                                            <p:cond delay="0"/>
                                          </p:stCondLst>
                                        </p:cTn>
                                        <p:tgtEl>
                                          <p:spTgt spid="35"/>
                                        </p:tgtEl>
                                        <p:attrNameLst>
                                          <p:attrName>style.visibility</p:attrName>
                                        </p:attrNameLst>
                                      </p:cBhvr>
                                      <p:to>
                                        <p:strVal val="visible"/>
                                      </p:to>
                                    </p:set>
                                    <p:animEffect transition="in" filter="fade">
                                      <p:cBhvr>
                                        <p:cTn id="42" dur="500"/>
                                        <p:tgtEl>
                                          <p:spTgt spid="35"/>
                                        </p:tgtEl>
                                      </p:cBhvr>
                                    </p:animEffect>
                                    <p:anim calcmode="lin" valueType="num">
                                      <p:cBhvr>
                                        <p:cTn id="43" dur="500" fill="hold"/>
                                        <p:tgtEl>
                                          <p:spTgt spid="35"/>
                                        </p:tgtEl>
                                        <p:attrNameLst>
                                          <p:attrName>ppt_x</p:attrName>
                                        </p:attrNameLst>
                                      </p:cBhvr>
                                      <p:tavLst>
                                        <p:tav tm="0">
                                          <p:val>
                                            <p:strVal val="#ppt_x"/>
                                          </p:val>
                                        </p:tav>
                                        <p:tav tm="100000">
                                          <p:val>
                                            <p:strVal val="#ppt_x"/>
                                          </p:val>
                                        </p:tav>
                                      </p:tavLst>
                                    </p:anim>
                                    <p:anim calcmode="lin" valueType="num">
                                      <p:cBhvr>
                                        <p:cTn id="44" dur="5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sp>
        <p:nvSpPr>
          <p:cNvPr id="29" name="Rectangle: Top Corners Rounded 28">
            <a:extLst>
              <a:ext uri="{FF2B5EF4-FFF2-40B4-BE49-F238E27FC236}">
                <a16:creationId xmlns:a16="http://schemas.microsoft.com/office/drawing/2014/main" id="{FB395D89-D589-4C83-A387-8F10467925FC}"/>
              </a:ext>
            </a:extLst>
          </p:cNvPr>
          <p:cNvSpPr/>
          <p:nvPr/>
        </p:nvSpPr>
        <p:spPr>
          <a:xfrm rot="16200000">
            <a:off x="3322568" y="-2200384"/>
            <a:ext cx="5546865" cy="12191999"/>
          </a:xfrm>
          <a:prstGeom prst="round2SameRect">
            <a:avLst>
              <a:gd name="adj1" fmla="val 12063"/>
              <a:gd name="adj2" fmla="val 8160"/>
            </a:avLst>
          </a:prstGeom>
          <a:solidFill>
            <a:schemeClr val="bg2"/>
          </a:solidFill>
          <a:ln>
            <a:noFill/>
          </a:ln>
          <a:effectLst>
            <a:outerShdw blurRad="50800" dist="38100" dir="18900000" algn="b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8" name="Rectangle: Top Corners Rounded 37">
            <a:extLst>
              <a:ext uri="{FF2B5EF4-FFF2-40B4-BE49-F238E27FC236}">
                <a16:creationId xmlns:a16="http://schemas.microsoft.com/office/drawing/2014/main" id="{6DA935CA-0455-4563-8002-2295CD7B9331}"/>
              </a:ext>
            </a:extLst>
          </p:cNvPr>
          <p:cNvSpPr/>
          <p:nvPr/>
        </p:nvSpPr>
        <p:spPr>
          <a:xfrm rot="16200000">
            <a:off x="1164544" y="247614"/>
            <a:ext cx="368532" cy="211106"/>
          </a:xfrm>
          <a:prstGeom prst="round2SameRect">
            <a:avLst>
              <a:gd name="adj1" fmla="val 12063"/>
              <a:gd name="adj2" fmla="val 0"/>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Top Corners Rounded 38">
            <a:extLst>
              <a:ext uri="{FF2B5EF4-FFF2-40B4-BE49-F238E27FC236}">
                <a16:creationId xmlns:a16="http://schemas.microsoft.com/office/drawing/2014/main" id="{95297F63-EBB9-4593-9939-98655EA99615}"/>
              </a:ext>
            </a:extLst>
          </p:cNvPr>
          <p:cNvSpPr/>
          <p:nvPr/>
        </p:nvSpPr>
        <p:spPr>
          <a:xfrm rot="16200000">
            <a:off x="1609401" y="267665"/>
            <a:ext cx="368532" cy="211105"/>
          </a:xfrm>
          <a:prstGeom prst="round2SameRect">
            <a:avLst>
              <a:gd name="adj1" fmla="val 12063"/>
              <a:gd name="adj2" fmla="val 0"/>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0" name="Picture 2" descr="pregnant woman Icon - Download pregnant woman Icon 710357 | Noun Project">
            <a:extLst>
              <a:ext uri="{FF2B5EF4-FFF2-40B4-BE49-F238E27FC236}">
                <a16:creationId xmlns:a16="http://schemas.microsoft.com/office/drawing/2014/main" id="{3AB111F7-6162-4D11-A59C-7B076FB99A59}"/>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5136" y="0"/>
            <a:ext cx="1149928" cy="114992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43D48C0E-1584-4892-BED7-DF80D2DA9C17}"/>
              </a:ext>
            </a:extLst>
          </p:cNvPr>
          <p:cNvSpPr txBox="1"/>
          <p:nvPr/>
        </p:nvSpPr>
        <p:spPr>
          <a:xfrm>
            <a:off x="3822781" y="2625574"/>
            <a:ext cx="4546437" cy="2185214"/>
          </a:xfrm>
          <a:prstGeom prst="rect">
            <a:avLst/>
          </a:prstGeom>
          <a:noFill/>
        </p:spPr>
        <p:txBody>
          <a:bodyPr wrap="none" rtlCol="0">
            <a:spAutoFit/>
          </a:bodyPr>
          <a:lstStyle/>
          <a:p>
            <a:pPr algn="ctr"/>
            <a:r>
              <a:rPr lang="en-US" sz="8800" b="1" dirty="0">
                <a:solidFill>
                  <a:srgbClr val="2C6286"/>
                </a:solidFill>
                <a:latin typeface="Tw Cen MT" panose="020B0602020104020603" pitchFamily="34" charset="0"/>
              </a:rPr>
              <a:t>THANKS </a:t>
            </a:r>
          </a:p>
          <a:p>
            <a:pPr algn="ctr"/>
            <a:r>
              <a:rPr lang="en-US" sz="4800" b="1" dirty="0">
                <a:solidFill>
                  <a:srgbClr val="FFC000"/>
                </a:solidFill>
                <a:latin typeface="Tw Cen MT" panose="020B0602020104020603" pitchFamily="34" charset="0"/>
              </a:rPr>
              <a:t>FOR YOUR TIME</a:t>
            </a:r>
          </a:p>
        </p:txBody>
      </p:sp>
    </p:spTree>
    <p:extLst>
      <p:ext uri="{BB962C8B-B14F-4D97-AF65-F5344CB8AC3E}">
        <p14:creationId xmlns:p14="http://schemas.microsoft.com/office/powerpoint/2010/main" val="3426235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cxnSp>
        <p:nvCxnSpPr>
          <p:cNvPr id="37" name="Straight Connector 36">
            <a:extLst>
              <a:ext uri="{FF2B5EF4-FFF2-40B4-BE49-F238E27FC236}">
                <a16:creationId xmlns:a16="http://schemas.microsoft.com/office/drawing/2014/main" id="{DBB365B6-43C3-4DE6-843D-D9BD190AD8EB}"/>
              </a:ext>
            </a:extLst>
          </p:cNvPr>
          <p:cNvCxnSpPr>
            <a:cxnSpLocks/>
          </p:cNvCxnSpPr>
          <p:nvPr/>
        </p:nvCxnSpPr>
        <p:spPr>
          <a:xfrm>
            <a:off x="2132029" y="3008705"/>
            <a:ext cx="868695" cy="1"/>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38" name="Group 37">
            <a:extLst>
              <a:ext uri="{FF2B5EF4-FFF2-40B4-BE49-F238E27FC236}">
                <a16:creationId xmlns:a16="http://schemas.microsoft.com/office/drawing/2014/main" id="{F4ED2619-FB4E-4744-80CA-850CE814B9A0}"/>
              </a:ext>
            </a:extLst>
          </p:cNvPr>
          <p:cNvGrpSpPr/>
          <p:nvPr/>
        </p:nvGrpSpPr>
        <p:grpSpPr>
          <a:xfrm>
            <a:off x="1920936" y="3020828"/>
            <a:ext cx="93230" cy="93423"/>
            <a:chOff x="1677812" y="4248152"/>
            <a:chExt cx="211094" cy="211094"/>
          </a:xfrm>
        </p:grpSpPr>
        <p:sp>
          <p:nvSpPr>
            <p:cNvPr id="39" name="Oval 38">
              <a:extLst>
                <a:ext uri="{FF2B5EF4-FFF2-40B4-BE49-F238E27FC236}">
                  <a16:creationId xmlns:a16="http://schemas.microsoft.com/office/drawing/2014/main" id="{A8D127EB-1E25-4885-9582-99C5618F2AF7}"/>
                </a:ext>
              </a:extLst>
            </p:cNvPr>
            <p:cNvSpPr/>
            <p:nvPr/>
          </p:nvSpPr>
          <p:spPr>
            <a:xfrm>
              <a:off x="1677812" y="4248152"/>
              <a:ext cx="211094" cy="21109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2832D986-AC1D-4645-8DF4-FFEC5B85EFBE}"/>
                </a:ext>
              </a:extLst>
            </p:cNvPr>
            <p:cNvSpPr/>
            <p:nvPr/>
          </p:nvSpPr>
          <p:spPr>
            <a:xfrm>
              <a:off x="1708100" y="4278440"/>
              <a:ext cx="150518" cy="150518"/>
            </a:xfrm>
            <a:prstGeom prst="ellipse">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1" name="Straight Connector 40">
            <a:extLst>
              <a:ext uri="{FF2B5EF4-FFF2-40B4-BE49-F238E27FC236}">
                <a16:creationId xmlns:a16="http://schemas.microsoft.com/office/drawing/2014/main" id="{B8857015-8C14-4834-ADF5-3ED0356AF43F}"/>
              </a:ext>
            </a:extLst>
          </p:cNvPr>
          <p:cNvCxnSpPr>
            <a:cxnSpLocks/>
          </p:cNvCxnSpPr>
          <p:nvPr/>
        </p:nvCxnSpPr>
        <p:spPr>
          <a:xfrm>
            <a:off x="3500372" y="3039829"/>
            <a:ext cx="868695" cy="1"/>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42" name="Group 41">
            <a:extLst>
              <a:ext uri="{FF2B5EF4-FFF2-40B4-BE49-F238E27FC236}">
                <a16:creationId xmlns:a16="http://schemas.microsoft.com/office/drawing/2014/main" id="{4D9DF94B-8AE8-473C-A27F-4E3521F5F1EE}"/>
              </a:ext>
            </a:extLst>
          </p:cNvPr>
          <p:cNvGrpSpPr/>
          <p:nvPr/>
        </p:nvGrpSpPr>
        <p:grpSpPr>
          <a:xfrm>
            <a:off x="3200884" y="3008705"/>
            <a:ext cx="93230" cy="93423"/>
            <a:chOff x="3855819" y="4248152"/>
            <a:chExt cx="211094" cy="211094"/>
          </a:xfrm>
        </p:grpSpPr>
        <p:sp>
          <p:nvSpPr>
            <p:cNvPr id="43" name="Oval 42">
              <a:extLst>
                <a:ext uri="{FF2B5EF4-FFF2-40B4-BE49-F238E27FC236}">
                  <a16:creationId xmlns:a16="http://schemas.microsoft.com/office/drawing/2014/main" id="{E8C68062-C800-4297-9977-926658657E97}"/>
                </a:ext>
              </a:extLst>
            </p:cNvPr>
            <p:cNvSpPr/>
            <p:nvPr/>
          </p:nvSpPr>
          <p:spPr>
            <a:xfrm>
              <a:off x="3855819" y="4248152"/>
              <a:ext cx="211094" cy="21109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3C07B6AD-D0E2-4E20-876B-80FB39FCC130}"/>
                </a:ext>
              </a:extLst>
            </p:cNvPr>
            <p:cNvSpPr/>
            <p:nvPr/>
          </p:nvSpPr>
          <p:spPr>
            <a:xfrm>
              <a:off x="3886107" y="4278440"/>
              <a:ext cx="150518" cy="150518"/>
            </a:xfrm>
            <a:prstGeom prst="ellipse">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a:extLst>
              <a:ext uri="{FF2B5EF4-FFF2-40B4-BE49-F238E27FC236}">
                <a16:creationId xmlns:a16="http://schemas.microsoft.com/office/drawing/2014/main" id="{458D0B34-5E7E-4FDF-8157-D26FC3520F7A}"/>
              </a:ext>
            </a:extLst>
          </p:cNvPr>
          <p:cNvGrpSpPr/>
          <p:nvPr/>
        </p:nvGrpSpPr>
        <p:grpSpPr>
          <a:xfrm>
            <a:off x="4494710" y="2998062"/>
            <a:ext cx="93230" cy="93423"/>
            <a:chOff x="5973250" y="4248152"/>
            <a:chExt cx="211094" cy="211094"/>
          </a:xfrm>
          <a:solidFill>
            <a:srgbClr val="592F93"/>
          </a:solidFill>
        </p:grpSpPr>
        <p:sp>
          <p:nvSpPr>
            <p:cNvPr id="46" name="Oval 45">
              <a:extLst>
                <a:ext uri="{FF2B5EF4-FFF2-40B4-BE49-F238E27FC236}">
                  <a16:creationId xmlns:a16="http://schemas.microsoft.com/office/drawing/2014/main" id="{89110154-B239-41C7-B1E3-F5864B1F15BC}"/>
                </a:ext>
              </a:extLst>
            </p:cNvPr>
            <p:cNvSpPr/>
            <p:nvPr/>
          </p:nvSpPr>
          <p:spPr>
            <a:xfrm>
              <a:off x="5973250" y="4248152"/>
              <a:ext cx="211094" cy="21109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8ADB50F0-F24E-4FA7-A567-D7A18A824B29}"/>
                </a:ext>
              </a:extLst>
            </p:cNvPr>
            <p:cNvSpPr/>
            <p:nvPr/>
          </p:nvSpPr>
          <p:spPr>
            <a:xfrm>
              <a:off x="6003538" y="4278440"/>
              <a:ext cx="150518" cy="15051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8" name="Group 47">
            <a:extLst>
              <a:ext uri="{FF2B5EF4-FFF2-40B4-BE49-F238E27FC236}">
                <a16:creationId xmlns:a16="http://schemas.microsoft.com/office/drawing/2014/main" id="{E1E48926-6034-40AD-A6FD-1659F27E8AC6}"/>
              </a:ext>
            </a:extLst>
          </p:cNvPr>
          <p:cNvGrpSpPr/>
          <p:nvPr/>
        </p:nvGrpSpPr>
        <p:grpSpPr>
          <a:xfrm>
            <a:off x="996047" y="3108993"/>
            <a:ext cx="1815477" cy="576594"/>
            <a:chOff x="171485" y="1967233"/>
            <a:chExt cx="3375217" cy="1302845"/>
          </a:xfrm>
        </p:grpSpPr>
        <p:sp>
          <p:nvSpPr>
            <p:cNvPr id="49" name="TextBox 48">
              <a:extLst>
                <a:ext uri="{FF2B5EF4-FFF2-40B4-BE49-F238E27FC236}">
                  <a16:creationId xmlns:a16="http://schemas.microsoft.com/office/drawing/2014/main" id="{B43C90B0-AD49-4825-8095-D028BACA7B0D}"/>
                </a:ext>
              </a:extLst>
            </p:cNvPr>
            <p:cNvSpPr txBox="1"/>
            <p:nvPr/>
          </p:nvSpPr>
          <p:spPr>
            <a:xfrm>
              <a:off x="171485" y="1967233"/>
              <a:ext cx="3375217" cy="834525"/>
            </a:xfrm>
            <a:prstGeom prst="rect">
              <a:avLst/>
            </a:prstGeom>
            <a:noFill/>
          </p:spPr>
          <p:txBody>
            <a:bodyPr wrap="square" rtlCol="0">
              <a:spAutoFit/>
            </a:bodyPr>
            <a:lstStyle/>
            <a:p>
              <a:pPr algn="ctr"/>
              <a:r>
                <a:rPr lang="en-US" dirty="0">
                  <a:solidFill>
                    <a:schemeClr val="tx1">
                      <a:lumMod val="75000"/>
                      <a:lumOff val="25000"/>
                    </a:schemeClr>
                  </a:solidFill>
                  <a:latin typeface="Tw Cen MT" panose="020B0602020104020603" pitchFamily="34" charset="0"/>
                </a:rPr>
                <a:t>INTRODUCTION</a:t>
              </a:r>
            </a:p>
          </p:txBody>
        </p:sp>
        <p:sp>
          <p:nvSpPr>
            <p:cNvPr id="50" name="TextBox 49">
              <a:extLst>
                <a:ext uri="{FF2B5EF4-FFF2-40B4-BE49-F238E27FC236}">
                  <a16:creationId xmlns:a16="http://schemas.microsoft.com/office/drawing/2014/main" id="{D7D7D831-9319-4165-817A-77DBCE8A2742}"/>
                </a:ext>
              </a:extLst>
            </p:cNvPr>
            <p:cNvSpPr txBox="1"/>
            <p:nvPr/>
          </p:nvSpPr>
          <p:spPr>
            <a:xfrm>
              <a:off x="1670781" y="2644184"/>
              <a:ext cx="1849732" cy="625894"/>
            </a:xfrm>
            <a:prstGeom prst="rect">
              <a:avLst/>
            </a:prstGeom>
            <a:noFill/>
          </p:spPr>
          <p:txBody>
            <a:bodyPr wrap="square" rtlCol="0">
              <a:spAutoFit/>
            </a:bodyPr>
            <a:lstStyle/>
            <a:p>
              <a:pPr algn="ctr"/>
              <a:endParaRPr lang="en-US" sz="1200" dirty="0">
                <a:solidFill>
                  <a:schemeClr val="tx1">
                    <a:lumMod val="75000"/>
                    <a:lumOff val="25000"/>
                  </a:schemeClr>
                </a:solidFill>
                <a:latin typeface="Tw Cen MT" panose="020B0602020104020603" pitchFamily="34" charset="0"/>
              </a:endParaRPr>
            </a:p>
          </p:txBody>
        </p:sp>
      </p:grpSp>
      <p:grpSp>
        <p:nvGrpSpPr>
          <p:cNvPr id="52" name="Group 51">
            <a:extLst>
              <a:ext uri="{FF2B5EF4-FFF2-40B4-BE49-F238E27FC236}">
                <a16:creationId xmlns:a16="http://schemas.microsoft.com/office/drawing/2014/main" id="{3A792260-8341-4EBD-95F3-CE36AD2DA103}"/>
              </a:ext>
            </a:extLst>
          </p:cNvPr>
          <p:cNvGrpSpPr/>
          <p:nvPr/>
        </p:nvGrpSpPr>
        <p:grpSpPr>
          <a:xfrm>
            <a:off x="2410987" y="3440980"/>
            <a:ext cx="1307720" cy="397225"/>
            <a:chOff x="1314695" y="4816886"/>
            <a:chExt cx="2488594" cy="897551"/>
          </a:xfrm>
        </p:grpSpPr>
        <p:sp>
          <p:nvSpPr>
            <p:cNvPr id="53" name="TextBox 52">
              <a:extLst>
                <a:ext uri="{FF2B5EF4-FFF2-40B4-BE49-F238E27FC236}">
                  <a16:creationId xmlns:a16="http://schemas.microsoft.com/office/drawing/2014/main" id="{75EF1565-F241-42AF-950B-AA899A547509}"/>
                </a:ext>
              </a:extLst>
            </p:cNvPr>
            <p:cNvSpPr txBox="1"/>
            <p:nvPr/>
          </p:nvSpPr>
          <p:spPr>
            <a:xfrm>
              <a:off x="1314695" y="4816886"/>
              <a:ext cx="2488594" cy="834525"/>
            </a:xfrm>
            <a:prstGeom prst="rect">
              <a:avLst/>
            </a:prstGeom>
            <a:noFill/>
          </p:spPr>
          <p:txBody>
            <a:bodyPr wrap="square" rtlCol="0">
              <a:spAutoFit/>
            </a:bodyPr>
            <a:lstStyle/>
            <a:p>
              <a:pPr algn="ctr"/>
              <a:r>
                <a:rPr lang="en-US" dirty="0">
                  <a:solidFill>
                    <a:schemeClr val="tx1">
                      <a:lumMod val="75000"/>
                      <a:lumOff val="25000"/>
                    </a:schemeClr>
                  </a:solidFill>
                  <a:latin typeface="Tw Cen MT" panose="020B0602020104020603" pitchFamily="34" charset="0"/>
                </a:rPr>
                <a:t>OBJECTIVE</a:t>
              </a:r>
            </a:p>
          </p:txBody>
        </p:sp>
        <p:sp>
          <p:nvSpPr>
            <p:cNvPr id="54" name="TextBox 53">
              <a:extLst>
                <a:ext uri="{FF2B5EF4-FFF2-40B4-BE49-F238E27FC236}">
                  <a16:creationId xmlns:a16="http://schemas.microsoft.com/office/drawing/2014/main" id="{7C12FB83-5D6E-49D2-891A-FB25DCB108FE}"/>
                </a:ext>
              </a:extLst>
            </p:cNvPr>
            <p:cNvSpPr txBox="1"/>
            <p:nvPr/>
          </p:nvSpPr>
          <p:spPr>
            <a:xfrm>
              <a:off x="1733898" y="5088543"/>
              <a:ext cx="1849732" cy="625894"/>
            </a:xfrm>
            <a:prstGeom prst="rect">
              <a:avLst/>
            </a:prstGeom>
            <a:noFill/>
          </p:spPr>
          <p:txBody>
            <a:bodyPr wrap="square" rtlCol="0">
              <a:spAutoFit/>
            </a:bodyPr>
            <a:lstStyle/>
            <a:p>
              <a:pPr algn="ctr"/>
              <a:endParaRPr lang="en-US" sz="1200" dirty="0">
                <a:solidFill>
                  <a:schemeClr val="tx1">
                    <a:lumMod val="75000"/>
                    <a:lumOff val="25000"/>
                  </a:schemeClr>
                </a:solidFill>
                <a:latin typeface="Tw Cen MT" panose="020B0602020104020603" pitchFamily="34" charset="0"/>
              </a:endParaRPr>
            </a:p>
          </p:txBody>
        </p:sp>
      </p:grpSp>
      <p:grpSp>
        <p:nvGrpSpPr>
          <p:cNvPr id="60" name="Group 59">
            <a:extLst>
              <a:ext uri="{FF2B5EF4-FFF2-40B4-BE49-F238E27FC236}">
                <a16:creationId xmlns:a16="http://schemas.microsoft.com/office/drawing/2014/main" id="{E3A084E9-5DAF-4B12-A774-003E52126BE5}"/>
              </a:ext>
            </a:extLst>
          </p:cNvPr>
          <p:cNvGrpSpPr/>
          <p:nvPr/>
        </p:nvGrpSpPr>
        <p:grpSpPr>
          <a:xfrm>
            <a:off x="1698175" y="2176079"/>
            <a:ext cx="563410" cy="564572"/>
            <a:chOff x="3063120" y="1755914"/>
            <a:chExt cx="1275682" cy="1275682"/>
          </a:xfrm>
        </p:grpSpPr>
        <p:sp>
          <p:nvSpPr>
            <p:cNvPr id="61" name="Teardrop 60">
              <a:extLst>
                <a:ext uri="{FF2B5EF4-FFF2-40B4-BE49-F238E27FC236}">
                  <a16:creationId xmlns:a16="http://schemas.microsoft.com/office/drawing/2014/main" id="{D73C6296-6AED-4D46-834C-6DA3690FB7BE}"/>
                </a:ext>
              </a:extLst>
            </p:cNvPr>
            <p:cNvSpPr/>
            <p:nvPr/>
          </p:nvSpPr>
          <p:spPr>
            <a:xfrm rot="8100000">
              <a:off x="3063120" y="1755914"/>
              <a:ext cx="1275682" cy="1275682"/>
            </a:xfrm>
            <a:prstGeom prst="teardrop">
              <a:avLst>
                <a:gd name="adj" fmla="val 109962"/>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a:extLst>
                <a:ext uri="{FF2B5EF4-FFF2-40B4-BE49-F238E27FC236}">
                  <a16:creationId xmlns:a16="http://schemas.microsoft.com/office/drawing/2014/main" id="{99400693-A758-499E-B4DB-E42B43C986B2}"/>
                </a:ext>
              </a:extLst>
            </p:cNvPr>
            <p:cNvSpPr/>
            <p:nvPr/>
          </p:nvSpPr>
          <p:spPr>
            <a:xfrm>
              <a:off x="3257469" y="1948912"/>
              <a:ext cx="889686" cy="88968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4" name="Group 63">
            <a:extLst>
              <a:ext uri="{FF2B5EF4-FFF2-40B4-BE49-F238E27FC236}">
                <a16:creationId xmlns:a16="http://schemas.microsoft.com/office/drawing/2014/main" id="{82CCEC14-30D1-46A8-A873-1969A9A8F9FA}"/>
              </a:ext>
            </a:extLst>
          </p:cNvPr>
          <p:cNvGrpSpPr/>
          <p:nvPr/>
        </p:nvGrpSpPr>
        <p:grpSpPr>
          <a:xfrm>
            <a:off x="2968405" y="2170141"/>
            <a:ext cx="563410" cy="564572"/>
            <a:chOff x="5242440" y="1755914"/>
            <a:chExt cx="1275682" cy="1275682"/>
          </a:xfrm>
        </p:grpSpPr>
        <p:sp>
          <p:nvSpPr>
            <p:cNvPr id="65" name="Teardrop 64">
              <a:extLst>
                <a:ext uri="{FF2B5EF4-FFF2-40B4-BE49-F238E27FC236}">
                  <a16:creationId xmlns:a16="http://schemas.microsoft.com/office/drawing/2014/main" id="{B9DC9BA6-01DC-4EFB-82E3-2717FF8B7CE5}"/>
                </a:ext>
              </a:extLst>
            </p:cNvPr>
            <p:cNvSpPr/>
            <p:nvPr/>
          </p:nvSpPr>
          <p:spPr>
            <a:xfrm rot="8100000">
              <a:off x="5242440" y="1755914"/>
              <a:ext cx="1275682" cy="1275682"/>
            </a:xfrm>
            <a:prstGeom prst="teardrop">
              <a:avLst>
                <a:gd name="adj" fmla="val 109962"/>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a:extLst>
                <a:ext uri="{FF2B5EF4-FFF2-40B4-BE49-F238E27FC236}">
                  <a16:creationId xmlns:a16="http://schemas.microsoft.com/office/drawing/2014/main" id="{CA935319-4C0B-4B63-9DE3-377694C94B0E}"/>
                </a:ext>
              </a:extLst>
            </p:cNvPr>
            <p:cNvSpPr/>
            <p:nvPr/>
          </p:nvSpPr>
          <p:spPr>
            <a:xfrm>
              <a:off x="5436789" y="1948912"/>
              <a:ext cx="889686" cy="88968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8" name="Group 67">
            <a:extLst>
              <a:ext uri="{FF2B5EF4-FFF2-40B4-BE49-F238E27FC236}">
                <a16:creationId xmlns:a16="http://schemas.microsoft.com/office/drawing/2014/main" id="{5E91A0C4-16D9-4262-BC92-0E8535F56EB2}"/>
              </a:ext>
            </a:extLst>
          </p:cNvPr>
          <p:cNvGrpSpPr/>
          <p:nvPr/>
        </p:nvGrpSpPr>
        <p:grpSpPr>
          <a:xfrm>
            <a:off x="4260088" y="2168805"/>
            <a:ext cx="563410" cy="564572"/>
            <a:chOff x="7353181" y="1755914"/>
            <a:chExt cx="1275682" cy="1275682"/>
          </a:xfrm>
          <a:solidFill>
            <a:srgbClr val="592F93"/>
          </a:solidFill>
        </p:grpSpPr>
        <p:sp>
          <p:nvSpPr>
            <p:cNvPr id="69" name="Teardrop 68">
              <a:extLst>
                <a:ext uri="{FF2B5EF4-FFF2-40B4-BE49-F238E27FC236}">
                  <a16:creationId xmlns:a16="http://schemas.microsoft.com/office/drawing/2014/main" id="{3013F73C-52D7-40FA-AE5E-6E4F53D400F5}"/>
                </a:ext>
              </a:extLst>
            </p:cNvPr>
            <p:cNvSpPr/>
            <p:nvPr/>
          </p:nvSpPr>
          <p:spPr>
            <a:xfrm rot="8100000">
              <a:off x="7353181" y="1755914"/>
              <a:ext cx="1275682" cy="1275682"/>
            </a:xfrm>
            <a:prstGeom prst="teardrop">
              <a:avLst>
                <a:gd name="adj" fmla="val 10996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8B5C085C-26ED-4457-A4BB-7BBE95D872FF}"/>
                </a:ext>
              </a:extLst>
            </p:cNvPr>
            <p:cNvSpPr/>
            <p:nvPr/>
          </p:nvSpPr>
          <p:spPr>
            <a:xfrm>
              <a:off x="7547530" y="1948912"/>
              <a:ext cx="889686" cy="88968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19" name="Straight Connector 118">
            <a:extLst>
              <a:ext uri="{FF2B5EF4-FFF2-40B4-BE49-F238E27FC236}">
                <a16:creationId xmlns:a16="http://schemas.microsoft.com/office/drawing/2014/main" id="{CE9B20D8-8141-40AD-AA45-A0FC564A1326}"/>
              </a:ext>
            </a:extLst>
          </p:cNvPr>
          <p:cNvCxnSpPr>
            <a:cxnSpLocks/>
          </p:cNvCxnSpPr>
          <p:nvPr/>
        </p:nvCxnSpPr>
        <p:spPr>
          <a:xfrm>
            <a:off x="4623296" y="3053159"/>
            <a:ext cx="868695" cy="1"/>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a:extLst>
              <a:ext uri="{FF2B5EF4-FFF2-40B4-BE49-F238E27FC236}">
                <a16:creationId xmlns:a16="http://schemas.microsoft.com/office/drawing/2014/main" id="{0556FC20-CC87-408E-91B5-3AB7455BB2F8}"/>
              </a:ext>
            </a:extLst>
          </p:cNvPr>
          <p:cNvGrpSpPr/>
          <p:nvPr/>
        </p:nvGrpSpPr>
        <p:grpSpPr>
          <a:xfrm>
            <a:off x="5617634" y="3011392"/>
            <a:ext cx="93230" cy="93423"/>
            <a:chOff x="5973250" y="4248152"/>
            <a:chExt cx="211094" cy="211094"/>
          </a:xfrm>
        </p:grpSpPr>
        <p:sp>
          <p:nvSpPr>
            <p:cNvPr id="121" name="Oval 120">
              <a:extLst>
                <a:ext uri="{FF2B5EF4-FFF2-40B4-BE49-F238E27FC236}">
                  <a16:creationId xmlns:a16="http://schemas.microsoft.com/office/drawing/2014/main" id="{5BA51750-C93D-4531-A3C9-AC34927D65DD}"/>
                </a:ext>
              </a:extLst>
            </p:cNvPr>
            <p:cNvSpPr/>
            <p:nvPr/>
          </p:nvSpPr>
          <p:spPr>
            <a:xfrm>
              <a:off x="5973250" y="4248152"/>
              <a:ext cx="211094" cy="21109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a:extLst>
                <a:ext uri="{FF2B5EF4-FFF2-40B4-BE49-F238E27FC236}">
                  <a16:creationId xmlns:a16="http://schemas.microsoft.com/office/drawing/2014/main" id="{B71E7F63-4FAF-4FD0-9095-723359AA1DFB}"/>
                </a:ext>
              </a:extLst>
            </p:cNvPr>
            <p:cNvSpPr/>
            <p:nvPr/>
          </p:nvSpPr>
          <p:spPr>
            <a:xfrm>
              <a:off x="6003538" y="4278440"/>
              <a:ext cx="150518" cy="150518"/>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grpSp>
      <p:sp>
        <p:nvSpPr>
          <p:cNvPr id="123" name="TextBox 122">
            <a:extLst>
              <a:ext uri="{FF2B5EF4-FFF2-40B4-BE49-F238E27FC236}">
                <a16:creationId xmlns:a16="http://schemas.microsoft.com/office/drawing/2014/main" id="{D24CA63E-2C56-4B22-BD9B-E6F88048B54E}"/>
              </a:ext>
            </a:extLst>
          </p:cNvPr>
          <p:cNvSpPr txBox="1"/>
          <p:nvPr/>
        </p:nvSpPr>
        <p:spPr>
          <a:xfrm>
            <a:off x="5008751" y="3492810"/>
            <a:ext cx="1140095" cy="369332"/>
          </a:xfrm>
          <a:prstGeom prst="rect">
            <a:avLst/>
          </a:prstGeom>
          <a:noFill/>
        </p:spPr>
        <p:txBody>
          <a:bodyPr wrap="square" rtlCol="0">
            <a:spAutoFit/>
          </a:bodyPr>
          <a:lstStyle/>
          <a:p>
            <a:pPr algn="ctr"/>
            <a:r>
              <a:rPr lang="en-US" dirty="0">
                <a:solidFill>
                  <a:schemeClr val="tx1">
                    <a:lumMod val="75000"/>
                    <a:lumOff val="25000"/>
                  </a:schemeClr>
                </a:solidFill>
                <a:latin typeface="Tw Cen MT" panose="020B0602020104020603" pitchFamily="34" charset="0"/>
              </a:rPr>
              <a:t>METHOD</a:t>
            </a:r>
          </a:p>
        </p:txBody>
      </p:sp>
      <p:grpSp>
        <p:nvGrpSpPr>
          <p:cNvPr id="125" name="Group 124">
            <a:extLst>
              <a:ext uri="{FF2B5EF4-FFF2-40B4-BE49-F238E27FC236}">
                <a16:creationId xmlns:a16="http://schemas.microsoft.com/office/drawing/2014/main" id="{F6DFB594-25AA-4A98-9D12-68ABEE9E2DAF}"/>
              </a:ext>
            </a:extLst>
          </p:cNvPr>
          <p:cNvGrpSpPr/>
          <p:nvPr/>
        </p:nvGrpSpPr>
        <p:grpSpPr>
          <a:xfrm>
            <a:off x="5383012" y="2182135"/>
            <a:ext cx="563410" cy="564572"/>
            <a:chOff x="7353181" y="1755914"/>
            <a:chExt cx="1275682" cy="1275682"/>
          </a:xfrm>
          <a:solidFill>
            <a:srgbClr val="00B0F0"/>
          </a:solidFill>
        </p:grpSpPr>
        <p:sp>
          <p:nvSpPr>
            <p:cNvPr id="126" name="Teardrop 125">
              <a:extLst>
                <a:ext uri="{FF2B5EF4-FFF2-40B4-BE49-F238E27FC236}">
                  <a16:creationId xmlns:a16="http://schemas.microsoft.com/office/drawing/2014/main" id="{C2EDFC70-CC5F-42A3-AE01-7F180CDB115C}"/>
                </a:ext>
              </a:extLst>
            </p:cNvPr>
            <p:cNvSpPr/>
            <p:nvPr/>
          </p:nvSpPr>
          <p:spPr>
            <a:xfrm rot="8100000">
              <a:off x="7353181" y="1755914"/>
              <a:ext cx="1275682" cy="1275682"/>
            </a:xfrm>
            <a:prstGeom prst="teardrop">
              <a:avLst>
                <a:gd name="adj" fmla="val 10996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Oval 126">
              <a:extLst>
                <a:ext uri="{FF2B5EF4-FFF2-40B4-BE49-F238E27FC236}">
                  <a16:creationId xmlns:a16="http://schemas.microsoft.com/office/drawing/2014/main" id="{0727B397-C13A-4CDD-AA48-04AD29C31370}"/>
                </a:ext>
              </a:extLst>
            </p:cNvPr>
            <p:cNvSpPr/>
            <p:nvPr/>
          </p:nvSpPr>
          <p:spPr>
            <a:xfrm>
              <a:off x="7547530" y="1948912"/>
              <a:ext cx="889686" cy="88968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28" name="Straight Connector 127">
            <a:extLst>
              <a:ext uri="{FF2B5EF4-FFF2-40B4-BE49-F238E27FC236}">
                <a16:creationId xmlns:a16="http://schemas.microsoft.com/office/drawing/2014/main" id="{DE7FD0F3-C378-4FFF-A59A-25454E6805BB}"/>
              </a:ext>
            </a:extLst>
          </p:cNvPr>
          <p:cNvCxnSpPr>
            <a:cxnSpLocks/>
          </p:cNvCxnSpPr>
          <p:nvPr/>
        </p:nvCxnSpPr>
        <p:spPr>
          <a:xfrm>
            <a:off x="5730849" y="3034232"/>
            <a:ext cx="868695" cy="1"/>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129" name="Group 128">
            <a:extLst>
              <a:ext uri="{FF2B5EF4-FFF2-40B4-BE49-F238E27FC236}">
                <a16:creationId xmlns:a16="http://schemas.microsoft.com/office/drawing/2014/main" id="{433BF83A-24D3-4373-BEAE-3D77FA199A6E}"/>
              </a:ext>
            </a:extLst>
          </p:cNvPr>
          <p:cNvGrpSpPr/>
          <p:nvPr/>
        </p:nvGrpSpPr>
        <p:grpSpPr>
          <a:xfrm>
            <a:off x="6725187" y="2992465"/>
            <a:ext cx="93230" cy="93423"/>
            <a:chOff x="5973250" y="4248152"/>
            <a:chExt cx="211094" cy="211094"/>
          </a:xfrm>
          <a:solidFill>
            <a:srgbClr val="F58D74"/>
          </a:solidFill>
        </p:grpSpPr>
        <p:sp>
          <p:nvSpPr>
            <p:cNvPr id="130" name="Oval 129">
              <a:extLst>
                <a:ext uri="{FF2B5EF4-FFF2-40B4-BE49-F238E27FC236}">
                  <a16:creationId xmlns:a16="http://schemas.microsoft.com/office/drawing/2014/main" id="{A30879AB-EB69-46D6-A74F-6E1836FD4791}"/>
                </a:ext>
              </a:extLst>
            </p:cNvPr>
            <p:cNvSpPr/>
            <p:nvPr/>
          </p:nvSpPr>
          <p:spPr>
            <a:xfrm>
              <a:off x="5973250" y="4248152"/>
              <a:ext cx="211094" cy="21109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a:extLst>
                <a:ext uri="{FF2B5EF4-FFF2-40B4-BE49-F238E27FC236}">
                  <a16:creationId xmlns:a16="http://schemas.microsoft.com/office/drawing/2014/main" id="{8E227B86-E8F9-4DBF-AECD-D81B5549F453}"/>
                </a:ext>
              </a:extLst>
            </p:cNvPr>
            <p:cNvSpPr/>
            <p:nvPr/>
          </p:nvSpPr>
          <p:spPr>
            <a:xfrm>
              <a:off x="6003538" y="4278440"/>
              <a:ext cx="150518" cy="15051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2" name="TextBox 131">
            <a:extLst>
              <a:ext uri="{FF2B5EF4-FFF2-40B4-BE49-F238E27FC236}">
                <a16:creationId xmlns:a16="http://schemas.microsoft.com/office/drawing/2014/main" id="{2A345165-84AB-418F-9CF8-45E9CE58209A}"/>
              </a:ext>
            </a:extLst>
          </p:cNvPr>
          <p:cNvSpPr txBox="1"/>
          <p:nvPr/>
        </p:nvSpPr>
        <p:spPr>
          <a:xfrm>
            <a:off x="6116819" y="3126902"/>
            <a:ext cx="1140095" cy="369332"/>
          </a:xfrm>
          <a:prstGeom prst="rect">
            <a:avLst/>
          </a:prstGeom>
          <a:noFill/>
        </p:spPr>
        <p:txBody>
          <a:bodyPr wrap="square" rtlCol="0">
            <a:spAutoFit/>
          </a:bodyPr>
          <a:lstStyle/>
          <a:p>
            <a:pPr algn="ctr"/>
            <a:r>
              <a:rPr lang="en-US" dirty="0">
                <a:solidFill>
                  <a:schemeClr val="tx1">
                    <a:lumMod val="75000"/>
                    <a:lumOff val="25000"/>
                  </a:schemeClr>
                </a:solidFill>
                <a:latin typeface="Tw Cen MT" panose="020B0602020104020603" pitchFamily="34" charset="0"/>
              </a:rPr>
              <a:t>VARIABLE</a:t>
            </a:r>
          </a:p>
        </p:txBody>
      </p:sp>
      <p:grpSp>
        <p:nvGrpSpPr>
          <p:cNvPr id="134" name="Group 133">
            <a:extLst>
              <a:ext uri="{FF2B5EF4-FFF2-40B4-BE49-F238E27FC236}">
                <a16:creationId xmlns:a16="http://schemas.microsoft.com/office/drawing/2014/main" id="{6BA59107-E38C-402D-8CAD-44D0E23ADC98}"/>
              </a:ext>
            </a:extLst>
          </p:cNvPr>
          <p:cNvGrpSpPr/>
          <p:nvPr/>
        </p:nvGrpSpPr>
        <p:grpSpPr>
          <a:xfrm>
            <a:off x="6490565" y="2163208"/>
            <a:ext cx="563410" cy="564572"/>
            <a:chOff x="7353181" y="1755914"/>
            <a:chExt cx="1275682" cy="1275682"/>
          </a:xfrm>
          <a:solidFill>
            <a:srgbClr val="F58D74"/>
          </a:solidFill>
        </p:grpSpPr>
        <p:sp>
          <p:nvSpPr>
            <p:cNvPr id="135" name="Teardrop 134">
              <a:extLst>
                <a:ext uri="{FF2B5EF4-FFF2-40B4-BE49-F238E27FC236}">
                  <a16:creationId xmlns:a16="http://schemas.microsoft.com/office/drawing/2014/main" id="{DF148B28-80FA-4FFA-956B-A91005618782}"/>
                </a:ext>
              </a:extLst>
            </p:cNvPr>
            <p:cNvSpPr/>
            <p:nvPr/>
          </p:nvSpPr>
          <p:spPr>
            <a:xfrm rot="8100000">
              <a:off x="7353181" y="1755914"/>
              <a:ext cx="1275682" cy="1275682"/>
            </a:xfrm>
            <a:prstGeom prst="teardrop">
              <a:avLst>
                <a:gd name="adj" fmla="val 10996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a:extLst>
                <a:ext uri="{FF2B5EF4-FFF2-40B4-BE49-F238E27FC236}">
                  <a16:creationId xmlns:a16="http://schemas.microsoft.com/office/drawing/2014/main" id="{3A7A4C5A-4C11-4BA4-AD12-809E7EBE2D75}"/>
                </a:ext>
              </a:extLst>
            </p:cNvPr>
            <p:cNvSpPr/>
            <p:nvPr/>
          </p:nvSpPr>
          <p:spPr>
            <a:xfrm>
              <a:off x="7547530" y="1948912"/>
              <a:ext cx="889686" cy="88968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37" name="Straight Connector 136">
            <a:extLst>
              <a:ext uri="{FF2B5EF4-FFF2-40B4-BE49-F238E27FC236}">
                <a16:creationId xmlns:a16="http://schemas.microsoft.com/office/drawing/2014/main" id="{F53B5D92-F5AC-4DC9-826A-43384BD54AEC}"/>
              </a:ext>
            </a:extLst>
          </p:cNvPr>
          <p:cNvCxnSpPr>
            <a:cxnSpLocks/>
          </p:cNvCxnSpPr>
          <p:nvPr/>
        </p:nvCxnSpPr>
        <p:spPr>
          <a:xfrm>
            <a:off x="6908088" y="3034232"/>
            <a:ext cx="868695" cy="1"/>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138" name="Group 137">
            <a:extLst>
              <a:ext uri="{FF2B5EF4-FFF2-40B4-BE49-F238E27FC236}">
                <a16:creationId xmlns:a16="http://schemas.microsoft.com/office/drawing/2014/main" id="{4773C9C4-C7F8-4789-AAFE-6A2D5C506825}"/>
              </a:ext>
            </a:extLst>
          </p:cNvPr>
          <p:cNvGrpSpPr/>
          <p:nvPr/>
        </p:nvGrpSpPr>
        <p:grpSpPr>
          <a:xfrm>
            <a:off x="7902426" y="2992465"/>
            <a:ext cx="93230" cy="93423"/>
            <a:chOff x="5973250" y="4248152"/>
            <a:chExt cx="211094" cy="211094"/>
          </a:xfrm>
        </p:grpSpPr>
        <p:sp>
          <p:nvSpPr>
            <p:cNvPr id="139" name="Oval 138">
              <a:extLst>
                <a:ext uri="{FF2B5EF4-FFF2-40B4-BE49-F238E27FC236}">
                  <a16:creationId xmlns:a16="http://schemas.microsoft.com/office/drawing/2014/main" id="{76A636B1-DF3B-4225-97A3-5A69E0C204B5}"/>
                </a:ext>
              </a:extLst>
            </p:cNvPr>
            <p:cNvSpPr/>
            <p:nvPr/>
          </p:nvSpPr>
          <p:spPr>
            <a:xfrm>
              <a:off x="5973250" y="4248152"/>
              <a:ext cx="211094" cy="21109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C4C5"/>
                </a:solidFill>
              </a:endParaRPr>
            </a:p>
          </p:txBody>
        </p:sp>
        <p:sp>
          <p:nvSpPr>
            <p:cNvPr id="140" name="Oval 139">
              <a:extLst>
                <a:ext uri="{FF2B5EF4-FFF2-40B4-BE49-F238E27FC236}">
                  <a16:creationId xmlns:a16="http://schemas.microsoft.com/office/drawing/2014/main" id="{B73C97FA-968D-4B5D-A6A4-87EFE1A9E2EE}"/>
                </a:ext>
              </a:extLst>
            </p:cNvPr>
            <p:cNvSpPr/>
            <p:nvPr/>
          </p:nvSpPr>
          <p:spPr>
            <a:xfrm>
              <a:off x="6003538" y="4278440"/>
              <a:ext cx="150518" cy="150518"/>
            </a:xfrm>
            <a:prstGeom prst="ellipse">
              <a:avLst/>
            </a:prstGeom>
            <a:solidFill>
              <a:srgbClr val="56C4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1" name="TextBox 140">
            <a:extLst>
              <a:ext uri="{FF2B5EF4-FFF2-40B4-BE49-F238E27FC236}">
                <a16:creationId xmlns:a16="http://schemas.microsoft.com/office/drawing/2014/main" id="{0140C6C9-3D21-4F8B-99A5-2C24471B980A}"/>
              </a:ext>
            </a:extLst>
          </p:cNvPr>
          <p:cNvSpPr txBox="1"/>
          <p:nvPr/>
        </p:nvSpPr>
        <p:spPr>
          <a:xfrm>
            <a:off x="7293543" y="3473883"/>
            <a:ext cx="1140095" cy="369332"/>
          </a:xfrm>
          <a:prstGeom prst="rect">
            <a:avLst/>
          </a:prstGeom>
          <a:noFill/>
        </p:spPr>
        <p:txBody>
          <a:bodyPr wrap="square" rtlCol="0">
            <a:spAutoFit/>
          </a:bodyPr>
          <a:lstStyle/>
          <a:p>
            <a:pPr algn="ctr"/>
            <a:r>
              <a:rPr lang="en-US" dirty="0">
                <a:solidFill>
                  <a:schemeClr val="tx1">
                    <a:lumMod val="75000"/>
                    <a:lumOff val="25000"/>
                  </a:schemeClr>
                </a:solidFill>
                <a:latin typeface="Tw Cen MT" panose="020B0602020104020603" pitchFamily="34" charset="0"/>
              </a:rPr>
              <a:t>RESULT</a:t>
            </a:r>
          </a:p>
        </p:txBody>
      </p:sp>
      <p:grpSp>
        <p:nvGrpSpPr>
          <p:cNvPr id="143" name="Group 142">
            <a:extLst>
              <a:ext uri="{FF2B5EF4-FFF2-40B4-BE49-F238E27FC236}">
                <a16:creationId xmlns:a16="http://schemas.microsoft.com/office/drawing/2014/main" id="{7CE33084-7A34-4C1B-99BB-96B8ACAEE087}"/>
              </a:ext>
            </a:extLst>
          </p:cNvPr>
          <p:cNvGrpSpPr/>
          <p:nvPr/>
        </p:nvGrpSpPr>
        <p:grpSpPr>
          <a:xfrm>
            <a:off x="7667804" y="2163208"/>
            <a:ext cx="563410" cy="564572"/>
            <a:chOff x="7353181" y="1755914"/>
            <a:chExt cx="1275682" cy="1275682"/>
          </a:xfrm>
          <a:solidFill>
            <a:srgbClr val="56C4C5"/>
          </a:solidFill>
        </p:grpSpPr>
        <p:sp>
          <p:nvSpPr>
            <p:cNvPr id="144" name="Teardrop 143">
              <a:extLst>
                <a:ext uri="{FF2B5EF4-FFF2-40B4-BE49-F238E27FC236}">
                  <a16:creationId xmlns:a16="http://schemas.microsoft.com/office/drawing/2014/main" id="{10EBACCB-BF87-423B-BB38-A8E9DF7DADF2}"/>
                </a:ext>
              </a:extLst>
            </p:cNvPr>
            <p:cNvSpPr/>
            <p:nvPr/>
          </p:nvSpPr>
          <p:spPr>
            <a:xfrm rot="8100000">
              <a:off x="7353181" y="1755914"/>
              <a:ext cx="1275682" cy="1275682"/>
            </a:xfrm>
            <a:prstGeom prst="teardrop">
              <a:avLst>
                <a:gd name="adj" fmla="val 10996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144">
              <a:extLst>
                <a:ext uri="{FF2B5EF4-FFF2-40B4-BE49-F238E27FC236}">
                  <a16:creationId xmlns:a16="http://schemas.microsoft.com/office/drawing/2014/main" id="{B735C332-6C16-429B-856F-5071765A0F72}"/>
                </a:ext>
              </a:extLst>
            </p:cNvPr>
            <p:cNvSpPr/>
            <p:nvPr/>
          </p:nvSpPr>
          <p:spPr>
            <a:xfrm>
              <a:off x="7547530" y="1948912"/>
              <a:ext cx="889686" cy="88968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46" name="Straight Connector 145">
            <a:extLst>
              <a:ext uri="{FF2B5EF4-FFF2-40B4-BE49-F238E27FC236}">
                <a16:creationId xmlns:a16="http://schemas.microsoft.com/office/drawing/2014/main" id="{4A48365D-6EF1-470C-A1CA-383257FA3483}"/>
              </a:ext>
            </a:extLst>
          </p:cNvPr>
          <p:cNvCxnSpPr>
            <a:cxnSpLocks/>
          </p:cNvCxnSpPr>
          <p:nvPr/>
        </p:nvCxnSpPr>
        <p:spPr>
          <a:xfrm>
            <a:off x="8085327" y="3053159"/>
            <a:ext cx="868695" cy="1"/>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147" name="Group 146">
            <a:extLst>
              <a:ext uri="{FF2B5EF4-FFF2-40B4-BE49-F238E27FC236}">
                <a16:creationId xmlns:a16="http://schemas.microsoft.com/office/drawing/2014/main" id="{C580CC75-80D4-4D12-9252-C126FDB087C5}"/>
              </a:ext>
            </a:extLst>
          </p:cNvPr>
          <p:cNvGrpSpPr/>
          <p:nvPr/>
        </p:nvGrpSpPr>
        <p:grpSpPr>
          <a:xfrm>
            <a:off x="9079665" y="3011392"/>
            <a:ext cx="93230" cy="93423"/>
            <a:chOff x="5973250" y="4248152"/>
            <a:chExt cx="211094" cy="211094"/>
          </a:xfrm>
        </p:grpSpPr>
        <p:sp>
          <p:nvSpPr>
            <p:cNvPr id="148" name="Oval 147">
              <a:extLst>
                <a:ext uri="{FF2B5EF4-FFF2-40B4-BE49-F238E27FC236}">
                  <a16:creationId xmlns:a16="http://schemas.microsoft.com/office/drawing/2014/main" id="{C7BC1D18-B983-4F08-8D6E-6D3801C87509}"/>
                </a:ext>
              </a:extLst>
            </p:cNvPr>
            <p:cNvSpPr/>
            <p:nvPr/>
          </p:nvSpPr>
          <p:spPr>
            <a:xfrm>
              <a:off x="5973250" y="4248152"/>
              <a:ext cx="211094" cy="21109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Oval 148">
              <a:extLst>
                <a:ext uri="{FF2B5EF4-FFF2-40B4-BE49-F238E27FC236}">
                  <a16:creationId xmlns:a16="http://schemas.microsoft.com/office/drawing/2014/main" id="{63A98A12-DC63-483F-AC8E-3130334FE6F1}"/>
                </a:ext>
              </a:extLst>
            </p:cNvPr>
            <p:cNvSpPr/>
            <p:nvPr/>
          </p:nvSpPr>
          <p:spPr>
            <a:xfrm>
              <a:off x="6003538" y="4278440"/>
              <a:ext cx="150518" cy="150518"/>
            </a:xfrm>
            <a:prstGeom prst="ellipse">
              <a:avLst/>
            </a:prstGeom>
            <a:solidFill>
              <a:srgbClr val="592F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92F93"/>
                </a:solidFill>
              </a:endParaRPr>
            </a:p>
          </p:txBody>
        </p:sp>
      </p:grpSp>
      <p:sp>
        <p:nvSpPr>
          <p:cNvPr id="150" name="TextBox 149">
            <a:extLst>
              <a:ext uri="{FF2B5EF4-FFF2-40B4-BE49-F238E27FC236}">
                <a16:creationId xmlns:a16="http://schemas.microsoft.com/office/drawing/2014/main" id="{64349E3E-78DE-45CE-BA2A-12DD93DB72FA}"/>
              </a:ext>
            </a:extLst>
          </p:cNvPr>
          <p:cNvSpPr txBox="1"/>
          <p:nvPr/>
        </p:nvSpPr>
        <p:spPr>
          <a:xfrm>
            <a:off x="8225663" y="3104551"/>
            <a:ext cx="1465370" cy="369332"/>
          </a:xfrm>
          <a:prstGeom prst="rect">
            <a:avLst/>
          </a:prstGeom>
          <a:noFill/>
        </p:spPr>
        <p:txBody>
          <a:bodyPr wrap="square" rtlCol="0">
            <a:spAutoFit/>
          </a:bodyPr>
          <a:lstStyle/>
          <a:p>
            <a:pPr algn="ctr"/>
            <a:r>
              <a:rPr lang="en-US" dirty="0">
                <a:solidFill>
                  <a:schemeClr val="tx1">
                    <a:lumMod val="75000"/>
                    <a:lumOff val="25000"/>
                  </a:schemeClr>
                </a:solidFill>
                <a:latin typeface="Tw Cen MT" panose="020B0602020104020603" pitchFamily="34" charset="0"/>
              </a:rPr>
              <a:t>DISCUSSION</a:t>
            </a:r>
          </a:p>
        </p:txBody>
      </p:sp>
      <p:grpSp>
        <p:nvGrpSpPr>
          <p:cNvPr id="152" name="Group 151">
            <a:extLst>
              <a:ext uri="{FF2B5EF4-FFF2-40B4-BE49-F238E27FC236}">
                <a16:creationId xmlns:a16="http://schemas.microsoft.com/office/drawing/2014/main" id="{97873797-8A10-4571-8718-D43021848A0F}"/>
              </a:ext>
            </a:extLst>
          </p:cNvPr>
          <p:cNvGrpSpPr/>
          <p:nvPr/>
        </p:nvGrpSpPr>
        <p:grpSpPr>
          <a:xfrm>
            <a:off x="8845043" y="2182135"/>
            <a:ext cx="563410" cy="564572"/>
            <a:chOff x="7353181" y="1755914"/>
            <a:chExt cx="1275682" cy="1275682"/>
          </a:xfrm>
          <a:solidFill>
            <a:srgbClr val="7E6AAF"/>
          </a:solidFill>
        </p:grpSpPr>
        <p:sp>
          <p:nvSpPr>
            <p:cNvPr id="153" name="Teardrop 152">
              <a:extLst>
                <a:ext uri="{FF2B5EF4-FFF2-40B4-BE49-F238E27FC236}">
                  <a16:creationId xmlns:a16="http://schemas.microsoft.com/office/drawing/2014/main" id="{F185E4CA-6CA4-4D9F-ABD4-DD6A278C9EA4}"/>
                </a:ext>
              </a:extLst>
            </p:cNvPr>
            <p:cNvSpPr/>
            <p:nvPr/>
          </p:nvSpPr>
          <p:spPr>
            <a:xfrm rot="8100000">
              <a:off x="7353181" y="1755914"/>
              <a:ext cx="1275682" cy="1275682"/>
            </a:xfrm>
            <a:prstGeom prst="teardrop">
              <a:avLst>
                <a:gd name="adj" fmla="val 10996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Oval 153">
              <a:extLst>
                <a:ext uri="{FF2B5EF4-FFF2-40B4-BE49-F238E27FC236}">
                  <a16:creationId xmlns:a16="http://schemas.microsoft.com/office/drawing/2014/main" id="{B8A83AD9-4D09-404E-BCBA-A62B5C947C82}"/>
                </a:ext>
              </a:extLst>
            </p:cNvPr>
            <p:cNvSpPr/>
            <p:nvPr/>
          </p:nvSpPr>
          <p:spPr>
            <a:xfrm>
              <a:off x="7547530" y="1948912"/>
              <a:ext cx="889686" cy="88968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55" name="Straight Connector 154">
            <a:extLst>
              <a:ext uri="{FF2B5EF4-FFF2-40B4-BE49-F238E27FC236}">
                <a16:creationId xmlns:a16="http://schemas.microsoft.com/office/drawing/2014/main" id="{5B4E71BF-0BE5-451F-B5A8-2A7CA9FA0EFA}"/>
              </a:ext>
            </a:extLst>
          </p:cNvPr>
          <p:cNvCxnSpPr>
            <a:cxnSpLocks/>
          </p:cNvCxnSpPr>
          <p:nvPr/>
        </p:nvCxnSpPr>
        <p:spPr>
          <a:xfrm>
            <a:off x="9224907" y="3034232"/>
            <a:ext cx="868695" cy="1"/>
          </a:xfrm>
          <a:prstGeom prst="line">
            <a:avLst/>
          </a:prstGeom>
          <a:ln w="2857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nvGrpSpPr>
          <p:cNvPr id="156" name="Group 155">
            <a:extLst>
              <a:ext uri="{FF2B5EF4-FFF2-40B4-BE49-F238E27FC236}">
                <a16:creationId xmlns:a16="http://schemas.microsoft.com/office/drawing/2014/main" id="{57054A1F-B4D9-466F-9174-47258C9CC3E5}"/>
              </a:ext>
            </a:extLst>
          </p:cNvPr>
          <p:cNvGrpSpPr/>
          <p:nvPr/>
        </p:nvGrpSpPr>
        <p:grpSpPr>
          <a:xfrm>
            <a:off x="10219245" y="2992465"/>
            <a:ext cx="93230" cy="93423"/>
            <a:chOff x="5973250" y="4248152"/>
            <a:chExt cx="211094" cy="211094"/>
          </a:xfrm>
        </p:grpSpPr>
        <p:sp>
          <p:nvSpPr>
            <p:cNvPr id="157" name="Oval 156">
              <a:extLst>
                <a:ext uri="{FF2B5EF4-FFF2-40B4-BE49-F238E27FC236}">
                  <a16:creationId xmlns:a16="http://schemas.microsoft.com/office/drawing/2014/main" id="{7B3E0E83-5E86-4AEF-B5DB-DCBBEFB570DE}"/>
                </a:ext>
              </a:extLst>
            </p:cNvPr>
            <p:cNvSpPr/>
            <p:nvPr/>
          </p:nvSpPr>
          <p:spPr>
            <a:xfrm>
              <a:off x="5973250" y="4248152"/>
              <a:ext cx="211094" cy="211094"/>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Oval 157">
              <a:extLst>
                <a:ext uri="{FF2B5EF4-FFF2-40B4-BE49-F238E27FC236}">
                  <a16:creationId xmlns:a16="http://schemas.microsoft.com/office/drawing/2014/main" id="{6630B7AE-5434-4498-8DBA-64037FA93B91}"/>
                </a:ext>
              </a:extLst>
            </p:cNvPr>
            <p:cNvSpPr/>
            <p:nvPr/>
          </p:nvSpPr>
          <p:spPr>
            <a:xfrm>
              <a:off x="6003538" y="4278440"/>
              <a:ext cx="150518" cy="150518"/>
            </a:xfrm>
            <a:prstGeom prst="ellipse">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9" name="TextBox 158">
            <a:extLst>
              <a:ext uri="{FF2B5EF4-FFF2-40B4-BE49-F238E27FC236}">
                <a16:creationId xmlns:a16="http://schemas.microsoft.com/office/drawing/2014/main" id="{ABEFFFA2-A1EB-4973-9A5E-4AC2C749DE94}"/>
              </a:ext>
            </a:extLst>
          </p:cNvPr>
          <p:cNvSpPr txBox="1"/>
          <p:nvPr/>
        </p:nvSpPr>
        <p:spPr>
          <a:xfrm>
            <a:off x="9610362" y="3473883"/>
            <a:ext cx="1585591" cy="369332"/>
          </a:xfrm>
          <a:prstGeom prst="rect">
            <a:avLst/>
          </a:prstGeom>
          <a:noFill/>
        </p:spPr>
        <p:txBody>
          <a:bodyPr wrap="square" rtlCol="0">
            <a:spAutoFit/>
          </a:bodyPr>
          <a:lstStyle/>
          <a:p>
            <a:pPr algn="ctr"/>
            <a:r>
              <a:rPr lang="en-US" dirty="0">
                <a:solidFill>
                  <a:schemeClr val="tx1">
                    <a:lumMod val="75000"/>
                    <a:lumOff val="25000"/>
                  </a:schemeClr>
                </a:solidFill>
                <a:latin typeface="Tw Cen MT" panose="020B0602020104020603" pitchFamily="34" charset="0"/>
              </a:rPr>
              <a:t>CONCLUSION</a:t>
            </a:r>
          </a:p>
        </p:txBody>
      </p:sp>
      <p:grpSp>
        <p:nvGrpSpPr>
          <p:cNvPr id="161" name="Group 160">
            <a:extLst>
              <a:ext uri="{FF2B5EF4-FFF2-40B4-BE49-F238E27FC236}">
                <a16:creationId xmlns:a16="http://schemas.microsoft.com/office/drawing/2014/main" id="{53D239C3-09F4-468A-ABA9-F92A6CE6E16A}"/>
              </a:ext>
            </a:extLst>
          </p:cNvPr>
          <p:cNvGrpSpPr/>
          <p:nvPr/>
        </p:nvGrpSpPr>
        <p:grpSpPr>
          <a:xfrm>
            <a:off x="9984623" y="2163208"/>
            <a:ext cx="563410" cy="564572"/>
            <a:chOff x="7353181" y="1755914"/>
            <a:chExt cx="1275682" cy="1275682"/>
          </a:xfrm>
          <a:solidFill>
            <a:srgbClr val="C00000"/>
          </a:solidFill>
        </p:grpSpPr>
        <p:sp>
          <p:nvSpPr>
            <p:cNvPr id="162" name="Teardrop 161">
              <a:extLst>
                <a:ext uri="{FF2B5EF4-FFF2-40B4-BE49-F238E27FC236}">
                  <a16:creationId xmlns:a16="http://schemas.microsoft.com/office/drawing/2014/main" id="{8AE11C33-ECC8-4CF0-8274-E49776EF5920}"/>
                </a:ext>
              </a:extLst>
            </p:cNvPr>
            <p:cNvSpPr/>
            <p:nvPr/>
          </p:nvSpPr>
          <p:spPr>
            <a:xfrm rot="8100000">
              <a:off x="7353181" y="1755914"/>
              <a:ext cx="1275682" cy="1275682"/>
            </a:xfrm>
            <a:prstGeom prst="teardrop">
              <a:avLst>
                <a:gd name="adj" fmla="val 10996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Oval 162">
              <a:extLst>
                <a:ext uri="{FF2B5EF4-FFF2-40B4-BE49-F238E27FC236}">
                  <a16:creationId xmlns:a16="http://schemas.microsoft.com/office/drawing/2014/main" id="{F1EF0E6A-BC95-4BA8-B539-631D64759B5E}"/>
                </a:ext>
              </a:extLst>
            </p:cNvPr>
            <p:cNvSpPr/>
            <p:nvPr/>
          </p:nvSpPr>
          <p:spPr>
            <a:xfrm>
              <a:off x="7547530" y="1948912"/>
              <a:ext cx="889686" cy="88968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7" name="Oval 166">
            <a:extLst>
              <a:ext uri="{FF2B5EF4-FFF2-40B4-BE49-F238E27FC236}">
                <a16:creationId xmlns:a16="http://schemas.microsoft.com/office/drawing/2014/main" id="{F77F3B88-EC0D-4D00-BEEB-3BCD75DC4B47}"/>
              </a:ext>
            </a:extLst>
          </p:cNvPr>
          <p:cNvSpPr/>
          <p:nvPr/>
        </p:nvSpPr>
        <p:spPr>
          <a:xfrm>
            <a:off x="4359413" y="2267549"/>
            <a:ext cx="392933" cy="39374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8" name="Oval 167">
            <a:extLst>
              <a:ext uri="{FF2B5EF4-FFF2-40B4-BE49-F238E27FC236}">
                <a16:creationId xmlns:a16="http://schemas.microsoft.com/office/drawing/2014/main" id="{377F6784-1655-4AAD-B431-AF80CBE188F9}"/>
              </a:ext>
            </a:extLst>
          </p:cNvPr>
          <p:cNvSpPr/>
          <p:nvPr/>
        </p:nvSpPr>
        <p:spPr>
          <a:xfrm>
            <a:off x="5462198" y="2280879"/>
            <a:ext cx="392933" cy="39374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9" name="Oval 168">
            <a:extLst>
              <a:ext uri="{FF2B5EF4-FFF2-40B4-BE49-F238E27FC236}">
                <a16:creationId xmlns:a16="http://schemas.microsoft.com/office/drawing/2014/main" id="{FA302E92-256B-49B8-BEBF-801CEC535785}"/>
              </a:ext>
            </a:extLst>
          </p:cNvPr>
          <p:cNvSpPr/>
          <p:nvPr/>
        </p:nvSpPr>
        <p:spPr>
          <a:xfrm>
            <a:off x="6574580" y="2255555"/>
            <a:ext cx="392933" cy="39374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0" name="Oval 169">
            <a:extLst>
              <a:ext uri="{FF2B5EF4-FFF2-40B4-BE49-F238E27FC236}">
                <a16:creationId xmlns:a16="http://schemas.microsoft.com/office/drawing/2014/main" id="{1776E028-8349-432F-8486-486EF74CE3CE}"/>
              </a:ext>
            </a:extLst>
          </p:cNvPr>
          <p:cNvSpPr/>
          <p:nvPr/>
        </p:nvSpPr>
        <p:spPr>
          <a:xfrm>
            <a:off x="7752574" y="2242718"/>
            <a:ext cx="392933" cy="39374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1" name="Oval 170">
            <a:extLst>
              <a:ext uri="{FF2B5EF4-FFF2-40B4-BE49-F238E27FC236}">
                <a16:creationId xmlns:a16="http://schemas.microsoft.com/office/drawing/2014/main" id="{98B91E09-A4B4-4424-A25F-5482CB05A61F}"/>
              </a:ext>
            </a:extLst>
          </p:cNvPr>
          <p:cNvSpPr/>
          <p:nvPr/>
        </p:nvSpPr>
        <p:spPr>
          <a:xfrm>
            <a:off x="8929813" y="2255555"/>
            <a:ext cx="392933" cy="39374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2" name="Oval 171">
            <a:extLst>
              <a:ext uri="{FF2B5EF4-FFF2-40B4-BE49-F238E27FC236}">
                <a16:creationId xmlns:a16="http://schemas.microsoft.com/office/drawing/2014/main" id="{629E6C7E-70E1-4159-857A-989B6A8975AC}"/>
              </a:ext>
            </a:extLst>
          </p:cNvPr>
          <p:cNvSpPr/>
          <p:nvPr/>
        </p:nvSpPr>
        <p:spPr>
          <a:xfrm>
            <a:off x="10055332" y="2271131"/>
            <a:ext cx="392933" cy="39374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3B17FFC2-1730-4238-B844-307EB2647E2C}"/>
              </a:ext>
            </a:extLst>
          </p:cNvPr>
          <p:cNvSpPr txBox="1"/>
          <p:nvPr/>
        </p:nvSpPr>
        <p:spPr>
          <a:xfrm>
            <a:off x="3739337" y="3078856"/>
            <a:ext cx="1410397" cy="369332"/>
          </a:xfrm>
          <a:prstGeom prst="rect">
            <a:avLst/>
          </a:prstGeom>
          <a:noFill/>
        </p:spPr>
        <p:txBody>
          <a:bodyPr wrap="square" rtlCol="0">
            <a:spAutoFit/>
          </a:bodyPr>
          <a:lstStyle/>
          <a:p>
            <a:pPr algn="ctr"/>
            <a:r>
              <a:rPr lang="en-US" dirty="0">
                <a:solidFill>
                  <a:schemeClr val="tx1">
                    <a:lumMod val="75000"/>
                    <a:lumOff val="25000"/>
                  </a:schemeClr>
                </a:solidFill>
                <a:latin typeface="Tw Cen MT" panose="020B0602020104020603" pitchFamily="34" charset="0"/>
              </a:rPr>
              <a:t>HYPOTHESIS</a:t>
            </a:r>
          </a:p>
        </p:txBody>
      </p:sp>
      <p:pic>
        <p:nvPicPr>
          <p:cNvPr id="173" name="Picture 2" descr="pregnant woman Icon - Download pregnant woman Icon 710357 | Noun Project">
            <a:extLst>
              <a:ext uri="{FF2B5EF4-FFF2-40B4-BE49-F238E27FC236}">
                <a16:creationId xmlns:a16="http://schemas.microsoft.com/office/drawing/2014/main" id="{784EE1C9-C24B-4939-8586-5DF6E5805F26}"/>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5136" y="0"/>
            <a:ext cx="1149928" cy="1149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9378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pic>
        <p:nvPicPr>
          <p:cNvPr id="173" name="Picture 2" descr="pregnant woman Icon - Download pregnant woman Icon 710357 | Noun Project">
            <a:extLst>
              <a:ext uri="{FF2B5EF4-FFF2-40B4-BE49-F238E27FC236}">
                <a16:creationId xmlns:a16="http://schemas.microsoft.com/office/drawing/2014/main" id="{784EE1C9-C24B-4939-8586-5DF6E5805F26}"/>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5136" y="0"/>
            <a:ext cx="1149928" cy="114992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Figure thumbnail gr1">
            <a:extLst>
              <a:ext uri="{FF2B5EF4-FFF2-40B4-BE49-F238E27FC236}">
                <a16:creationId xmlns:a16="http://schemas.microsoft.com/office/drawing/2014/main" id="{75795CA9-F877-4536-B615-4B4051E2058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3653" y="1437879"/>
            <a:ext cx="9404694" cy="4755949"/>
          </a:xfrm>
          <a:prstGeom prst="rect">
            <a:avLst/>
          </a:prstGeom>
          <a:noFill/>
          <a:extLst>
            <a:ext uri="{909E8E84-426E-40DD-AFC4-6F175D3DCCD1}">
              <a14:hiddenFill xmlns:a14="http://schemas.microsoft.com/office/drawing/2010/main">
                <a:solidFill>
                  <a:srgbClr val="FFFFFF"/>
                </a:solidFill>
              </a14:hiddenFill>
            </a:ext>
          </a:extLst>
        </p:spPr>
      </p:pic>
      <p:sp>
        <p:nvSpPr>
          <p:cNvPr id="78" name="TextBox 77">
            <a:extLst>
              <a:ext uri="{FF2B5EF4-FFF2-40B4-BE49-F238E27FC236}">
                <a16:creationId xmlns:a16="http://schemas.microsoft.com/office/drawing/2014/main" id="{1602CA63-50AA-4A8E-B56E-E298EA441547}"/>
              </a:ext>
            </a:extLst>
          </p:cNvPr>
          <p:cNvSpPr txBox="1"/>
          <p:nvPr/>
        </p:nvSpPr>
        <p:spPr>
          <a:xfrm>
            <a:off x="1517072" y="965262"/>
            <a:ext cx="9157855" cy="369332"/>
          </a:xfrm>
          <a:prstGeom prst="rect">
            <a:avLst/>
          </a:prstGeom>
          <a:noFill/>
        </p:spPr>
        <p:txBody>
          <a:bodyPr wrap="square">
            <a:spAutoFit/>
          </a:bodyPr>
          <a:lstStyle/>
          <a:p>
            <a:pPr algn="ctr"/>
            <a:r>
              <a:rPr lang="en-US" i="0" dirty="0">
                <a:solidFill>
                  <a:srgbClr val="002060"/>
                </a:solidFill>
                <a:effectLst/>
                <a:latin typeface="Tw Cen MT" panose="020B0602020104020603" pitchFamily="34" charset="0"/>
              </a:rPr>
              <a:t>EQUITY IN ANTENATAL CARE QUALITY: AN ANALYSIS OF 91 NATIONAL HOUSEHOLD SURVEYS</a:t>
            </a:r>
          </a:p>
        </p:txBody>
      </p:sp>
      <p:sp>
        <p:nvSpPr>
          <p:cNvPr id="3" name="TextBox 2">
            <a:extLst>
              <a:ext uri="{FF2B5EF4-FFF2-40B4-BE49-F238E27FC236}">
                <a16:creationId xmlns:a16="http://schemas.microsoft.com/office/drawing/2014/main" id="{6A0FE043-67CF-4535-9204-41EDD6712599}"/>
              </a:ext>
            </a:extLst>
          </p:cNvPr>
          <p:cNvSpPr txBox="1"/>
          <p:nvPr/>
        </p:nvSpPr>
        <p:spPr>
          <a:xfrm>
            <a:off x="5635410" y="6527936"/>
            <a:ext cx="6534866" cy="307777"/>
          </a:xfrm>
          <a:prstGeom prst="rect">
            <a:avLst/>
          </a:prstGeom>
          <a:noFill/>
        </p:spPr>
        <p:txBody>
          <a:bodyPr wrap="none" rtlCol="0">
            <a:spAutoFit/>
          </a:bodyPr>
          <a:lstStyle/>
          <a:p>
            <a:r>
              <a:rPr lang="en-US" sz="1400" dirty="0">
                <a:solidFill>
                  <a:srgbClr val="2C6286"/>
                </a:solidFill>
                <a:latin typeface="Tw Cen MT" panose="020B0602020104020603" pitchFamily="34" charset="0"/>
              </a:rPr>
              <a:t>https://www.thelancet.com/journals/langlo/article/PIIS2214-109X(18)30389-9/fulltext</a:t>
            </a:r>
          </a:p>
        </p:txBody>
      </p:sp>
      <p:grpSp>
        <p:nvGrpSpPr>
          <p:cNvPr id="7" name="Group 6">
            <a:extLst>
              <a:ext uri="{FF2B5EF4-FFF2-40B4-BE49-F238E27FC236}">
                <a16:creationId xmlns:a16="http://schemas.microsoft.com/office/drawing/2014/main" id="{17759386-E047-4B39-9E21-514E8909F625}"/>
              </a:ext>
            </a:extLst>
          </p:cNvPr>
          <p:cNvGrpSpPr/>
          <p:nvPr/>
        </p:nvGrpSpPr>
        <p:grpSpPr>
          <a:xfrm>
            <a:off x="8659091" y="151383"/>
            <a:ext cx="3113690" cy="543115"/>
            <a:chOff x="6502158" y="2016455"/>
            <a:chExt cx="2319622" cy="543115"/>
          </a:xfrm>
        </p:grpSpPr>
        <p:sp>
          <p:nvSpPr>
            <p:cNvPr id="8" name="Rectangle: Top Corners Rounded 7">
              <a:extLst>
                <a:ext uri="{FF2B5EF4-FFF2-40B4-BE49-F238E27FC236}">
                  <a16:creationId xmlns:a16="http://schemas.microsoft.com/office/drawing/2014/main" id="{E33A0285-A3F7-46CE-9218-BB66BAE12D8C}"/>
                </a:ext>
              </a:extLst>
            </p:cNvPr>
            <p:cNvSpPr/>
            <p:nvPr/>
          </p:nvSpPr>
          <p:spPr>
            <a:xfrm>
              <a:off x="6615693" y="2016455"/>
              <a:ext cx="2056583" cy="535559"/>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203D20B5-152C-451D-A094-77B2D2CEB479}"/>
                </a:ext>
              </a:extLst>
            </p:cNvPr>
            <p:cNvSpPr txBox="1"/>
            <p:nvPr/>
          </p:nvSpPr>
          <p:spPr>
            <a:xfrm>
              <a:off x="6502158" y="2036350"/>
              <a:ext cx="2319622" cy="523220"/>
            </a:xfrm>
            <a:prstGeom prst="rect">
              <a:avLst/>
            </a:prstGeom>
            <a:noFill/>
          </p:spPr>
          <p:txBody>
            <a:bodyPr wrap="square" rtlCol="0">
              <a:spAutoFit/>
            </a:bodyPr>
            <a:lstStyle/>
            <a:p>
              <a:pPr algn="ctr"/>
              <a:r>
                <a:rPr lang="en-US" sz="2800" b="1" dirty="0">
                  <a:solidFill>
                    <a:srgbClr val="E6E7E9"/>
                  </a:solidFill>
                  <a:latin typeface="Tw Cen MT" panose="020B0602020104020603" pitchFamily="34" charset="0"/>
                </a:rPr>
                <a:t>INTRODUCTION</a:t>
              </a:r>
            </a:p>
          </p:txBody>
        </p:sp>
      </p:grpSp>
      <p:grpSp>
        <p:nvGrpSpPr>
          <p:cNvPr id="10" name="Group 9">
            <a:extLst>
              <a:ext uri="{FF2B5EF4-FFF2-40B4-BE49-F238E27FC236}">
                <a16:creationId xmlns:a16="http://schemas.microsoft.com/office/drawing/2014/main" id="{4725B366-9881-4D61-847B-1445C0DB66C9}"/>
              </a:ext>
            </a:extLst>
          </p:cNvPr>
          <p:cNvGrpSpPr/>
          <p:nvPr/>
        </p:nvGrpSpPr>
        <p:grpSpPr>
          <a:xfrm>
            <a:off x="8645236" y="127985"/>
            <a:ext cx="3113690" cy="543115"/>
            <a:chOff x="6502158" y="2016455"/>
            <a:chExt cx="2319622" cy="543115"/>
          </a:xfrm>
        </p:grpSpPr>
        <p:sp>
          <p:nvSpPr>
            <p:cNvPr id="11" name="Rectangle: Top Corners Rounded 10">
              <a:extLst>
                <a:ext uri="{FF2B5EF4-FFF2-40B4-BE49-F238E27FC236}">
                  <a16:creationId xmlns:a16="http://schemas.microsoft.com/office/drawing/2014/main" id="{2DB9CFB8-4BF1-4746-B336-CD85ABBD0E84}"/>
                </a:ext>
              </a:extLst>
            </p:cNvPr>
            <p:cNvSpPr/>
            <p:nvPr/>
          </p:nvSpPr>
          <p:spPr>
            <a:xfrm>
              <a:off x="6615693" y="2016455"/>
              <a:ext cx="2056583" cy="535559"/>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3478D985-DE2F-423A-8F34-9EE8F019F4D3}"/>
                </a:ext>
              </a:extLst>
            </p:cNvPr>
            <p:cNvSpPr txBox="1"/>
            <p:nvPr/>
          </p:nvSpPr>
          <p:spPr>
            <a:xfrm>
              <a:off x="6502158" y="2036350"/>
              <a:ext cx="2319622" cy="523220"/>
            </a:xfrm>
            <a:prstGeom prst="rect">
              <a:avLst/>
            </a:prstGeom>
            <a:noFill/>
          </p:spPr>
          <p:txBody>
            <a:bodyPr wrap="square" rtlCol="0">
              <a:spAutoFit/>
            </a:bodyPr>
            <a:lstStyle/>
            <a:p>
              <a:pPr algn="ctr"/>
              <a:r>
                <a:rPr lang="en-US" sz="2800" b="1" dirty="0">
                  <a:solidFill>
                    <a:srgbClr val="E6E7E9"/>
                  </a:solidFill>
                  <a:latin typeface="Tw Cen MT" panose="020B0602020104020603" pitchFamily="34" charset="0"/>
                </a:rPr>
                <a:t>INTRODUCTION</a:t>
              </a:r>
            </a:p>
          </p:txBody>
        </p:sp>
      </p:grpSp>
    </p:spTree>
    <p:extLst>
      <p:ext uri="{BB962C8B-B14F-4D97-AF65-F5344CB8AC3E}">
        <p14:creationId xmlns:p14="http://schemas.microsoft.com/office/powerpoint/2010/main" val="1994821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anim calcmode="lin" valueType="num">
                                      <p:cBhvr>
                                        <p:cTn id="8" dur="500" fill="hold"/>
                                        <p:tgtEl>
                                          <p:spTgt spid="7"/>
                                        </p:tgtEl>
                                        <p:attrNameLst>
                                          <p:attrName>ppt_x</p:attrName>
                                        </p:attrNameLst>
                                      </p:cBhvr>
                                      <p:tavLst>
                                        <p:tav tm="0">
                                          <p:val>
                                            <p:strVal val="#ppt_x"/>
                                          </p:val>
                                        </p:tav>
                                        <p:tav tm="100000">
                                          <p:val>
                                            <p:strVal val="#ppt_x"/>
                                          </p:val>
                                        </p:tav>
                                      </p:tavLst>
                                    </p:anim>
                                    <p:anim calcmode="lin" valueType="num">
                                      <p:cBhvr>
                                        <p:cTn id="9" dur="500" fill="hold"/>
                                        <p:tgtEl>
                                          <p:spTgt spid="7"/>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nodeType="afterEffect">
                                  <p:stCondLst>
                                    <p:cond delay="25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anim calcmode="lin" valueType="num">
                                      <p:cBhvr>
                                        <p:cTn id="14" dur="500" fill="hold"/>
                                        <p:tgtEl>
                                          <p:spTgt spid="10"/>
                                        </p:tgtEl>
                                        <p:attrNameLst>
                                          <p:attrName>ppt_x</p:attrName>
                                        </p:attrNameLst>
                                      </p:cBhvr>
                                      <p:tavLst>
                                        <p:tav tm="0">
                                          <p:val>
                                            <p:strVal val="#ppt_x"/>
                                          </p:val>
                                        </p:tav>
                                        <p:tav tm="100000">
                                          <p:val>
                                            <p:strVal val="#ppt_x"/>
                                          </p:val>
                                        </p:tav>
                                      </p:tavLst>
                                    </p:anim>
                                    <p:anim calcmode="lin" valueType="num">
                                      <p:cBhvr>
                                        <p:cTn id="15" dur="5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15D621DB-5DC4-44D6-AD90-AC9C3E8D16E6}"/>
              </a:ext>
            </a:extLst>
          </p:cNvPr>
          <p:cNvGrpSpPr/>
          <p:nvPr/>
        </p:nvGrpSpPr>
        <p:grpSpPr>
          <a:xfrm>
            <a:off x="996874" y="1264810"/>
            <a:ext cx="10972214" cy="1351096"/>
            <a:chOff x="920727" y="1024324"/>
            <a:chExt cx="10016474" cy="1591583"/>
          </a:xfrm>
        </p:grpSpPr>
        <p:sp>
          <p:nvSpPr>
            <p:cNvPr id="24" name="Rectangle: Top Corners Rounded 23">
              <a:extLst>
                <a:ext uri="{FF2B5EF4-FFF2-40B4-BE49-F238E27FC236}">
                  <a16:creationId xmlns:a16="http://schemas.microsoft.com/office/drawing/2014/main" id="{68D6951F-124F-4538-A302-1C980DB7B523}"/>
                </a:ext>
              </a:extLst>
            </p:cNvPr>
            <p:cNvSpPr/>
            <p:nvPr/>
          </p:nvSpPr>
          <p:spPr>
            <a:xfrm rot="16200000">
              <a:off x="867576" y="1081575"/>
              <a:ext cx="1591582" cy="1477080"/>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 name="Group 3">
              <a:extLst>
                <a:ext uri="{FF2B5EF4-FFF2-40B4-BE49-F238E27FC236}">
                  <a16:creationId xmlns:a16="http://schemas.microsoft.com/office/drawing/2014/main" id="{DB7B6FA4-0D0E-4C21-8ACC-BE7F530E6783}"/>
                </a:ext>
              </a:extLst>
            </p:cNvPr>
            <p:cNvGrpSpPr/>
            <p:nvPr/>
          </p:nvGrpSpPr>
          <p:grpSpPr>
            <a:xfrm rot="16200000">
              <a:off x="5133173" y="-3188121"/>
              <a:ext cx="1591582" cy="10016474"/>
              <a:chOff x="2474132" y="761251"/>
              <a:chExt cx="1591582" cy="4015865"/>
            </a:xfrm>
          </p:grpSpPr>
          <p:sp>
            <p:nvSpPr>
              <p:cNvPr id="13" name="Freeform: Shape 12">
                <a:extLst>
                  <a:ext uri="{FF2B5EF4-FFF2-40B4-BE49-F238E27FC236}">
                    <a16:creationId xmlns:a16="http://schemas.microsoft.com/office/drawing/2014/main" id="{37659FCF-1BE5-4336-B89D-4B96EDD85672}"/>
                  </a:ext>
                </a:extLst>
              </p:cNvPr>
              <p:cNvSpPr/>
              <p:nvPr/>
            </p:nvSpPr>
            <p:spPr>
              <a:xfrm flipV="1">
                <a:off x="2474132" y="761251"/>
                <a:ext cx="1591582" cy="4015864"/>
              </a:xfrm>
              <a:custGeom>
                <a:avLst/>
                <a:gdLst>
                  <a:gd name="connsiteX0" fmla="*/ 0 w 1591582"/>
                  <a:gd name="connsiteY0" fmla="*/ 3031986 h 3031986"/>
                  <a:gd name="connsiteX1" fmla="*/ 357641 w 1591582"/>
                  <a:gd name="connsiteY1" fmla="*/ 3031986 h 3031986"/>
                  <a:gd name="connsiteX2" fmla="*/ 795791 w 1591582"/>
                  <a:gd name="connsiteY2" fmla="*/ 2593836 h 3031986"/>
                  <a:gd name="connsiteX3" fmla="*/ 1233941 w 1591582"/>
                  <a:gd name="connsiteY3" fmla="*/ 3031986 h 3031986"/>
                  <a:gd name="connsiteX4" fmla="*/ 1591582 w 1591582"/>
                  <a:gd name="connsiteY4" fmla="*/ 3031986 h 3031986"/>
                  <a:gd name="connsiteX5" fmla="*/ 1591582 w 1591582"/>
                  <a:gd name="connsiteY5" fmla="*/ 314242 h 3031986"/>
                  <a:gd name="connsiteX6" fmla="*/ 1277340 w 1591582"/>
                  <a:gd name="connsiteY6" fmla="*/ 0 h 3031986"/>
                  <a:gd name="connsiteX7" fmla="*/ 314242 w 1591582"/>
                  <a:gd name="connsiteY7" fmla="*/ 0 h 3031986"/>
                  <a:gd name="connsiteX8" fmla="*/ 0 w 1591582"/>
                  <a:gd name="connsiteY8" fmla="*/ 314242 h 3031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91582" h="3031986">
                    <a:moveTo>
                      <a:pt x="0" y="3031986"/>
                    </a:moveTo>
                    <a:lnTo>
                      <a:pt x="357641" y="3031986"/>
                    </a:lnTo>
                    <a:cubicBezTo>
                      <a:pt x="357641" y="2790002"/>
                      <a:pt x="553807" y="2593836"/>
                      <a:pt x="795791" y="2593836"/>
                    </a:cubicBezTo>
                    <a:cubicBezTo>
                      <a:pt x="1037775" y="2593836"/>
                      <a:pt x="1233941" y="2790002"/>
                      <a:pt x="1233941" y="3031986"/>
                    </a:cubicBezTo>
                    <a:lnTo>
                      <a:pt x="1591582" y="3031986"/>
                    </a:lnTo>
                    <a:lnTo>
                      <a:pt x="1591582" y="314242"/>
                    </a:lnTo>
                    <a:cubicBezTo>
                      <a:pt x="1591582" y="140691"/>
                      <a:pt x="1450891" y="0"/>
                      <a:pt x="1277340" y="0"/>
                    </a:cubicBezTo>
                    <a:lnTo>
                      <a:pt x="314242" y="0"/>
                    </a:lnTo>
                    <a:cubicBezTo>
                      <a:pt x="140691" y="0"/>
                      <a:pt x="0" y="140691"/>
                      <a:pt x="0" y="314242"/>
                    </a:cubicBezTo>
                    <a:close/>
                  </a:path>
                </a:pathLst>
              </a:custGeom>
              <a:solidFill>
                <a:schemeClr val="bg1">
                  <a:lumMod val="95000"/>
                </a:schemeClr>
              </a:solidFill>
              <a:ln>
                <a:noFill/>
              </a:ln>
              <a:effectLst>
                <a:outerShdw blurRad="127000" sx="107000" sy="107000" algn="ctr" rotWithShape="0">
                  <a:prstClr val="black">
                    <a:alpha val="2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B8C2FB65-16C0-4AEF-8773-319DEBB634EA}"/>
                  </a:ext>
                </a:extLst>
              </p:cNvPr>
              <p:cNvSpPr txBox="1"/>
              <p:nvPr/>
            </p:nvSpPr>
            <p:spPr>
              <a:xfrm rot="5400000">
                <a:off x="1405118" y="2419347"/>
                <a:ext cx="3515208" cy="1200329"/>
              </a:xfrm>
              <a:prstGeom prst="rect">
                <a:avLst/>
              </a:prstGeom>
              <a:noFill/>
              <a:ln>
                <a:noFill/>
              </a:ln>
            </p:spPr>
            <p:txBody>
              <a:bodyPr wrap="square" rtlCol="0">
                <a:spAutoFit/>
              </a:bodyPr>
              <a:lstStyle/>
              <a:p>
                <a:pPr algn="ctr"/>
                <a:r>
                  <a:rPr lang="en-US" sz="1800" b="0" i="0" dirty="0">
                    <a:solidFill>
                      <a:schemeClr val="bg2">
                        <a:lumMod val="50000"/>
                      </a:schemeClr>
                    </a:solidFill>
                    <a:effectLst/>
                    <a:latin typeface="Tw Cen MT" panose="020B0602020104020603" pitchFamily="34" charset="0"/>
                  </a:rPr>
                  <a:t>Antenatal care is </a:t>
                </a:r>
                <a:r>
                  <a:rPr lang="en-US" sz="1800" b="1" i="0" dirty="0">
                    <a:solidFill>
                      <a:schemeClr val="bg2">
                        <a:lumMod val="50000"/>
                      </a:schemeClr>
                    </a:solidFill>
                    <a:effectLst/>
                    <a:latin typeface="Tw Cen MT" panose="020B0602020104020603" pitchFamily="34" charset="0"/>
                  </a:rPr>
                  <a:t>the routine health control of presumed healthy pregnant women without symptoms</a:t>
                </a:r>
                <a:r>
                  <a:rPr lang="en-US" sz="1800" b="0" i="0" dirty="0">
                    <a:solidFill>
                      <a:schemeClr val="bg2">
                        <a:lumMod val="50000"/>
                      </a:schemeClr>
                    </a:solidFill>
                    <a:effectLst/>
                    <a:latin typeface="Tw Cen MT" panose="020B0602020104020603" pitchFamily="34" charset="0"/>
                  </a:rPr>
                  <a:t> (screening), in order to diagnose diseases or complicating obstetric conditions without symptoms, and to provide information about lifestyle, pregnancy and delivery.</a:t>
                </a:r>
                <a:endParaRPr lang="en-US" sz="1800" dirty="0">
                  <a:solidFill>
                    <a:schemeClr val="bg2">
                      <a:lumMod val="50000"/>
                    </a:schemeClr>
                  </a:solidFill>
                  <a:latin typeface="Tw Cen MT" panose="020B0602020104020603" pitchFamily="34" charset="0"/>
                </a:endParaRPr>
              </a:p>
              <a:p>
                <a:pPr algn="ctr"/>
                <a:endParaRPr lang="en-US" b="1" dirty="0">
                  <a:solidFill>
                    <a:srgbClr val="FF5969"/>
                  </a:solidFill>
                  <a:latin typeface="Tw Cen MT" panose="020B0602020104020603" pitchFamily="34" charset="0"/>
                </a:endParaRPr>
              </a:p>
            </p:txBody>
          </p:sp>
          <p:pic>
            <p:nvPicPr>
              <p:cNvPr id="23" name="Picture 22">
                <a:extLst>
                  <a:ext uri="{FF2B5EF4-FFF2-40B4-BE49-F238E27FC236}">
                    <a16:creationId xmlns:a16="http://schemas.microsoft.com/office/drawing/2014/main" id="{5505997C-C912-48DF-81A9-DE272211CC3E}"/>
                  </a:ext>
                </a:extLst>
              </p:cNvPr>
              <p:cNvPicPr>
                <a:picLocks noChangeAspect="1"/>
              </p:cNvPicPr>
              <p:nvPr/>
            </p:nvPicPr>
            <p:blipFill>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rot="5400000">
                <a:off x="3170586" y="657355"/>
                <a:ext cx="198668" cy="537055"/>
              </a:xfrm>
              <a:prstGeom prst="rect">
                <a:avLst/>
              </a:prstGeom>
              <a:ln>
                <a:noFill/>
              </a:ln>
            </p:spPr>
          </p:pic>
        </p:grpSp>
      </p:grpSp>
      <p:sp>
        <p:nvSpPr>
          <p:cNvPr id="25" name="Rectangle: Top Corners Rounded 24">
            <a:extLst>
              <a:ext uri="{FF2B5EF4-FFF2-40B4-BE49-F238E27FC236}">
                <a16:creationId xmlns:a16="http://schemas.microsoft.com/office/drawing/2014/main" id="{26E1D38B-01DD-4FD0-83D5-DA709CBCE904}"/>
              </a:ext>
            </a:extLst>
          </p:cNvPr>
          <p:cNvSpPr/>
          <p:nvPr/>
        </p:nvSpPr>
        <p:spPr>
          <a:xfrm rot="16200000">
            <a:off x="1287851" y="2700098"/>
            <a:ext cx="1207490" cy="1866900"/>
          </a:xfrm>
          <a:prstGeom prst="round2SameRect">
            <a:avLst>
              <a:gd name="adj1" fmla="val 12063"/>
              <a:gd name="adj2" fmla="val 0"/>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6" name="Group 25">
            <a:extLst>
              <a:ext uri="{FF2B5EF4-FFF2-40B4-BE49-F238E27FC236}">
                <a16:creationId xmlns:a16="http://schemas.microsoft.com/office/drawing/2014/main" id="{FB868446-C8DC-4E09-A8C7-D6A9E06B67CB}"/>
              </a:ext>
            </a:extLst>
          </p:cNvPr>
          <p:cNvGrpSpPr/>
          <p:nvPr/>
        </p:nvGrpSpPr>
        <p:grpSpPr>
          <a:xfrm rot="16200000">
            <a:off x="5845575" y="-1857627"/>
            <a:ext cx="1236082" cy="11010942"/>
            <a:chOff x="2937960" y="774656"/>
            <a:chExt cx="1591582" cy="4015864"/>
          </a:xfrm>
        </p:grpSpPr>
        <p:sp>
          <p:nvSpPr>
            <p:cNvPr id="27" name="Freeform: Shape 26">
              <a:extLst>
                <a:ext uri="{FF2B5EF4-FFF2-40B4-BE49-F238E27FC236}">
                  <a16:creationId xmlns:a16="http://schemas.microsoft.com/office/drawing/2014/main" id="{E2A00187-CDEE-470C-9A14-00DB46B17AF5}"/>
                </a:ext>
              </a:extLst>
            </p:cNvPr>
            <p:cNvSpPr/>
            <p:nvPr/>
          </p:nvSpPr>
          <p:spPr>
            <a:xfrm flipV="1">
              <a:off x="2937960" y="774656"/>
              <a:ext cx="1591582" cy="4015864"/>
            </a:xfrm>
            <a:custGeom>
              <a:avLst/>
              <a:gdLst>
                <a:gd name="connsiteX0" fmla="*/ 0 w 1591582"/>
                <a:gd name="connsiteY0" fmla="*/ 3031986 h 3031986"/>
                <a:gd name="connsiteX1" fmla="*/ 357641 w 1591582"/>
                <a:gd name="connsiteY1" fmla="*/ 3031986 h 3031986"/>
                <a:gd name="connsiteX2" fmla="*/ 795791 w 1591582"/>
                <a:gd name="connsiteY2" fmla="*/ 2593836 h 3031986"/>
                <a:gd name="connsiteX3" fmla="*/ 1233941 w 1591582"/>
                <a:gd name="connsiteY3" fmla="*/ 3031986 h 3031986"/>
                <a:gd name="connsiteX4" fmla="*/ 1591582 w 1591582"/>
                <a:gd name="connsiteY4" fmla="*/ 3031986 h 3031986"/>
                <a:gd name="connsiteX5" fmla="*/ 1591582 w 1591582"/>
                <a:gd name="connsiteY5" fmla="*/ 314242 h 3031986"/>
                <a:gd name="connsiteX6" fmla="*/ 1277340 w 1591582"/>
                <a:gd name="connsiteY6" fmla="*/ 0 h 3031986"/>
                <a:gd name="connsiteX7" fmla="*/ 314242 w 1591582"/>
                <a:gd name="connsiteY7" fmla="*/ 0 h 3031986"/>
                <a:gd name="connsiteX8" fmla="*/ 0 w 1591582"/>
                <a:gd name="connsiteY8" fmla="*/ 314242 h 3031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91582" h="3031986">
                  <a:moveTo>
                    <a:pt x="0" y="3031986"/>
                  </a:moveTo>
                  <a:lnTo>
                    <a:pt x="357641" y="3031986"/>
                  </a:lnTo>
                  <a:cubicBezTo>
                    <a:pt x="357641" y="2790002"/>
                    <a:pt x="553807" y="2593836"/>
                    <a:pt x="795791" y="2593836"/>
                  </a:cubicBezTo>
                  <a:cubicBezTo>
                    <a:pt x="1037775" y="2593836"/>
                    <a:pt x="1233941" y="2790002"/>
                    <a:pt x="1233941" y="3031986"/>
                  </a:cubicBezTo>
                  <a:lnTo>
                    <a:pt x="1591582" y="3031986"/>
                  </a:lnTo>
                  <a:lnTo>
                    <a:pt x="1591582" y="314242"/>
                  </a:lnTo>
                  <a:cubicBezTo>
                    <a:pt x="1591582" y="140691"/>
                    <a:pt x="1450891" y="0"/>
                    <a:pt x="1277340" y="0"/>
                  </a:cubicBezTo>
                  <a:lnTo>
                    <a:pt x="314242" y="0"/>
                  </a:lnTo>
                  <a:cubicBezTo>
                    <a:pt x="140691" y="0"/>
                    <a:pt x="0" y="140691"/>
                    <a:pt x="0" y="314242"/>
                  </a:cubicBezTo>
                  <a:close/>
                </a:path>
              </a:pathLst>
            </a:custGeom>
            <a:solidFill>
              <a:schemeClr val="bg1">
                <a:lumMod val="95000"/>
              </a:schemeClr>
            </a:solidFill>
            <a:ln>
              <a:noFill/>
            </a:ln>
            <a:effectLst>
              <a:outerShdw blurRad="127000" sx="107000" sy="107000" algn="ctr" rotWithShape="0">
                <a:prstClr val="black">
                  <a:alpha val="2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439D0B5F-63C3-4697-90D9-271F115C4692}"/>
                </a:ext>
              </a:extLst>
            </p:cNvPr>
            <p:cNvSpPr txBox="1"/>
            <p:nvPr/>
          </p:nvSpPr>
          <p:spPr>
            <a:xfrm rot="5400000">
              <a:off x="2504993" y="2651489"/>
              <a:ext cx="3074109" cy="369332"/>
            </a:xfrm>
            <a:prstGeom prst="rect">
              <a:avLst/>
            </a:prstGeom>
            <a:noFill/>
            <a:ln>
              <a:noFill/>
            </a:ln>
          </p:spPr>
          <p:txBody>
            <a:bodyPr wrap="square" rtlCol="0">
              <a:spAutoFit/>
            </a:bodyPr>
            <a:lstStyle/>
            <a:p>
              <a:pPr algn="ctr"/>
              <a:endParaRPr lang="en-US" b="1" dirty="0">
                <a:solidFill>
                  <a:srgbClr val="FF5969"/>
                </a:solidFill>
                <a:latin typeface="Tw Cen MT" panose="020B0602020104020603" pitchFamily="34" charset="0"/>
              </a:endParaRPr>
            </a:p>
          </p:txBody>
        </p:sp>
        <p:pic>
          <p:nvPicPr>
            <p:cNvPr id="29" name="Picture 28">
              <a:extLst>
                <a:ext uri="{FF2B5EF4-FFF2-40B4-BE49-F238E27FC236}">
                  <a16:creationId xmlns:a16="http://schemas.microsoft.com/office/drawing/2014/main" id="{2A508B09-7516-448A-92D3-95EA3D93B5B3}"/>
                </a:ext>
              </a:extLst>
            </p:cNvPr>
            <p:cNvPicPr>
              <a:picLocks noChangeAspect="1"/>
            </p:cNvPicPr>
            <p:nvPr/>
          </p:nvPicPr>
          <p:blipFill>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rot="5400000">
              <a:off x="3634418" y="694544"/>
              <a:ext cx="198668" cy="537055"/>
            </a:xfrm>
            <a:prstGeom prst="rect">
              <a:avLst/>
            </a:prstGeom>
            <a:ln>
              <a:noFill/>
            </a:ln>
          </p:spPr>
        </p:pic>
      </p:grpSp>
      <p:sp>
        <p:nvSpPr>
          <p:cNvPr id="30" name="TextBox 29">
            <a:extLst>
              <a:ext uri="{FF2B5EF4-FFF2-40B4-BE49-F238E27FC236}">
                <a16:creationId xmlns:a16="http://schemas.microsoft.com/office/drawing/2014/main" id="{1C2F5BEF-696A-4AC8-8BC2-12B71D39B70B}"/>
              </a:ext>
            </a:extLst>
          </p:cNvPr>
          <p:cNvSpPr txBox="1"/>
          <p:nvPr/>
        </p:nvSpPr>
        <p:spPr>
          <a:xfrm>
            <a:off x="2342887" y="3237362"/>
            <a:ext cx="9582440" cy="646331"/>
          </a:xfrm>
          <a:prstGeom prst="rect">
            <a:avLst/>
          </a:prstGeom>
          <a:noFill/>
        </p:spPr>
        <p:txBody>
          <a:bodyPr wrap="square" rtlCol="0">
            <a:spAutoFit/>
          </a:bodyPr>
          <a:lstStyle/>
          <a:p>
            <a:pPr algn="ctr"/>
            <a:r>
              <a:rPr lang="en-US" b="0" i="0" dirty="0">
                <a:solidFill>
                  <a:schemeClr val="bg2">
                    <a:lumMod val="50000"/>
                  </a:schemeClr>
                </a:solidFill>
                <a:effectLst/>
                <a:latin typeface="Tw Cen MT" panose="020B0602020104020603" pitchFamily="34" charset="0"/>
              </a:rPr>
              <a:t>As per the previous World Health Organization's (WHO) recommended Focused Antenatal Care (FANC) Model; under normal circumstances, a pregnant woman should have </a:t>
            </a:r>
            <a:r>
              <a:rPr lang="en-US" b="1" i="0" dirty="0">
                <a:solidFill>
                  <a:schemeClr val="bg2">
                    <a:lumMod val="50000"/>
                  </a:schemeClr>
                </a:solidFill>
                <a:effectLst/>
                <a:latin typeface="Tw Cen MT" panose="020B0602020104020603" pitchFamily="34" charset="0"/>
              </a:rPr>
              <a:t>at least four ANC visits</a:t>
            </a:r>
            <a:endParaRPr lang="en-US" dirty="0">
              <a:solidFill>
                <a:schemeClr val="bg2">
                  <a:lumMod val="50000"/>
                </a:schemeClr>
              </a:solidFill>
              <a:latin typeface="Tw Cen MT" panose="020B0602020104020603" pitchFamily="34" charset="0"/>
            </a:endParaRPr>
          </a:p>
        </p:txBody>
      </p:sp>
      <p:grpSp>
        <p:nvGrpSpPr>
          <p:cNvPr id="6" name="Group 5">
            <a:extLst>
              <a:ext uri="{FF2B5EF4-FFF2-40B4-BE49-F238E27FC236}">
                <a16:creationId xmlns:a16="http://schemas.microsoft.com/office/drawing/2014/main" id="{95584510-9FFD-4DD5-83B8-880CB6F43A03}"/>
              </a:ext>
            </a:extLst>
          </p:cNvPr>
          <p:cNvGrpSpPr/>
          <p:nvPr/>
        </p:nvGrpSpPr>
        <p:grpSpPr>
          <a:xfrm>
            <a:off x="984653" y="4734302"/>
            <a:ext cx="11010941" cy="1200332"/>
            <a:chOff x="920725" y="4671529"/>
            <a:chExt cx="10016472" cy="1293167"/>
          </a:xfrm>
        </p:grpSpPr>
        <p:sp>
          <p:nvSpPr>
            <p:cNvPr id="31" name="Rectangle: Top Corners Rounded 30">
              <a:extLst>
                <a:ext uri="{FF2B5EF4-FFF2-40B4-BE49-F238E27FC236}">
                  <a16:creationId xmlns:a16="http://schemas.microsoft.com/office/drawing/2014/main" id="{099A2D23-230F-4C87-A7DE-73C4B2401FD3}"/>
                </a:ext>
              </a:extLst>
            </p:cNvPr>
            <p:cNvSpPr/>
            <p:nvPr/>
          </p:nvSpPr>
          <p:spPr>
            <a:xfrm rot="16200000">
              <a:off x="1207592" y="4384663"/>
              <a:ext cx="1293166" cy="1866900"/>
            </a:xfrm>
            <a:prstGeom prst="round2SameRect">
              <a:avLst>
                <a:gd name="adj1" fmla="val 12063"/>
                <a:gd name="adj2" fmla="val 0"/>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2" name="Group 31">
              <a:extLst>
                <a:ext uri="{FF2B5EF4-FFF2-40B4-BE49-F238E27FC236}">
                  <a16:creationId xmlns:a16="http://schemas.microsoft.com/office/drawing/2014/main" id="{3C4F9326-9706-4A1D-9E9E-552CCDE9072D}"/>
                </a:ext>
              </a:extLst>
            </p:cNvPr>
            <p:cNvGrpSpPr/>
            <p:nvPr/>
          </p:nvGrpSpPr>
          <p:grpSpPr>
            <a:xfrm rot="16200000">
              <a:off x="5282378" y="309876"/>
              <a:ext cx="1293165" cy="10016472"/>
              <a:chOff x="3298024" y="761252"/>
              <a:chExt cx="1293165" cy="4015864"/>
            </a:xfrm>
          </p:grpSpPr>
          <p:sp>
            <p:nvSpPr>
              <p:cNvPr id="33" name="Freeform: Shape 32">
                <a:extLst>
                  <a:ext uri="{FF2B5EF4-FFF2-40B4-BE49-F238E27FC236}">
                    <a16:creationId xmlns:a16="http://schemas.microsoft.com/office/drawing/2014/main" id="{BA1DC820-5CC1-49C7-9772-7EA3001CCD98}"/>
                  </a:ext>
                </a:extLst>
              </p:cNvPr>
              <p:cNvSpPr/>
              <p:nvPr/>
            </p:nvSpPr>
            <p:spPr>
              <a:xfrm flipV="1">
                <a:off x="3298024" y="761252"/>
                <a:ext cx="1293165" cy="4015864"/>
              </a:xfrm>
              <a:custGeom>
                <a:avLst/>
                <a:gdLst>
                  <a:gd name="connsiteX0" fmla="*/ 0 w 1591582"/>
                  <a:gd name="connsiteY0" fmla="*/ 3031986 h 3031986"/>
                  <a:gd name="connsiteX1" fmla="*/ 357641 w 1591582"/>
                  <a:gd name="connsiteY1" fmla="*/ 3031986 h 3031986"/>
                  <a:gd name="connsiteX2" fmla="*/ 795791 w 1591582"/>
                  <a:gd name="connsiteY2" fmla="*/ 2593836 h 3031986"/>
                  <a:gd name="connsiteX3" fmla="*/ 1233941 w 1591582"/>
                  <a:gd name="connsiteY3" fmla="*/ 3031986 h 3031986"/>
                  <a:gd name="connsiteX4" fmla="*/ 1591582 w 1591582"/>
                  <a:gd name="connsiteY4" fmla="*/ 3031986 h 3031986"/>
                  <a:gd name="connsiteX5" fmla="*/ 1591582 w 1591582"/>
                  <a:gd name="connsiteY5" fmla="*/ 314242 h 3031986"/>
                  <a:gd name="connsiteX6" fmla="*/ 1277340 w 1591582"/>
                  <a:gd name="connsiteY6" fmla="*/ 0 h 3031986"/>
                  <a:gd name="connsiteX7" fmla="*/ 314242 w 1591582"/>
                  <a:gd name="connsiteY7" fmla="*/ 0 h 3031986"/>
                  <a:gd name="connsiteX8" fmla="*/ 0 w 1591582"/>
                  <a:gd name="connsiteY8" fmla="*/ 314242 h 3031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91582" h="3031986">
                    <a:moveTo>
                      <a:pt x="0" y="3031986"/>
                    </a:moveTo>
                    <a:lnTo>
                      <a:pt x="357641" y="3031986"/>
                    </a:lnTo>
                    <a:cubicBezTo>
                      <a:pt x="357641" y="2790002"/>
                      <a:pt x="553807" y="2593836"/>
                      <a:pt x="795791" y="2593836"/>
                    </a:cubicBezTo>
                    <a:cubicBezTo>
                      <a:pt x="1037775" y="2593836"/>
                      <a:pt x="1233941" y="2790002"/>
                      <a:pt x="1233941" y="3031986"/>
                    </a:cubicBezTo>
                    <a:lnTo>
                      <a:pt x="1591582" y="3031986"/>
                    </a:lnTo>
                    <a:lnTo>
                      <a:pt x="1591582" y="314242"/>
                    </a:lnTo>
                    <a:cubicBezTo>
                      <a:pt x="1591582" y="140691"/>
                      <a:pt x="1450891" y="0"/>
                      <a:pt x="1277340" y="0"/>
                    </a:cubicBezTo>
                    <a:lnTo>
                      <a:pt x="314242" y="0"/>
                    </a:lnTo>
                    <a:cubicBezTo>
                      <a:pt x="140691" y="0"/>
                      <a:pt x="0" y="140691"/>
                      <a:pt x="0" y="314242"/>
                    </a:cubicBezTo>
                    <a:close/>
                  </a:path>
                </a:pathLst>
              </a:custGeom>
              <a:solidFill>
                <a:schemeClr val="bg1">
                  <a:lumMod val="95000"/>
                </a:schemeClr>
              </a:solidFill>
              <a:ln>
                <a:noFill/>
              </a:ln>
              <a:effectLst>
                <a:outerShdw blurRad="127000" sx="107000" sy="107000" algn="ctr" rotWithShape="0">
                  <a:prstClr val="black">
                    <a:alpha val="2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08DE266A-B606-4907-ACCD-812F34972332}"/>
                  </a:ext>
                </a:extLst>
              </p:cNvPr>
              <p:cNvSpPr txBox="1"/>
              <p:nvPr/>
            </p:nvSpPr>
            <p:spPr>
              <a:xfrm rot="5400000">
                <a:off x="2504993" y="2651489"/>
                <a:ext cx="3074109" cy="369332"/>
              </a:xfrm>
              <a:prstGeom prst="rect">
                <a:avLst/>
              </a:prstGeom>
              <a:noFill/>
              <a:ln>
                <a:noFill/>
              </a:ln>
            </p:spPr>
            <p:txBody>
              <a:bodyPr wrap="square" rtlCol="0">
                <a:spAutoFit/>
              </a:bodyPr>
              <a:lstStyle/>
              <a:p>
                <a:pPr algn="ctr"/>
                <a:endParaRPr lang="en-US" b="1" dirty="0">
                  <a:solidFill>
                    <a:srgbClr val="FF5969"/>
                  </a:solidFill>
                  <a:latin typeface="Tw Cen MT" panose="020B0602020104020603" pitchFamily="34" charset="0"/>
                </a:endParaRPr>
              </a:p>
            </p:txBody>
          </p:sp>
          <p:pic>
            <p:nvPicPr>
              <p:cNvPr id="35" name="Picture 34">
                <a:extLst>
                  <a:ext uri="{FF2B5EF4-FFF2-40B4-BE49-F238E27FC236}">
                    <a16:creationId xmlns:a16="http://schemas.microsoft.com/office/drawing/2014/main" id="{9E34E886-3233-4B3E-9DBD-D8116ECFDF5D}"/>
                  </a:ext>
                </a:extLst>
              </p:cNvPr>
              <p:cNvPicPr>
                <a:picLocks noChangeAspect="1"/>
              </p:cNvPicPr>
              <p:nvPr/>
            </p:nvPicPr>
            <p:blipFill>
              <a:blip r:embed="rId2">
                <a:duotone>
                  <a:schemeClr val="bg2">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rot="5400000">
                <a:off x="3845272" y="694544"/>
                <a:ext cx="198668" cy="537055"/>
              </a:xfrm>
              <a:prstGeom prst="rect">
                <a:avLst/>
              </a:prstGeom>
              <a:ln>
                <a:noFill/>
              </a:ln>
            </p:spPr>
          </p:pic>
        </p:grpSp>
        <p:sp>
          <p:nvSpPr>
            <p:cNvPr id="36" name="TextBox 35">
              <a:extLst>
                <a:ext uri="{FF2B5EF4-FFF2-40B4-BE49-F238E27FC236}">
                  <a16:creationId xmlns:a16="http://schemas.microsoft.com/office/drawing/2014/main" id="{4E05AA93-9ADE-430B-BE79-BCA93338F2F4}"/>
                </a:ext>
              </a:extLst>
            </p:cNvPr>
            <p:cNvSpPr txBox="1"/>
            <p:nvPr/>
          </p:nvSpPr>
          <p:spPr>
            <a:xfrm>
              <a:off x="2334368" y="4795298"/>
              <a:ext cx="8202882" cy="994741"/>
            </a:xfrm>
            <a:prstGeom prst="rect">
              <a:avLst/>
            </a:prstGeom>
            <a:noFill/>
          </p:spPr>
          <p:txBody>
            <a:bodyPr wrap="square">
              <a:spAutoFit/>
            </a:bodyPr>
            <a:lstStyle/>
            <a:p>
              <a:r>
                <a:rPr lang="en-US" b="0" i="0" dirty="0">
                  <a:solidFill>
                    <a:schemeClr val="bg2">
                      <a:lumMod val="50000"/>
                    </a:schemeClr>
                  </a:solidFill>
                  <a:effectLst/>
                  <a:latin typeface="Tw Cen MT" panose="020B0602020104020603" pitchFamily="34" charset="0"/>
                </a:rPr>
                <a:t>women in the urban Philippines are 0.932 times more likely than women in the rural Philippines to make ≥4 ANC visits. On the other side, women in urban Indonesia are more likely 1.255 times than women in rural Indonesia to make ≥4 ANC visits</a:t>
              </a:r>
              <a:endParaRPr lang="en-US" dirty="0">
                <a:solidFill>
                  <a:schemeClr val="bg2">
                    <a:lumMod val="50000"/>
                  </a:schemeClr>
                </a:solidFill>
                <a:latin typeface="Tw Cen MT" panose="020B0602020104020603" pitchFamily="34" charset="0"/>
              </a:endParaRPr>
            </a:p>
          </p:txBody>
        </p:sp>
      </p:grpSp>
      <p:pic>
        <p:nvPicPr>
          <p:cNvPr id="39" name="Picture 2" descr="pregnant woman Icon - Download pregnant woman Icon 710357 | Noun Project">
            <a:extLst>
              <a:ext uri="{FF2B5EF4-FFF2-40B4-BE49-F238E27FC236}">
                <a16:creationId xmlns:a16="http://schemas.microsoft.com/office/drawing/2014/main" id="{CA0181E5-58C1-4EE6-8822-80E10E593315}"/>
              </a:ext>
            </a:extLst>
          </p:cNvPr>
          <p:cNvPicPr>
            <a:picLocks noChangeAspect="1" noChangeArrowheads="1"/>
          </p:cNvPicPr>
          <p:nvPr/>
        </p:nvPicPr>
        <p:blipFill>
          <a:blip r:embed="rId4">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5136" y="0"/>
            <a:ext cx="1149928" cy="1149928"/>
          </a:xfrm>
          <a:prstGeom prst="rect">
            <a:avLst/>
          </a:prstGeom>
          <a:noFill/>
          <a:extLst>
            <a:ext uri="{909E8E84-426E-40DD-AFC4-6F175D3DCCD1}">
              <a14:hiddenFill xmlns:a14="http://schemas.microsoft.com/office/drawing/2010/main">
                <a:solidFill>
                  <a:srgbClr val="FFFFFF"/>
                </a:solidFill>
              </a14:hiddenFill>
            </a:ext>
          </a:extLst>
        </p:spPr>
      </p:pic>
      <p:grpSp>
        <p:nvGrpSpPr>
          <p:cNvPr id="38" name="Group 37">
            <a:extLst>
              <a:ext uri="{FF2B5EF4-FFF2-40B4-BE49-F238E27FC236}">
                <a16:creationId xmlns:a16="http://schemas.microsoft.com/office/drawing/2014/main" id="{554AFD09-BE01-4B50-ACCE-5BC7A1192E53}"/>
              </a:ext>
            </a:extLst>
          </p:cNvPr>
          <p:cNvGrpSpPr/>
          <p:nvPr/>
        </p:nvGrpSpPr>
        <p:grpSpPr>
          <a:xfrm>
            <a:off x="8645236" y="127985"/>
            <a:ext cx="3113690" cy="543115"/>
            <a:chOff x="6502158" y="2016455"/>
            <a:chExt cx="2319622" cy="543115"/>
          </a:xfrm>
        </p:grpSpPr>
        <p:sp>
          <p:nvSpPr>
            <p:cNvPr id="40" name="Rectangle: Top Corners Rounded 39">
              <a:extLst>
                <a:ext uri="{FF2B5EF4-FFF2-40B4-BE49-F238E27FC236}">
                  <a16:creationId xmlns:a16="http://schemas.microsoft.com/office/drawing/2014/main" id="{F70044BF-49C5-4424-862E-08491617829C}"/>
                </a:ext>
              </a:extLst>
            </p:cNvPr>
            <p:cNvSpPr/>
            <p:nvPr/>
          </p:nvSpPr>
          <p:spPr>
            <a:xfrm>
              <a:off x="6615693" y="2016455"/>
              <a:ext cx="2056583" cy="535559"/>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2EA72CDE-B8D4-436F-8846-71CF0E8DB153}"/>
                </a:ext>
              </a:extLst>
            </p:cNvPr>
            <p:cNvSpPr txBox="1"/>
            <p:nvPr/>
          </p:nvSpPr>
          <p:spPr>
            <a:xfrm>
              <a:off x="6502158" y="2036350"/>
              <a:ext cx="2319622" cy="523220"/>
            </a:xfrm>
            <a:prstGeom prst="rect">
              <a:avLst/>
            </a:prstGeom>
            <a:noFill/>
          </p:spPr>
          <p:txBody>
            <a:bodyPr wrap="square" rtlCol="0">
              <a:spAutoFit/>
            </a:bodyPr>
            <a:lstStyle/>
            <a:p>
              <a:pPr algn="ctr"/>
              <a:r>
                <a:rPr lang="en-US" sz="2800" b="1" dirty="0">
                  <a:solidFill>
                    <a:srgbClr val="E6E7E9"/>
                  </a:solidFill>
                  <a:latin typeface="Tw Cen MT" panose="020B0602020104020603" pitchFamily="34" charset="0"/>
                </a:rPr>
                <a:t>INTRODUCTION</a:t>
              </a:r>
            </a:p>
          </p:txBody>
        </p:sp>
      </p:grpSp>
    </p:spTree>
    <p:extLst>
      <p:ext uri="{BB962C8B-B14F-4D97-AF65-F5344CB8AC3E}">
        <p14:creationId xmlns:p14="http://schemas.microsoft.com/office/powerpoint/2010/main" val="1960737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25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500"/>
                                        <p:tgtEl>
                                          <p:spTgt spid="38"/>
                                        </p:tgtEl>
                                      </p:cBhvr>
                                    </p:animEffect>
                                    <p:anim calcmode="lin" valueType="num">
                                      <p:cBhvr>
                                        <p:cTn id="8" dur="500" fill="hold"/>
                                        <p:tgtEl>
                                          <p:spTgt spid="38"/>
                                        </p:tgtEl>
                                        <p:attrNameLst>
                                          <p:attrName>ppt_x</p:attrName>
                                        </p:attrNameLst>
                                      </p:cBhvr>
                                      <p:tavLst>
                                        <p:tav tm="0">
                                          <p:val>
                                            <p:strVal val="#ppt_x"/>
                                          </p:val>
                                        </p:tav>
                                        <p:tav tm="100000">
                                          <p:val>
                                            <p:strVal val="#ppt_x"/>
                                          </p:val>
                                        </p:tav>
                                      </p:tavLst>
                                    </p:anim>
                                    <p:anim calcmode="lin" valueType="num">
                                      <p:cBhvr>
                                        <p:cTn id="9" dur="5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15D621DB-5DC4-44D6-AD90-AC9C3E8D16E6}"/>
              </a:ext>
            </a:extLst>
          </p:cNvPr>
          <p:cNvGrpSpPr/>
          <p:nvPr/>
        </p:nvGrpSpPr>
        <p:grpSpPr>
          <a:xfrm>
            <a:off x="1079549" y="1357711"/>
            <a:ext cx="10984201" cy="1707313"/>
            <a:chOff x="1543877" y="579320"/>
            <a:chExt cx="10765122" cy="1477328"/>
          </a:xfrm>
        </p:grpSpPr>
        <p:sp>
          <p:nvSpPr>
            <p:cNvPr id="24" name="Rectangle: Top Corners Rounded 23">
              <a:extLst>
                <a:ext uri="{FF2B5EF4-FFF2-40B4-BE49-F238E27FC236}">
                  <a16:creationId xmlns:a16="http://schemas.microsoft.com/office/drawing/2014/main" id="{68D6951F-124F-4538-A302-1C980DB7B523}"/>
                </a:ext>
              </a:extLst>
            </p:cNvPr>
            <p:cNvSpPr/>
            <p:nvPr/>
          </p:nvSpPr>
          <p:spPr>
            <a:xfrm rot="16200000">
              <a:off x="1486569" y="737215"/>
              <a:ext cx="318889" cy="204273"/>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B8C2FB65-16C0-4AEF-8773-319DEBB634EA}"/>
                </a:ext>
              </a:extLst>
            </p:cNvPr>
            <p:cNvSpPr txBox="1"/>
            <p:nvPr/>
          </p:nvSpPr>
          <p:spPr>
            <a:xfrm>
              <a:off x="1785704" y="579320"/>
              <a:ext cx="10523295" cy="1477328"/>
            </a:xfrm>
            <a:prstGeom prst="rect">
              <a:avLst/>
            </a:prstGeom>
            <a:noFill/>
            <a:ln>
              <a:noFill/>
            </a:ln>
          </p:spPr>
          <p:txBody>
            <a:bodyPr wrap="square" rtlCol="0">
              <a:spAutoFit/>
            </a:bodyPr>
            <a:lstStyle/>
            <a:p>
              <a:pPr algn="l"/>
              <a:r>
                <a:rPr lang="en-US" dirty="0">
                  <a:solidFill>
                    <a:schemeClr val="bg2">
                      <a:lumMod val="50000"/>
                    </a:schemeClr>
                  </a:solidFill>
                  <a:latin typeface="Tw Cen MT" panose="020B0602020104020603" pitchFamily="34" charset="0"/>
                </a:rPr>
                <a:t>The median age at first marriage among women age 20-49 has continued to rise slowly, increasing from 15.3 years in 2007 to 16.3 years in 2017-18. It is higher in the eastern divisions (18.1 years in Sylhet and 16.9 years in Chattogram) and lower in the western divisions (15.8 years in Khulna and 15.6 years each in Rajshahi and Rangpur). Fifty-nine percent of women age 20-24 marry before age 18 (legal age of</a:t>
              </a:r>
            </a:p>
            <a:p>
              <a:pPr algn="l"/>
              <a:r>
                <a:rPr lang="en-US" dirty="0">
                  <a:solidFill>
                    <a:schemeClr val="bg2">
                      <a:lumMod val="50000"/>
                    </a:schemeClr>
                  </a:solidFill>
                  <a:latin typeface="Tw Cen MT" panose="020B0602020104020603" pitchFamily="34" charset="0"/>
                </a:rPr>
                <a:t>marriage).</a:t>
              </a:r>
            </a:p>
          </p:txBody>
        </p:sp>
      </p:grpSp>
      <p:sp>
        <p:nvSpPr>
          <p:cNvPr id="25" name="Rectangle: Top Corners Rounded 24">
            <a:extLst>
              <a:ext uri="{FF2B5EF4-FFF2-40B4-BE49-F238E27FC236}">
                <a16:creationId xmlns:a16="http://schemas.microsoft.com/office/drawing/2014/main" id="{26E1D38B-01DD-4FD0-83D5-DA709CBCE904}"/>
              </a:ext>
            </a:extLst>
          </p:cNvPr>
          <p:cNvSpPr/>
          <p:nvPr/>
        </p:nvSpPr>
        <p:spPr>
          <a:xfrm rot="16200000">
            <a:off x="1000836" y="3312642"/>
            <a:ext cx="368532" cy="211106"/>
          </a:xfrm>
          <a:prstGeom prst="round2SameRect">
            <a:avLst>
              <a:gd name="adj1" fmla="val 12063"/>
              <a:gd name="adj2" fmla="val 0"/>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95584510-9FFD-4DD5-83B8-880CB6F43A03}"/>
              </a:ext>
            </a:extLst>
          </p:cNvPr>
          <p:cNvGrpSpPr/>
          <p:nvPr/>
        </p:nvGrpSpPr>
        <p:grpSpPr>
          <a:xfrm>
            <a:off x="1079549" y="4152098"/>
            <a:ext cx="10945389" cy="923330"/>
            <a:chOff x="1106682" y="4738441"/>
            <a:chExt cx="10954464" cy="923330"/>
          </a:xfrm>
        </p:grpSpPr>
        <p:sp>
          <p:nvSpPr>
            <p:cNvPr id="31" name="Rectangle: Top Corners Rounded 30">
              <a:extLst>
                <a:ext uri="{FF2B5EF4-FFF2-40B4-BE49-F238E27FC236}">
                  <a16:creationId xmlns:a16="http://schemas.microsoft.com/office/drawing/2014/main" id="{099A2D23-230F-4C87-A7DE-73C4B2401FD3}"/>
                </a:ext>
              </a:extLst>
            </p:cNvPr>
            <p:cNvSpPr/>
            <p:nvPr/>
          </p:nvSpPr>
          <p:spPr>
            <a:xfrm rot="16200000">
              <a:off x="1028056" y="4985972"/>
              <a:ext cx="368532" cy="211280"/>
            </a:xfrm>
            <a:prstGeom prst="round2SameRect">
              <a:avLst>
                <a:gd name="adj1" fmla="val 12063"/>
                <a:gd name="adj2" fmla="val 0"/>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08DE266A-B606-4907-ACCD-812F34972332}"/>
                </a:ext>
              </a:extLst>
            </p:cNvPr>
            <p:cNvSpPr txBox="1"/>
            <p:nvPr/>
          </p:nvSpPr>
          <p:spPr>
            <a:xfrm>
              <a:off x="2262238" y="5036006"/>
              <a:ext cx="7667522" cy="369332"/>
            </a:xfrm>
            <a:prstGeom prst="rect">
              <a:avLst/>
            </a:prstGeom>
            <a:noFill/>
            <a:ln>
              <a:noFill/>
            </a:ln>
          </p:spPr>
          <p:txBody>
            <a:bodyPr wrap="square" rtlCol="0">
              <a:spAutoFit/>
            </a:bodyPr>
            <a:lstStyle/>
            <a:p>
              <a:pPr algn="ctr"/>
              <a:endParaRPr lang="en-US" b="1" dirty="0">
                <a:solidFill>
                  <a:srgbClr val="FF5969"/>
                </a:solidFill>
                <a:latin typeface="Tw Cen MT" panose="020B0602020104020603" pitchFamily="34" charset="0"/>
              </a:endParaRPr>
            </a:p>
          </p:txBody>
        </p:sp>
        <p:sp>
          <p:nvSpPr>
            <p:cNvPr id="36" name="TextBox 35">
              <a:extLst>
                <a:ext uri="{FF2B5EF4-FFF2-40B4-BE49-F238E27FC236}">
                  <a16:creationId xmlns:a16="http://schemas.microsoft.com/office/drawing/2014/main" id="{4E05AA93-9ADE-430B-BE79-BCA93338F2F4}"/>
                </a:ext>
              </a:extLst>
            </p:cNvPr>
            <p:cNvSpPr txBox="1"/>
            <p:nvPr/>
          </p:nvSpPr>
          <p:spPr>
            <a:xfrm>
              <a:off x="1317961" y="4738441"/>
              <a:ext cx="10743185" cy="923330"/>
            </a:xfrm>
            <a:prstGeom prst="rect">
              <a:avLst/>
            </a:prstGeom>
            <a:noFill/>
          </p:spPr>
          <p:txBody>
            <a:bodyPr wrap="square">
              <a:spAutoFit/>
            </a:bodyPr>
            <a:lstStyle/>
            <a:p>
              <a:r>
                <a:rPr lang="en-US" dirty="0">
                  <a:solidFill>
                    <a:schemeClr val="bg2">
                      <a:lumMod val="50000"/>
                    </a:schemeClr>
                  </a:solidFill>
                  <a:latin typeface="Tw Cen MT" panose="020B0602020104020603" pitchFamily="34" charset="0"/>
                </a:rPr>
                <a:t>W</a:t>
              </a:r>
              <a:r>
                <a:rPr lang="en-US" b="0" i="0" dirty="0">
                  <a:solidFill>
                    <a:schemeClr val="bg2">
                      <a:lumMod val="50000"/>
                    </a:schemeClr>
                  </a:solidFill>
                  <a:effectLst/>
                  <a:latin typeface="Tw Cen MT" panose="020B0602020104020603" pitchFamily="34" charset="0"/>
                </a:rPr>
                <a:t>omen in the urban Philippines are 0.932 times more likely than women in the rural Philippines to make ≥4 ANC visits. On the other side, women in urban Indonesia are more likely 1.255 times than women in rural Indonesia to make ≥4 ANC visits</a:t>
              </a:r>
              <a:endParaRPr lang="en-US" dirty="0">
                <a:solidFill>
                  <a:schemeClr val="bg2">
                    <a:lumMod val="50000"/>
                  </a:schemeClr>
                </a:solidFill>
                <a:latin typeface="Tw Cen MT" panose="020B0602020104020603" pitchFamily="34" charset="0"/>
              </a:endParaRPr>
            </a:p>
          </p:txBody>
        </p:sp>
      </p:grpSp>
      <p:pic>
        <p:nvPicPr>
          <p:cNvPr id="39" name="Picture 2" descr="pregnant woman Icon - Download pregnant woman Icon 710357 | Noun Project">
            <a:extLst>
              <a:ext uri="{FF2B5EF4-FFF2-40B4-BE49-F238E27FC236}">
                <a16:creationId xmlns:a16="http://schemas.microsoft.com/office/drawing/2014/main" id="{CA0181E5-58C1-4EE6-8822-80E10E593315}"/>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5136" y="0"/>
            <a:ext cx="1149928" cy="1149928"/>
          </a:xfrm>
          <a:prstGeom prst="rect">
            <a:avLst/>
          </a:prstGeom>
          <a:noFill/>
          <a:extLst>
            <a:ext uri="{909E8E84-426E-40DD-AFC4-6F175D3DCCD1}">
              <a14:hiddenFill xmlns:a14="http://schemas.microsoft.com/office/drawing/2010/main">
                <a:solidFill>
                  <a:srgbClr val="FFFFFF"/>
                </a:solidFill>
              </a14:hiddenFill>
            </a:ext>
          </a:extLst>
        </p:spPr>
      </p:pic>
      <p:sp>
        <p:nvSpPr>
          <p:cNvPr id="38" name="TextBox 37">
            <a:extLst>
              <a:ext uri="{FF2B5EF4-FFF2-40B4-BE49-F238E27FC236}">
                <a16:creationId xmlns:a16="http://schemas.microsoft.com/office/drawing/2014/main" id="{822C6300-3FC3-46F6-BE6F-D358A8761657}"/>
              </a:ext>
            </a:extLst>
          </p:cNvPr>
          <p:cNvSpPr txBox="1"/>
          <p:nvPr/>
        </p:nvSpPr>
        <p:spPr>
          <a:xfrm>
            <a:off x="1329465" y="3118514"/>
            <a:ext cx="10734285" cy="646331"/>
          </a:xfrm>
          <a:prstGeom prst="rect">
            <a:avLst/>
          </a:prstGeom>
          <a:noFill/>
        </p:spPr>
        <p:txBody>
          <a:bodyPr wrap="square">
            <a:spAutoFit/>
          </a:bodyPr>
          <a:lstStyle/>
          <a:p>
            <a:pPr algn="l"/>
            <a:r>
              <a:rPr lang="en-US" dirty="0">
                <a:solidFill>
                  <a:schemeClr val="bg2">
                    <a:lumMod val="50000"/>
                  </a:schemeClr>
                </a:solidFill>
                <a:latin typeface="Tw Cen MT" panose="020B0602020104020603" pitchFamily="34" charset="0"/>
              </a:rPr>
              <a:t>The median age at first birth among women age 20-49 is 18.6 years. Forty-three percent of women gave birth before age 18.</a:t>
            </a:r>
          </a:p>
        </p:txBody>
      </p:sp>
      <p:grpSp>
        <p:nvGrpSpPr>
          <p:cNvPr id="12" name="Group 11">
            <a:extLst>
              <a:ext uri="{FF2B5EF4-FFF2-40B4-BE49-F238E27FC236}">
                <a16:creationId xmlns:a16="http://schemas.microsoft.com/office/drawing/2014/main" id="{30F2CD25-1EF1-4522-BC9F-905F46727BF0}"/>
              </a:ext>
            </a:extLst>
          </p:cNvPr>
          <p:cNvGrpSpPr/>
          <p:nvPr/>
        </p:nvGrpSpPr>
        <p:grpSpPr>
          <a:xfrm>
            <a:off x="8645236" y="127985"/>
            <a:ext cx="3113690" cy="543115"/>
            <a:chOff x="6502158" y="2016455"/>
            <a:chExt cx="2319622" cy="543115"/>
          </a:xfrm>
        </p:grpSpPr>
        <p:sp>
          <p:nvSpPr>
            <p:cNvPr id="13" name="Rectangle: Top Corners Rounded 12">
              <a:extLst>
                <a:ext uri="{FF2B5EF4-FFF2-40B4-BE49-F238E27FC236}">
                  <a16:creationId xmlns:a16="http://schemas.microsoft.com/office/drawing/2014/main" id="{DE20EC63-53E2-42C0-885B-8F9635E86781}"/>
                </a:ext>
              </a:extLst>
            </p:cNvPr>
            <p:cNvSpPr/>
            <p:nvPr/>
          </p:nvSpPr>
          <p:spPr>
            <a:xfrm>
              <a:off x="6615693" y="2016455"/>
              <a:ext cx="2056583" cy="535559"/>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4DD0E98C-E858-42C1-A881-FC8DBAAD2013}"/>
                </a:ext>
              </a:extLst>
            </p:cNvPr>
            <p:cNvSpPr txBox="1"/>
            <p:nvPr/>
          </p:nvSpPr>
          <p:spPr>
            <a:xfrm>
              <a:off x="6502158" y="2036350"/>
              <a:ext cx="2319622" cy="523220"/>
            </a:xfrm>
            <a:prstGeom prst="rect">
              <a:avLst/>
            </a:prstGeom>
            <a:noFill/>
          </p:spPr>
          <p:txBody>
            <a:bodyPr wrap="square" rtlCol="0">
              <a:spAutoFit/>
            </a:bodyPr>
            <a:lstStyle/>
            <a:p>
              <a:pPr algn="ctr"/>
              <a:r>
                <a:rPr lang="en-US" sz="2800" b="1" dirty="0">
                  <a:solidFill>
                    <a:srgbClr val="E6E7E9"/>
                  </a:solidFill>
                  <a:latin typeface="Tw Cen MT" panose="020B0602020104020603" pitchFamily="34" charset="0"/>
                </a:rPr>
                <a:t>INTRODUCTION</a:t>
              </a:r>
            </a:p>
          </p:txBody>
        </p:sp>
      </p:grpSp>
    </p:spTree>
    <p:extLst>
      <p:ext uri="{BB962C8B-B14F-4D97-AF65-F5344CB8AC3E}">
        <p14:creationId xmlns:p14="http://schemas.microsoft.com/office/powerpoint/2010/main" val="2999458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25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anim calcmode="lin" valueType="num">
                                      <p:cBhvr>
                                        <p:cTn id="8" dur="500" fill="hold"/>
                                        <p:tgtEl>
                                          <p:spTgt spid="12"/>
                                        </p:tgtEl>
                                        <p:attrNameLst>
                                          <p:attrName>ppt_x</p:attrName>
                                        </p:attrNameLst>
                                      </p:cBhvr>
                                      <p:tavLst>
                                        <p:tav tm="0">
                                          <p:val>
                                            <p:strVal val="#ppt_x"/>
                                          </p:val>
                                        </p:tav>
                                        <p:tav tm="100000">
                                          <p:val>
                                            <p:strVal val="#ppt_x"/>
                                          </p:val>
                                        </p:tav>
                                      </p:tavLst>
                                    </p:anim>
                                    <p:anim calcmode="lin" valueType="num">
                                      <p:cBhvr>
                                        <p:cTn id="9" dur="5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sp>
        <p:nvSpPr>
          <p:cNvPr id="25" name="Rectangle: Top Corners Rounded 24">
            <a:extLst>
              <a:ext uri="{FF2B5EF4-FFF2-40B4-BE49-F238E27FC236}">
                <a16:creationId xmlns:a16="http://schemas.microsoft.com/office/drawing/2014/main" id="{26E1D38B-01DD-4FD0-83D5-DA709CBCE904}"/>
              </a:ext>
            </a:extLst>
          </p:cNvPr>
          <p:cNvSpPr/>
          <p:nvPr/>
        </p:nvSpPr>
        <p:spPr>
          <a:xfrm rot="16200000">
            <a:off x="1164544" y="247614"/>
            <a:ext cx="368532" cy="211106"/>
          </a:xfrm>
          <a:prstGeom prst="round2SameRect">
            <a:avLst>
              <a:gd name="adj1" fmla="val 12063"/>
              <a:gd name="adj2" fmla="val 0"/>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95584510-9FFD-4DD5-83B8-880CB6F43A03}"/>
              </a:ext>
            </a:extLst>
          </p:cNvPr>
          <p:cNvGrpSpPr/>
          <p:nvPr/>
        </p:nvGrpSpPr>
        <p:grpSpPr>
          <a:xfrm>
            <a:off x="1688115" y="188951"/>
            <a:ext cx="8815769" cy="497992"/>
            <a:chOff x="1106682" y="4907346"/>
            <a:chExt cx="8823078" cy="497992"/>
          </a:xfrm>
        </p:grpSpPr>
        <p:sp>
          <p:nvSpPr>
            <p:cNvPr id="31" name="Rectangle: Top Corners Rounded 30">
              <a:extLst>
                <a:ext uri="{FF2B5EF4-FFF2-40B4-BE49-F238E27FC236}">
                  <a16:creationId xmlns:a16="http://schemas.microsoft.com/office/drawing/2014/main" id="{099A2D23-230F-4C87-A7DE-73C4B2401FD3}"/>
                </a:ext>
              </a:extLst>
            </p:cNvPr>
            <p:cNvSpPr/>
            <p:nvPr/>
          </p:nvSpPr>
          <p:spPr>
            <a:xfrm rot="16200000">
              <a:off x="1028056" y="4985972"/>
              <a:ext cx="368532" cy="211280"/>
            </a:xfrm>
            <a:prstGeom prst="round2SameRect">
              <a:avLst>
                <a:gd name="adj1" fmla="val 12063"/>
                <a:gd name="adj2" fmla="val 0"/>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08DE266A-B606-4907-ACCD-812F34972332}"/>
                </a:ext>
              </a:extLst>
            </p:cNvPr>
            <p:cNvSpPr txBox="1"/>
            <p:nvPr/>
          </p:nvSpPr>
          <p:spPr>
            <a:xfrm>
              <a:off x="2262238" y="5036006"/>
              <a:ext cx="7667522" cy="369332"/>
            </a:xfrm>
            <a:prstGeom prst="rect">
              <a:avLst/>
            </a:prstGeom>
            <a:noFill/>
            <a:ln>
              <a:noFill/>
            </a:ln>
          </p:spPr>
          <p:txBody>
            <a:bodyPr wrap="square" rtlCol="0">
              <a:spAutoFit/>
            </a:bodyPr>
            <a:lstStyle/>
            <a:p>
              <a:pPr algn="ctr"/>
              <a:endParaRPr lang="en-US" b="1" dirty="0">
                <a:solidFill>
                  <a:srgbClr val="FF5969"/>
                </a:solidFill>
                <a:latin typeface="Tw Cen MT" panose="020B0602020104020603" pitchFamily="34" charset="0"/>
              </a:endParaRPr>
            </a:p>
          </p:txBody>
        </p:sp>
      </p:grpSp>
      <p:pic>
        <p:nvPicPr>
          <p:cNvPr id="39" name="Picture 2" descr="pregnant woman Icon - Download pregnant woman Icon 710357 | Noun Project">
            <a:extLst>
              <a:ext uri="{FF2B5EF4-FFF2-40B4-BE49-F238E27FC236}">
                <a16:creationId xmlns:a16="http://schemas.microsoft.com/office/drawing/2014/main" id="{CA0181E5-58C1-4EE6-8822-80E10E593315}"/>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5136" y="0"/>
            <a:ext cx="1149928" cy="1149928"/>
          </a:xfrm>
          <a:prstGeom prst="rect">
            <a:avLst/>
          </a:prstGeom>
          <a:noFill/>
          <a:extLst>
            <a:ext uri="{909E8E84-426E-40DD-AFC4-6F175D3DCCD1}">
              <a14:hiddenFill xmlns:a14="http://schemas.microsoft.com/office/drawing/2010/main">
                <a:solidFill>
                  <a:srgbClr val="FFFFFF"/>
                </a:solidFill>
              </a14:hiddenFill>
            </a:ext>
          </a:extLst>
        </p:spPr>
      </p:pic>
      <p:grpSp>
        <p:nvGrpSpPr>
          <p:cNvPr id="14" name="Group 13">
            <a:extLst>
              <a:ext uri="{FF2B5EF4-FFF2-40B4-BE49-F238E27FC236}">
                <a16:creationId xmlns:a16="http://schemas.microsoft.com/office/drawing/2014/main" id="{0BB4456F-A1F2-4D32-BA6F-454D2ACF67E7}"/>
              </a:ext>
            </a:extLst>
          </p:cNvPr>
          <p:cNvGrpSpPr/>
          <p:nvPr/>
        </p:nvGrpSpPr>
        <p:grpSpPr>
          <a:xfrm>
            <a:off x="9349287" y="151383"/>
            <a:ext cx="2423491" cy="974002"/>
            <a:chOff x="7016338" y="2016455"/>
            <a:chExt cx="1805441" cy="974002"/>
          </a:xfrm>
        </p:grpSpPr>
        <p:sp>
          <p:nvSpPr>
            <p:cNvPr id="15" name="Rectangle: Top Corners Rounded 14">
              <a:extLst>
                <a:ext uri="{FF2B5EF4-FFF2-40B4-BE49-F238E27FC236}">
                  <a16:creationId xmlns:a16="http://schemas.microsoft.com/office/drawing/2014/main" id="{6255C4E4-74DF-4FCE-BBEE-F77A4F0B9BEC}"/>
                </a:ext>
              </a:extLst>
            </p:cNvPr>
            <p:cNvSpPr/>
            <p:nvPr/>
          </p:nvSpPr>
          <p:spPr>
            <a:xfrm>
              <a:off x="7080693" y="2016455"/>
              <a:ext cx="1591582" cy="535559"/>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64AF7361-8039-4DBB-BD65-C7D064B55FA4}"/>
                </a:ext>
              </a:extLst>
            </p:cNvPr>
            <p:cNvSpPr txBox="1"/>
            <p:nvPr/>
          </p:nvSpPr>
          <p:spPr>
            <a:xfrm>
              <a:off x="7016338" y="2036350"/>
              <a:ext cx="1805441" cy="954107"/>
            </a:xfrm>
            <a:prstGeom prst="rect">
              <a:avLst/>
            </a:prstGeom>
            <a:noFill/>
          </p:spPr>
          <p:txBody>
            <a:bodyPr wrap="square" rtlCol="0">
              <a:spAutoFit/>
            </a:bodyPr>
            <a:lstStyle/>
            <a:p>
              <a:pPr algn="ctr"/>
              <a:r>
                <a:rPr lang="en-US" sz="2800" b="1" dirty="0">
                  <a:solidFill>
                    <a:srgbClr val="E6E7E9"/>
                  </a:solidFill>
                  <a:latin typeface="Tw Cen MT" panose="020B0602020104020603" pitchFamily="34" charset="0"/>
                </a:rPr>
                <a:t>OBJECTIVE</a:t>
              </a:r>
            </a:p>
          </p:txBody>
        </p:sp>
      </p:grpSp>
      <p:grpSp>
        <p:nvGrpSpPr>
          <p:cNvPr id="4" name="Group 3">
            <a:extLst>
              <a:ext uri="{FF2B5EF4-FFF2-40B4-BE49-F238E27FC236}">
                <a16:creationId xmlns:a16="http://schemas.microsoft.com/office/drawing/2014/main" id="{BEA1BAC9-DA02-414B-926A-EB797BD37C30}"/>
              </a:ext>
            </a:extLst>
          </p:cNvPr>
          <p:cNvGrpSpPr/>
          <p:nvPr/>
        </p:nvGrpSpPr>
        <p:grpSpPr>
          <a:xfrm>
            <a:off x="806594" y="515406"/>
            <a:ext cx="10807654" cy="6025099"/>
            <a:chOff x="1079549" y="643949"/>
            <a:chExt cx="10807654" cy="6025099"/>
          </a:xfrm>
        </p:grpSpPr>
        <p:sp>
          <p:nvSpPr>
            <p:cNvPr id="24" name="Rectangle: Top Corners Rounded 23">
              <a:extLst>
                <a:ext uri="{FF2B5EF4-FFF2-40B4-BE49-F238E27FC236}">
                  <a16:creationId xmlns:a16="http://schemas.microsoft.com/office/drawing/2014/main" id="{68D6951F-124F-4538-A302-1C980DB7B523}"/>
                </a:ext>
              </a:extLst>
            </p:cNvPr>
            <p:cNvSpPr/>
            <p:nvPr/>
          </p:nvSpPr>
          <p:spPr>
            <a:xfrm rot="16200000">
              <a:off x="3723815" y="-1494339"/>
              <a:ext cx="5519121" cy="10807654"/>
            </a:xfrm>
            <a:prstGeom prst="round2SameRect">
              <a:avLst>
                <a:gd name="adj1" fmla="val 12063"/>
                <a:gd name="adj2" fmla="val 8160"/>
              </a:avLst>
            </a:prstGeom>
            <a:solidFill>
              <a:schemeClr val="bg2"/>
            </a:solidFill>
            <a:ln>
              <a:noFill/>
            </a:ln>
            <a:effectLst>
              <a:outerShdw blurRad="50800" dist="38100" dir="18900000" algn="b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9" name="TextBox 18">
              <a:extLst>
                <a:ext uri="{FF2B5EF4-FFF2-40B4-BE49-F238E27FC236}">
                  <a16:creationId xmlns:a16="http://schemas.microsoft.com/office/drawing/2014/main" id="{CF047D7C-0B00-4CF3-9430-2A70D8F601FC}"/>
                </a:ext>
              </a:extLst>
            </p:cNvPr>
            <p:cNvSpPr txBox="1"/>
            <p:nvPr/>
          </p:nvSpPr>
          <p:spPr>
            <a:xfrm>
              <a:off x="1574900" y="643949"/>
              <a:ext cx="9816950" cy="6024983"/>
            </a:xfrm>
            <a:prstGeom prst="rect">
              <a:avLst/>
            </a:prstGeom>
            <a:noFill/>
          </p:spPr>
          <p:txBody>
            <a:bodyPr wrap="square">
              <a:spAutoFit/>
            </a:bodyPr>
            <a:lstStyle/>
            <a:p>
              <a:pPr marL="0" marR="0" algn="just">
                <a:lnSpc>
                  <a:spcPct val="200000"/>
                </a:lnSpc>
                <a:spcBef>
                  <a:spcPts val="0"/>
                </a:spcBef>
                <a:spcAft>
                  <a:spcPts val="800"/>
                </a:spcAft>
              </a:pPr>
              <a:br>
                <a:rPr lang="en-US" sz="1600" dirty="0">
                  <a:solidFill>
                    <a:schemeClr val="tx1">
                      <a:lumMod val="50000"/>
                      <a:lumOff val="50000"/>
                    </a:schemeClr>
                  </a:solidFill>
                  <a:latin typeface="Tw Cen MT" panose="020B0602020104020603" pitchFamily="34" charset="0"/>
                </a:rPr>
              </a:br>
              <a:r>
                <a:rPr lang="en-US" sz="1600" dirty="0">
                  <a:solidFill>
                    <a:schemeClr val="tx1">
                      <a:lumMod val="65000"/>
                      <a:lumOff val="35000"/>
                    </a:schemeClr>
                  </a:solidFill>
                  <a:latin typeface="Tw Cen MT" panose="020B0602020104020603" pitchFamily="34" charset="0"/>
                </a:rPr>
                <a:t>GENERAL OBJECTIVE: </a:t>
              </a:r>
            </a:p>
            <a:p>
              <a:pPr marL="0" marR="0" algn="just" fontAlgn="base">
                <a:lnSpc>
                  <a:spcPct val="200000"/>
                </a:lnSpc>
                <a:spcBef>
                  <a:spcPts val="0"/>
                </a:spcBef>
                <a:spcAft>
                  <a:spcPts val="0"/>
                </a:spcAft>
              </a:pPr>
              <a:r>
                <a:rPr lang="en-US" dirty="0">
                  <a:solidFill>
                    <a:schemeClr val="tx1">
                      <a:lumMod val="50000"/>
                      <a:lumOff val="50000"/>
                    </a:schemeClr>
                  </a:solidFill>
                  <a:latin typeface="Tw Cen MT" panose="020B0602020104020603" pitchFamily="34" charset="0"/>
                </a:rPr>
                <a:t>The aim of the study is to find out the factors associated with number of antenatal visits of women, age above 18 years and below 18 years in rural and urban areas of Bangladesh </a:t>
              </a:r>
            </a:p>
            <a:p>
              <a:pPr marL="0" marR="0" algn="just" fontAlgn="base">
                <a:lnSpc>
                  <a:spcPct val="200000"/>
                </a:lnSpc>
                <a:spcBef>
                  <a:spcPts val="0"/>
                </a:spcBef>
                <a:spcAft>
                  <a:spcPts val="0"/>
                </a:spcAft>
              </a:pPr>
              <a:r>
                <a:rPr lang="en-US" sz="1600" dirty="0">
                  <a:solidFill>
                    <a:schemeClr val="tx1">
                      <a:lumMod val="65000"/>
                      <a:lumOff val="35000"/>
                    </a:schemeClr>
                  </a:solidFill>
                  <a:latin typeface="Tw Cen MT" panose="020B0602020104020603" pitchFamily="34" charset="0"/>
                </a:rPr>
                <a:t>SPECIFIC OBJECTIVES: </a:t>
              </a:r>
            </a:p>
            <a:p>
              <a:pPr marL="342900" marR="0" lvl="0" indent="-342900" algn="just" fontAlgn="base">
                <a:lnSpc>
                  <a:spcPct val="200000"/>
                </a:lnSpc>
                <a:spcBef>
                  <a:spcPts val="0"/>
                </a:spcBef>
                <a:spcAft>
                  <a:spcPts val="0"/>
                </a:spcAft>
                <a:buSzPts val="1000"/>
                <a:buFont typeface="Symbol" panose="05050102010706020507" pitchFamily="18" charset="2"/>
                <a:buChar char=""/>
                <a:tabLst>
                  <a:tab pos="457200" algn="l"/>
                </a:tabLst>
              </a:pPr>
              <a:r>
                <a:rPr lang="en-US" dirty="0">
                  <a:solidFill>
                    <a:schemeClr val="tx1">
                      <a:lumMod val="50000"/>
                      <a:lumOff val="50000"/>
                    </a:schemeClr>
                  </a:solidFill>
                  <a:latin typeface="Tw Cen MT" panose="020B0602020104020603" pitchFamily="34" charset="0"/>
                </a:rPr>
                <a:t>To find out the socio demographics characteristics of women, age above 18 years and below 18 years in rural and urban areas of Bangladesh.  </a:t>
              </a:r>
            </a:p>
            <a:p>
              <a:pPr marL="342900" marR="0" lvl="0" indent="-342900" algn="just" fontAlgn="base">
                <a:lnSpc>
                  <a:spcPct val="200000"/>
                </a:lnSpc>
                <a:spcBef>
                  <a:spcPts val="0"/>
                </a:spcBef>
                <a:spcAft>
                  <a:spcPts val="0"/>
                </a:spcAft>
                <a:buSzPts val="1000"/>
                <a:buFont typeface="Symbol" panose="05050102010706020507" pitchFamily="18" charset="2"/>
                <a:buChar char=""/>
                <a:tabLst>
                  <a:tab pos="457200" algn="l"/>
                </a:tabLst>
              </a:pPr>
              <a:r>
                <a:rPr lang="en-US" dirty="0">
                  <a:solidFill>
                    <a:schemeClr val="tx1">
                      <a:lumMod val="50000"/>
                      <a:lumOff val="50000"/>
                    </a:schemeClr>
                  </a:solidFill>
                  <a:latin typeface="Tw Cen MT" panose="020B0602020104020603" pitchFamily="34" charset="0"/>
                </a:rPr>
                <a:t>To compare the factors related to the number of antenatal visits of women, age above 18 years and below 18 years in rural and urban areas of Bangladesh </a:t>
              </a:r>
            </a:p>
            <a:p>
              <a:pPr marL="342900" marR="0" lvl="0" indent="-342900" algn="just" fontAlgn="base">
                <a:lnSpc>
                  <a:spcPct val="200000"/>
                </a:lnSpc>
                <a:spcBef>
                  <a:spcPts val="0"/>
                </a:spcBef>
                <a:spcAft>
                  <a:spcPts val="0"/>
                </a:spcAft>
                <a:buSzPts val="1000"/>
                <a:buFont typeface="Symbol" panose="05050102010706020507" pitchFamily="18" charset="2"/>
                <a:buChar char=""/>
                <a:tabLst>
                  <a:tab pos="457200" algn="l"/>
                </a:tabLst>
              </a:pPr>
              <a:r>
                <a:rPr lang="en-US" dirty="0">
                  <a:solidFill>
                    <a:schemeClr val="tx1">
                      <a:lumMod val="50000"/>
                      <a:lumOff val="50000"/>
                    </a:schemeClr>
                  </a:solidFill>
                  <a:latin typeface="Tw Cen MT" panose="020B0602020104020603" pitchFamily="34" charset="0"/>
                </a:rPr>
                <a:t>To determine the factors associated with antenatal care of women, age above 18 years and below 18 years in rural and urban areas of Bangladesh </a:t>
              </a:r>
            </a:p>
          </p:txBody>
        </p:sp>
      </p:grpSp>
    </p:spTree>
    <p:extLst>
      <p:ext uri="{BB962C8B-B14F-4D97-AF65-F5344CB8AC3E}">
        <p14:creationId xmlns:p14="http://schemas.microsoft.com/office/powerpoint/2010/main" val="1444593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25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anim calcmode="lin" valueType="num">
                                      <p:cBhvr>
                                        <p:cTn id="8" dur="500" fill="hold"/>
                                        <p:tgtEl>
                                          <p:spTgt spid="14"/>
                                        </p:tgtEl>
                                        <p:attrNameLst>
                                          <p:attrName>ppt_x</p:attrName>
                                        </p:attrNameLst>
                                      </p:cBhvr>
                                      <p:tavLst>
                                        <p:tav tm="0">
                                          <p:val>
                                            <p:strVal val="#ppt_x"/>
                                          </p:val>
                                        </p:tav>
                                        <p:tav tm="100000">
                                          <p:val>
                                            <p:strVal val="#ppt_x"/>
                                          </p:val>
                                        </p:tav>
                                      </p:tavLst>
                                    </p:anim>
                                    <p:anim calcmode="lin" valueType="num">
                                      <p:cBhvr>
                                        <p:cTn id="9" dur="5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0EEF0"/>
        </a:solidFill>
        <a:effectLst/>
      </p:bgPr>
    </p:bg>
    <p:spTree>
      <p:nvGrpSpPr>
        <p:cNvPr id="1" name=""/>
        <p:cNvGrpSpPr/>
        <p:nvPr/>
      </p:nvGrpSpPr>
      <p:grpSpPr>
        <a:xfrm>
          <a:off x="0" y="0"/>
          <a:ext cx="0" cy="0"/>
          <a:chOff x="0" y="0"/>
          <a:chExt cx="0" cy="0"/>
        </a:xfrm>
      </p:grpSpPr>
      <p:sp>
        <p:nvSpPr>
          <p:cNvPr id="25" name="Rectangle: Top Corners Rounded 24">
            <a:extLst>
              <a:ext uri="{FF2B5EF4-FFF2-40B4-BE49-F238E27FC236}">
                <a16:creationId xmlns:a16="http://schemas.microsoft.com/office/drawing/2014/main" id="{26E1D38B-01DD-4FD0-83D5-DA709CBCE904}"/>
              </a:ext>
            </a:extLst>
          </p:cNvPr>
          <p:cNvSpPr/>
          <p:nvPr/>
        </p:nvSpPr>
        <p:spPr>
          <a:xfrm rot="16200000">
            <a:off x="1164544" y="247614"/>
            <a:ext cx="368532" cy="211106"/>
          </a:xfrm>
          <a:prstGeom prst="round2SameRect">
            <a:avLst>
              <a:gd name="adj1" fmla="val 12063"/>
              <a:gd name="adj2" fmla="val 0"/>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95584510-9FFD-4DD5-83B8-880CB6F43A03}"/>
              </a:ext>
            </a:extLst>
          </p:cNvPr>
          <p:cNvGrpSpPr/>
          <p:nvPr/>
        </p:nvGrpSpPr>
        <p:grpSpPr>
          <a:xfrm>
            <a:off x="1688115" y="188951"/>
            <a:ext cx="8815769" cy="497992"/>
            <a:chOff x="1106682" y="4907346"/>
            <a:chExt cx="8823078" cy="497992"/>
          </a:xfrm>
        </p:grpSpPr>
        <p:sp>
          <p:nvSpPr>
            <p:cNvPr id="31" name="Rectangle: Top Corners Rounded 30">
              <a:extLst>
                <a:ext uri="{FF2B5EF4-FFF2-40B4-BE49-F238E27FC236}">
                  <a16:creationId xmlns:a16="http://schemas.microsoft.com/office/drawing/2014/main" id="{099A2D23-230F-4C87-A7DE-73C4B2401FD3}"/>
                </a:ext>
              </a:extLst>
            </p:cNvPr>
            <p:cNvSpPr/>
            <p:nvPr/>
          </p:nvSpPr>
          <p:spPr>
            <a:xfrm rot="16200000">
              <a:off x="1028056" y="4985972"/>
              <a:ext cx="368532" cy="211280"/>
            </a:xfrm>
            <a:prstGeom prst="round2SameRect">
              <a:avLst>
                <a:gd name="adj1" fmla="val 12063"/>
                <a:gd name="adj2" fmla="val 0"/>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08DE266A-B606-4907-ACCD-812F34972332}"/>
                </a:ext>
              </a:extLst>
            </p:cNvPr>
            <p:cNvSpPr txBox="1"/>
            <p:nvPr/>
          </p:nvSpPr>
          <p:spPr>
            <a:xfrm>
              <a:off x="2262238" y="5036006"/>
              <a:ext cx="7667522" cy="369332"/>
            </a:xfrm>
            <a:prstGeom prst="rect">
              <a:avLst/>
            </a:prstGeom>
            <a:noFill/>
            <a:ln>
              <a:noFill/>
            </a:ln>
          </p:spPr>
          <p:txBody>
            <a:bodyPr wrap="square" rtlCol="0">
              <a:spAutoFit/>
            </a:bodyPr>
            <a:lstStyle/>
            <a:p>
              <a:pPr algn="ctr"/>
              <a:endParaRPr lang="en-US" b="1" dirty="0">
                <a:solidFill>
                  <a:srgbClr val="FF5969"/>
                </a:solidFill>
                <a:latin typeface="Tw Cen MT" panose="020B0602020104020603" pitchFamily="34" charset="0"/>
              </a:endParaRPr>
            </a:p>
          </p:txBody>
        </p:sp>
      </p:grpSp>
      <p:pic>
        <p:nvPicPr>
          <p:cNvPr id="39" name="Picture 2" descr="pregnant woman Icon - Download pregnant woman Icon 710357 | Noun Project">
            <a:extLst>
              <a:ext uri="{FF2B5EF4-FFF2-40B4-BE49-F238E27FC236}">
                <a16:creationId xmlns:a16="http://schemas.microsoft.com/office/drawing/2014/main" id="{CA0181E5-58C1-4EE6-8822-80E10E593315}"/>
              </a:ext>
            </a:extLst>
          </p:cNvPr>
          <p:cNvPicPr>
            <a:picLocks noChangeAspect="1" noChangeArrowheads="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25136" y="0"/>
            <a:ext cx="1149928" cy="1149928"/>
          </a:xfrm>
          <a:prstGeom prst="rect">
            <a:avLst/>
          </a:prstGeom>
          <a:noFill/>
          <a:extLst>
            <a:ext uri="{909E8E84-426E-40DD-AFC4-6F175D3DCCD1}">
              <a14:hiddenFill xmlns:a14="http://schemas.microsoft.com/office/drawing/2010/main">
                <a:solidFill>
                  <a:srgbClr val="FFFFFF"/>
                </a:solidFill>
              </a14:hiddenFill>
            </a:ext>
          </a:extLst>
        </p:spPr>
      </p:pic>
      <p:grpSp>
        <p:nvGrpSpPr>
          <p:cNvPr id="14" name="Group 13">
            <a:extLst>
              <a:ext uri="{FF2B5EF4-FFF2-40B4-BE49-F238E27FC236}">
                <a16:creationId xmlns:a16="http://schemas.microsoft.com/office/drawing/2014/main" id="{0BB4456F-A1F2-4D32-BA6F-454D2ACF67E7}"/>
              </a:ext>
            </a:extLst>
          </p:cNvPr>
          <p:cNvGrpSpPr/>
          <p:nvPr/>
        </p:nvGrpSpPr>
        <p:grpSpPr>
          <a:xfrm>
            <a:off x="8940318" y="151383"/>
            <a:ext cx="2846319" cy="543115"/>
            <a:chOff x="7418962" y="2016455"/>
            <a:chExt cx="1409679" cy="543115"/>
          </a:xfrm>
        </p:grpSpPr>
        <p:sp>
          <p:nvSpPr>
            <p:cNvPr id="15" name="Rectangle: Top Corners Rounded 14">
              <a:extLst>
                <a:ext uri="{FF2B5EF4-FFF2-40B4-BE49-F238E27FC236}">
                  <a16:creationId xmlns:a16="http://schemas.microsoft.com/office/drawing/2014/main" id="{6255C4E4-74DF-4FCE-BBEE-F77A4F0B9BEC}"/>
                </a:ext>
              </a:extLst>
            </p:cNvPr>
            <p:cNvSpPr/>
            <p:nvPr/>
          </p:nvSpPr>
          <p:spPr>
            <a:xfrm>
              <a:off x="7533563" y="2016455"/>
              <a:ext cx="1138712" cy="535559"/>
            </a:xfrm>
            <a:prstGeom prst="round2SameRect">
              <a:avLst>
                <a:gd name="adj1" fmla="val 12063"/>
                <a:gd name="adj2" fmla="val 0"/>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64AF7361-8039-4DBB-BD65-C7D064B55FA4}"/>
                </a:ext>
              </a:extLst>
            </p:cNvPr>
            <p:cNvSpPr txBox="1"/>
            <p:nvPr/>
          </p:nvSpPr>
          <p:spPr>
            <a:xfrm>
              <a:off x="7418962" y="2036350"/>
              <a:ext cx="1409679" cy="523220"/>
            </a:xfrm>
            <a:prstGeom prst="rect">
              <a:avLst/>
            </a:prstGeom>
            <a:noFill/>
          </p:spPr>
          <p:txBody>
            <a:bodyPr wrap="square" rtlCol="0">
              <a:spAutoFit/>
            </a:bodyPr>
            <a:lstStyle/>
            <a:p>
              <a:pPr algn="ctr"/>
              <a:r>
                <a:rPr lang="en-US" sz="2800" b="1" dirty="0">
                  <a:solidFill>
                    <a:srgbClr val="E6E7E9"/>
                  </a:solidFill>
                  <a:latin typeface="Tw Cen MT" panose="020B0602020104020603" pitchFamily="34" charset="0"/>
                </a:rPr>
                <a:t>HYPOTHESIS</a:t>
              </a:r>
            </a:p>
          </p:txBody>
        </p:sp>
      </p:grpSp>
      <p:grpSp>
        <p:nvGrpSpPr>
          <p:cNvPr id="4" name="Group 3">
            <a:extLst>
              <a:ext uri="{FF2B5EF4-FFF2-40B4-BE49-F238E27FC236}">
                <a16:creationId xmlns:a16="http://schemas.microsoft.com/office/drawing/2014/main" id="{BEA1BAC9-DA02-414B-926A-EB797BD37C30}"/>
              </a:ext>
            </a:extLst>
          </p:cNvPr>
          <p:cNvGrpSpPr/>
          <p:nvPr/>
        </p:nvGrpSpPr>
        <p:grpSpPr>
          <a:xfrm>
            <a:off x="806594" y="832953"/>
            <a:ext cx="10807654" cy="3337067"/>
            <a:chOff x="1079549" y="961496"/>
            <a:chExt cx="10807654" cy="3337067"/>
          </a:xfrm>
        </p:grpSpPr>
        <p:sp>
          <p:nvSpPr>
            <p:cNvPr id="24" name="Rectangle: Top Corners Rounded 23">
              <a:extLst>
                <a:ext uri="{FF2B5EF4-FFF2-40B4-BE49-F238E27FC236}">
                  <a16:creationId xmlns:a16="http://schemas.microsoft.com/office/drawing/2014/main" id="{68D6951F-124F-4538-A302-1C980DB7B523}"/>
                </a:ext>
              </a:extLst>
            </p:cNvPr>
            <p:cNvSpPr/>
            <p:nvPr/>
          </p:nvSpPr>
          <p:spPr>
            <a:xfrm rot="16200000">
              <a:off x="4909058" y="-2679582"/>
              <a:ext cx="3148635" cy="10807654"/>
            </a:xfrm>
            <a:prstGeom prst="round2SameRect">
              <a:avLst>
                <a:gd name="adj1" fmla="val 12063"/>
                <a:gd name="adj2" fmla="val 8160"/>
              </a:avLst>
            </a:prstGeom>
            <a:solidFill>
              <a:schemeClr val="bg2"/>
            </a:solidFill>
            <a:ln>
              <a:noFill/>
            </a:ln>
            <a:effectLst>
              <a:outerShdw blurRad="50800" dist="38100" dir="18900000" algn="b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9" name="TextBox 18">
              <a:extLst>
                <a:ext uri="{FF2B5EF4-FFF2-40B4-BE49-F238E27FC236}">
                  <a16:creationId xmlns:a16="http://schemas.microsoft.com/office/drawing/2014/main" id="{CF047D7C-0B00-4CF3-9430-2A70D8F601FC}"/>
                </a:ext>
              </a:extLst>
            </p:cNvPr>
            <p:cNvSpPr txBox="1"/>
            <p:nvPr/>
          </p:nvSpPr>
          <p:spPr>
            <a:xfrm>
              <a:off x="1688114" y="961496"/>
              <a:ext cx="9816950" cy="3337067"/>
            </a:xfrm>
            <a:prstGeom prst="rect">
              <a:avLst/>
            </a:prstGeom>
            <a:noFill/>
          </p:spPr>
          <p:txBody>
            <a:bodyPr wrap="square">
              <a:spAutoFit/>
            </a:bodyPr>
            <a:lstStyle/>
            <a:p>
              <a:pPr marL="0" marR="0" algn="just" fontAlgn="base">
                <a:lnSpc>
                  <a:spcPct val="200000"/>
                </a:lnSpc>
                <a:spcBef>
                  <a:spcPts val="0"/>
                </a:spcBef>
                <a:spcAft>
                  <a:spcPts val="0"/>
                </a:spcAft>
              </a:pPr>
              <a:br>
                <a:rPr lang="en-US" dirty="0">
                  <a:solidFill>
                    <a:schemeClr val="tx1">
                      <a:lumMod val="50000"/>
                      <a:lumOff val="50000"/>
                    </a:schemeClr>
                  </a:solidFill>
                  <a:latin typeface="Tw Cen MT" panose="020B0602020104020603" pitchFamily="34" charset="0"/>
                </a:rPr>
              </a:br>
              <a:r>
                <a:rPr lang="en-US" b="1" dirty="0">
                  <a:solidFill>
                    <a:schemeClr val="tx1">
                      <a:lumMod val="65000"/>
                      <a:lumOff val="35000"/>
                    </a:schemeClr>
                  </a:solidFill>
                  <a:effectLst/>
                  <a:latin typeface="Tw Cen MT" panose="020B0602020104020603" pitchFamily="34" charset="0"/>
                  <a:ea typeface="Times New Roman" panose="02020603050405020304" pitchFamily="18" charset="0"/>
                  <a:cs typeface="Times New Roman" panose="02020603050405020304" pitchFamily="18" charset="0"/>
                </a:rPr>
                <a:t>Hypothesis:  </a:t>
              </a:r>
              <a:endParaRPr lang="en-US" dirty="0">
                <a:solidFill>
                  <a:schemeClr val="tx1">
                    <a:lumMod val="65000"/>
                    <a:lumOff val="35000"/>
                  </a:schemeClr>
                </a:solidFill>
                <a:effectLst/>
                <a:latin typeface="Tw Cen MT" panose="020B0602020104020603" pitchFamily="34" charset="0"/>
                <a:ea typeface="Calibri" panose="020F0502020204030204" pitchFamily="34" charset="0"/>
                <a:cs typeface="Times New Roman" panose="02020603050405020304" pitchFamily="18" charset="0"/>
              </a:endParaRPr>
            </a:p>
            <a:p>
              <a:pPr marL="0" marR="0" algn="just" fontAlgn="base">
                <a:lnSpc>
                  <a:spcPct val="200000"/>
                </a:lnSpc>
                <a:spcBef>
                  <a:spcPts val="0"/>
                </a:spcBef>
                <a:spcAft>
                  <a:spcPts val="0"/>
                </a:spcAft>
              </a:pPr>
              <a:r>
                <a:rPr lang="en-US" dirty="0">
                  <a:solidFill>
                    <a:schemeClr val="tx1">
                      <a:lumMod val="50000"/>
                      <a:lumOff val="50000"/>
                    </a:schemeClr>
                  </a:solidFill>
                  <a:effectLst/>
                  <a:latin typeface="Tw Cen MT" panose="020B0602020104020603" pitchFamily="34" charset="0"/>
                  <a:ea typeface="Times New Roman" panose="02020603050405020304" pitchFamily="18" charset="0"/>
                  <a:cs typeface="Times New Roman" panose="02020603050405020304" pitchFamily="18" charset="0"/>
                </a:rPr>
                <a:t>The hypothesis of this study is antenatal care of women is affected by mother’s age. </a:t>
              </a:r>
              <a:endParaRPr lang="en-US"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endParaRPr>
            </a:p>
            <a:p>
              <a:pPr marL="0" marR="0" algn="just" fontAlgn="base">
                <a:lnSpc>
                  <a:spcPct val="200000"/>
                </a:lnSpc>
                <a:spcBef>
                  <a:spcPts val="0"/>
                </a:spcBef>
                <a:spcAft>
                  <a:spcPts val="0"/>
                </a:spcAft>
              </a:pPr>
              <a:r>
                <a:rPr lang="en-US" dirty="0">
                  <a:solidFill>
                    <a:schemeClr val="tx1">
                      <a:lumMod val="50000"/>
                      <a:lumOff val="50000"/>
                    </a:schemeClr>
                  </a:solidFill>
                  <a:effectLst/>
                  <a:latin typeface="Tw Cen MT" panose="020B0602020104020603" pitchFamily="34" charset="0"/>
                  <a:ea typeface="Times New Roman" panose="02020603050405020304" pitchFamily="18" charset="0"/>
                  <a:cs typeface="Times New Roman" panose="02020603050405020304" pitchFamily="18" charset="0"/>
                </a:rPr>
                <a:t>Null hypothesis, H</a:t>
              </a:r>
              <a:r>
                <a:rPr lang="en-US" baseline="-25000" dirty="0">
                  <a:solidFill>
                    <a:schemeClr val="tx1">
                      <a:lumMod val="50000"/>
                      <a:lumOff val="50000"/>
                    </a:schemeClr>
                  </a:solidFill>
                  <a:effectLst/>
                  <a:latin typeface="Tw Cen MT" panose="020B0602020104020603" pitchFamily="34" charset="0"/>
                  <a:ea typeface="Times New Roman" panose="02020603050405020304" pitchFamily="18" charset="0"/>
                  <a:cs typeface="Times New Roman" panose="02020603050405020304" pitchFamily="18" charset="0"/>
                </a:rPr>
                <a:t>0 </a:t>
              </a:r>
              <a:r>
                <a:rPr lang="en-US" dirty="0">
                  <a:solidFill>
                    <a:schemeClr val="tx1">
                      <a:lumMod val="50000"/>
                      <a:lumOff val="50000"/>
                    </a:schemeClr>
                  </a:solidFill>
                  <a:effectLst/>
                  <a:latin typeface="Tw Cen MT" panose="020B0602020104020603" pitchFamily="34" charset="0"/>
                  <a:ea typeface="Times New Roman" panose="02020603050405020304" pitchFamily="18" charset="0"/>
                  <a:cs typeface="Times New Roman" panose="02020603050405020304" pitchFamily="18" charset="0"/>
                </a:rPr>
                <a:t>= Women’s age has an association with her getting better antenatal care </a:t>
              </a:r>
              <a:endParaRPr lang="en-US"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endParaRPr>
            </a:p>
            <a:p>
              <a:pPr marL="0" marR="0" algn="just" fontAlgn="base">
                <a:lnSpc>
                  <a:spcPct val="200000"/>
                </a:lnSpc>
                <a:spcBef>
                  <a:spcPts val="0"/>
                </a:spcBef>
                <a:spcAft>
                  <a:spcPts val="0"/>
                </a:spcAft>
              </a:pPr>
              <a:r>
                <a:rPr lang="en-US" dirty="0">
                  <a:solidFill>
                    <a:schemeClr val="tx1">
                      <a:lumMod val="50000"/>
                      <a:lumOff val="50000"/>
                    </a:schemeClr>
                  </a:solidFill>
                  <a:effectLst/>
                  <a:latin typeface="Tw Cen MT" panose="020B0602020104020603" pitchFamily="34" charset="0"/>
                  <a:ea typeface="Times New Roman" panose="02020603050405020304" pitchFamily="18" charset="0"/>
                  <a:cs typeface="Times New Roman" panose="02020603050405020304" pitchFamily="18" charset="0"/>
                </a:rPr>
                <a:t>Alternative Hypothesis, H</a:t>
              </a:r>
              <a:r>
                <a:rPr lang="en-US" baseline="-25000" dirty="0">
                  <a:solidFill>
                    <a:schemeClr val="tx1">
                      <a:lumMod val="50000"/>
                      <a:lumOff val="50000"/>
                    </a:schemeClr>
                  </a:solidFill>
                  <a:effectLst/>
                  <a:latin typeface="Tw Cen MT" panose="020B0602020104020603" pitchFamily="34" charset="0"/>
                  <a:ea typeface="Times New Roman" panose="02020603050405020304" pitchFamily="18" charset="0"/>
                  <a:cs typeface="Times New Roman" panose="02020603050405020304" pitchFamily="18" charset="0"/>
                </a:rPr>
                <a:t>A</a:t>
              </a:r>
              <a:r>
                <a:rPr lang="en-US" dirty="0">
                  <a:solidFill>
                    <a:schemeClr val="tx1">
                      <a:lumMod val="50000"/>
                      <a:lumOff val="50000"/>
                    </a:schemeClr>
                  </a:solidFill>
                  <a:effectLst/>
                  <a:latin typeface="Tw Cen MT" panose="020B0602020104020603" pitchFamily="34" charset="0"/>
                  <a:ea typeface="Times New Roman" panose="02020603050405020304" pitchFamily="18" charset="0"/>
                  <a:cs typeface="Times New Roman" panose="02020603050405020304" pitchFamily="18" charset="0"/>
                </a:rPr>
                <a:t>= Women’s age has no association with her getting better antenatal care  </a:t>
              </a:r>
              <a:endParaRPr lang="en-US" dirty="0">
                <a:solidFill>
                  <a:schemeClr val="tx1">
                    <a:lumMod val="50000"/>
                    <a:lumOff val="50000"/>
                  </a:schemeClr>
                </a:solidFill>
                <a:effectLst/>
                <a:latin typeface="Tw Cen MT" panose="020B0602020104020603" pitchFamily="34" charset="0"/>
                <a:ea typeface="Calibri" panose="020F0502020204030204" pitchFamily="34" charset="0"/>
                <a:cs typeface="Times New Roman" panose="02020603050405020304" pitchFamily="18" charset="0"/>
              </a:endParaRPr>
            </a:p>
            <a:p>
              <a:pPr marL="0" marR="0" algn="just">
                <a:lnSpc>
                  <a:spcPct val="200000"/>
                </a:lnSpc>
                <a:spcBef>
                  <a:spcPts val="0"/>
                </a:spcBef>
                <a:spcAft>
                  <a:spcPts val="800"/>
                </a:spcAft>
              </a:pPr>
              <a:endParaRPr lang="en-US" dirty="0">
                <a:solidFill>
                  <a:schemeClr val="tx1">
                    <a:lumMod val="50000"/>
                    <a:lumOff val="50000"/>
                  </a:schemeClr>
                </a:solidFill>
                <a:latin typeface="Tw Cen MT" panose="020B0602020104020603" pitchFamily="34" charset="0"/>
              </a:endParaRPr>
            </a:p>
          </p:txBody>
        </p:sp>
      </p:grpSp>
    </p:spTree>
    <p:extLst>
      <p:ext uri="{BB962C8B-B14F-4D97-AF65-F5344CB8AC3E}">
        <p14:creationId xmlns:p14="http://schemas.microsoft.com/office/powerpoint/2010/main" val="1397628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25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anim calcmode="lin" valueType="num">
                                      <p:cBhvr>
                                        <p:cTn id="8" dur="500" fill="hold"/>
                                        <p:tgtEl>
                                          <p:spTgt spid="14"/>
                                        </p:tgtEl>
                                        <p:attrNameLst>
                                          <p:attrName>ppt_x</p:attrName>
                                        </p:attrNameLst>
                                      </p:cBhvr>
                                      <p:tavLst>
                                        <p:tav tm="0">
                                          <p:val>
                                            <p:strVal val="#ppt_x"/>
                                          </p:val>
                                        </p:tav>
                                        <p:tav tm="100000">
                                          <p:val>
                                            <p:strVal val="#ppt_x"/>
                                          </p:val>
                                        </p:tav>
                                      </p:tavLst>
                                    </p:anim>
                                    <p:anim calcmode="lin" valueType="num">
                                      <p:cBhvr>
                                        <p:cTn id="9" dur="5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5704</TotalTime>
  <Words>2397</Words>
  <Application>Microsoft Office PowerPoint</Application>
  <PresentationFormat>Widescreen</PresentationFormat>
  <Paragraphs>159</Paragraphs>
  <Slides>35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Calibri Light</vt:lpstr>
      <vt:lpstr>Symbol</vt:lpstr>
      <vt:lpstr>Tw Cen MT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Nahid Ahmed</dc:creator>
  <cp:lastModifiedBy>DELL</cp:lastModifiedBy>
  <cp:revision>21</cp:revision>
  <dcterms:created xsi:type="dcterms:W3CDTF">2018-05-09T09:19:15Z</dcterms:created>
  <dcterms:modified xsi:type="dcterms:W3CDTF">2022-02-14T13:33:01Z</dcterms:modified>
</cp:coreProperties>
</file>