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8" r:id="rId4"/>
    <p:sldId id="271" r:id="rId5"/>
    <p:sldId id="257" r:id="rId6"/>
    <p:sldId id="258" r:id="rId7"/>
    <p:sldId id="259" r:id="rId8"/>
    <p:sldId id="269" r:id="rId9"/>
    <p:sldId id="267" r:id="rId10"/>
    <p:sldId id="270" r:id="rId11"/>
    <p:sldId id="262" r:id="rId12"/>
    <p:sldId id="264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8"/>
  </p:normalViewPr>
  <p:slideViewPr>
    <p:cSldViewPr snapToGrid="0">
      <p:cViewPr varScale="1">
        <p:scale>
          <a:sx n="105" d="100"/>
          <a:sy n="105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6FC60-25CD-8C47-AD38-37288FD8AA5A}" type="datetimeFigureOut">
              <a:rPr lang="en-US" smtClean="0"/>
              <a:t>3/18/23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886FB-BE64-FA4E-8EEB-D0F8CACBD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9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62764-88D2-AE98-ECC8-9E0A7E6A0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56AF3-4035-3F6F-15ED-63CE00B5A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465D0-2D11-6A1B-84E7-F11D6CA98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2196-6762-8C42-8719-B16A30E9BCB5}" type="datetime1">
              <a:rPr lang="en-US" smtClean="0"/>
              <a:t>3/18/23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06D3C-0CF9-A3A7-B749-AD100E29C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D0B6F-C226-9D1F-CD1A-2A6EBCED0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5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2763E-8DAD-DEAD-4EAF-74E6257E8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26CB9-AAC8-A5E7-8EB7-01EFAECC4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12C72-3848-249A-9839-740DEADF5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CB2D-EBA1-F942-AC57-C7B6F20243E9}" type="datetime1">
              <a:rPr lang="en-US" smtClean="0"/>
              <a:t>3/18/23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6C9B3-5893-6F71-279F-0D6642A52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A14D5-4CD3-0FFD-946A-A5D7B340D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5678C9-83E1-13FA-B479-D662E06F0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AF339-FD74-2311-2CC7-1360E1B14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CDD84-D41D-E8CF-8C0A-B492BD968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DBF8-43BA-EE45-852F-F58D72F286BF}" type="datetime1">
              <a:rPr lang="en-US" smtClean="0"/>
              <a:t>3/18/23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6CB0A-5B90-ABE5-9302-7CB1F31C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E63C6-3881-F31B-EA5E-E43DD248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6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432F8-8B91-4E74-246D-79B2B79FC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5DCFA-1AD6-06F3-CBD5-E584894D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6D033-6044-8D6F-D0D6-FF67C0F42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08DF-2B55-A441-8FD1-B8B8176FA19C}" type="datetime1">
              <a:rPr lang="en-US" smtClean="0"/>
              <a:t>3/18/23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AB8B3-0F6D-850E-F297-792C25CD5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A7030-30DF-3013-55E4-29D2D2673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7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AB9B8-CD07-7C8F-6101-7F36F6B7C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E0BA0-B2C4-1970-0ABC-43A9A7005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8CE1B-70B3-965F-4E21-EBE1F723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7E80-D693-AA4F-A7A2-68D641892C16}" type="datetime1">
              <a:rPr lang="en-US" smtClean="0"/>
              <a:t>3/18/23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0E78-7A71-01DF-2FCC-F197459DC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8FF1C-BD93-08E4-0B74-CCAEAAEF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4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6392F-C83C-F948-F90C-CFFAE9474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3F512-52AB-99D0-7DB6-6E003BC9F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9316A-AB9B-5813-02A4-F441615AE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85803-18FA-7A70-DC9A-8E42DA1E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7241-B64F-1A42-B703-8FCCE2A8A656}" type="datetime1">
              <a:rPr lang="en-US" smtClean="0"/>
              <a:t>3/18/23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08E05-EFD8-F1BA-5BBD-6AAB6D874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CF6AE-2E23-28CB-8AC2-582D54A00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0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0F93-0E44-B945-F6CC-544AC91A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026E1-59B5-1459-584B-B79DB6811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458A1-F964-C357-93CF-69B28D62D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DC3337-FA90-EF99-D5B4-C890D94B6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3B9BA4-E460-9C7E-B72F-B55222EE6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50AF65-5D9E-EB42-478E-051214FF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8A0C-42C9-EC4A-88BF-AF50EC0FF6F0}" type="datetime1">
              <a:rPr lang="en-US" smtClean="0"/>
              <a:t>3/18/23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938F0C-244A-2CA0-F992-0804B0B8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48F9D4-E24B-A6B3-5EC7-C59EA860D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0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C4996-9CF1-C28C-DB80-7473DC1BE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E4260C-27A5-1AE7-9B4F-B1A26CC8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AEAD-A80F-5E4E-9135-04E6EC537D16}" type="datetime1">
              <a:rPr lang="en-US" smtClean="0"/>
              <a:t>3/18/23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7A0E2-3F51-AF91-10B1-DB7A9FE6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1240C-DD3C-3A36-E08B-F04B9BC0E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3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081B1-6EAB-A4D7-4612-01D36523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046D-B4EB-F44B-AE42-BC12EA24E3B8}" type="datetime1">
              <a:rPr lang="en-US" smtClean="0"/>
              <a:t>3/18/23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1354A0-2691-8FF7-6D2F-A12ACFF8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72145-BBB8-6756-8328-CCE22EAB7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4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CB7B8-042D-7DD8-7A9C-A351F81E1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B371C-D25D-04EC-3B4D-020FF0C34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DA4B-F5FE-35B4-04E3-A3104955A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B3A1E-B855-2A58-BC9C-1A4CC30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F2BE-B579-074E-A484-A3B30AB1200B}" type="datetime1">
              <a:rPr lang="en-US" smtClean="0"/>
              <a:t>3/18/23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54D02-91E0-9359-F0D4-4F47CAD43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35E71-D273-4BBF-1900-23B81919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4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7CDA2-53DD-4714-2BE4-CD7346560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43A8D2-7112-C7DC-7C47-55D49C703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FEF8C7-D558-0B02-AD51-5130EF1CA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B30CE-4E45-D629-EC4C-291DD42A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E38-9001-D84A-A667-30B5F06AB5A8}" type="datetime1">
              <a:rPr lang="en-US" smtClean="0"/>
              <a:t>3/18/23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F4C84-C619-0E67-606A-3E896E2F5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5780B-C834-F90E-434B-D27170446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6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804A4B-0C6E-F543-45D3-D793C6B4C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8C972-0E55-A8F9-87C8-A09F67D11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DE7F3-7620-6E7D-2643-ADD4E3DDA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F13F7-56FB-2446-87EB-3BBAFC4934D2}" type="datetime1">
              <a:rPr lang="en-US" smtClean="0"/>
              <a:t>3/18/23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CDC28-67C3-4251-F341-8F019EA21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3EC7E-6C43-2208-B988-3EB21BEB6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D4C37-C4E1-8742-97E1-604B73F57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3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8C0BB-4489-F4F1-6ED1-D1E73F493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9872"/>
            <a:ext cx="9826752" cy="3010091"/>
          </a:xfrm>
        </p:spPr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r>
              <a:rPr lang="en-US" sz="32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Breast cancer Research in Bangladesh over the past decade-A Narrative Review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US" sz="8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02C7E-3C93-75DD-6155-D562390D5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Submitted by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Heba Hoque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Matriculation </a:t>
            </a:r>
            <a:r>
              <a:rPr lang="en-US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ID- 1711466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Bonn, 12</a:t>
            </a:r>
            <a:r>
              <a:rPr lang="en-GB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March,2023</a:t>
            </a: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0DD36-CAF5-AF54-A205-ECDF4F66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01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32BB0-48A3-EE26-0BCD-BA80D405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3951432-ED60-792B-4379-CBEA3838F3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933396"/>
              </p:ext>
            </p:extLst>
          </p:nvPr>
        </p:nvGraphicFramePr>
        <p:xfrm>
          <a:off x="353567" y="621221"/>
          <a:ext cx="10899648" cy="6120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259">
                  <a:extLst>
                    <a:ext uri="{9D8B030D-6E8A-4147-A177-3AD203B41FA5}">
                      <a16:colId xmlns:a16="http://schemas.microsoft.com/office/drawing/2014/main" val="685157403"/>
                    </a:ext>
                  </a:extLst>
                </a:gridCol>
                <a:gridCol w="6814784">
                  <a:extLst>
                    <a:ext uri="{9D8B030D-6E8A-4147-A177-3AD203B41FA5}">
                      <a16:colId xmlns:a16="http://schemas.microsoft.com/office/drawing/2014/main" val="3608523342"/>
                    </a:ext>
                  </a:extLst>
                </a:gridCol>
                <a:gridCol w="3633605">
                  <a:extLst>
                    <a:ext uri="{9D8B030D-6E8A-4147-A177-3AD203B41FA5}">
                      <a16:colId xmlns:a16="http://schemas.microsoft.com/office/drawing/2014/main" val="3901972937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SL.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of the Study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Research year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1387784"/>
                  </a:ext>
                </a:extLst>
              </a:tr>
              <a:tr h="10209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Knowledge, Attitude and Practice of Bangladeshi Women towards Breast Cancer: A Cross Sectional Study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4071597"/>
                  </a:ext>
                </a:extLst>
              </a:tr>
              <a:tr h="10209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hospital based survey to evaluate knowledge, awareness and perceived barriers regarding breast cancer screening among females in Bangladesh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35052"/>
                  </a:ext>
                </a:extLst>
              </a:tr>
              <a:tr h="10209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Factors and Barriers of Early Breast Cancer Diagnosis and Treatment Outcome in Tertiary Level Hospitals in Bangladesh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3351819"/>
                  </a:ext>
                </a:extLst>
              </a:tr>
              <a:tr h="680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Cross-sectional Study on Breast Cancer among the Bangladeshi Female Population.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3364765"/>
                  </a:ext>
                </a:extLst>
              </a:tr>
              <a:tr h="13612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Knowledge and perception of breast cancer among women of reproductive age in Chattogram, Bangladesh: A cross‐sectional survey.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2423780"/>
                  </a:ext>
                </a:extLst>
              </a:tr>
              <a:tr h="680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Association of Distance, Region, and Insurance with Advanced Colon Cancer at Initial Diagnosis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4481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471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9A7D3-86B7-973D-5153-93AED385D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499873"/>
            <a:ext cx="10683240" cy="1158239"/>
          </a:xfrm>
        </p:spPr>
        <p:txBody>
          <a:bodyPr/>
          <a:lstStyle/>
          <a:p>
            <a:r>
              <a:rPr lang="en-US" dirty="0"/>
              <a:t>Gap that has been found during review: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63705-444D-54DD-74D1-99D20E8B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5"/>
            <a:ext cx="10683240" cy="466725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were adequate to find the cause, That breast cancer is the leading cause of death among women. However, the gap results are some factors which are given below: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KAP, Improvement of treatment facilities, Destigmatize of the doctor-patient relationship.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importantly, family and friend support should allow women to feel the treatment is available.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Successful awareness campaign to shape the health risk perception.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FA6F13-7E96-6885-8586-1F63338AD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3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63FD-1DE8-3704-9107-DAF388FFC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27A55-4DE6-0C27-279D-7661E1A1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27336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most common perceived impediments were shyness, fear, lack of information, and lack of awareness campaigns. 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study’s findings indicate that appropriate, suitable, and socially acceptable breast cancer awareness initiatives will help raise knowledge and awareness, addressing the barriers among females in Bangladesh.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502E4-63AC-CF40-1CE4-120EA14D5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43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A35D9BC-A260-2C27-FF81-CB27ED83E7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6480" y="816864"/>
            <a:ext cx="7363968" cy="5035296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C6C436-DB3C-1D7B-D26A-DCF06005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5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5823C-6C7C-F49E-8D62-401F81052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0C899-651F-6B9E-F214-D587B6104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57672" cy="4351338"/>
          </a:xfrm>
        </p:spPr>
        <p:txBody>
          <a:bodyPr>
            <a:normAutofit/>
          </a:bodyPr>
          <a:lstStyle/>
          <a:p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Breast cancer remains a leading dreadful cancer of women in Bangladesh. It has become a hidden burden that accounts for 69% of the death of women.</a:t>
            </a:r>
          </a:p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breast cancer burden in Bangladesh is so high that is has become a major Public health concern.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FC9EFF-7E15-3C66-8547-D9F131474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872" y="1825625"/>
            <a:ext cx="4660900" cy="320751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5D1DD-921F-4754-F0C8-3C76585B7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7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9C724-E3F3-FBC9-E2CE-BB2C17D8A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53ECC-617B-9104-D5CD-3D3134667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narrative review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looks through the research from 2012-2022, which has been conducted on the following topics, to find several points. E.g.: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is the social barrier that leads to breast cancer one of the major Public Health concerns?</a:t>
            </a:r>
          </a:p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research carried out between 2012-2022, We looked for the socio-demographic barrier to determine the gap and the relation associated the breast cancer. 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BF9051-1F89-5413-35E1-6E29E896A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5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13C1-3F6E-D7B7-D77A-AF28AF73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Screening Criteria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F6381-5D5C-B6C9-0587-729D94252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screening criteria which was considered during the review are: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only study was conducted in Bangladesh over the timeline of ten years.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was conducted in English and was selected for this paper.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looked at Knowledge, attitude, socio-demographic situation, sources of information, perception, and patient doctor situation.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73D9F-D0F2-7EE9-44EA-040353043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9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3848A-0183-5764-B9DA-AB45B5ED6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Prevalence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D9E3E-F4EF-4F6D-946F-57B10E2FC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 Bangladesh the rate of breast cancer occurrence is estimated to be 22.5 per 100000 females of all ages.</a:t>
            </a:r>
          </a:p>
          <a:p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the case of Bangladeshi women aged between 15-44 years, breast cancer has the highest prevalence, 19.3 per 100000, compared to any other type of cancer.</a:t>
            </a:r>
          </a:p>
          <a:p>
            <a:r>
              <a:rPr lang="en-US" b="0" i="0" dirty="0">
                <a:solidFill>
                  <a:srgbClr val="555555"/>
                </a:solidFill>
                <a:effectLst/>
                <a:latin typeface="spectral"/>
              </a:rPr>
              <a:t> 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Bangladesh, the maternal mortality survey (2010) cited that breast cancer was responsible for 21% of death of women between 15-49 years of age.</a:t>
            </a:r>
          </a:p>
          <a:p>
            <a:pPr marL="0" indent="0">
              <a:buNone/>
            </a:pPr>
            <a:endParaRPr lang="en-US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C91E67-F484-B143-95B1-1880D0DC3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85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56F07-BB73-4D3C-C546-ABF0E016D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cause which is leading to BC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D6789-D2AC-2AF5-D371-D48987F5A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incident rate grows up day to day due to the unawareness of the people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Along with a 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lack of confidence in medical treatment, improper screening, maltreatment, and lack of motivation to undergo institutional treatment and management.</a:t>
            </a:r>
          </a:p>
          <a:p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Furthermore, because of poor socio-economic infrastructure and atmosphere, which loom large for the social stigma and instilment of fear among the patient, they keep themselves aloof from taking treatment of the patient with cancer.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41A31-90C8-70A6-A62D-DF3A6F39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45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D5D0C-2565-1996-A2E0-86B2BF834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448" y="365125"/>
            <a:ext cx="10817352" cy="1325563"/>
          </a:xfrm>
        </p:spPr>
        <p:txBody>
          <a:bodyPr>
            <a:normAutofit/>
          </a:bodyPr>
          <a:lstStyle/>
          <a:p>
            <a:r>
              <a:rPr lang="en-US" sz="4000" dirty="0"/>
              <a:t>BC mortality and socio Demographic relationship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A7A28-D419-373F-38A5-429AEE463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48" y="1825624"/>
            <a:ext cx="11338560" cy="4538599"/>
          </a:xfrm>
        </p:spPr>
        <p:txBody>
          <a:bodyPr>
            <a:noAutofit/>
          </a:bodyPr>
          <a:lstStyle/>
          <a:p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the last twenty years, Bangladesh has experienced an approximately five-fold increase in per capita income and a two-fold increase in literacy.</a:t>
            </a:r>
            <a:r>
              <a:rPr lang="en-US" sz="2700" dirty="0">
                <a:effectLst/>
              </a:rPr>
              <a:t> </a:t>
            </a:r>
          </a:p>
          <a:p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general decline in physical activity has occurred over the past few decades due to the quick adoption of technology, heavy reliance on electronic communication, and the emergence of online activities.</a:t>
            </a:r>
            <a:r>
              <a:rPr lang="en-US" sz="2700" dirty="0">
                <a:effectLst/>
              </a:rPr>
              <a:t> </a:t>
            </a:r>
          </a:p>
          <a:p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addition, the incidence of overweight and obesity among Bangladeshi women is rising due to increasing fast food consumption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700" dirty="0"/>
          </a:p>
          <a:p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contribution of 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hormones, particularly estrogens, and the formation and development of breast cancer heavily influence risk factors, which may also be the unifying denominator behind the numerous reproductive factors connected to breast cancer. </a:t>
            </a:r>
            <a:endParaRPr lang="en-US" sz="2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A01EE-1445-A145-4B65-76C00860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9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5B7DE-F2C7-CB6B-DBF2-D303E754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5859750-7F4C-A72A-78E3-A95C6D1333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955679"/>
              </p:ext>
            </p:extLst>
          </p:nvPr>
        </p:nvGraphicFramePr>
        <p:xfrm>
          <a:off x="377952" y="402336"/>
          <a:ext cx="10593921" cy="5954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810">
                  <a:extLst>
                    <a:ext uri="{9D8B030D-6E8A-4147-A177-3AD203B41FA5}">
                      <a16:colId xmlns:a16="http://schemas.microsoft.com/office/drawing/2014/main" val="194830971"/>
                    </a:ext>
                  </a:extLst>
                </a:gridCol>
                <a:gridCol w="6445445">
                  <a:extLst>
                    <a:ext uri="{9D8B030D-6E8A-4147-A177-3AD203B41FA5}">
                      <a16:colId xmlns:a16="http://schemas.microsoft.com/office/drawing/2014/main" val="3133912453"/>
                    </a:ext>
                  </a:extLst>
                </a:gridCol>
                <a:gridCol w="3763666">
                  <a:extLst>
                    <a:ext uri="{9D8B030D-6E8A-4147-A177-3AD203B41FA5}">
                      <a16:colId xmlns:a16="http://schemas.microsoft.com/office/drawing/2014/main" val="85299104"/>
                    </a:ext>
                  </a:extLst>
                </a:gridCol>
              </a:tblGrid>
              <a:tr h="3826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SL.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of the Study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Research year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0708425"/>
                  </a:ext>
                </a:extLst>
              </a:tr>
              <a:tr h="619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Improving Outcomes from Breast Cancer in a Low-Income Country: Lessons from Bangladesh.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9678170"/>
                  </a:ext>
                </a:extLst>
              </a:tr>
              <a:tr h="928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Narrative Review of the Confluence of Breast Cancer and Low-wage Employment and Its Impact on Receipt of Guideline-recommended Treatment.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7385"/>
                  </a:ext>
                </a:extLst>
              </a:tr>
              <a:tr h="619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Breast cancer in South Asia: A Bangladeshi perspective.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0125771"/>
                  </a:ext>
                </a:extLst>
              </a:tr>
              <a:tr h="12380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Lack of Understanding of Cervical Cancer and Screening Is the Leading Barrier to Screening Uptake in Women at Midlife in Bangladesh: Population-Based Cross-Sectional Survey.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999678"/>
                  </a:ext>
                </a:extLst>
              </a:tr>
              <a:tr h="928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Epidemiology of breast cancer among the female patients in Bangladesh.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5148449"/>
                  </a:ext>
                </a:extLst>
              </a:tr>
              <a:tr h="12380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Authors' response to Letter to the Editor on awareness of breast cancer and barriers to breast screening uptake in Bangladesh: A population-based survey.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2097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37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08214-5476-56CE-097E-0972B184B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4C37-C4E1-8742-97E1-604B73F577AF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0295838-DE04-9460-0408-22A750526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681982"/>
              </p:ext>
            </p:extLst>
          </p:nvPr>
        </p:nvGraphicFramePr>
        <p:xfrm>
          <a:off x="316992" y="342265"/>
          <a:ext cx="10814304" cy="6173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810">
                  <a:extLst>
                    <a:ext uri="{9D8B030D-6E8A-4147-A177-3AD203B41FA5}">
                      <a16:colId xmlns:a16="http://schemas.microsoft.com/office/drawing/2014/main" val="1418425381"/>
                    </a:ext>
                  </a:extLst>
                </a:gridCol>
                <a:gridCol w="8014566">
                  <a:extLst>
                    <a:ext uri="{9D8B030D-6E8A-4147-A177-3AD203B41FA5}">
                      <a16:colId xmlns:a16="http://schemas.microsoft.com/office/drawing/2014/main" val="1960261525"/>
                    </a:ext>
                  </a:extLst>
                </a:gridCol>
                <a:gridCol w="2414928">
                  <a:extLst>
                    <a:ext uri="{9D8B030D-6E8A-4147-A177-3AD203B41FA5}">
                      <a16:colId xmlns:a16="http://schemas.microsoft.com/office/drawing/2014/main" val="3035190217"/>
                    </a:ext>
                  </a:extLst>
                </a:gridCol>
              </a:tblGrid>
              <a:tr h="292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SL.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Vrind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 of the Study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Research year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9784509"/>
                  </a:ext>
                </a:extLst>
              </a:tr>
              <a:tr h="1357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major flaw in "Awareness of breast cancer and barriers to breast screening uptake in Bangladesh: A population based survey".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4359240"/>
                  </a:ext>
                </a:extLst>
              </a:tr>
              <a:tr h="1357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Awareness of breast cancer and barriers to breast screening uptake in Bangladesh: A population based survey.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330982"/>
                  </a:ext>
                </a:extLst>
              </a:tr>
              <a:tr h="1357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distribution pattern of female breast cancer patients in Bangladesh- developing early and presenting late.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9878945"/>
                  </a:ext>
                </a:extLst>
              </a:tr>
              <a:tr h="904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Epidemiology based study on the risk factors of breast cancer research: the Bangladesh perspective.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4042375"/>
                  </a:ext>
                </a:extLst>
              </a:tr>
              <a:tr h="904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Two-Phased Strategy for Improvement of Breast Cancer Care in Bangladesh.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6839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14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1023</Words>
  <Application>Microsoft Macintosh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spectral</vt:lpstr>
      <vt:lpstr>Times New Roman</vt:lpstr>
      <vt:lpstr>Office Theme</vt:lpstr>
      <vt:lpstr>   Breast cancer Research in Bangladesh over the past decade-A Narrative Review </vt:lpstr>
      <vt:lpstr>Introduction</vt:lpstr>
      <vt:lpstr>Background</vt:lpstr>
      <vt:lpstr>Screening Criteria </vt:lpstr>
      <vt:lpstr>Prevalence</vt:lpstr>
      <vt:lpstr>The cause which is leading to BC</vt:lpstr>
      <vt:lpstr>BC mortality and socio Demographic relationship </vt:lpstr>
      <vt:lpstr>PowerPoint Presentation</vt:lpstr>
      <vt:lpstr>PowerPoint Presentation</vt:lpstr>
      <vt:lpstr>PowerPoint Presentation</vt:lpstr>
      <vt:lpstr>Gap that has been found during review: </vt:lpstr>
      <vt:lpstr>Conclusion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Breast cancer Research in Bangladesh over the past decade-A Narrative Review </dc:title>
  <dc:creator>Heba Hoque</dc:creator>
  <cp:lastModifiedBy>Heba Hoque</cp:lastModifiedBy>
  <cp:revision>3</cp:revision>
  <dcterms:created xsi:type="dcterms:W3CDTF">2023-03-11T17:55:14Z</dcterms:created>
  <dcterms:modified xsi:type="dcterms:W3CDTF">2023-03-18T13:57:55Z</dcterms:modified>
</cp:coreProperties>
</file>