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</p:sldMasterIdLst>
  <p:notesMasterIdLst>
    <p:notesMasterId r:id="rId23"/>
  </p:notesMasterIdLst>
  <p:sldIdLst>
    <p:sldId id="256" r:id="rId3"/>
    <p:sldId id="261" r:id="rId4"/>
    <p:sldId id="265" r:id="rId5"/>
    <p:sldId id="354" r:id="rId6"/>
    <p:sldId id="355" r:id="rId7"/>
    <p:sldId id="356" r:id="rId8"/>
    <p:sldId id="308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40" r:id="rId22"/>
  </p:sldIdLst>
  <p:sldSz cx="9144000" cy="5143500" type="screen16x9"/>
  <p:notesSz cx="6858000" cy="9144000"/>
  <p:embeddedFontLst>
    <p:embeddedFont>
      <p:font typeface="Averia Libre" panose="02000603000000000004" pitchFamily="2" charset="0"/>
      <p:regular r:id="rId24"/>
      <p:bold r:id="rId25"/>
      <p:italic r:id="rId26"/>
      <p:boldItalic r:id="rId27"/>
    </p:embeddedFont>
    <p:embeddedFont>
      <p:font typeface="Cambay" pitchFamily="2" charset="77"/>
      <p:regular r:id="rId28"/>
      <p:bold r:id="rId29"/>
      <p:italic r:id="rId30"/>
      <p:boldItalic r:id="rId31"/>
    </p:embeddedFont>
    <p:embeddedFont>
      <p:font typeface="DM Serif Text" pitchFamily="2" charset="0"/>
      <p:regular r:id="rId32"/>
      <p:italic r:id="rId33"/>
    </p:embeddedFont>
    <p:embeddedFont>
      <p:font typeface="Proxima Nova" panose="02000506030000020004" pitchFamily="2" charset="0"/>
      <p:regular r:id="rId34"/>
      <p:bold r:id="rId35"/>
      <p:italic r:id="rId36"/>
      <p:boldItalic r:id="rId37"/>
    </p:embeddedFont>
    <p:embeddedFont>
      <p:font typeface="Proxima Nova Semibold" panose="02000506030000020004" pitchFamily="2" charset="0"/>
      <p:regular r:id="rId38"/>
      <p:bold r:id="rId39"/>
      <p:italic r:id="rId40"/>
      <p:boldItalic r:id="rId41"/>
    </p:embeddedFont>
    <p:embeddedFont>
      <p:font typeface="Roboto Condensed Light" panose="020F0302020204030204" pitchFamily="34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73C263-5287-4239-89BB-CDDC23DD05A1}">
  <a:tblStyle styleId="{8373C263-5287-4239-89BB-CDDC23DD05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43"/>
    <p:restoredTop sz="94514"/>
  </p:normalViewPr>
  <p:slideViewPr>
    <p:cSldViewPr snapToGrid="0" snapToObjects="1">
      <p:cViewPr varScale="1">
        <p:scale>
          <a:sx n="125" d="100"/>
          <a:sy n="125" d="100"/>
        </p:scale>
        <p:origin x="1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fb426853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fb426853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7fdd20d9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7fdd20d96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fb168689d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fb168689d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149544f49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149544f49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" name="Google Shape;9543;g1389e3237f1_0_17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4" name="Google Shape;9544;g1389e3237f1_0_17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72425" y="1771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>
            <a:off x="2285950" y="-49902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8953326">
            <a:off x="-487738" y="-262179"/>
            <a:ext cx="1290974" cy="12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4">
            <a:off x="3826789" y="4430947"/>
            <a:ext cx="1301204" cy="130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 amt="66000"/>
          </a:blip>
          <a:srcRect/>
          <a:stretch/>
        </p:blipFill>
        <p:spPr>
          <a:xfrm rot="-487112">
            <a:off x="3690080" y="429499"/>
            <a:ext cx="633792" cy="6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3">
            <a:off x="8440039" y="4295079"/>
            <a:ext cx="971953" cy="9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100" y="993875"/>
            <a:ext cx="4651200" cy="23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100" y="3673825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 amt="38000"/>
          </a:blip>
          <a:srcRect t="37942"/>
          <a:stretch/>
        </p:blipFill>
        <p:spPr>
          <a:xfrm>
            <a:off x="-363550" y="55220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 rot="-487132">
            <a:off x="8099544" y="4113931"/>
            <a:ext cx="1408810" cy="140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-487106">
            <a:off x="-817059" y="-554343"/>
            <a:ext cx="1968163" cy="196815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2164800" y="1215750"/>
            <a:ext cx="48144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1044675" y="-955727"/>
            <a:ext cx="10188677" cy="473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6847915">
            <a:off x="5437007" y="4336771"/>
            <a:ext cx="534664" cy="5346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0000" y="1657950"/>
            <a:ext cx="365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720000" y="1085250"/>
            <a:ext cx="365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5"/>
          <p:cNvPicPr preferRelativeResize="0"/>
          <p:nvPr/>
        </p:nvPicPr>
        <p:blipFill rotWithShape="1">
          <a:blip r:embed="rId2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03875" y="-693050"/>
            <a:ext cx="3054025" cy="2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4">
            <a:alphaModFix/>
          </a:blip>
          <a:srcRect l="15266" t="3832" r="9641" b="5125"/>
          <a:stretch/>
        </p:blipFill>
        <p:spPr>
          <a:xfrm flipH="1">
            <a:off x="7911086" y="1391108"/>
            <a:ext cx="1039625" cy="10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6">
            <a:alphaModFix amt="83000"/>
          </a:blip>
          <a:stretch>
            <a:fillRect/>
          </a:stretch>
        </p:blipFill>
        <p:spPr>
          <a:xfrm flipH="1">
            <a:off x="-1294302" y="3453625"/>
            <a:ext cx="3059725" cy="24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7">
            <a:alphaModFix amt="79000"/>
          </a:blip>
          <a:srcRect l="15266" t="3832" r="9641" b="5125"/>
          <a:stretch/>
        </p:blipFill>
        <p:spPr>
          <a:xfrm flipH="1">
            <a:off x="943574" y="4001308"/>
            <a:ext cx="1039625" cy="10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8">
            <a:alphaModFix amt="75000"/>
          </a:blip>
          <a:srcRect/>
          <a:stretch/>
        </p:blipFill>
        <p:spPr>
          <a:xfrm rot="-487125">
            <a:off x="135862" y="1028769"/>
            <a:ext cx="877613" cy="87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9">
            <a:alphaModFix amt="75000"/>
          </a:blip>
          <a:srcRect/>
          <a:stretch/>
        </p:blipFill>
        <p:spPr>
          <a:xfrm rot="-2529436">
            <a:off x="8115612" y="3871094"/>
            <a:ext cx="877614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2246400" y="1566600"/>
            <a:ext cx="46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1"/>
          </p:nvPr>
        </p:nvSpPr>
        <p:spPr>
          <a:xfrm>
            <a:off x="2246400" y="2408400"/>
            <a:ext cx="4651200" cy="11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2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 rotWithShape="1">
          <a:blip r:embed="rId4">
            <a:alphaModFix amt="87000"/>
          </a:blip>
          <a:srcRect/>
          <a:stretch/>
        </p:blipFill>
        <p:spPr>
          <a:xfrm rot="-117636" flipH="1">
            <a:off x="-836824" y="-782924"/>
            <a:ext cx="3037322" cy="303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4516150" flipH="1">
            <a:off x="6777356" y="2981482"/>
            <a:ext cx="3250139" cy="325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2"/>
          <p:cNvPicPr preferRelativeResize="0"/>
          <p:nvPr/>
        </p:nvPicPr>
        <p:blipFill rotWithShape="1">
          <a:blip r:embed="rId6">
            <a:alphaModFix amt="69000"/>
          </a:blip>
          <a:srcRect/>
          <a:stretch/>
        </p:blipFill>
        <p:spPr>
          <a:xfrm rot="487122" flipH="1">
            <a:off x="2317517" y="-374933"/>
            <a:ext cx="1005191" cy="10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 rot="487143" flipH="1">
            <a:off x="6242368" y="4449328"/>
            <a:ext cx="907356" cy="90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8">
            <a:alphaModFix amt="60000"/>
          </a:blip>
          <a:srcRect/>
          <a:stretch/>
        </p:blipFill>
        <p:spPr>
          <a:xfrm rot="-487117">
            <a:off x="6773980" y="84064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2"/>
          <p:cNvPicPr preferRelativeResize="0"/>
          <p:nvPr/>
        </p:nvPicPr>
        <p:blipFill rotWithShape="1">
          <a:blip r:embed="rId9">
            <a:alphaModFix amt="60000"/>
          </a:blip>
          <a:srcRect/>
          <a:stretch/>
        </p:blipFill>
        <p:spPr>
          <a:xfrm rot="-487117">
            <a:off x="1573330" y="3945794"/>
            <a:ext cx="223202" cy="2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3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 flipH="1">
            <a:off x="0" y="-30753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3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8">
            <a:off x="8017972" y="-667433"/>
            <a:ext cx="2073707" cy="20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3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36">
            <a:off x="-676155" y="4045929"/>
            <a:ext cx="1494185" cy="149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 b="1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71" r:id="rId5"/>
    <p:sldLayoutId id="2147483698" r:id="rId6"/>
    <p:sldLayoutId id="214748369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55" name="Google Shape;555;p5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59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6">
            <a:off x="5518082" y="871043"/>
            <a:ext cx="2469035" cy="246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59"/>
          <p:cNvGrpSpPr/>
          <p:nvPr/>
        </p:nvGrpSpPr>
        <p:grpSpPr>
          <a:xfrm flipH="1">
            <a:off x="5765142" y="1332626"/>
            <a:ext cx="3046765" cy="5044129"/>
            <a:chOff x="1559750" y="1367850"/>
            <a:chExt cx="2473425" cy="4094925"/>
          </a:xfrm>
        </p:grpSpPr>
        <p:sp>
          <p:nvSpPr>
            <p:cNvPr id="569" name="Google Shape;569;p59"/>
            <p:cNvSpPr/>
            <p:nvPr/>
          </p:nvSpPr>
          <p:spPr>
            <a:xfrm>
              <a:off x="2808975" y="2514075"/>
              <a:ext cx="384850" cy="560525"/>
            </a:xfrm>
            <a:custGeom>
              <a:avLst/>
              <a:gdLst/>
              <a:ahLst/>
              <a:cxnLst/>
              <a:rect l="l" t="t" r="r" b="b"/>
              <a:pathLst>
                <a:path w="15394" h="22421" extrusionOk="0">
                  <a:moveTo>
                    <a:pt x="11012" y="0"/>
                  </a:moveTo>
                  <a:cubicBezTo>
                    <a:pt x="10777" y="0"/>
                    <a:pt x="10544" y="16"/>
                    <a:pt x="10315" y="45"/>
                  </a:cubicBezTo>
                  <a:cubicBezTo>
                    <a:pt x="9327" y="187"/>
                    <a:pt x="8418" y="547"/>
                    <a:pt x="7556" y="986"/>
                  </a:cubicBezTo>
                  <a:cubicBezTo>
                    <a:pt x="6694" y="1440"/>
                    <a:pt x="5879" y="1973"/>
                    <a:pt x="5142" y="2600"/>
                  </a:cubicBezTo>
                  <a:lnTo>
                    <a:pt x="5189" y="2632"/>
                  </a:lnTo>
                  <a:cubicBezTo>
                    <a:pt x="5565" y="2350"/>
                    <a:pt x="5973" y="2083"/>
                    <a:pt x="6380" y="1848"/>
                  </a:cubicBezTo>
                  <a:cubicBezTo>
                    <a:pt x="6788" y="1597"/>
                    <a:pt x="7211" y="1362"/>
                    <a:pt x="7634" y="1174"/>
                  </a:cubicBezTo>
                  <a:cubicBezTo>
                    <a:pt x="8496" y="767"/>
                    <a:pt x="9421" y="469"/>
                    <a:pt x="10346" y="375"/>
                  </a:cubicBezTo>
                  <a:cubicBezTo>
                    <a:pt x="10522" y="357"/>
                    <a:pt x="10699" y="348"/>
                    <a:pt x="10874" y="348"/>
                  </a:cubicBezTo>
                  <a:cubicBezTo>
                    <a:pt x="11167" y="348"/>
                    <a:pt x="11457" y="373"/>
                    <a:pt x="11741" y="422"/>
                  </a:cubicBezTo>
                  <a:cubicBezTo>
                    <a:pt x="12180" y="516"/>
                    <a:pt x="12619" y="688"/>
                    <a:pt x="12995" y="923"/>
                  </a:cubicBezTo>
                  <a:cubicBezTo>
                    <a:pt x="13773" y="1405"/>
                    <a:pt x="14334" y="2165"/>
                    <a:pt x="14741" y="2989"/>
                  </a:cubicBezTo>
                  <a:lnTo>
                    <a:pt x="14741" y="2989"/>
                  </a:lnTo>
                  <a:cubicBezTo>
                    <a:pt x="14816" y="3707"/>
                    <a:pt x="14860" y="4438"/>
                    <a:pt x="14860" y="5155"/>
                  </a:cubicBezTo>
                  <a:cubicBezTo>
                    <a:pt x="14860" y="5908"/>
                    <a:pt x="14829" y="6660"/>
                    <a:pt x="14766" y="7397"/>
                  </a:cubicBezTo>
                  <a:cubicBezTo>
                    <a:pt x="14641" y="8886"/>
                    <a:pt x="14359" y="10359"/>
                    <a:pt x="13904" y="11754"/>
                  </a:cubicBezTo>
                  <a:cubicBezTo>
                    <a:pt x="13434" y="13165"/>
                    <a:pt x="12776" y="14513"/>
                    <a:pt x="11882" y="15688"/>
                  </a:cubicBezTo>
                  <a:cubicBezTo>
                    <a:pt x="10989" y="16864"/>
                    <a:pt x="9876" y="17852"/>
                    <a:pt x="8590" y="18588"/>
                  </a:cubicBezTo>
                  <a:lnTo>
                    <a:pt x="8575" y="18604"/>
                  </a:lnTo>
                  <a:lnTo>
                    <a:pt x="8559" y="18620"/>
                  </a:lnTo>
                  <a:cubicBezTo>
                    <a:pt x="7854" y="19200"/>
                    <a:pt x="7101" y="19764"/>
                    <a:pt x="6318" y="20281"/>
                  </a:cubicBezTo>
                  <a:cubicBezTo>
                    <a:pt x="5550" y="20783"/>
                    <a:pt x="4750" y="21269"/>
                    <a:pt x="3904" y="21629"/>
                  </a:cubicBezTo>
                  <a:cubicBezTo>
                    <a:pt x="3481" y="21817"/>
                    <a:pt x="3057" y="21974"/>
                    <a:pt x="2603" y="22068"/>
                  </a:cubicBezTo>
                  <a:cubicBezTo>
                    <a:pt x="2391" y="22113"/>
                    <a:pt x="2175" y="22140"/>
                    <a:pt x="1961" y="22140"/>
                  </a:cubicBezTo>
                  <a:cubicBezTo>
                    <a:pt x="1732" y="22140"/>
                    <a:pt x="1505" y="22109"/>
                    <a:pt x="1286" y="22037"/>
                  </a:cubicBezTo>
                  <a:cubicBezTo>
                    <a:pt x="1082" y="21974"/>
                    <a:pt x="894" y="21848"/>
                    <a:pt x="753" y="21692"/>
                  </a:cubicBezTo>
                  <a:cubicBezTo>
                    <a:pt x="597" y="21535"/>
                    <a:pt x="471" y="21347"/>
                    <a:pt x="377" y="21143"/>
                  </a:cubicBezTo>
                  <a:cubicBezTo>
                    <a:pt x="205" y="20736"/>
                    <a:pt x="142" y="20265"/>
                    <a:pt x="111" y="19795"/>
                  </a:cubicBezTo>
                  <a:lnTo>
                    <a:pt x="1" y="19811"/>
                  </a:lnTo>
                  <a:cubicBezTo>
                    <a:pt x="1" y="20281"/>
                    <a:pt x="32" y="20751"/>
                    <a:pt x="205" y="21221"/>
                  </a:cubicBezTo>
                  <a:cubicBezTo>
                    <a:pt x="299" y="21441"/>
                    <a:pt x="424" y="21660"/>
                    <a:pt x="581" y="21848"/>
                  </a:cubicBezTo>
                  <a:cubicBezTo>
                    <a:pt x="753" y="22037"/>
                    <a:pt x="973" y="22178"/>
                    <a:pt x="1208" y="22272"/>
                  </a:cubicBezTo>
                  <a:cubicBezTo>
                    <a:pt x="1479" y="22380"/>
                    <a:pt x="1766" y="22421"/>
                    <a:pt x="2050" y="22421"/>
                  </a:cubicBezTo>
                  <a:cubicBezTo>
                    <a:pt x="2259" y="22421"/>
                    <a:pt x="2467" y="22399"/>
                    <a:pt x="2666" y="22366"/>
                  </a:cubicBezTo>
                  <a:cubicBezTo>
                    <a:pt x="3136" y="22287"/>
                    <a:pt x="3606" y="22146"/>
                    <a:pt x="4045" y="21974"/>
                  </a:cubicBezTo>
                  <a:cubicBezTo>
                    <a:pt x="4923" y="21613"/>
                    <a:pt x="5769" y="21143"/>
                    <a:pt x="6568" y="20642"/>
                  </a:cubicBezTo>
                  <a:cubicBezTo>
                    <a:pt x="7368" y="20140"/>
                    <a:pt x="8136" y="19591"/>
                    <a:pt x="8873" y="18996"/>
                  </a:cubicBezTo>
                  <a:lnTo>
                    <a:pt x="8873" y="18996"/>
                  </a:lnTo>
                  <a:lnTo>
                    <a:pt x="8841" y="19027"/>
                  </a:lnTo>
                  <a:cubicBezTo>
                    <a:pt x="10189" y="18275"/>
                    <a:pt x="11381" y="17240"/>
                    <a:pt x="12321" y="16018"/>
                  </a:cubicBezTo>
                  <a:cubicBezTo>
                    <a:pt x="13261" y="14795"/>
                    <a:pt x="13951" y="13400"/>
                    <a:pt x="14437" y="11942"/>
                  </a:cubicBezTo>
                  <a:cubicBezTo>
                    <a:pt x="14907" y="10485"/>
                    <a:pt x="15189" y="8964"/>
                    <a:pt x="15315" y="7444"/>
                  </a:cubicBezTo>
                  <a:cubicBezTo>
                    <a:pt x="15377" y="6676"/>
                    <a:pt x="15393" y="5923"/>
                    <a:pt x="15377" y="5155"/>
                  </a:cubicBezTo>
                  <a:cubicBezTo>
                    <a:pt x="15362" y="4387"/>
                    <a:pt x="15315" y="3635"/>
                    <a:pt x="15205" y="2867"/>
                  </a:cubicBezTo>
                  <a:lnTo>
                    <a:pt x="15189" y="2836"/>
                  </a:lnTo>
                  <a:lnTo>
                    <a:pt x="15174" y="2788"/>
                  </a:lnTo>
                  <a:cubicBezTo>
                    <a:pt x="14954" y="2350"/>
                    <a:pt x="14688" y="1926"/>
                    <a:pt x="14359" y="1550"/>
                  </a:cubicBezTo>
                  <a:cubicBezTo>
                    <a:pt x="14029" y="1174"/>
                    <a:pt x="13653" y="829"/>
                    <a:pt x="13214" y="578"/>
                  </a:cubicBezTo>
                  <a:cubicBezTo>
                    <a:pt x="12776" y="312"/>
                    <a:pt x="12290" y="140"/>
                    <a:pt x="11804" y="61"/>
                  </a:cubicBezTo>
                  <a:cubicBezTo>
                    <a:pt x="11539" y="20"/>
                    <a:pt x="11274" y="0"/>
                    <a:pt x="1101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2969650" y="2536750"/>
              <a:ext cx="174000" cy="266875"/>
            </a:xfrm>
            <a:custGeom>
              <a:avLst/>
              <a:gdLst/>
              <a:ahLst/>
              <a:cxnLst/>
              <a:rect l="l" t="t" r="r" b="b"/>
              <a:pathLst>
                <a:path w="6960" h="10675" extrusionOk="0">
                  <a:moveTo>
                    <a:pt x="4029" y="1"/>
                  </a:moveTo>
                  <a:cubicBezTo>
                    <a:pt x="3966" y="1"/>
                    <a:pt x="3903" y="16"/>
                    <a:pt x="3809" y="16"/>
                  </a:cubicBezTo>
                  <a:lnTo>
                    <a:pt x="3794" y="16"/>
                  </a:lnTo>
                  <a:lnTo>
                    <a:pt x="3794" y="32"/>
                  </a:lnTo>
                  <a:cubicBezTo>
                    <a:pt x="3135" y="189"/>
                    <a:pt x="2493" y="424"/>
                    <a:pt x="1897" y="769"/>
                  </a:cubicBezTo>
                  <a:cubicBezTo>
                    <a:pt x="1317" y="1129"/>
                    <a:pt x="800" y="1615"/>
                    <a:pt x="455" y="2226"/>
                  </a:cubicBezTo>
                  <a:cubicBezTo>
                    <a:pt x="126" y="2838"/>
                    <a:pt x="0" y="3543"/>
                    <a:pt x="47" y="4217"/>
                  </a:cubicBezTo>
                  <a:cubicBezTo>
                    <a:pt x="63" y="4546"/>
                    <a:pt x="126" y="4875"/>
                    <a:pt x="204" y="5204"/>
                  </a:cubicBezTo>
                  <a:cubicBezTo>
                    <a:pt x="298" y="5518"/>
                    <a:pt x="408" y="5831"/>
                    <a:pt x="565" y="6129"/>
                  </a:cubicBezTo>
                  <a:lnTo>
                    <a:pt x="612" y="6098"/>
                  </a:lnTo>
                  <a:cubicBezTo>
                    <a:pt x="392" y="5487"/>
                    <a:pt x="283" y="4844"/>
                    <a:pt x="298" y="4201"/>
                  </a:cubicBezTo>
                  <a:cubicBezTo>
                    <a:pt x="314" y="3574"/>
                    <a:pt x="471" y="2947"/>
                    <a:pt x="800" y="2430"/>
                  </a:cubicBezTo>
                  <a:cubicBezTo>
                    <a:pt x="1113" y="1897"/>
                    <a:pt x="1599" y="1490"/>
                    <a:pt x="2148" y="1192"/>
                  </a:cubicBezTo>
                  <a:cubicBezTo>
                    <a:pt x="2696" y="894"/>
                    <a:pt x="3292" y="690"/>
                    <a:pt x="3919" y="549"/>
                  </a:cubicBezTo>
                  <a:lnTo>
                    <a:pt x="3919" y="549"/>
                  </a:lnTo>
                  <a:lnTo>
                    <a:pt x="3888" y="565"/>
                  </a:lnTo>
                  <a:cubicBezTo>
                    <a:pt x="3935" y="549"/>
                    <a:pt x="3997" y="549"/>
                    <a:pt x="4044" y="549"/>
                  </a:cubicBezTo>
                  <a:lnTo>
                    <a:pt x="4217" y="549"/>
                  </a:lnTo>
                  <a:cubicBezTo>
                    <a:pt x="4327" y="565"/>
                    <a:pt x="4452" y="581"/>
                    <a:pt x="4562" y="596"/>
                  </a:cubicBezTo>
                  <a:cubicBezTo>
                    <a:pt x="4781" y="643"/>
                    <a:pt x="4985" y="722"/>
                    <a:pt x="5173" y="847"/>
                  </a:cubicBezTo>
                  <a:cubicBezTo>
                    <a:pt x="5565" y="1066"/>
                    <a:pt x="5863" y="1427"/>
                    <a:pt x="6051" y="1850"/>
                  </a:cubicBezTo>
                  <a:cubicBezTo>
                    <a:pt x="6239" y="2289"/>
                    <a:pt x="6333" y="2759"/>
                    <a:pt x="6380" y="3245"/>
                  </a:cubicBezTo>
                  <a:cubicBezTo>
                    <a:pt x="6427" y="3731"/>
                    <a:pt x="6411" y="4233"/>
                    <a:pt x="6380" y="4719"/>
                  </a:cubicBezTo>
                  <a:cubicBezTo>
                    <a:pt x="6301" y="5722"/>
                    <a:pt x="6113" y="6709"/>
                    <a:pt x="5878" y="7697"/>
                  </a:cubicBezTo>
                  <a:cubicBezTo>
                    <a:pt x="5659" y="8684"/>
                    <a:pt x="5377" y="9656"/>
                    <a:pt x="5079" y="10643"/>
                  </a:cubicBezTo>
                  <a:lnTo>
                    <a:pt x="5189" y="10675"/>
                  </a:lnTo>
                  <a:cubicBezTo>
                    <a:pt x="5596" y="9734"/>
                    <a:pt x="5957" y="8778"/>
                    <a:pt x="6254" y="7791"/>
                  </a:cubicBezTo>
                  <a:cubicBezTo>
                    <a:pt x="6552" y="6819"/>
                    <a:pt x="6787" y="5800"/>
                    <a:pt x="6897" y="4766"/>
                  </a:cubicBezTo>
                  <a:cubicBezTo>
                    <a:pt x="6944" y="4248"/>
                    <a:pt x="6960" y="3731"/>
                    <a:pt x="6928" y="3198"/>
                  </a:cubicBezTo>
                  <a:cubicBezTo>
                    <a:pt x="6881" y="2665"/>
                    <a:pt x="6787" y="2132"/>
                    <a:pt x="6552" y="1631"/>
                  </a:cubicBezTo>
                  <a:cubicBezTo>
                    <a:pt x="6443" y="1380"/>
                    <a:pt x="6301" y="1129"/>
                    <a:pt x="6113" y="910"/>
                  </a:cubicBezTo>
                  <a:cubicBezTo>
                    <a:pt x="5941" y="690"/>
                    <a:pt x="5706" y="502"/>
                    <a:pt x="5471" y="361"/>
                  </a:cubicBezTo>
                  <a:cubicBezTo>
                    <a:pt x="5220" y="220"/>
                    <a:pt x="4938" y="110"/>
                    <a:pt x="4671" y="63"/>
                  </a:cubicBezTo>
                  <a:cubicBezTo>
                    <a:pt x="4530" y="32"/>
                    <a:pt x="4389" y="16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2856800" y="2774225"/>
              <a:ext cx="135200" cy="117075"/>
            </a:xfrm>
            <a:custGeom>
              <a:avLst/>
              <a:gdLst/>
              <a:ahLst/>
              <a:cxnLst/>
              <a:rect l="l" t="t" r="r" b="b"/>
              <a:pathLst>
                <a:path w="5408" h="4683" extrusionOk="0">
                  <a:moveTo>
                    <a:pt x="1317" y="0"/>
                  </a:moveTo>
                  <a:lnTo>
                    <a:pt x="1207" y="47"/>
                  </a:lnTo>
                  <a:cubicBezTo>
                    <a:pt x="1254" y="204"/>
                    <a:pt x="1286" y="376"/>
                    <a:pt x="1301" y="533"/>
                  </a:cubicBezTo>
                  <a:cubicBezTo>
                    <a:pt x="1333" y="690"/>
                    <a:pt x="1333" y="862"/>
                    <a:pt x="1317" y="1019"/>
                  </a:cubicBezTo>
                  <a:cubicBezTo>
                    <a:pt x="1317" y="1176"/>
                    <a:pt x="1270" y="1333"/>
                    <a:pt x="1207" y="1442"/>
                  </a:cubicBezTo>
                  <a:cubicBezTo>
                    <a:pt x="1129" y="1568"/>
                    <a:pt x="1035" y="1662"/>
                    <a:pt x="909" y="1724"/>
                  </a:cubicBezTo>
                  <a:lnTo>
                    <a:pt x="862" y="1740"/>
                  </a:lnTo>
                  <a:lnTo>
                    <a:pt x="831" y="1787"/>
                  </a:lnTo>
                  <a:cubicBezTo>
                    <a:pt x="643" y="2101"/>
                    <a:pt x="455" y="2414"/>
                    <a:pt x="298" y="2759"/>
                  </a:cubicBezTo>
                  <a:cubicBezTo>
                    <a:pt x="235" y="2931"/>
                    <a:pt x="157" y="3104"/>
                    <a:pt x="110" y="3292"/>
                  </a:cubicBezTo>
                  <a:cubicBezTo>
                    <a:pt x="47" y="3480"/>
                    <a:pt x="0" y="3668"/>
                    <a:pt x="0" y="3887"/>
                  </a:cubicBezTo>
                  <a:cubicBezTo>
                    <a:pt x="0" y="3997"/>
                    <a:pt x="16" y="4107"/>
                    <a:pt x="47" y="4217"/>
                  </a:cubicBezTo>
                  <a:cubicBezTo>
                    <a:pt x="94" y="4342"/>
                    <a:pt x="173" y="4467"/>
                    <a:pt x="298" y="4546"/>
                  </a:cubicBezTo>
                  <a:cubicBezTo>
                    <a:pt x="408" y="4624"/>
                    <a:pt x="517" y="4655"/>
                    <a:pt x="643" y="4671"/>
                  </a:cubicBezTo>
                  <a:cubicBezTo>
                    <a:pt x="698" y="4679"/>
                    <a:pt x="753" y="4683"/>
                    <a:pt x="805" y="4683"/>
                  </a:cubicBezTo>
                  <a:cubicBezTo>
                    <a:pt x="858" y="4683"/>
                    <a:pt x="909" y="4679"/>
                    <a:pt x="956" y="4671"/>
                  </a:cubicBezTo>
                  <a:cubicBezTo>
                    <a:pt x="1364" y="4624"/>
                    <a:pt x="1709" y="4483"/>
                    <a:pt x="2054" y="4326"/>
                  </a:cubicBezTo>
                  <a:lnTo>
                    <a:pt x="2101" y="4311"/>
                  </a:lnTo>
                  <a:lnTo>
                    <a:pt x="2116" y="4279"/>
                  </a:lnTo>
                  <a:cubicBezTo>
                    <a:pt x="2351" y="4044"/>
                    <a:pt x="2586" y="3809"/>
                    <a:pt x="2837" y="3590"/>
                  </a:cubicBezTo>
                  <a:cubicBezTo>
                    <a:pt x="3088" y="3355"/>
                    <a:pt x="3339" y="3151"/>
                    <a:pt x="3605" y="2947"/>
                  </a:cubicBezTo>
                  <a:cubicBezTo>
                    <a:pt x="3872" y="2759"/>
                    <a:pt x="4154" y="2571"/>
                    <a:pt x="4452" y="2445"/>
                  </a:cubicBezTo>
                  <a:cubicBezTo>
                    <a:pt x="4608" y="2398"/>
                    <a:pt x="4750" y="2351"/>
                    <a:pt x="4906" y="2336"/>
                  </a:cubicBezTo>
                  <a:cubicBezTo>
                    <a:pt x="5063" y="2336"/>
                    <a:pt x="5220" y="2367"/>
                    <a:pt x="5361" y="2477"/>
                  </a:cubicBezTo>
                  <a:lnTo>
                    <a:pt x="5408" y="2398"/>
                  </a:lnTo>
                  <a:cubicBezTo>
                    <a:pt x="5282" y="2273"/>
                    <a:pt x="5094" y="2195"/>
                    <a:pt x="4922" y="2179"/>
                  </a:cubicBezTo>
                  <a:cubicBezTo>
                    <a:pt x="4889" y="2176"/>
                    <a:pt x="4855" y="2175"/>
                    <a:pt x="4822" y="2175"/>
                  </a:cubicBezTo>
                  <a:cubicBezTo>
                    <a:pt x="4668" y="2175"/>
                    <a:pt x="4518" y="2203"/>
                    <a:pt x="4389" y="2242"/>
                  </a:cubicBezTo>
                  <a:cubicBezTo>
                    <a:pt x="4044" y="2351"/>
                    <a:pt x="3731" y="2508"/>
                    <a:pt x="3433" y="2696"/>
                  </a:cubicBezTo>
                  <a:cubicBezTo>
                    <a:pt x="3135" y="2884"/>
                    <a:pt x="2853" y="3088"/>
                    <a:pt x="2586" y="3307"/>
                  </a:cubicBezTo>
                  <a:cubicBezTo>
                    <a:pt x="2344" y="3520"/>
                    <a:pt x="2086" y="3732"/>
                    <a:pt x="1842" y="3973"/>
                  </a:cubicBezTo>
                  <a:lnTo>
                    <a:pt x="1842" y="3973"/>
                  </a:lnTo>
                  <a:cubicBezTo>
                    <a:pt x="1531" y="4105"/>
                    <a:pt x="1220" y="4218"/>
                    <a:pt x="909" y="4248"/>
                  </a:cubicBezTo>
                  <a:cubicBezTo>
                    <a:pt x="870" y="4252"/>
                    <a:pt x="832" y="4254"/>
                    <a:pt x="795" y="4254"/>
                  </a:cubicBezTo>
                  <a:cubicBezTo>
                    <a:pt x="686" y="4254"/>
                    <a:pt x="592" y="4236"/>
                    <a:pt x="533" y="4201"/>
                  </a:cubicBezTo>
                  <a:cubicBezTo>
                    <a:pt x="502" y="4170"/>
                    <a:pt x="470" y="4138"/>
                    <a:pt x="455" y="4076"/>
                  </a:cubicBezTo>
                  <a:cubicBezTo>
                    <a:pt x="423" y="4029"/>
                    <a:pt x="423" y="3966"/>
                    <a:pt x="423" y="3887"/>
                  </a:cubicBezTo>
                  <a:cubicBezTo>
                    <a:pt x="423" y="3574"/>
                    <a:pt x="533" y="3229"/>
                    <a:pt x="659" y="2916"/>
                  </a:cubicBezTo>
                  <a:cubicBezTo>
                    <a:pt x="795" y="2597"/>
                    <a:pt x="946" y="2278"/>
                    <a:pt x="1112" y="1988"/>
                  </a:cubicBezTo>
                  <a:lnTo>
                    <a:pt x="1112" y="1988"/>
                  </a:lnTo>
                  <a:cubicBezTo>
                    <a:pt x="1270" y="1892"/>
                    <a:pt x="1390" y="1750"/>
                    <a:pt x="1474" y="1583"/>
                  </a:cubicBezTo>
                  <a:cubicBezTo>
                    <a:pt x="1552" y="1395"/>
                    <a:pt x="1583" y="1207"/>
                    <a:pt x="1568" y="1019"/>
                  </a:cubicBezTo>
                  <a:cubicBezTo>
                    <a:pt x="1568" y="847"/>
                    <a:pt x="1536" y="659"/>
                    <a:pt x="1505" y="502"/>
                  </a:cubicBezTo>
                  <a:cubicBezTo>
                    <a:pt x="1458" y="329"/>
                    <a:pt x="1395" y="157"/>
                    <a:pt x="13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2691425" y="4396900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2261950" y="4485850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1669475" y="2640000"/>
              <a:ext cx="118350" cy="75475"/>
            </a:xfrm>
            <a:custGeom>
              <a:avLst/>
              <a:gdLst/>
              <a:ahLst/>
              <a:cxnLst/>
              <a:rect l="l" t="t" r="r" b="b"/>
              <a:pathLst>
                <a:path w="4734" h="3019" extrusionOk="0">
                  <a:moveTo>
                    <a:pt x="630" y="0"/>
                  </a:moveTo>
                  <a:cubicBezTo>
                    <a:pt x="247" y="0"/>
                    <a:pt x="141" y="228"/>
                    <a:pt x="141" y="228"/>
                  </a:cubicBezTo>
                  <a:cubicBezTo>
                    <a:pt x="0" y="698"/>
                    <a:pt x="2649" y="1560"/>
                    <a:pt x="2649" y="1560"/>
                  </a:cubicBezTo>
                  <a:cubicBezTo>
                    <a:pt x="3260" y="1701"/>
                    <a:pt x="4734" y="3018"/>
                    <a:pt x="4734" y="3018"/>
                  </a:cubicBezTo>
                  <a:cubicBezTo>
                    <a:pt x="2380" y="505"/>
                    <a:pt x="1199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1559750" y="2193875"/>
              <a:ext cx="286850" cy="444400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1944950" y="1367850"/>
              <a:ext cx="484750" cy="594075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2" name="Google Shape;582;p59"/>
          <p:cNvPicPr preferRelativeResize="0"/>
          <p:nvPr/>
        </p:nvPicPr>
        <p:blipFill rotWithShape="1">
          <a:blip r:embed="rId4">
            <a:alphaModFix amt="84000"/>
          </a:blip>
          <a:srcRect/>
          <a:stretch/>
        </p:blipFill>
        <p:spPr>
          <a:xfrm rot="-487120">
            <a:off x="6387117" y="2096067"/>
            <a:ext cx="369555" cy="36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9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-487117">
            <a:off x="4988572" y="1247720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9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487117">
            <a:off x="6315305" y="6347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9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487125">
            <a:off x="6004275" y="2649194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9"/>
          <p:cNvSpPr txBox="1">
            <a:spLocks noGrp="1"/>
          </p:cNvSpPr>
          <p:nvPr>
            <p:ph type="ctrTitle"/>
          </p:nvPr>
        </p:nvSpPr>
        <p:spPr>
          <a:xfrm>
            <a:off x="713100" y="993875"/>
            <a:ext cx="4651200" cy="23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Alzheimer’s Disease: An Oblivious State Over Time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7" name="Google Shape;587;p59"/>
          <p:cNvSpPr txBox="1">
            <a:spLocks noGrp="1"/>
          </p:cNvSpPr>
          <p:nvPr>
            <p:ph type="subTitle" idx="1"/>
          </p:nvPr>
        </p:nvSpPr>
        <p:spPr>
          <a:xfrm>
            <a:off x="713100" y="3673825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Hridoy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Ibn 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Quayum</a:t>
            </a:r>
            <a:b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 1922170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E85-ED9F-D7E0-8D7F-913AFFB2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Stages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D21A2-00AE-BC54-3C37-D81026D29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BD" sz="2000" b="1" u="sng" dirty="0"/>
              <a:t>Severe Alzheimer’s Disease:</a:t>
            </a:r>
          </a:p>
          <a:p>
            <a:pPr marL="152400" indent="0">
              <a:buNone/>
            </a:pPr>
            <a:endParaRPr lang="en-BD" sz="2000" b="1" u="sng" dirty="0"/>
          </a:p>
          <a:p>
            <a:pPr>
              <a:buFontTx/>
              <a:buChar char="-"/>
            </a:pPr>
            <a:r>
              <a:rPr lang="en-GB" sz="2000" dirty="0"/>
              <a:t>Inability to communicate</a:t>
            </a:r>
          </a:p>
          <a:p>
            <a:pPr>
              <a:buFontTx/>
              <a:buChar char="-"/>
            </a:pPr>
            <a:r>
              <a:rPr lang="en-GB" sz="2000" dirty="0"/>
              <a:t>Dependency on others for care</a:t>
            </a:r>
          </a:p>
          <a:p>
            <a:pPr>
              <a:buFontTx/>
              <a:buChar char="-"/>
            </a:pPr>
            <a:r>
              <a:rPr lang="en-GB" sz="2000" dirty="0"/>
              <a:t>Unable to leave bed most or all of the time</a:t>
            </a:r>
            <a:endParaRPr lang="en-BD" sz="2000" dirty="0"/>
          </a:p>
          <a:p>
            <a:pPr marL="152400" indent="0">
              <a:buNone/>
            </a:pP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40369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B13E-4E7D-D605-453C-6937E821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Diagnosis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1B949-FE5A-6B02-F2FD-3BFB80C83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2000" dirty="0"/>
              <a:t>Cognitive and memory tests</a:t>
            </a:r>
          </a:p>
          <a:p>
            <a:pPr>
              <a:buFontTx/>
              <a:buChar char="-"/>
            </a:pPr>
            <a:r>
              <a:rPr lang="en-GB" sz="2000" dirty="0"/>
              <a:t>Neurological function tests</a:t>
            </a:r>
          </a:p>
          <a:p>
            <a:pPr>
              <a:buFontTx/>
              <a:buChar char="-"/>
            </a:pPr>
            <a:r>
              <a:rPr lang="en-GB" sz="2000" dirty="0"/>
              <a:t>Blood or urine tests</a:t>
            </a:r>
          </a:p>
          <a:p>
            <a:pPr>
              <a:buFontTx/>
              <a:buChar char="-"/>
            </a:pPr>
            <a:r>
              <a:rPr lang="en-GB" sz="2000" dirty="0"/>
              <a:t>CT scan or MRI scan of the brain</a:t>
            </a:r>
          </a:p>
          <a:p>
            <a:pPr>
              <a:buFontTx/>
              <a:buChar char="-"/>
            </a:pPr>
            <a:r>
              <a:rPr lang="en-GB" sz="2000" dirty="0"/>
              <a:t>Genetic testing</a:t>
            </a:r>
            <a:endParaRPr lang="en-BD" sz="2000" dirty="0"/>
          </a:p>
        </p:txBody>
      </p:sp>
    </p:spTree>
    <p:extLst>
      <p:ext uri="{BB962C8B-B14F-4D97-AF65-F5344CB8AC3E}">
        <p14:creationId xmlns:p14="http://schemas.microsoft.com/office/powerpoint/2010/main" val="328277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7DE8-4486-AAD6-452C-F0591BDB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Treatments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3BCB-FD54-FB30-3E94-BAC5B98F5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BD" sz="2000" dirty="0"/>
              <a:t>Psychosocial treatment</a:t>
            </a:r>
          </a:p>
          <a:p>
            <a:pPr>
              <a:buFontTx/>
              <a:buChar char="-"/>
            </a:pPr>
            <a:r>
              <a:rPr lang="en-BD" sz="2000" dirty="0"/>
              <a:t>pharmacotherapy</a:t>
            </a:r>
          </a:p>
        </p:txBody>
      </p:sp>
    </p:spTree>
    <p:extLst>
      <p:ext uri="{BB962C8B-B14F-4D97-AF65-F5344CB8AC3E}">
        <p14:creationId xmlns:p14="http://schemas.microsoft.com/office/powerpoint/2010/main" val="202002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7DE8-4486-AAD6-452C-F0591BDB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Treatments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3BCB-FD54-FB30-3E94-BAC5B98F5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BD" sz="2000" b="1" u="sng" dirty="0"/>
              <a:t>Psychosocial treatment:</a:t>
            </a:r>
          </a:p>
          <a:p>
            <a:pPr marL="152400" indent="0">
              <a:buNone/>
            </a:pPr>
            <a:endParaRPr lang="en-BD" sz="2000" b="1" u="sng" dirty="0"/>
          </a:p>
          <a:p>
            <a:pPr>
              <a:buFontTx/>
              <a:buChar char="-"/>
            </a:pPr>
            <a:r>
              <a:rPr lang="en-GB" sz="1800" dirty="0"/>
              <a:t>environmental manipulation</a:t>
            </a:r>
          </a:p>
          <a:p>
            <a:pPr>
              <a:buFontTx/>
              <a:buChar char="-"/>
            </a:pPr>
            <a:r>
              <a:rPr lang="en-GB" sz="1800" dirty="0"/>
              <a:t>family support and </a:t>
            </a:r>
          </a:p>
          <a:p>
            <a:pPr>
              <a:buFontTx/>
              <a:buChar char="-"/>
            </a:pPr>
            <a:r>
              <a:rPr lang="en-GB" sz="1800" dirty="0"/>
              <a:t>prevention of other medical comorbidities</a:t>
            </a:r>
          </a:p>
          <a:p>
            <a:pPr>
              <a:buFontTx/>
              <a:buChar char="-"/>
            </a:pPr>
            <a:r>
              <a:rPr lang="en-GB" sz="1800" dirty="0"/>
              <a:t>remaining in home for long time</a:t>
            </a:r>
          </a:p>
          <a:p>
            <a:pPr>
              <a:buFontTx/>
              <a:buChar char="-"/>
            </a:pPr>
            <a:r>
              <a:rPr lang="en-GB" sz="1800" dirty="0"/>
              <a:t>Using daily reminders, prominent clocks, calendars</a:t>
            </a:r>
            <a:endParaRPr lang="en-BD" sz="1800" dirty="0"/>
          </a:p>
        </p:txBody>
      </p:sp>
    </p:spTree>
    <p:extLst>
      <p:ext uri="{BB962C8B-B14F-4D97-AF65-F5344CB8AC3E}">
        <p14:creationId xmlns:p14="http://schemas.microsoft.com/office/powerpoint/2010/main" val="314655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7DE8-4486-AAD6-452C-F0591BDB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Treatments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3BCB-FD54-FB30-3E94-BAC5B98F5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sz="2000" b="1" u="sng" dirty="0"/>
              <a:t>P</a:t>
            </a:r>
            <a:r>
              <a:rPr lang="en-BD" sz="2000" b="1" u="sng" dirty="0"/>
              <a:t>harmacotherapy:</a:t>
            </a:r>
          </a:p>
          <a:p>
            <a:pPr marL="152400" indent="0">
              <a:buNone/>
            </a:pPr>
            <a:endParaRPr lang="en-BD" sz="2000" b="1" u="sng" dirty="0"/>
          </a:p>
          <a:p>
            <a:pPr>
              <a:buFontTx/>
              <a:buChar char="-"/>
            </a:pPr>
            <a:r>
              <a:rPr lang="en-GB" sz="1800" dirty="0"/>
              <a:t>Donepezil, Tacrine, Galantamine, Rivastigmine for cognitive disturbance</a:t>
            </a:r>
          </a:p>
          <a:p>
            <a:pPr>
              <a:buFontTx/>
              <a:buChar char="-"/>
            </a:pPr>
            <a:r>
              <a:rPr lang="en-GB" sz="1800" dirty="0" err="1"/>
              <a:t>Estrogen</a:t>
            </a:r>
            <a:r>
              <a:rPr lang="en-GB" sz="1800" dirty="0"/>
              <a:t> replacement therapy (ERT) for women</a:t>
            </a:r>
          </a:p>
          <a:p>
            <a:pPr>
              <a:buFontTx/>
              <a:buChar char="-"/>
            </a:pPr>
            <a:r>
              <a:rPr lang="en-GB" sz="1800" dirty="0"/>
              <a:t>Nonsteroidal anti-inflammatory drugs (NSAIDS) to slow the progress of AD</a:t>
            </a:r>
          </a:p>
          <a:p>
            <a:pPr>
              <a:buFontTx/>
              <a:buChar char="-"/>
            </a:pPr>
            <a:r>
              <a:rPr lang="en-GB" sz="1800" dirty="0"/>
              <a:t>use of antioxidant agents like Selegiline and Vitamin E </a:t>
            </a:r>
            <a:endParaRPr lang="en-BD" sz="1800" dirty="0"/>
          </a:p>
        </p:txBody>
      </p:sp>
    </p:spTree>
    <p:extLst>
      <p:ext uri="{BB962C8B-B14F-4D97-AF65-F5344CB8AC3E}">
        <p14:creationId xmlns:p14="http://schemas.microsoft.com/office/powerpoint/2010/main" val="370603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E571-BC49-7272-A6D1-9069D82D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Risk Factors for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52F85-29FA-678A-2B4D-9652A6040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D" sz="2000" dirty="0"/>
              <a:t>Age</a:t>
            </a:r>
          </a:p>
          <a:p>
            <a:r>
              <a:rPr lang="en-BD" sz="2000" dirty="0"/>
              <a:t>Genetics</a:t>
            </a:r>
          </a:p>
          <a:p>
            <a:r>
              <a:rPr lang="en-BD" sz="2000" dirty="0"/>
              <a:t>Family history</a:t>
            </a:r>
          </a:p>
          <a:p>
            <a:r>
              <a:rPr lang="en-GB" sz="2000" dirty="0"/>
              <a:t>cardiovascular disease</a:t>
            </a:r>
          </a:p>
          <a:p>
            <a:r>
              <a:rPr lang="en-GB" sz="2000" dirty="0"/>
              <a:t>Smoking</a:t>
            </a:r>
          </a:p>
          <a:p>
            <a:r>
              <a:rPr lang="en-GB" sz="2000" dirty="0"/>
              <a:t>Hypertension</a:t>
            </a:r>
          </a:p>
          <a:p>
            <a:r>
              <a:rPr lang="en-GB" sz="2000" dirty="0"/>
              <a:t>type-II diabetes</a:t>
            </a:r>
          </a:p>
          <a:p>
            <a:r>
              <a:rPr lang="en-GB" sz="2000" dirty="0"/>
              <a:t>Obesity</a:t>
            </a:r>
          </a:p>
          <a:p>
            <a:r>
              <a:rPr lang="en-GB" sz="2000" dirty="0"/>
              <a:t>traumatic brain injury</a:t>
            </a:r>
            <a:endParaRPr lang="en-BD" sz="2000" dirty="0"/>
          </a:p>
        </p:txBody>
      </p:sp>
    </p:spTree>
    <p:extLst>
      <p:ext uri="{BB962C8B-B14F-4D97-AF65-F5344CB8AC3E}">
        <p14:creationId xmlns:p14="http://schemas.microsoft.com/office/powerpoint/2010/main" val="8020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10AA-C301-9F09-BDC8-962BD4FC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Regional Abundance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8652B-6D15-11EF-0625-665645E71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D" sz="1800" dirty="0"/>
              <a:t>In US, </a:t>
            </a:r>
            <a:r>
              <a:rPr lang="en-GB" sz="1800" dirty="0"/>
              <a:t>5.5 million people of all ages have AD</a:t>
            </a:r>
          </a:p>
          <a:p>
            <a:r>
              <a:rPr lang="en-GB" sz="1800" dirty="0"/>
              <a:t>Among them, 5.3 million are 65 and older and 200,000 are younger</a:t>
            </a:r>
          </a:p>
          <a:p>
            <a:r>
              <a:rPr lang="en-GB" sz="1800" dirty="0"/>
              <a:t>About two-thirds of Americans with AD are women</a:t>
            </a:r>
          </a:p>
          <a:p>
            <a:r>
              <a:rPr lang="en-GB" sz="1800" dirty="0"/>
              <a:t>most common in Western Europe include North America and least common in Sub-Saharan Africa</a:t>
            </a:r>
          </a:p>
          <a:p>
            <a:r>
              <a:rPr lang="en-GB" sz="1800" dirty="0"/>
              <a:t>African-Americans are about twice as likely to have AD as whites</a:t>
            </a:r>
          </a:p>
          <a:p>
            <a:r>
              <a:rPr lang="en-GB" sz="1800" dirty="0"/>
              <a:t>Hispanics are about 1.5 times as likely to have AD as whites</a:t>
            </a:r>
            <a:endParaRPr lang="en-BD" sz="1800" dirty="0"/>
          </a:p>
        </p:txBody>
      </p:sp>
    </p:spTree>
    <p:extLst>
      <p:ext uri="{BB962C8B-B14F-4D97-AF65-F5344CB8AC3E}">
        <p14:creationId xmlns:p14="http://schemas.microsoft.com/office/powerpoint/2010/main" val="135233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9696-8D8F-73A5-B306-5F93F594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Significance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250AD-D59C-EB8D-A803-6E4F03023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sz="2000" b="1" u="sng" dirty="0"/>
              <a:t>Pathological:</a:t>
            </a:r>
          </a:p>
          <a:p>
            <a:endParaRPr lang="en-GB" dirty="0"/>
          </a:p>
          <a:p>
            <a:r>
              <a:rPr lang="en-GB" sz="1800" dirty="0"/>
              <a:t>Sixth-leading cause of death in the U.S. killing more people than breast cancer and prostate cancer combined</a:t>
            </a:r>
          </a:p>
          <a:p>
            <a:r>
              <a:rPr lang="en-GB" sz="1800" dirty="0"/>
              <a:t>Since 2000, deaths from AD have increased by 89 percent while those from heart disease have decreased.</a:t>
            </a:r>
          </a:p>
          <a:p>
            <a:r>
              <a:rPr lang="en-GB" sz="1800" dirty="0"/>
              <a:t>Typical life expectancy after an Alzheimer’s diagnosis is three to ten years.</a:t>
            </a:r>
            <a:endParaRPr lang="en-BD" sz="1800" dirty="0"/>
          </a:p>
        </p:txBody>
      </p:sp>
    </p:spTree>
    <p:extLst>
      <p:ext uri="{BB962C8B-B14F-4D97-AF65-F5344CB8AC3E}">
        <p14:creationId xmlns:p14="http://schemas.microsoft.com/office/powerpoint/2010/main" val="242098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9696-8D8F-73A5-B306-5F93F594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Significance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250AD-D59C-EB8D-A803-6E4F03023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BD" sz="2000" b="1" u="sng" dirty="0"/>
              <a:t>Economic:</a:t>
            </a:r>
          </a:p>
          <a:p>
            <a:pPr marL="152400" indent="0">
              <a:buNone/>
            </a:pPr>
            <a:endParaRPr lang="en-BD" sz="20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In 2016, 15.9 million family and friends provided 18.2 billion hours of unpaid assistance, a contribution to the nation valued at $230.1 billion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 global cost of AD is estimated to be $605 billion which is equivalent to one percent of the entire world’s gross domestic product.</a:t>
            </a:r>
            <a:endParaRPr lang="en-BD" sz="1800" dirty="0"/>
          </a:p>
        </p:txBody>
      </p:sp>
    </p:spTree>
    <p:extLst>
      <p:ext uri="{BB962C8B-B14F-4D97-AF65-F5344CB8AC3E}">
        <p14:creationId xmlns:p14="http://schemas.microsoft.com/office/powerpoint/2010/main" val="242867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CB72-EAE8-DEEF-D4A9-82BCEBD0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210-638E-0967-8486-9E773580A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As there is no cure for AD, so people should be concern about the prevention of AD. </a:t>
            </a:r>
          </a:p>
          <a:p>
            <a:r>
              <a:rPr lang="en-GB" sz="1800" dirty="0"/>
              <a:t>Healthy diet, leisure activity like listening music, brain games, various physical activity help the neurons to be healthy and prevent from death. </a:t>
            </a:r>
          </a:p>
          <a:p>
            <a:r>
              <a:rPr lang="en-GB" sz="1800" dirty="0"/>
              <a:t>Also, a balanced life helps to reduce other disease like, diabetes, heart disease, hypertension which trigger AD. </a:t>
            </a:r>
            <a:endParaRPr lang="en-BD" sz="1800" dirty="0"/>
          </a:p>
        </p:txBody>
      </p:sp>
    </p:spTree>
    <p:extLst>
      <p:ext uri="{BB962C8B-B14F-4D97-AF65-F5344CB8AC3E}">
        <p14:creationId xmlns:p14="http://schemas.microsoft.com/office/powerpoint/2010/main" val="224856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64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7123241" y="4109069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4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-487117">
            <a:off x="1527591" y="73334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64"/>
          <p:cNvSpPr txBox="1">
            <a:spLocks noGrp="1"/>
          </p:cNvSpPr>
          <p:nvPr>
            <p:ph type="title"/>
          </p:nvPr>
        </p:nvSpPr>
        <p:spPr>
          <a:xfrm>
            <a:off x="2246400" y="1566600"/>
            <a:ext cx="46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7" name="Google Shape;687;p64"/>
          <p:cNvSpPr txBox="1">
            <a:spLocks noGrp="1"/>
          </p:cNvSpPr>
          <p:nvPr>
            <p:ph type="subTitle" idx="1"/>
          </p:nvPr>
        </p:nvSpPr>
        <p:spPr>
          <a:xfrm>
            <a:off x="2246400" y="2408400"/>
            <a:ext cx="4651200" cy="11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Alzheimer’s disease is a brain disorder which affects the parts of the brain that control memory, thought and language. It is a progressive dementia that begins with mild memory loss and leads to inability to carry on conversation over time.</a:t>
            </a:r>
            <a:endParaRPr dirty="0"/>
          </a:p>
        </p:txBody>
      </p:sp>
      <p:sp>
        <p:nvSpPr>
          <p:cNvPr id="688" name="Google Shape;688;p64">
            <a:hlinkClick r:id="rId5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64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4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EE79B7-86EC-04B9-8960-312AFBE59F62}"/>
              </a:ext>
            </a:extLst>
          </p:cNvPr>
          <p:cNvSpPr txBox="1"/>
          <p:nvPr/>
        </p:nvSpPr>
        <p:spPr>
          <a:xfrm>
            <a:off x="3027680" y="2204720"/>
            <a:ext cx="364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3200" dirty="0">
                <a:solidFill>
                  <a:schemeClr val="bg1"/>
                </a:solidFill>
              </a:rPr>
              <a:t>  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8"/>
          <p:cNvSpPr/>
          <p:nvPr/>
        </p:nvSpPr>
        <p:spPr>
          <a:xfrm>
            <a:off x="5172300" y="1263450"/>
            <a:ext cx="3258600" cy="261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8"/>
          <p:cNvSpPr txBox="1">
            <a:spLocks noGrp="1"/>
          </p:cNvSpPr>
          <p:nvPr>
            <p:ph type="title"/>
          </p:nvPr>
        </p:nvSpPr>
        <p:spPr>
          <a:xfrm>
            <a:off x="720000" y="1085250"/>
            <a:ext cx="365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of AD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1" name="Google Shape;781;p68"/>
          <p:cNvSpPr txBox="1">
            <a:spLocks noGrp="1"/>
          </p:cNvSpPr>
          <p:nvPr>
            <p:ph type="body" idx="1"/>
          </p:nvPr>
        </p:nvSpPr>
        <p:spPr>
          <a:xfrm>
            <a:off x="720000" y="1657950"/>
            <a:ext cx="365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Memory Loss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Cognitive deficits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Problems with recognition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Problem with spatial awareness - Problems with speaking, reading or writing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Personality or behaviour changes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2" name="Google Shape;782;p68"/>
          <p:cNvPicPr preferRelativeResize="0"/>
          <p:nvPr/>
        </p:nvPicPr>
        <p:blipFill rotWithShape="1">
          <a:blip r:embed="rId3">
            <a:alphaModFix amt="81000"/>
          </a:blip>
          <a:srcRect l="16936"/>
          <a:stretch/>
        </p:blipFill>
        <p:spPr>
          <a:xfrm>
            <a:off x="5172348" y="1263450"/>
            <a:ext cx="3258501" cy="26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8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-4516159">
            <a:off x="7259304" y="3172076"/>
            <a:ext cx="1993966" cy="199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8"/>
          <p:cNvPicPr preferRelativeResize="0"/>
          <p:nvPr/>
        </p:nvPicPr>
        <p:blipFill rotWithShape="1">
          <a:blip r:embed="rId5">
            <a:alphaModFix amt="87000"/>
          </a:blip>
          <a:srcRect/>
          <a:stretch/>
        </p:blipFill>
        <p:spPr>
          <a:xfrm rot="117637">
            <a:off x="4660473" y="712304"/>
            <a:ext cx="1318554" cy="1318586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8">
            <a:hlinkClick r:id="rId6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8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8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7ED2-FF56-3D64-9C53-042D3BB2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Causes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2C8F1-26EE-81CE-13B3-1EE717D6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Amyloid plaques and neurofibrillary tangles in brain</a:t>
            </a:r>
          </a:p>
          <a:p>
            <a:r>
              <a:rPr lang="en-GB" sz="1800" dirty="0"/>
              <a:t>Microglial (the immune cells of the central nervous system) dysfunction</a:t>
            </a:r>
          </a:p>
          <a:p>
            <a:r>
              <a:rPr lang="en-GB" sz="1800" dirty="0"/>
              <a:t>Abnormal interactions with neocortical metal ions, especially zinc, copper and iron</a:t>
            </a:r>
            <a:endParaRPr lang="en-BD" sz="1800" dirty="0"/>
          </a:p>
        </p:txBody>
      </p:sp>
    </p:spTree>
    <p:extLst>
      <p:ext uri="{BB962C8B-B14F-4D97-AF65-F5344CB8AC3E}">
        <p14:creationId xmlns:p14="http://schemas.microsoft.com/office/powerpoint/2010/main" val="224959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C321-C071-B6B8-6ADA-EB129F67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Mechanisms of the causes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FDEAD-3D55-51A0-46FF-D7064294A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sz="2000" b="1" u="sng" dirty="0"/>
              <a:t>Amyloid plaques and neurofibrillary tangles in brain:</a:t>
            </a:r>
          </a:p>
          <a:p>
            <a:pPr marL="152400" indent="0">
              <a:buNone/>
            </a:pPr>
            <a:endParaRPr lang="en-GB" sz="2000" b="1" u="sng" dirty="0"/>
          </a:p>
          <a:p>
            <a:pPr marL="152400" indent="0">
              <a:buNone/>
            </a:pPr>
            <a:endParaRPr lang="en-GB" sz="2000" b="1" u="sng" dirty="0"/>
          </a:p>
          <a:p>
            <a:pPr marL="152400" indent="0">
              <a:buNone/>
            </a:pPr>
            <a:endParaRPr lang="en-GB" sz="2000" b="1" u="sng" dirty="0"/>
          </a:p>
          <a:p>
            <a:pPr marL="152400" indent="0">
              <a:buNone/>
            </a:pPr>
            <a:endParaRPr lang="en-GB" sz="2000" b="1" u="sng" dirty="0"/>
          </a:p>
          <a:p>
            <a:endParaRPr lang="en-B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D04E3-8063-BA49-CC0E-37915A21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40" y="2501900"/>
            <a:ext cx="3022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9B57-049F-F101-84DA-F62AEA18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Mechanisms of the causes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136F8-3BDD-C472-E069-8BEFD872F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D" sz="2000" b="1" u="sng" dirty="0"/>
              <a:t>Microglial dysfunction:</a:t>
            </a:r>
          </a:p>
          <a:p>
            <a:endParaRPr lang="en-BD" sz="2000" b="1" u="sng" dirty="0"/>
          </a:p>
          <a:p>
            <a:endParaRPr lang="en-BD" sz="20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71113-1FB5-A691-D612-95B6CA16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2814320"/>
            <a:ext cx="2844800" cy="17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1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Stages of AD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62" name="Google Shape;1862;p111"/>
          <p:cNvSpPr txBox="1">
            <a:spLocks noGrp="1"/>
          </p:cNvSpPr>
          <p:nvPr>
            <p:ph type="body" idx="1"/>
          </p:nvPr>
        </p:nvSpPr>
        <p:spPr>
          <a:xfrm>
            <a:off x="2164800" y="1215750"/>
            <a:ext cx="48144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Alzheimer’s disease can be divided into 3 stages. Those are –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000" dirty="0"/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000" dirty="0"/>
              <a:t>Mild AD 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000" dirty="0"/>
              <a:t>Moderate AD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000" dirty="0"/>
              <a:t>Severe AD</a:t>
            </a:r>
          </a:p>
          <a:p>
            <a:pPr marL="596900" lvl="0" indent="-4572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lang="en-US" sz="2000" dirty="0"/>
          </a:p>
        </p:txBody>
      </p:sp>
      <p:sp>
        <p:nvSpPr>
          <p:cNvPr id="1863" name="Google Shape;1863;p111">
            <a:hlinkClick r:id="" action="ppaction://noaction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111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111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202F-04E0-357B-AA0A-39D992FC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Stages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6A268-9F0B-2E7F-5321-586804E23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BD" sz="2000" b="1" u="sng" dirty="0"/>
              <a:t>Mild Alzheimer’s Disease:</a:t>
            </a:r>
          </a:p>
          <a:p>
            <a:pPr marL="152400" indent="0">
              <a:buNone/>
            </a:pPr>
            <a:endParaRPr lang="en-BD" sz="2000" b="1" u="sng" dirty="0"/>
          </a:p>
          <a:p>
            <a:pPr>
              <a:buFontTx/>
              <a:buChar char="-"/>
            </a:pPr>
            <a:r>
              <a:rPr lang="en-GB" sz="2000" dirty="0"/>
              <a:t>Taking longer than usual to perform daily tasks</a:t>
            </a:r>
          </a:p>
          <a:p>
            <a:pPr>
              <a:buFontTx/>
              <a:buChar char="-"/>
            </a:pPr>
            <a:r>
              <a:rPr lang="en-GB" sz="2000" dirty="0"/>
              <a:t>Difficulty in handling money or paying the bills</a:t>
            </a:r>
          </a:p>
          <a:p>
            <a:pPr>
              <a:buFontTx/>
              <a:buChar char="-"/>
            </a:pPr>
            <a:r>
              <a:rPr lang="en-GB" sz="2000" dirty="0"/>
              <a:t>Keep wandering and getting lost</a:t>
            </a:r>
          </a:p>
          <a:p>
            <a:pPr>
              <a:buFontTx/>
              <a:buChar char="-"/>
            </a:pPr>
            <a:r>
              <a:rPr lang="en-GB" sz="2000" dirty="0"/>
              <a:t>Getting upset or angry more easily, hiding things or pacing</a:t>
            </a:r>
            <a:endParaRPr lang="en-BD" sz="2000" dirty="0"/>
          </a:p>
        </p:txBody>
      </p:sp>
    </p:spTree>
    <p:extLst>
      <p:ext uri="{BB962C8B-B14F-4D97-AF65-F5344CB8AC3E}">
        <p14:creationId xmlns:p14="http://schemas.microsoft.com/office/powerpoint/2010/main" val="275543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8718-D784-65F3-CCF8-DF3E940E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>
                <a:solidFill>
                  <a:srgbClr val="002060"/>
                </a:solidFill>
              </a:rPr>
              <a:t>Stages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2889-2B85-F904-88FB-2783CE47A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4800" y="1310275"/>
            <a:ext cx="4814400" cy="3388200"/>
          </a:xfrm>
        </p:spPr>
        <p:txBody>
          <a:bodyPr/>
          <a:lstStyle/>
          <a:p>
            <a:pPr marL="152400" indent="0">
              <a:buNone/>
            </a:pPr>
            <a:r>
              <a:rPr lang="en-BD" sz="2000" b="1" u="sng" dirty="0"/>
              <a:t>Moderate Alzheimer’s Disease:</a:t>
            </a:r>
          </a:p>
          <a:p>
            <a:pPr marL="152400" indent="0">
              <a:buNone/>
            </a:pPr>
            <a:endParaRPr lang="en-BD" sz="2000" b="1" u="sng" dirty="0"/>
          </a:p>
          <a:p>
            <a:pPr>
              <a:buFontTx/>
              <a:buChar char="-"/>
            </a:pPr>
            <a:r>
              <a:rPr lang="en-GB" sz="2000" dirty="0"/>
              <a:t>Greater memory loss and confusion </a:t>
            </a:r>
          </a:p>
          <a:p>
            <a:pPr>
              <a:buFontTx/>
              <a:buChar char="-"/>
            </a:pPr>
            <a:r>
              <a:rPr lang="en-GB" sz="2000" dirty="0"/>
              <a:t>Difficulty in recognizing friends or family</a:t>
            </a:r>
          </a:p>
          <a:p>
            <a:pPr>
              <a:buFontTx/>
              <a:buChar char="-"/>
            </a:pPr>
            <a:r>
              <a:rPr lang="en-GB" sz="2000" dirty="0"/>
              <a:t>Inability to learn new things</a:t>
            </a:r>
          </a:p>
          <a:p>
            <a:pPr>
              <a:buFontTx/>
              <a:buChar char="-"/>
            </a:pPr>
            <a:r>
              <a:rPr lang="en-GB" sz="2000" dirty="0"/>
              <a:t>Difficulty in getting dressed</a:t>
            </a:r>
          </a:p>
          <a:p>
            <a:pPr>
              <a:buFontTx/>
              <a:buChar char="-"/>
            </a:pPr>
            <a:r>
              <a:rPr lang="en-GB" sz="2000" dirty="0"/>
              <a:t>Difficulty in coping with new situations</a:t>
            </a:r>
          </a:p>
          <a:p>
            <a:pPr>
              <a:buFontTx/>
              <a:buChar char="-"/>
            </a:pPr>
            <a:r>
              <a:rPr lang="en-GB" sz="2000" dirty="0"/>
              <a:t>Impulsive behaviour</a:t>
            </a:r>
          </a:p>
          <a:p>
            <a:pPr>
              <a:buFontTx/>
              <a:buChar char="-"/>
            </a:pPr>
            <a:r>
              <a:rPr lang="en-GB" sz="2000" dirty="0"/>
              <a:t>Hallucinations, delusions and paranoia</a:t>
            </a:r>
            <a:endParaRPr lang="en-BD" sz="2000" b="1" u="sng" dirty="0"/>
          </a:p>
          <a:p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233814500"/>
      </p:ext>
    </p:extLst>
  </p:cSld>
  <p:clrMapOvr>
    <a:masterClrMapping/>
  </p:clrMapOvr>
</p:sld>
</file>

<file path=ppt/theme/theme1.xml><?xml version="1.0" encoding="utf-8"?>
<a:theme xmlns:a="http://schemas.openxmlformats.org/drawingml/2006/main" name="Pastel Watercolor Mental Health Clinic by Slidesgo">
  <a:themeElements>
    <a:clrScheme name="Simple Light">
      <a:dk1>
        <a:srgbClr val="000000"/>
      </a:dk1>
      <a:lt1>
        <a:srgbClr val="F5F0EC"/>
      </a:lt1>
      <a:dk2>
        <a:srgbClr val="659DA9"/>
      </a:dk2>
      <a:lt2>
        <a:srgbClr val="EDCB69"/>
      </a:lt2>
      <a:accent1>
        <a:srgbClr val="385A9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649</Words>
  <Application>Microsoft Macintosh PowerPoint</Application>
  <PresentationFormat>On-screen Show (16:9)</PresentationFormat>
  <Paragraphs>107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DM Serif Text</vt:lpstr>
      <vt:lpstr>Averia Libre</vt:lpstr>
      <vt:lpstr>Arial</vt:lpstr>
      <vt:lpstr>Roboto Condensed Light</vt:lpstr>
      <vt:lpstr>Times New Roman</vt:lpstr>
      <vt:lpstr>Proxima Nova</vt:lpstr>
      <vt:lpstr>Proxima Nova Semibold</vt:lpstr>
      <vt:lpstr>Cambay</vt:lpstr>
      <vt:lpstr>Pastel Watercolor Mental Health Clinic by Slidesgo</vt:lpstr>
      <vt:lpstr>Slidesgo Final Pages</vt:lpstr>
      <vt:lpstr>Alzheimer’s Disease: An Oblivious State Over Time</vt:lpstr>
      <vt:lpstr>Introduction</vt:lpstr>
      <vt:lpstr>Symptoms of AD</vt:lpstr>
      <vt:lpstr>Causes of AD</vt:lpstr>
      <vt:lpstr>Mechanisms of the causes</vt:lpstr>
      <vt:lpstr>Mechanisms of the causes</vt:lpstr>
      <vt:lpstr>Stages of AD</vt:lpstr>
      <vt:lpstr>Stages of AD</vt:lpstr>
      <vt:lpstr>Stages of AD</vt:lpstr>
      <vt:lpstr>Stages of AD</vt:lpstr>
      <vt:lpstr>Diagnosis of AD</vt:lpstr>
      <vt:lpstr>Treatments of AD</vt:lpstr>
      <vt:lpstr>Treatments of AD</vt:lpstr>
      <vt:lpstr>Treatments of AD</vt:lpstr>
      <vt:lpstr>Risk Factors for AD</vt:lpstr>
      <vt:lpstr>Regional Abundance</vt:lpstr>
      <vt:lpstr>Significance of AD</vt:lpstr>
      <vt:lpstr>Significance of AD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Alzheimer’s Disease: An Oblivious State Over Time</dc:title>
  <cp:lastModifiedBy>hridoy 666</cp:lastModifiedBy>
  <cp:revision>19</cp:revision>
  <dcterms:modified xsi:type="dcterms:W3CDTF">2023-03-18T19:40:57Z</dcterms:modified>
</cp:coreProperties>
</file>