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5.xml" ContentType="application/vnd.openxmlformats-officedocument.presentationml.tags+xml"/>
  <Override PartName="/ppt/charts/chart5.xml" ContentType="application/vnd.openxmlformats-officedocument.drawingml.chart+xml"/>
  <Override PartName="/ppt/tags/tag6.xml" ContentType="application/vnd.openxmlformats-officedocument.presentationml.tags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5"/>
  </p:notesMasterIdLst>
  <p:sldIdLst>
    <p:sldId id="317" r:id="rId2"/>
    <p:sldId id="318" r:id="rId3"/>
    <p:sldId id="319" r:id="rId4"/>
    <p:sldId id="312" r:id="rId5"/>
    <p:sldId id="299" r:id="rId6"/>
    <p:sldId id="300" r:id="rId7"/>
    <p:sldId id="301" r:id="rId8"/>
    <p:sldId id="302" r:id="rId9"/>
    <p:sldId id="304" r:id="rId10"/>
    <p:sldId id="306" r:id="rId11"/>
    <p:sldId id="268" r:id="rId12"/>
    <p:sldId id="321" r:id="rId13"/>
    <p:sldId id="266" r:id="rId14"/>
    <p:sldId id="307" r:id="rId15"/>
    <p:sldId id="258" r:id="rId16"/>
    <p:sldId id="276" r:id="rId17"/>
    <p:sldId id="269" r:id="rId18"/>
    <p:sldId id="271" r:id="rId19"/>
    <p:sldId id="257" r:id="rId20"/>
    <p:sldId id="280" r:id="rId21"/>
    <p:sldId id="281" r:id="rId22"/>
    <p:sldId id="259" r:id="rId23"/>
    <p:sldId id="284" r:id="rId24"/>
    <p:sldId id="261" r:id="rId25"/>
    <p:sldId id="285" r:id="rId26"/>
    <p:sldId id="289" r:id="rId27"/>
    <p:sldId id="264" r:id="rId28"/>
    <p:sldId id="322" r:id="rId29"/>
    <p:sldId id="262" r:id="rId30"/>
    <p:sldId id="308" r:id="rId31"/>
    <p:sldId id="313" r:id="rId32"/>
    <p:sldId id="315" r:id="rId33"/>
    <p:sldId id="27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F8FCF6"/>
    <a:srgbClr val="FFFFFF"/>
    <a:srgbClr val="F2EFEB"/>
    <a:srgbClr val="FBC69B"/>
    <a:srgbClr val="EFF5FB"/>
    <a:srgbClr val="628F7B"/>
    <a:srgbClr val="E46C0A"/>
    <a:srgbClr val="466658"/>
    <a:srgbClr val="9E2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2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har.raza\AppData\Local\Microsoft\Windows\INetCache\Content.Outlook\V01JR6ZH\Copy%20of%20Baliakandi%20analysis%20v6_AER_V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har.raza\AppData\Local\Microsoft\Windows\INetCache\Content.Outlook\V01JR6ZH\Copy%20of%20Baliakandi%20analysis%20v6_AER_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har.raza\AppData\Local\Microsoft\Windows\INetCache\Content.Outlook\V01JR6ZH\Copy%20of%20Baliakandi%20analysis%20v6_AER_V2%20(00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har.raza\AppData\Local\Microsoft\Windows\INetCache\Content.Outlook\V01JR6ZH\Copy%20of%20Baliakandi%20analysis%20v6_AER_V2%20(002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oe-my.sharepoint.com/personal/s1867776_ed_ac_uk/Documents/Ehsan_Office/Project/AdSEARCH/Secondary%20Analysis/Pregnancy%20Loss/Baliakandi%20analysis%20v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(2)'!$C$1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B9-4BE0-B22A-004BBD4097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B9-4BE0-B22A-004BBD4097A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B9-4BE0-B22A-004BBD4097AF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'Sheet1 (2)'!$E$2:$E$8</c:f>
                <c:numCache>
                  <c:formatCode>General</c:formatCode>
                  <c:ptCount val="3"/>
                  <c:pt idx="0">
                    <c:v>0.29999999999999982</c:v>
                  </c:pt>
                  <c:pt idx="1">
                    <c:v>0.29999999999999982</c:v>
                  </c:pt>
                  <c:pt idx="2">
                    <c:v>0.59999999999999964</c:v>
                  </c:pt>
                </c:numCache>
                <c:extLst/>
              </c:numRef>
            </c:plus>
            <c:minus>
              <c:numRef>
                <c:f>'Sheet1 (2)'!$D$2:$D$8</c:f>
                <c:numCache>
                  <c:formatCode>General</c:formatCode>
                  <c:ptCount val="3"/>
                  <c:pt idx="0">
                    <c:v>0.70000000000000018</c:v>
                  </c:pt>
                  <c:pt idx="1">
                    <c:v>0.70000000000000018</c:v>
                  </c:pt>
                  <c:pt idx="2">
                    <c:v>0.40000000000000036</c:v>
                  </c:pt>
                </c:numCache>
                <c:extLst/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'Sheet1 (2)'!$B$2:$B$8</c:f>
              <c:strCache>
                <c:ptCount val="3"/>
                <c:pt idx="0">
                  <c:v>Early pregnancy loss</c:v>
                </c:pt>
                <c:pt idx="1">
                  <c:v>Late pregnancy loss</c:v>
                </c:pt>
                <c:pt idx="2">
                  <c:v>Total pregnnacy loss </c:v>
                </c:pt>
              </c:strCache>
              <c:extLst/>
            </c:strRef>
          </c:cat>
          <c:val>
            <c:numRef>
              <c:f>'Sheet1 (2)'!$C$2:$C$8</c:f>
              <c:numCache>
                <c:formatCode>0.0</c:formatCode>
                <c:ptCount val="3"/>
                <c:pt idx="0">
                  <c:v>6.7</c:v>
                </c:pt>
                <c:pt idx="1">
                  <c:v>4.7</c:v>
                </c:pt>
                <c:pt idx="2">
                  <c:v>11.4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6DB9-4BE0-B22A-004BBD409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14900784"/>
        <c:axId val="1714893712"/>
      </c:barChart>
      <c:catAx>
        <c:axId val="171490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893712"/>
        <c:crosses val="autoZero"/>
        <c:auto val="1"/>
        <c:lblAlgn val="ctr"/>
        <c:lblOffset val="100"/>
        <c:noMultiLvlLbl val="0"/>
      </c:catAx>
      <c:valAx>
        <c:axId val="1714893712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90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(2)'!$C$1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B9-4BE0-B22A-004BBD4097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B9-4BE0-B22A-004BBD4097A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B9-4BE0-B22A-004BBD4097AF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'Sheet1 (2)'!$E$2:$E$8</c:f>
                <c:numCache>
                  <c:formatCode>General</c:formatCode>
                  <c:ptCount val="3"/>
                  <c:pt idx="0">
                    <c:v>0.29999999999999982</c:v>
                  </c:pt>
                  <c:pt idx="1">
                    <c:v>0.29999999999999982</c:v>
                  </c:pt>
                  <c:pt idx="2">
                    <c:v>0.59999999999999964</c:v>
                  </c:pt>
                </c:numCache>
                <c:extLst/>
              </c:numRef>
            </c:plus>
            <c:minus>
              <c:numRef>
                <c:f>'Sheet1 (2)'!$D$2:$D$8</c:f>
                <c:numCache>
                  <c:formatCode>General</c:formatCode>
                  <c:ptCount val="3"/>
                  <c:pt idx="0">
                    <c:v>0.70000000000000018</c:v>
                  </c:pt>
                  <c:pt idx="1">
                    <c:v>0.70000000000000018</c:v>
                  </c:pt>
                  <c:pt idx="2">
                    <c:v>0.40000000000000036</c:v>
                  </c:pt>
                </c:numCache>
                <c:extLst/>
              </c:numRef>
            </c:minus>
            <c:spPr>
              <a:noFill/>
              <a:ln w="2857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'Sheet1 (2)'!$B$2:$B$8</c:f>
              <c:strCache>
                <c:ptCount val="3"/>
                <c:pt idx="0">
                  <c:v>Early pregnancy loss</c:v>
                </c:pt>
                <c:pt idx="1">
                  <c:v>Late pregnancy loss</c:v>
                </c:pt>
                <c:pt idx="2">
                  <c:v>Total pregnnacy loss </c:v>
                </c:pt>
              </c:strCache>
              <c:extLst/>
            </c:strRef>
          </c:cat>
          <c:val>
            <c:numRef>
              <c:f>'Sheet1 (2)'!$C$2:$C$8</c:f>
              <c:numCache>
                <c:formatCode>0.0</c:formatCode>
                <c:ptCount val="3"/>
                <c:pt idx="0">
                  <c:v>6.7</c:v>
                </c:pt>
                <c:pt idx="1">
                  <c:v>4.7</c:v>
                </c:pt>
                <c:pt idx="2">
                  <c:v>11.4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6DB9-4BE0-B22A-004BBD409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14900784"/>
        <c:axId val="1714893712"/>
      </c:barChart>
      <c:catAx>
        <c:axId val="171490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893712"/>
        <c:crosses val="autoZero"/>
        <c:auto val="1"/>
        <c:lblAlgn val="ctr"/>
        <c:lblOffset val="100"/>
        <c:noMultiLvlLbl val="0"/>
      </c:catAx>
      <c:valAx>
        <c:axId val="1714893712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90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Pregnancy loss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Sheet2!$B$3:$B$28</c:f>
              <c:numCache>
                <c:formatCode>General</c:formatCode>
                <c:ptCount val="2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</c:numCache>
            </c:numRef>
          </c:xVal>
          <c:yVal>
            <c:numRef>
              <c:f>Sheet2!$C$3:$C$28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175</c:v>
                </c:pt>
                <c:pt idx="4">
                  <c:v>158</c:v>
                </c:pt>
                <c:pt idx="5">
                  <c:v>195</c:v>
                </c:pt>
                <c:pt idx="6">
                  <c:v>214</c:v>
                </c:pt>
                <c:pt idx="7">
                  <c:v>216</c:v>
                </c:pt>
                <c:pt idx="8">
                  <c:v>225</c:v>
                </c:pt>
                <c:pt idx="9">
                  <c:v>232</c:v>
                </c:pt>
                <c:pt idx="10">
                  <c:v>222</c:v>
                </c:pt>
                <c:pt idx="11">
                  <c:v>119</c:v>
                </c:pt>
                <c:pt idx="12">
                  <c:v>101</c:v>
                </c:pt>
                <c:pt idx="13">
                  <c:v>99</c:v>
                </c:pt>
                <c:pt idx="14">
                  <c:v>77</c:v>
                </c:pt>
                <c:pt idx="15">
                  <c:v>71</c:v>
                </c:pt>
                <c:pt idx="16">
                  <c:v>56</c:v>
                </c:pt>
                <c:pt idx="17">
                  <c:v>42</c:v>
                </c:pt>
                <c:pt idx="18">
                  <c:v>47</c:v>
                </c:pt>
                <c:pt idx="19">
                  <c:v>26</c:v>
                </c:pt>
                <c:pt idx="20">
                  <c:v>34</c:v>
                </c:pt>
                <c:pt idx="21">
                  <c:v>26</c:v>
                </c:pt>
                <c:pt idx="22">
                  <c:v>17</c:v>
                </c:pt>
                <c:pt idx="23">
                  <c:v>26</c:v>
                </c:pt>
                <c:pt idx="24">
                  <c:v>18</c:v>
                </c:pt>
                <c:pt idx="25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328-4F26-BE14-D1DD7A4EF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0740384"/>
        <c:axId val="730965040"/>
      </c:scatterChart>
      <c:valAx>
        <c:axId val="610740384"/>
        <c:scaling>
          <c:orientation val="minMax"/>
          <c:max val="2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Gestational age in weeks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965040"/>
        <c:crosses val="autoZero"/>
        <c:crossBetween val="midCat"/>
        <c:majorUnit val="1"/>
      </c:valAx>
      <c:valAx>
        <c:axId val="73096504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pregnancy loss events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74038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Pregnancy loss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5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328-4F26-BE14-D1DD7A4EF7C1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chemeClr val="accent5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328-4F26-BE14-D1DD7A4EF7C1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chemeClr val="accent5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328-4F26-BE14-D1DD7A4EF7C1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chemeClr val="accent5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328-4F26-BE14-D1DD7A4EF7C1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chemeClr val="accent5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328-4F26-BE14-D1DD7A4EF7C1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5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328-4F26-BE14-D1DD7A4EF7C1}"/>
              </c:ext>
            </c:extLst>
          </c:dPt>
          <c:dPt>
            <c:idx val="6"/>
            <c:marker>
              <c:symbol val="circle"/>
              <c:size val="12"/>
              <c:spPr>
                <a:solidFill>
                  <a:schemeClr val="accent5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328-4F26-BE14-D1DD7A4EF7C1}"/>
              </c:ext>
            </c:extLst>
          </c:dPt>
          <c:dPt>
            <c:idx val="7"/>
            <c:marker>
              <c:symbol val="circle"/>
              <c:size val="12"/>
              <c:spPr>
                <a:solidFill>
                  <a:schemeClr val="accent5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1328-4F26-BE14-D1DD7A4EF7C1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5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328-4F26-BE14-D1DD7A4EF7C1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chemeClr val="accent5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1328-4F26-BE14-D1DD7A4EF7C1}"/>
              </c:ext>
            </c:extLst>
          </c:dPt>
          <c:dPt>
            <c:idx val="10"/>
            <c:marker>
              <c:symbol val="circle"/>
              <c:size val="12"/>
              <c:spPr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1328-4F26-BE14-D1DD7A4EF7C1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1328-4F26-BE14-D1DD7A4EF7C1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1328-4F26-BE14-D1DD7A4EF7C1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1328-4F26-BE14-D1DD7A4EF7C1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1328-4F26-BE14-D1DD7A4EF7C1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1328-4F26-BE14-D1DD7A4EF7C1}"/>
              </c:ext>
            </c:extLst>
          </c:dPt>
          <c:dPt>
            <c:idx val="16"/>
            <c:marker>
              <c:symbol val="circle"/>
              <c:size val="12"/>
              <c:spPr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1328-4F26-BE14-D1DD7A4EF7C1}"/>
              </c:ext>
            </c:extLst>
          </c:dPt>
          <c:dPt>
            <c:idx val="17"/>
            <c:marker>
              <c:symbol val="circle"/>
              <c:size val="12"/>
              <c:spPr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1328-4F26-BE14-D1DD7A4EF7C1}"/>
              </c:ext>
            </c:extLst>
          </c:dPt>
          <c:dPt>
            <c:idx val="18"/>
            <c:marker>
              <c:symbol val="circle"/>
              <c:size val="12"/>
              <c:spPr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1328-4F26-BE14-D1DD7A4EF7C1}"/>
              </c:ext>
            </c:extLst>
          </c:dPt>
          <c:dPt>
            <c:idx val="19"/>
            <c:marker>
              <c:symbol val="circle"/>
              <c:size val="12"/>
              <c:spPr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1328-4F26-BE14-D1DD7A4EF7C1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1328-4F26-BE14-D1DD7A4EF7C1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1328-4F26-BE14-D1DD7A4EF7C1}"/>
              </c:ext>
            </c:extLst>
          </c:dPt>
          <c:dPt>
            <c:idx val="22"/>
            <c:marker>
              <c:symbol val="circle"/>
              <c:size val="12"/>
              <c:spPr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1328-4F26-BE14-D1DD7A4EF7C1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1328-4F26-BE14-D1DD7A4EF7C1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1328-4F26-BE14-D1DD7A4EF7C1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1328-4F26-BE14-D1DD7A4EF7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Sheet2!$B$3:$B$28</c:f>
              <c:numCache>
                <c:formatCode>General</c:formatCode>
                <c:ptCount val="2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</c:numCache>
            </c:numRef>
          </c:xVal>
          <c:yVal>
            <c:numRef>
              <c:f>Sheet2!$C$3:$C$28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175</c:v>
                </c:pt>
                <c:pt idx="4">
                  <c:v>158</c:v>
                </c:pt>
                <c:pt idx="5">
                  <c:v>195</c:v>
                </c:pt>
                <c:pt idx="6">
                  <c:v>214</c:v>
                </c:pt>
                <c:pt idx="7">
                  <c:v>216</c:v>
                </c:pt>
                <c:pt idx="8">
                  <c:v>225</c:v>
                </c:pt>
                <c:pt idx="9">
                  <c:v>232</c:v>
                </c:pt>
                <c:pt idx="10">
                  <c:v>222</c:v>
                </c:pt>
                <c:pt idx="11">
                  <c:v>119</c:v>
                </c:pt>
                <c:pt idx="12">
                  <c:v>101</c:v>
                </c:pt>
                <c:pt idx="13">
                  <c:v>99</c:v>
                </c:pt>
                <c:pt idx="14">
                  <c:v>77</c:v>
                </c:pt>
                <c:pt idx="15">
                  <c:v>71</c:v>
                </c:pt>
                <c:pt idx="16">
                  <c:v>56</c:v>
                </c:pt>
                <c:pt idx="17">
                  <c:v>42</c:v>
                </c:pt>
                <c:pt idx="18">
                  <c:v>47</c:v>
                </c:pt>
                <c:pt idx="19">
                  <c:v>26</c:v>
                </c:pt>
                <c:pt idx="20">
                  <c:v>34</c:v>
                </c:pt>
                <c:pt idx="21">
                  <c:v>26</c:v>
                </c:pt>
                <c:pt idx="22">
                  <c:v>17</c:v>
                </c:pt>
                <c:pt idx="23">
                  <c:v>26</c:v>
                </c:pt>
                <c:pt idx="24">
                  <c:v>18</c:v>
                </c:pt>
                <c:pt idx="25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328-4F26-BE14-D1DD7A4EF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0740384"/>
        <c:axId val="730965040"/>
      </c:scatterChart>
      <c:valAx>
        <c:axId val="610740384"/>
        <c:scaling>
          <c:orientation val="minMax"/>
          <c:max val="2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Gestational age in weeks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965040"/>
        <c:crosses val="autoZero"/>
        <c:crossBetween val="midCat"/>
        <c:majorUnit val="1"/>
      </c:valAx>
      <c:valAx>
        <c:axId val="73096504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pregnancy loss events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74038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Early pregnancy loss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 tIns="182880"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Sheet3!$T$3:$T$6</c:f>
                <c:numCache>
                  <c:formatCode>General</c:formatCode>
                  <c:ptCount val="4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</c:numCache>
              </c:numRef>
            </c:plus>
            <c:minus>
              <c:numRef>
                <c:f>Sheet3!$S$3:$S$6</c:f>
                <c:numCache>
                  <c:formatCode>General</c:formatCode>
                  <c:ptCount val="4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Sheet3!$B$3:$B$6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Sheet3!$C$3:$C$6</c:f>
              <c:numCache>
                <c:formatCode>0</c:formatCode>
                <c:ptCount val="4"/>
                <c:pt idx="0">
                  <c:v>6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C5-426B-A1F3-8947C84EC279}"/>
            </c:ext>
          </c:extLst>
        </c:ser>
        <c:ser>
          <c:idx val="1"/>
          <c:order val="1"/>
          <c:tx>
            <c:strRef>
              <c:f>Sheet3!$D$2</c:f>
              <c:strCache>
                <c:ptCount val="1"/>
                <c:pt idx="0">
                  <c:v>Late pregnancy loss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 tIns="182880" bIns="182880"/>
              <a:lstStyle/>
              <a:p>
                <a:pPr>
                  <a:defRPr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Sheet3!$V$3:$V$6</c:f>
                <c:numCache>
                  <c:formatCode>General</c:formatCode>
                  <c:ptCount val="4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</c:numCache>
              </c:numRef>
            </c:plus>
            <c:minus>
              <c:numRef>
                <c:f>Sheet3!$U$3:$U$6</c:f>
                <c:numCache>
                  <c:formatCode>General</c:formatCode>
                  <c:ptCount val="4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Sheet3!$B$3:$B$6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Sheet3!$D$3:$D$6</c:f>
              <c:numCache>
                <c:formatCode>0</c:formatCode>
                <c:ptCount val="4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C5-426B-A1F3-8947C84EC279}"/>
            </c:ext>
          </c:extLst>
        </c:ser>
        <c:ser>
          <c:idx val="2"/>
          <c:order val="2"/>
          <c:tx>
            <c:strRef>
              <c:f>Sheet3!$E$2</c:f>
              <c:strCache>
                <c:ptCount val="1"/>
                <c:pt idx="0">
                  <c:v>Total pregnancy loss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tIns="274320"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Sheet3!$X$3:$X$6</c:f>
                <c:numCache>
                  <c:formatCode>General</c:formatCode>
                  <c:ptCount val="4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</c:numCache>
              </c:numRef>
            </c:plus>
            <c:minus>
              <c:numRef>
                <c:f>Sheet3!$W$3:$W$6</c:f>
                <c:numCache>
                  <c:formatCode>General</c:formatCode>
                  <c:ptCount val="4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Sheet3!$B$3:$B$6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Sheet3!$E$3:$E$6</c:f>
              <c:numCache>
                <c:formatCode>0</c:formatCode>
                <c:ptCount val="4"/>
                <c:pt idx="0">
                  <c:v>11</c:v>
                </c:pt>
                <c:pt idx="1">
                  <c:v>12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C5-426B-A1F3-8947C84EC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1099808"/>
        <c:axId val="661098144"/>
      </c:lineChart>
      <c:catAx>
        <c:axId val="66109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1098144"/>
        <c:crosses val="autoZero"/>
        <c:auto val="1"/>
        <c:lblAlgn val="ctr"/>
        <c:lblOffset val="100"/>
        <c:noMultiLvlLbl val="0"/>
      </c:catAx>
      <c:valAx>
        <c:axId val="661098144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109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Early pregnancy loss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 tIns="182880"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Sheet3!$T$3:$T$6</c:f>
                <c:numCache>
                  <c:formatCode>General</c:formatCode>
                  <c:ptCount val="4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</c:numCache>
              </c:numRef>
            </c:plus>
            <c:minus>
              <c:numRef>
                <c:f>Sheet3!$S$3:$S$6</c:f>
                <c:numCache>
                  <c:formatCode>General</c:formatCode>
                  <c:ptCount val="4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Sheet3!$B$3:$B$6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Sheet3!$C$3:$C$6</c:f>
              <c:numCache>
                <c:formatCode>0</c:formatCode>
                <c:ptCount val="4"/>
                <c:pt idx="0">
                  <c:v>6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C5-426B-A1F3-8947C84EC279}"/>
            </c:ext>
          </c:extLst>
        </c:ser>
        <c:ser>
          <c:idx val="1"/>
          <c:order val="1"/>
          <c:tx>
            <c:strRef>
              <c:f>Sheet3!$D$2</c:f>
              <c:strCache>
                <c:ptCount val="1"/>
                <c:pt idx="0">
                  <c:v>Late pregnancy loss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 tIns="182880" bIns="182880"/>
              <a:lstStyle/>
              <a:p>
                <a:pPr>
                  <a:defRPr b="1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Sheet3!$V$3:$V$6</c:f>
                <c:numCache>
                  <c:formatCode>General</c:formatCode>
                  <c:ptCount val="4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</c:numCache>
              </c:numRef>
            </c:plus>
            <c:minus>
              <c:numRef>
                <c:f>Sheet3!$U$3:$U$6</c:f>
                <c:numCache>
                  <c:formatCode>General</c:formatCode>
                  <c:ptCount val="4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Sheet3!$B$3:$B$6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Sheet3!$D$3:$D$6</c:f>
              <c:numCache>
                <c:formatCode>0</c:formatCode>
                <c:ptCount val="4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C5-426B-A1F3-8947C84EC279}"/>
            </c:ext>
          </c:extLst>
        </c:ser>
        <c:ser>
          <c:idx val="2"/>
          <c:order val="2"/>
          <c:tx>
            <c:strRef>
              <c:f>Sheet3!$E$2</c:f>
              <c:strCache>
                <c:ptCount val="1"/>
                <c:pt idx="0">
                  <c:v>Total pregnancy loss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 tIns="274320"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Sheet3!$X$3:$X$6</c:f>
                <c:numCache>
                  <c:formatCode>General</c:formatCode>
                  <c:ptCount val="4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</c:numCache>
              </c:numRef>
            </c:plus>
            <c:minus>
              <c:numRef>
                <c:f>Sheet3!$W$3:$W$6</c:f>
                <c:numCache>
                  <c:formatCode>General</c:formatCode>
                  <c:ptCount val="4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Sheet3!$B$3:$B$6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Sheet3!$E$3:$E$6</c:f>
              <c:numCache>
                <c:formatCode>0</c:formatCode>
                <c:ptCount val="4"/>
                <c:pt idx="0">
                  <c:v>11</c:v>
                </c:pt>
                <c:pt idx="1">
                  <c:v>12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C5-426B-A1F3-8947C84EC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1099808"/>
        <c:axId val="661098144"/>
      </c:lineChart>
      <c:catAx>
        <c:axId val="66109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1098144"/>
        <c:crosses val="autoZero"/>
        <c:auto val="1"/>
        <c:lblAlgn val="ctr"/>
        <c:lblOffset val="100"/>
        <c:noMultiLvlLbl val="0"/>
      </c:catAx>
      <c:valAx>
        <c:axId val="661098144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109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30610236220464E-2"/>
          <c:y val="3.0550971943078049E-2"/>
          <c:w val="0.91861105643044616"/>
          <c:h val="0.89457343729227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'History of pregnancy loss model'!$C$27</c:f>
              <c:strCache>
                <c:ptCount val="1"/>
                <c:pt idx="0">
                  <c:v>AOR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35-4BAC-8F72-E164E331F36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35-4BAC-8F72-E164E331F36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35-4BAC-8F72-E164E331F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'History of pregnancy loss model'!$G$28:$G$30</c:f>
                <c:numCache>
                  <c:formatCode>General</c:formatCode>
                  <c:ptCount val="3"/>
                  <c:pt idx="0">
                    <c:v>0.42000000000000015</c:v>
                  </c:pt>
                  <c:pt idx="1">
                    <c:v>0.58999999999999986</c:v>
                  </c:pt>
                  <c:pt idx="2">
                    <c:v>0.4700000000000002</c:v>
                  </c:pt>
                </c:numCache>
              </c:numRef>
            </c:plus>
            <c:minus>
              <c:numRef>
                <c:f>'History of pregnancy loss model'!$F$28:$F$30</c:f>
                <c:numCache>
                  <c:formatCode>General</c:formatCode>
                  <c:ptCount val="3"/>
                  <c:pt idx="0">
                    <c:v>0.32999999999999985</c:v>
                  </c:pt>
                  <c:pt idx="1">
                    <c:v>0.43500000000000005</c:v>
                  </c:pt>
                  <c:pt idx="2">
                    <c:v>0.36999999999999988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'History of pregnancy loss model'!$B$28:$B$30</c:f>
              <c:strCache>
                <c:ptCount val="3"/>
                <c:pt idx="0">
                  <c:v>Early pregnancy loss</c:v>
                </c:pt>
                <c:pt idx="1">
                  <c:v>Late pregnancy loss</c:v>
                </c:pt>
                <c:pt idx="2">
                  <c:v>Total pregnancy loss</c:v>
                </c:pt>
              </c:strCache>
            </c:strRef>
          </c:cat>
          <c:val>
            <c:numRef>
              <c:f>'History of pregnancy loss model'!$C$28:$C$30</c:f>
              <c:numCache>
                <c:formatCode>General</c:formatCode>
                <c:ptCount val="3"/>
                <c:pt idx="0">
                  <c:v>1.66</c:v>
                </c:pt>
                <c:pt idx="1">
                  <c:v>1.69</c:v>
                </c:pt>
                <c:pt idx="2">
                  <c:v>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35-4BAC-8F72-E164E331F3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0088575"/>
        <c:axId val="2110088991"/>
      </c:barChart>
      <c:catAx>
        <c:axId val="211008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088991"/>
        <c:crosses val="autoZero"/>
        <c:auto val="1"/>
        <c:lblAlgn val="ctr"/>
        <c:lblOffset val="100"/>
        <c:noMultiLvlLbl val="0"/>
      </c:catAx>
      <c:valAx>
        <c:axId val="21100889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Adjusted Odds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08857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0.07122</cdr:x>
      <cdr:y>0</cdr:y>
    </cdr:from>
    <cdr:to>
      <cdr:x>0.74748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EB372EDE-FFFF-1084-5646-04A0A5687D2C}"/>
            </a:ext>
          </a:extLst>
        </cdr:cNvPr>
        <cdr:cNvSpPr/>
      </cdr:nvSpPr>
      <cdr:spPr>
        <a:xfrm xmlns:a="http://schemas.openxmlformats.org/drawingml/2006/main">
          <a:off x="868296" y="0"/>
          <a:ext cx="8244968" cy="61433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D42B5-FBC7-491E-B026-DA8E352757A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2B63C-ABDB-4A93-8072-3A228FBEC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3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Around 45% of all abortions are unsafe, of which 97% take place in developing countries.</a:t>
            </a:r>
          </a:p>
          <a:p>
            <a:endParaRPr lang="en-US" b="1" dirty="0">
              <a:effectLst/>
            </a:endParaRPr>
          </a:p>
          <a:p>
            <a:r>
              <a:rPr lang="en-US" b="1" dirty="0">
                <a:effectLst/>
              </a:rPr>
              <a:t>Unsafe abortion is a leading – but preventable – cause of maternal deaths and morbidities. It can lead to physical and mental health complications and social and financial burdens for women, communities and health systems.</a:t>
            </a:r>
          </a:p>
          <a:p>
            <a:endParaRPr lang="en-US" b="1" dirty="0">
              <a:effectLst/>
            </a:endParaRPr>
          </a:p>
          <a:p>
            <a:r>
              <a:rPr lang="en-US" b="1" dirty="0">
                <a:effectLst/>
              </a:rPr>
              <a:t>Lack of access to safe, timely, affordable and respectful abortion care is world wide a critical public health and human rights issue.</a:t>
            </a:r>
          </a:p>
          <a:p>
            <a:br>
              <a:rPr lang="en-US" dirty="0"/>
            </a:br>
            <a:endParaRPr lang="en-US" sz="1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A9B0D-EF36-B14F-A48C-75AC929202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3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To document the process of design, development, and implementation 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To assess the acceptability and usability 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To understand the adoption and usage</a:t>
            </a:r>
            <a:endParaRPr lang="en-US" sz="24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To explore the barriers and enablers </a:t>
            </a:r>
            <a:r>
              <a:rPr lang="en-US" sz="2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91643-09F5-4845-870F-36B95DCD80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2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+mn-lt"/>
              </a:rPr>
              <a:t>International, national and general. These staff hold 3 kinds of contracts: Fixed Terms (FT), Contractual Service Agreement (CSA), and daily wagers (DW).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91643-09F5-4845-870F-36B95DCD80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6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+mn-lt"/>
              </a:rPr>
              <a:t>PL: was coded 0 when it had not occurred and 1 when it occurred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+mn-lt"/>
              </a:rPr>
              <a:t>(CAT. Binary variable)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91643-09F5-4845-870F-36B95DCD80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9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29 % secondary education completed</a:t>
            </a:r>
          </a:p>
          <a:p>
            <a:r>
              <a:rPr lang="en-US" dirty="0"/>
              <a:t>5% were involved in income generating activities</a:t>
            </a:r>
          </a:p>
          <a:p>
            <a:r>
              <a:rPr lang="en-US" dirty="0"/>
              <a:t>37% first time pregnant mothers</a:t>
            </a:r>
          </a:p>
          <a:p>
            <a:r>
              <a:rPr lang="en-US" dirty="0"/>
              <a:t>12% had a history of pregnancy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2B63C-ABDB-4A93-8072-3A228FBEC1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38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11% were 40 and above</a:t>
            </a:r>
          </a:p>
          <a:p>
            <a:r>
              <a:rPr lang="en-US" dirty="0"/>
              <a:t>15% had no education</a:t>
            </a:r>
          </a:p>
          <a:p>
            <a:r>
              <a:rPr lang="en-US" dirty="0"/>
              <a:t>98% were involved in income generating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2B63C-ABDB-4A93-8072-3A228FBEC1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63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11.4% women experienced pregnancy loss</a:t>
            </a:r>
          </a:p>
          <a:p>
            <a:r>
              <a:rPr lang="en-US" dirty="0"/>
              <a:t>7% had early</a:t>
            </a:r>
          </a:p>
          <a:p>
            <a:r>
              <a:rPr lang="en-US" dirty="0"/>
              <a:t>5% 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2B63C-ABDB-4A93-8072-3A228FBEC1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6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50 % of PL happened in the first 12 weeks</a:t>
            </a:r>
          </a:p>
          <a:p>
            <a:r>
              <a:rPr lang="en-US" dirty="0"/>
              <a:t>Most (232) in the 12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2B63C-ABDB-4A93-8072-3A228FBEC1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46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2B63C-ABDB-4A93-8072-3A228FBEC1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9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017D-421E-218E-FD83-36A54D9A4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48095-AD55-885D-A9E8-89E8F57A4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678D1-3453-A783-8236-7E3DC191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509E-DB8B-4972-AABA-C8B400B378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3B0D6-358E-44B6-259A-D79E617E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5AA78-5497-D2B6-1E39-C03010E8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A256-52A5-4A3F-8D33-DB3BBB09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0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18FC-5427-FD7F-5C62-3C138CD9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5141E-53D3-91AF-78BD-EF5486CA9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2BDA8-DB9E-55A1-6BEF-32B36EEA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509E-DB8B-4972-AABA-C8B400B378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119C8-3E07-A0F5-35F0-EE4768B0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FEAA2-6018-F0C7-7F53-9EF5CC21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A256-52A5-4A3F-8D33-DB3BBB09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A324EB-3B5F-99DC-7774-F9C4334E6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A10DD-01F5-0677-5F84-96D34D972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D6072-C1D4-D09A-B421-7147D658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509E-DB8B-4972-AABA-C8B400B378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68286-6E0C-C938-668D-FF979C5E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38F07-E10A-42F8-0021-5A61B411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A256-52A5-4A3F-8D33-DB3BBB09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3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968AB-15ED-1D94-8350-CF77CE8A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9A116-ED45-BC38-9EA2-677E6194F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91316-9877-BD3E-1DDD-AD5121588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509E-DB8B-4972-AABA-C8B400B378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73FA2-FCD0-F9A7-A3A5-F90214ED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1050F-6BD8-9617-8A91-BF8C8641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A256-52A5-4A3F-8D33-DB3BBB09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4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EA5A-3EA3-942F-539B-23726A75D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FEAAF-44B9-2B4B-05DE-10122EC6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E3B76-9228-C41C-E950-60C3C475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509E-DB8B-4972-AABA-C8B400B378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85FB6-DA81-9694-4E3B-4F13FBF8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21005-C9D7-FB74-F61A-371CFD2C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A256-52A5-4A3F-8D33-DB3BBB09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4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90C8-ED7B-2DD9-A8BE-EDCB9560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A899-0765-2420-EA06-A581ACAAB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543E3-55AF-F1E8-CEFB-CFFB26E4A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E545D-C32B-2B39-3C73-0862D58F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509E-DB8B-4972-AABA-C8B400B378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E27CF-D89B-AC1B-41D6-1F72D0240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34890-97DB-8BDE-50EB-FAE0B302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A256-52A5-4A3F-8D33-DB3BBB09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6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6FFB-4E39-A34C-FAE0-0FABE979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76D63-BC2B-4C37-DF5F-CC50A680C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D0295-0E8F-2BDC-F6D6-B1CACB325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7CB92-5FB7-089A-BB30-0DF6DCA5A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E696E1-6E70-D075-3620-5521F4CFE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31E22E-3CDC-A6E7-0B85-03D4DC8B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509E-DB8B-4972-AABA-C8B400B378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37F698-C441-77AE-5DAE-472FD59AB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900170-A550-D05A-9DE7-B267DDF2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A256-52A5-4A3F-8D33-DB3BBB09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2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6B78A-0AC8-74E5-630D-8CC13474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A99C14-43F0-956E-5168-C4741A3A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509E-DB8B-4972-AABA-C8B400B378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B6408-659D-90BD-19CD-81506AF4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0A8EC-3EBB-EA9E-511B-DCCA3416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A256-52A5-4A3F-8D33-DB3BBB09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7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F37C6A-E19E-B24B-37B2-75734C4B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509E-DB8B-4972-AABA-C8B400B378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C0B55A-0739-CB38-049B-6E003CA1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04116-A020-8A90-D6BC-ACBD2242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A256-52A5-4A3F-8D33-DB3BBB09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2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8263-BBA4-A090-0AB6-2089E37AF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1C445-4122-F2B8-634A-68DBE51DA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DD1D2-FDC4-FAD3-9589-E5A71227F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EA74A-49AB-6C13-3175-66E23849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509E-DB8B-4972-AABA-C8B400B378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467F9-B32E-3B74-8ED3-DBB95519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E9AC4-252F-D0D3-1A8E-95F5CBBA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A256-52A5-4A3F-8D33-DB3BBB09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2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4936-D5E2-01A3-808C-CC1E236A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1C6AC-65E4-7BCC-AEF5-333E18238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57075-58D2-8F23-CB61-E46F3969D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41293-6068-2F13-C044-B05483E4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509E-DB8B-4972-AABA-C8B400B378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10200-545C-2EAD-DE7D-EC1B5702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6722F-863E-450F-6668-0130D370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EA256-52A5-4A3F-8D33-DB3BBB09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8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E49E23-2E67-1CED-47A1-C85E331B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DAC49-A350-65EB-3A4B-FAC947533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8453B-7F4A-291A-0202-4E0CF4411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D509E-DB8B-4972-AABA-C8B400B37859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D0B18-584D-72E8-A370-17F5F1531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AC605-94B6-0B7C-8FC9-8D3877177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EA256-52A5-4A3F-8D33-DB3BBB09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8900" y="233464"/>
            <a:ext cx="11714202" cy="6391072"/>
            <a:chOff x="0" y="0"/>
            <a:chExt cx="12338234" cy="67315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38234" cy="6731534"/>
            </a:xfrm>
            <a:custGeom>
              <a:avLst/>
              <a:gdLst/>
              <a:ahLst/>
              <a:cxnLst/>
              <a:rect l="l" t="t" r="r" b="b"/>
              <a:pathLst>
                <a:path w="12338234" h="6731534">
                  <a:moveTo>
                    <a:pt x="0" y="0"/>
                  </a:moveTo>
                  <a:lnTo>
                    <a:pt x="0" y="6731534"/>
                  </a:lnTo>
                  <a:lnTo>
                    <a:pt x="12338234" y="6731534"/>
                  </a:lnTo>
                  <a:lnTo>
                    <a:pt x="12338234" y="0"/>
                  </a:lnTo>
                  <a:lnTo>
                    <a:pt x="0" y="0"/>
                  </a:lnTo>
                  <a:close/>
                  <a:moveTo>
                    <a:pt x="12277275" y="6670573"/>
                  </a:moveTo>
                  <a:lnTo>
                    <a:pt x="59690" y="6670573"/>
                  </a:lnTo>
                  <a:lnTo>
                    <a:pt x="59690" y="59690"/>
                  </a:lnTo>
                  <a:lnTo>
                    <a:pt x="12277275" y="59690"/>
                  </a:lnTo>
                  <a:lnTo>
                    <a:pt x="12277275" y="6670573"/>
                  </a:lnTo>
                  <a:close/>
                </a:path>
              </a:pathLst>
            </a:custGeom>
            <a:solidFill>
              <a:srgbClr val="1C2120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279400" y="5302402"/>
            <a:ext cx="11633200" cy="1279712"/>
          </a:xfrm>
          <a:prstGeom prst="rect">
            <a:avLst/>
          </a:prstGeom>
          <a:solidFill>
            <a:srgbClr val="1C2120"/>
          </a:solidFill>
        </p:spPr>
      </p:sp>
      <p:sp>
        <p:nvSpPr>
          <p:cNvPr id="5" name="TextBox 5"/>
          <p:cNvSpPr txBox="1"/>
          <p:nvPr/>
        </p:nvSpPr>
        <p:spPr>
          <a:xfrm>
            <a:off x="1829365" y="5789372"/>
            <a:ext cx="8712174" cy="2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z="1867" i="1" spc="99" dirty="0">
                <a:solidFill>
                  <a:srgbClr val="F2EF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Pharmacy and Public Health, Independent University Bangladesh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16226" y="808287"/>
            <a:ext cx="10820400" cy="3761131"/>
            <a:chOff x="-159026" y="-1971238"/>
            <a:chExt cx="21640800" cy="9413148"/>
          </a:xfrm>
        </p:grpSpPr>
        <p:sp>
          <p:nvSpPr>
            <p:cNvPr id="8" name="TextBox 8"/>
            <p:cNvSpPr txBox="1"/>
            <p:nvPr/>
          </p:nvSpPr>
          <p:spPr>
            <a:xfrm>
              <a:off x="796682" y="-1971238"/>
              <a:ext cx="20007678" cy="7762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533"/>
                </a:spcAft>
              </a:pP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Vrinda" panose="020B0502040204020203" pitchFamily="34" charset="0"/>
                </a:rPr>
                <a:t>Pregnancy loss in rural Bangladesh : </a:t>
              </a:r>
              <a:endPara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endParaRPr>
            </a:p>
            <a:p>
              <a:pPr algn="ctr">
                <a:lnSpc>
                  <a:spcPct val="150000"/>
                </a:lnSpc>
                <a:spcAft>
                  <a:spcPts val="533"/>
                </a:spcAft>
              </a:pP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Vrinda" panose="020B0502040204020203" pitchFamily="34" charset="0"/>
                </a:rPr>
                <a:t>An analysis of burden and determinants based on a Health and Demographic Surveillance Site</a:t>
              </a:r>
              <a:endPara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endParaRPr>
            </a:p>
            <a:p>
              <a:pPr algn="ctr">
                <a:lnSpc>
                  <a:spcPts val="8544"/>
                </a:lnSpc>
              </a:pPr>
              <a:endParaRPr lang="en-US" sz="6400" dirty="0">
                <a:solidFill>
                  <a:srgbClr val="1C2120"/>
                </a:solidFill>
                <a:latin typeface="League Gothic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>
              <a:off x="-159026" y="7320885"/>
              <a:ext cx="21640800" cy="121025"/>
            </a:xfrm>
            <a:prstGeom prst="rect">
              <a:avLst/>
            </a:prstGeom>
            <a:solidFill>
              <a:srgbClr val="1C2120"/>
            </a:solidFill>
          </p:spPr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945CABF-39FF-412A-BF36-4B3EF3A4D18B}"/>
              </a:ext>
            </a:extLst>
          </p:cNvPr>
          <p:cNvSpPr/>
          <p:nvPr/>
        </p:nvSpPr>
        <p:spPr>
          <a:xfrm>
            <a:off x="3951075" y="4734891"/>
            <a:ext cx="3912160" cy="386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83"/>
              </a:lnSpc>
            </a:pPr>
            <a:r>
              <a:rPr lang="en-US" spc="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Thesis Presented by Dr. Sahar Raza</a:t>
            </a:r>
          </a:p>
        </p:txBody>
      </p:sp>
      <p:pic>
        <p:nvPicPr>
          <p:cNvPr id="12" name="image1.jpeg" descr="IUB_logo_Color 07">
            <a:extLst>
              <a:ext uri="{FF2B5EF4-FFF2-40B4-BE49-F238E27FC236}">
                <a16:creationId xmlns:a16="http://schemas.microsoft.com/office/drawing/2014/main" id="{40F904E3-E8FC-4CB9-812F-8E903183D9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7259" y="2907186"/>
            <a:ext cx="2018334" cy="15072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80269-13F3-4BB3-9A02-E8EB8A5AA602}"/>
              </a:ext>
            </a:extLst>
          </p:cNvPr>
          <p:cNvSpPr txBox="1"/>
          <p:nvPr/>
        </p:nvSpPr>
        <p:spPr>
          <a:xfrm>
            <a:off x="4842942" y="2886748"/>
            <a:ext cx="8965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95E1E00-70B1-4A69-B7D6-F6FC26E6AAD7}"/>
              </a:ext>
            </a:extLst>
          </p:cNvPr>
          <p:cNvSpPr/>
          <p:nvPr/>
        </p:nvSpPr>
        <p:spPr>
          <a:xfrm>
            <a:off x="238900" y="233464"/>
            <a:ext cx="11714202" cy="6391072"/>
          </a:xfrm>
          <a:custGeom>
            <a:avLst/>
            <a:gdLst/>
            <a:ahLst/>
            <a:cxnLst/>
            <a:rect l="l" t="t" r="r" b="b"/>
            <a:pathLst>
              <a:path w="12338234" h="6731534">
                <a:moveTo>
                  <a:pt x="0" y="0"/>
                </a:moveTo>
                <a:lnTo>
                  <a:pt x="0" y="6731534"/>
                </a:lnTo>
                <a:lnTo>
                  <a:pt x="12338234" y="6731534"/>
                </a:lnTo>
                <a:lnTo>
                  <a:pt x="12338234" y="0"/>
                </a:lnTo>
                <a:lnTo>
                  <a:pt x="0" y="0"/>
                </a:lnTo>
                <a:close/>
                <a:moveTo>
                  <a:pt x="12277275" y="6670573"/>
                </a:moveTo>
                <a:lnTo>
                  <a:pt x="59690" y="6670573"/>
                </a:lnTo>
                <a:lnTo>
                  <a:pt x="59690" y="59690"/>
                </a:lnTo>
                <a:lnTo>
                  <a:pt x="12277275" y="59690"/>
                </a:lnTo>
                <a:lnTo>
                  <a:pt x="12277275" y="6670573"/>
                </a:lnTo>
                <a:close/>
              </a:path>
            </a:pathLst>
          </a:custGeom>
          <a:solidFill>
            <a:srgbClr val="1C2120"/>
          </a:solidFill>
        </p:spPr>
      </p:sp>
    </p:spTree>
    <p:extLst>
      <p:ext uri="{BB962C8B-B14F-4D97-AF65-F5344CB8AC3E}">
        <p14:creationId xmlns:p14="http://schemas.microsoft.com/office/powerpoint/2010/main" val="4250031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FA95-E101-901D-2E43-E02E9CF0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53993"/>
            <a:ext cx="10972800" cy="1799986"/>
          </a:xfrm>
          <a:solidFill>
            <a:schemeClr val="accent5">
              <a:lumMod val="5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txBody>
          <a:bodyPr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are the background characteristics of the pregnant women?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2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EB1E6C-DC27-4850-AC83-F3F0EF8C0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602613"/>
              </p:ext>
            </p:extLst>
          </p:nvPr>
        </p:nvGraphicFramePr>
        <p:xfrm>
          <a:off x="193040" y="159175"/>
          <a:ext cx="11805920" cy="5276896"/>
        </p:xfrm>
        <a:graphic>
          <a:graphicData uri="http://schemas.openxmlformats.org/drawingml/2006/table">
            <a:tbl>
              <a:tblPr firstRow="1" firstCol="1" bandRow="1"/>
              <a:tblGrid>
                <a:gridCol w="3129280">
                  <a:extLst>
                    <a:ext uri="{9D8B030D-6E8A-4147-A177-3AD203B41FA5}">
                      <a16:colId xmlns:a16="http://schemas.microsoft.com/office/drawing/2014/main" val="1534481627"/>
                    </a:ext>
                  </a:extLst>
                </a:gridCol>
                <a:gridCol w="5793634">
                  <a:extLst>
                    <a:ext uri="{9D8B030D-6E8A-4147-A177-3AD203B41FA5}">
                      <a16:colId xmlns:a16="http://schemas.microsoft.com/office/drawing/2014/main" val="1296626551"/>
                    </a:ext>
                  </a:extLst>
                </a:gridCol>
                <a:gridCol w="1558382">
                  <a:extLst>
                    <a:ext uri="{9D8B030D-6E8A-4147-A177-3AD203B41FA5}">
                      <a16:colId xmlns:a16="http://schemas.microsoft.com/office/drawing/2014/main" val="3311704826"/>
                    </a:ext>
                  </a:extLst>
                </a:gridCol>
                <a:gridCol w="1324624">
                  <a:extLst>
                    <a:ext uri="{9D8B030D-6E8A-4147-A177-3AD203B41FA5}">
                      <a16:colId xmlns:a16="http://schemas.microsoft.com/office/drawing/2014/main" val="2796297768"/>
                    </a:ext>
                  </a:extLst>
                </a:gridCol>
              </a:tblGrid>
              <a:tr h="51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Characteristics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76205"/>
                  </a:ext>
                </a:extLst>
              </a:tr>
              <a:tr h="178621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Age of woman (years)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&lt;20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5,543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26.5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326429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20-24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6,551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31.3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192136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25-29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4,680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22.3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130213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30 and above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4,178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19.9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34297"/>
                  </a:ext>
                </a:extLst>
              </a:tr>
              <a:tr h="178621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Education of woman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No education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762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3.6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798592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Primary incomplete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1732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8.2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745837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Primary complete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1738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8.2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867469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Secondary incomplete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10744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51.0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5897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Secondary complete or higher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6106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29.0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790929"/>
                  </a:ext>
                </a:extLst>
              </a:tr>
              <a:tr h="17862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Profession of woman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Not involved in income generating activity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19999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94.9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06820"/>
                  </a:ext>
                </a:extLst>
              </a:tr>
              <a:tr h="1878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Involved in income generating activity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1084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5.1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66096"/>
                  </a:ext>
                </a:extLst>
              </a:tr>
              <a:tr h="178621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Pregnancy order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7885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37.4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197338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6735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31.9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710760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3760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17.8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460399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&gt;=4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2703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12.8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947495"/>
                  </a:ext>
                </a:extLst>
              </a:tr>
              <a:tr h="17862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History of pregnancy loss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18,549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88.0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268856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Yes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2,534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12.0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072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7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663A27-E1C8-46D7-8922-4CC4F5B6B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952614"/>
              </p:ext>
            </p:extLst>
          </p:nvPr>
        </p:nvGraphicFramePr>
        <p:xfrm>
          <a:off x="193040" y="313699"/>
          <a:ext cx="11805920" cy="6376788"/>
        </p:xfrm>
        <a:graphic>
          <a:graphicData uri="http://schemas.openxmlformats.org/drawingml/2006/table">
            <a:tbl>
              <a:tblPr firstRow="1" firstCol="1" bandRow="1"/>
              <a:tblGrid>
                <a:gridCol w="3129280">
                  <a:extLst>
                    <a:ext uri="{9D8B030D-6E8A-4147-A177-3AD203B41FA5}">
                      <a16:colId xmlns:a16="http://schemas.microsoft.com/office/drawing/2014/main" val="4278172208"/>
                    </a:ext>
                  </a:extLst>
                </a:gridCol>
                <a:gridCol w="5793634">
                  <a:extLst>
                    <a:ext uri="{9D8B030D-6E8A-4147-A177-3AD203B41FA5}">
                      <a16:colId xmlns:a16="http://schemas.microsoft.com/office/drawing/2014/main" val="3935030461"/>
                    </a:ext>
                  </a:extLst>
                </a:gridCol>
                <a:gridCol w="1558382">
                  <a:extLst>
                    <a:ext uri="{9D8B030D-6E8A-4147-A177-3AD203B41FA5}">
                      <a16:colId xmlns:a16="http://schemas.microsoft.com/office/drawing/2014/main" val="757929587"/>
                    </a:ext>
                  </a:extLst>
                </a:gridCol>
                <a:gridCol w="1324624">
                  <a:extLst>
                    <a:ext uri="{9D8B030D-6E8A-4147-A177-3AD203B41FA5}">
                      <a16:colId xmlns:a16="http://schemas.microsoft.com/office/drawing/2014/main" val="2802882486"/>
                    </a:ext>
                  </a:extLst>
                </a:gridCol>
              </a:tblGrid>
              <a:tr h="5194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Characteristics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43047"/>
                  </a:ext>
                </a:extLst>
              </a:tr>
              <a:tr h="178621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Age of husband/partner (years)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&lt;25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3818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19.7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592016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25-29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4539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23.4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548151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30-34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5199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26.8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850074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35-39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3593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18.5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558249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40 and above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2240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12366"/>
                  </a:ext>
                </a:extLst>
              </a:tr>
              <a:tr h="178621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Education of husband/partner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No education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2949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15.2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02900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Primary incomplete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3950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20.4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285106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Primary complete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2879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14.9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34452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Secondary incomplete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5345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27.6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689908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Secondary complete or higher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4261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22.0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238398"/>
                  </a:ext>
                </a:extLst>
              </a:tr>
              <a:tr h="17862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Profession of husband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Not involved in income generating activity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450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622923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Involved in income generating activity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18939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97.7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195266"/>
                  </a:ext>
                </a:extLst>
              </a:tr>
              <a:tr h="17862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Family structure (number of family members)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≤4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6710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31.8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707372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≥5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14373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68.2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75196"/>
                  </a:ext>
                </a:extLst>
              </a:tr>
              <a:tr h="178621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Wealth quintile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Lowest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3923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18.6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957033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Second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4138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19.6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090469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Middle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4405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20.9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578137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Fourth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4476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21.2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149589"/>
                  </a:ext>
                </a:extLst>
              </a:tr>
              <a:tr h="178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Highest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4140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19.6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768155"/>
                  </a:ext>
                </a:extLst>
              </a:tr>
              <a:tr h="200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Total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                  21,083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52432" marR="5243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242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08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F5E2AA-BEA9-4F5B-8C9D-144FF9C68B88}"/>
              </a:ext>
            </a:extLst>
          </p:cNvPr>
          <p:cNvSpPr txBox="1">
            <a:spLocks/>
          </p:cNvSpPr>
          <p:nvPr/>
        </p:nvSpPr>
        <p:spPr>
          <a:xfrm>
            <a:off x="609600" y="2411561"/>
            <a:ext cx="10972800" cy="179998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  <a:prstDash val="solid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is the burden of pregnancy loss?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31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2AC5027-9738-49F3-9462-9541DC1AC3EF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0" y="714614"/>
          <a:ext cx="12191999" cy="6143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73C0B3-3253-C5CA-3629-C39C5D7F75AD}"/>
              </a:ext>
            </a:extLst>
          </p:cNvPr>
          <p:cNvSpPr txBox="1"/>
          <p:nvPr/>
        </p:nvSpPr>
        <p:spPr>
          <a:xfrm>
            <a:off x="520593" y="0"/>
            <a:ext cx="11089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Pregnancy loss, early pregnancy loss and late pregnancy loss proportions, presented in percentages with 95% confidence intervals, N=21,083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1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2AC5027-9738-49F3-9462-9541DC1AC3EF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0" y="714614"/>
          <a:ext cx="12191999" cy="6143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73C0B3-3253-C5CA-3629-C39C5D7F75AD}"/>
              </a:ext>
            </a:extLst>
          </p:cNvPr>
          <p:cNvSpPr txBox="1"/>
          <p:nvPr/>
        </p:nvSpPr>
        <p:spPr>
          <a:xfrm>
            <a:off x="520593" y="0"/>
            <a:ext cx="11089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Pregnancy loss, early pregnancy loss and late pregnancy loss proportions, presented in percentages with 95% confidence intervals, N=21,083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10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FA95-E101-901D-2E43-E02E9CF0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44936"/>
            <a:ext cx="10972800" cy="1799986"/>
          </a:xfrm>
          <a:solidFill>
            <a:schemeClr val="accent5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When do the pregnancy loss events occur? 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3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39486BD-82E4-2B22-D78E-533203F31AD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9714280"/>
              </p:ext>
            </p:extLst>
          </p:nvPr>
        </p:nvGraphicFramePr>
        <p:xfrm>
          <a:off x="0" y="683878"/>
          <a:ext cx="12192000" cy="617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BCA7A07-CF23-D9FD-E762-8AF6BED4D9DF}"/>
              </a:ext>
            </a:extLst>
          </p:cNvPr>
          <p:cNvSpPr txBox="1"/>
          <p:nvPr/>
        </p:nvSpPr>
        <p:spPr>
          <a:xfrm>
            <a:off x="585587" y="22179"/>
            <a:ext cx="11020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Frequency distribution of pregnancy loss events (n=2405) among pregnant women (N=21,083) by gestational age presented in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87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39486BD-82E4-2B22-D78E-533203F31AD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2048746"/>
              </p:ext>
            </p:extLst>
          </p:nvPr>
        </p:nvGraphicFramePr>
        <p:xfrm>
          <a:off x="0" y="699246"/>
          <a:ext cx="12192000" cy="6158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F7AFBA-3834-1110-4114-38ABE2014DA2}"/>
              </a:ext>
            </a:extLst>
          </p:cNvPr>
          <p:cNvSpPr txBox="1"/>
          <p:nvPr/>
        </p:nvSpPr>
        <p:spPr>
          <a:xfrm>
            <a:off x="585587" y="22179"/>
            <a:ext cx="11020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Frequency distribution of pregnancy loss events (n=2405) among pregnant women (N=21,083) by gestational age presented in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1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8900" y="233464"/>
            <a:ext cx="11714202" cy="6391072"/>
            <a:chOff x="0" y="0"/>
            <a:chExt cx="12338234" cy="67315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38234" cy="6731534"/>
            </a:xfrm>
            <a:custGeom>
              <a:avLst/>
              <a:gdLst/>
              <a:ahLst/>
              <a:cxnLst/>
              <a:rect l="l" t="t" r="r" b="b"/>
              <a:pathLst>
                <a:path w="12338234" h="6731534">
                  <a:moveTo>
                    <a:pt x="0" y="0"/>
                  </a:moveTo>
                  <a:lnTo>
                    <a:pt x="0" y="6731534"/>
                  </a:lnTo>
                  <a:lnTo>
                    <a:pt x="12338234" y="6731534"/>
                  </a:lnTo>
                  <a:lnTo>
                    <a:pt x="12338234" y="0"/>
                  </a:lnTo>
                  <a:lnTo>
                    <a:pt x="0" y="0"/>
                  </a:lnTo>
                  <a:close/>
                  <a:moveTo>
                    <a:pt x="12277275" y="6670573"/>
                  </a:moveTo>
                  <a:lnTo>
                    <a:pt x="59690" y="6670573"/>
                  </a:lnTo>
                  <a:lnTo>
                    <a:pt x="59690" y="59690"/>
                  </a:lnTo>
                  <a:lnTo>
                    <a:pt x="12277275" y="59690"/>
                  </a:lnTo>
                  <a:lnTo>
                    <a:pt x="12277275" y="6670573"/>
                  </a:lnTo>
                  <a:close/>
                </a:path>
              </a:pathLst>
            </a:custGeom>
            <a:solidFill>
              <a:srgbClr val="1C212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842899" y="233464"/>
            <a:ext cx="5110202" cy="6391072"/>
            <a:chOff x="0" y="0"/>
            <a:chExt cx="5382430" cy="67315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82430" cy="6731534"/>
            </a:xfrm>
            <a:custGeom>
              <a:avLst/>
              <a:gdLst/>
              <a:ahLst/>
              <a:cxnLst/>
              <a:rect l="l" t="t" r="r" b="b"/>
              <a:pathLst>
                <a:path w="5382430" h="6731534">
                  <a:moveTo>
                    <a:pt x="0" y="0"/>
                  </a:moveTo>
                  <a:lnTo>
                    <a:pt x="0" y="6731534"/>
                  </a:lnTo>
                  <a:lnTo>
                    <a:pt x="5382430" y="6731534"/>
                  </a:lnTo>
                  <a:lnTo>
                    <a:pt x="5382430" y="0"/>
                  </a:lnTo>
                  <a:lnTo>
                    <a:pt x="0" y="0"/>
                  </a:lnTo>
                  <a:close/>
                  <a:moveTo>
                    <a:pt x="5321470" y="6670573"/>
                  </a:moveTo>
                  <a:lnTo>
                    <a:pt x="59690" y="6670573"/>
                  </a:lnTo>
                  <a:lnTo>
                    <a:pt x="59690" y="59690"/>
                  </a:lnTo>
                  <a:lnTo>
                    <a:pt x="5321470" y="59690"/>
                  </a:lnTo>
                  <a:lnTo>
                    <a:pt x="5321470" y="6670573"/>
                  </a:lnTo>
                  <a:close/>
                </a:path>
              </a:pathLst>
            </a:custGeom>
            <a:solidFill>
              <a:srgbClr val="1C212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546514" y="1321467"/>
            <a:ext cx="3450639" cy="4215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spc="75" dirty="0">
                <a:solidFill>
                  <a:srgbClr val="1C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spc="75" dirty="0">
                <a:solidFill>
                  <a:srgbClr val="1C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spc="75" dirty="0">
                <a:solidFill>
                  <a:srgbClr val="1C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spc="75" dirty="0">
                <a:solidFill>
                  <a:srgbClr val="1C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spc="75" dirty="0">
                <a:solidFill>
                  <a:srgbClr val="1C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spc="75" dirty="0">
                <a:solidFill>
                  <a:srgbClr val="1C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 and limitations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spc="75" dirty="0">
                <a:solidFill>
                  <a:srgbClr val="1C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4523" y="2615633"/>
            <a:ext cx="445458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spc="207" dirty="0">
                <a:solidFill>
                  <a:srgbClr val="1C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of the presentation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5C23A3-4890-42A0-A144-21F8190EDD16}"/>
              </a:ext>
            </a:extLst>
          </p:cNvPr>
          <p:cNvSpPr txBox="1">
            <a:spLocks/>
          </p:cNvSpPr>
          <p:nvPr/>
        </p:nvSpPr>
        <p:spPr>
          <a:xfrm>
            <a:off x="609600" y="2244936"/>
            <a:ext cx="10972800" cy="17999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Did the burden of pregnancy loss change over time?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26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1EB5782-0C8A-2D88-5A30-D69CB9D89A30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0" y="683878"/>
          <a:ext cx="12192000" cy="617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F473509-7882-EA69-05A3-C307740819A2}"/>
              </a:ext>
            </a:extLst>
          </p:cNvPr>
          <p:cNvSpPr txBox="1"/>
          <p:nvPr/>
        </p:nvSpPr>
        <p:spPr>
          <a:xfrm>
            <a:off x="522513" y="37547"/>
            <a:ext cx="11041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proportion of pregnancy loss by LMP calendar years, presented in percentages with 95% confidence intervals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FDD284-F8E6-368D-185C-31EEEAD3B091}"/>
              </a:ext>
            </a:extLst>
          </p:cNvPr>
          <p:cNvSpPr/>
          <p:nvPr/>
        </p:nvSpPr>
        <p:spPr>
          <a:xfrm>
            <a:off x="1928691" y="3719072"/>
            <a:ext cx="8951901" cy="191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9EC65-DD50-C673-03A3-822AE55F4484}"/>
              </a:ext>
            </a:extLst>
          </p:cNvPr>
          <p:cNvSpPr/>
          <p:nvPr/>
        </p:nvSpPr>
        <p:spPr>
          <a:xfrm>
            <a:off x="10527126" y="3319503"/>
            <a:ext cx="338098" cy="384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8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1EB5782-0C8A-2D88-5A30-D69CB9D89A30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8326624"/>
              </p:ext>
            </p:extLst>
          </p:nvPr>
        </p:nvGraphicFramePr>
        <p:xfrm>
          <a:off x="0" y="683878"/>
          <a:ext cx="12192000" cy="617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F473509-7882-EA69-05A3-C307740819A2}"/>
              </a:ext>
            </a:extLst>
          </p:cNvPr>
          <p:cNvSpPr txBox="1"/>
          <p:nvPr/>
        </p:nvSpPr>
        <p:spPr>
          <a:xfrm>
            <a:off x="522513" y="37547"/>
            <a:ext cx="11041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proportion of pregnancy loss by LMP calendar years, presented in percentages with 95% confidence intervals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23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038B7C-BC5E-418C-93C1-2E85B2A551B0}"/>
              </a:ext>
            </a:extLst>
          </p:cNvPr>
          <p:cNvSpPr txBox="1">
            <a:spLocks/>
          </p:cNvSpPr>
          <p:nvPr/>
        </p:nvSpPr>
        <p:spPr>
          <a:xfrm>
            <a:off x="609600" y="2244936"/>
            <a:ext cx="10972800" cy="17999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What is the burden of pregnancy loss among different groups (background characteristics)?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02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75C96F-F4CB-46AD-9091-9E04FF8D8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251645"/>
              </p:ext>
            </p:extLst>
          </p:nvPr>
        </p:nvGraphicFramePr>
        <p:xfrm>
          <a:off x="314960" y="101601"/>
          <a:ext cx="11562080" cy="5247324"/>
        </p:xfrm>
        <a:graphic>
          <a:graphicData uri="http://schemas.openxmlformats.org/drawingml/2006/table">
            <a:tbl>
              <a:tblPr firstRow="1" firstCol="1" bandRow="1"/>
              <a:tblGrid>
                <a:gridCol w="1945244">
                  <a:extLst>
                    <a:ext uri="{9D8B030D-6E8A-4147-A177-3AD203B41FA5}">
                      <a16:colId xmlns:a16="http://schemas.microsoft.com/office/drawing/2014/main" val="450018039"/>
                    </a:ext>
                  </a:extLst>
                </a:gridCol>
                <a:gridCol w="3662093">
                  <a:extLst>
                    <a:ext uri="{9D8B030D-6E8A-4147-A177-3AD203B41FA5}">
                      <a16:colId xmlns:a16="http://schemas.microsoft.com/office/drawing/2014/main" val="3315861755"/>
                    </a:ext>
                  </a:extLst>
                </a:gridCol>
                <a:gridCol w="871553">
                  <a:extLst>
                    <a:ext uri="{9D8B030D-6E8A-4147-A177-3AD203B41FA5}">
                      <a16:colId xmlns:a16="http://schemas.microsoft.com/office/drawing/2014/main" val="64492966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2573619127"/>
                    </a:ext>
                  </a:extLst>
                </a:gridCol>
                <a:gridCol w="946369">
                  <a:extLst>
                    <a:ext uri="{9D8B030D-6E8A-4147-A177-3AD203B41FA5}">
                      <a16:colId xmlns:a16="http://schemas.microsoft.com/office/drawing/2014/main" val="3445159552"/>
                    </a:ext>
                  </a:extLst>
                </a:gridCol>
                <a:gridCol w="1180007">
                  <a:extLst>
                    <a:ext uri="{9D8B030D-6E8A-4147-A177-3AD203B41FA5}">
                      <a16:colId xmlns:a16="http://schemas.microsoft.com/office/drawing/2014/main" val="125294689"/>
                    </a:ext>
                  </a:extLst>
                </a:gridCol>
                <a:gridCol w="1172135">
                  <a:extLst>
                    <a:ext uri="{9D8B030D-6E8A-4147-A177-3AD203B41FA5}">
                      <a16:colId xmlns:a16="http://schemas.microsoft.com/office/drawing/2014/main" val="3158574118"/>
                    </a:ext>
                  </a:extLst>
                </a:gridCol>
                <a:gridCol w="649299">
                  <a:extLst>
                    <a:ext uri="{9D8B030D-6E8A-4147-A177-3AD203B41FA5}">
                      <a16:colId xmlns:a16="http://schemas.microsoft.com/office/drawing/2014/main" val="520514323"/>
                    </a:ext>
                  </a:extLst>
                </a:gridCol>
              </a:tblGrid>
              <a:tr h="151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Characteristics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Early pregnancy loss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Late pregnancy loss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Total pregnancy loss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105232"/>
                  </a:ext>
                </a:extLst>
              </a:tr>
              <a:tr h="2142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95% CI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95% CI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95% CI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694243"/>
                  </a:ext>
                </a:extLst>
              </a:tr>
              <a:tr h="151479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Age of woman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&lt;20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6, 7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4.4%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11,12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79771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20-24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5.5%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5, 6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3.8%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3, 4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9.3%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8, 10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16210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25-29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6.3%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6, 7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10.8%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10,11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14088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30 and above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9.4%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8,10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16.1%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15, 17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10550"/>
                  </a:ext>
                </a:extLst>
              </a:tr>
              <a:tr h="151479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Education of the woman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No education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11.0%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10, 12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7.1%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18.1%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17, 19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679845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Primary incomplete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7.6%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7,8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5.9%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5,7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13.5%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13, 14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373695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Primary complete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6, 7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5.8%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5,6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12.3%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11, 13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21413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Secondary incomplete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6, 7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4.8%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11.4%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11, 12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092136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Secondary complete or higher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3.5%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2,4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9.6%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8, 10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670850"/>
                  </a:ext>
                </a:extLst>
              </a:tr>
              <a:tr h="15147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Profession of woman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Not involved in income generating activity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6, 7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11.2%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10, 12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177963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Involved in income generating activity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9.2%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8,10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5.8%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5, 7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15.0%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14, 16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724913"/>
                  </a:ext>
                </a:extLst>
              </a:tr>
              <a:tr h="73841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Pregnancy order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3.2%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2, 4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2.0%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1,3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5.2%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5, 6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176065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6, 7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4, 5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10, 12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360479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9.3%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8,10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5, 7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15.8%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15, 17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922643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&gt;=4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13.9%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13, 15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10.2%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9, 11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24.1%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23, 25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968692"/>
                  </a:ext>
                </a:extLst>
              </a:tr>
              <a:tr h="15147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History of pregnancy loss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5, 7 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5.0%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4, 5 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11.0%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11, 12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959041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Yes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10, 12 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8%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7, 8 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18%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17, 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77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961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A3527E-7354-4EE1-B623-A25768738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171874"/>
              </p:ext>
            </p:extLst>
          </p:nvPr>
        </p:nvGraphicFramePr>
        <p:xfrm>
          <a:off x="314960" y="1375029"/>
          <a:ext cx="11562080" cy="5482971"/>
        </p:xfrm>
        <a:graphic>
          <a:graphicData uri="http://schemas.openxmlformats.org/drawingml/2006/table">
            <a:tbl>
              <a:tblPr firstRow="1" firstCol="1" bandRow="1"/>
              <a:tblGrid>
                <a:gridCol w="1945244">
                  <a:extLst>
                    <a:ext uri="{9D8B030D-6E8A-4147-A177-3AD203B41FA5}">
                      <a16:colId xmlns:a16="http://schemas.microsoft.com/office/drawing/2014/main" val="2374121633"/>
                    </a:ext>
                  </a:extLst>
                </a:gridCol>
                <a:gridCol w="3662093">
                  <a:extLst>
                    <a:ext uri="{9D8B030D-6E8A-4147-A177-3AD203B41FA5}">
                      <a16:colId xmlns:a16="http://schemas.microsoft.com/office/drawing/2014/main" val="2102238406"/>
                    </a:ext>
                  </a:extLst>
                </a:gridCol>
                <a:gridCol w="871553">
                  <a:extLst>
                    <a:ext uri="{9D8B030D-6E8A-4147-A177-3AD203B41FA5}">
                      <a16:colId xmlns:a16="http://schemas.microsoft.com/office/drawing/2014/main" val="3252905065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2939698324"/>
                    </a:ext>
                  </a:extLst>
                </a:gridCol>
                <a:gridCol w="946369">
                  <a:extLst>
                    <a:ext uri="{9D8B030D-6E8A-4147-A177-3AD203B41FA5}">
                      <a16:colId xmlns:a16="http://schemas.microsoft.com/office/drawing/2014/main" val="1117200956"/>
                    </a:ext>
                  </a:extLst>
                </a:gridCol>
                <a:gridCol w="1180007">
                  <a:extLst>
                    <a:ext uri="{9D8B030D-6E8A-4147-A177-3AD203B41FA5}">
                      <a16:colId xmlns:a16="http://schemas.microsoft.com/office/drawing/2014/main" val="24549492"/>
                    </a:ext>
                  </a:extLst>
                </a:gridCol>
                <a:gridCol w="1172135">
                  <a:extLst>
                    <a:ext uri="{9D8B030D-6E8A-4147-A177-3AD203B41FA5}">
                      <a16:colId xmlns:a16="http://schemas.microsoft.com/office/drawing/2014/main" val="3373003493"/>
                    </a:ext>
                  </a:extLst>
                </a:gridCol>
                <a:gridCol w="649299">
                  <a:extLst>
                    <a:ext uri="{9D8B030D-6E8A-4147-A177-3AD203B41FA5}">
                      <a16:colId xmlns:a16="http://schemas.microsoft.com/office/drawing/2014/main" val="3369995797"/>
                    </a:ext>
                  </a:extLst>
                </a:gridCol>
              </a:tblGrid>
              <a:tr h="15147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Profession of Husband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Not involved in income generating activity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9.6%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8,10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3.6%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3,4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13.1%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12, 14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270585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Involved in income generating activity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6.9%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4.9%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11.7%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11, 13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108329"/>
                  </a:ext>
                </a:extLst>
              </a:tr>
              <a:tr h="738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missing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439538"/>
                  </a:ext>
                </a:extLst>
              </a:tr>
              <a:tr h="151479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Age of Husband/Partner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&lt;25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6.2%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5,7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10.3%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9, 11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916777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25-29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5,7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10.3%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9,11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85196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30-34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6.3%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6, 7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10.9%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10, 12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614406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35-39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7.4%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4.8%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12.2%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11, 13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02401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40 and above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10.5%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9,11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7.8%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7,8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18.3%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17, 19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85261"/>
                  </a:ext>
                </a:extLst>
              </a:tr>
              <a:tr h="151479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Education of the husband/partner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No education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7.6%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13.9%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13, 15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690903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Primary incomplete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6, 7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4.9%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11.5%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11, 12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029646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Primary complete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6, 7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11.2%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10, 12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653713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Secondary incomplete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7.2%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6, 7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12.0%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11, 13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729379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Secondary complete or higher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6, 7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3.9%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10.6%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9, 11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069082"/>
                  </a:ext>
                </a:extLst>
              </a:tr>
              <a:tr h="151479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Wealth quintile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Lowest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6, 7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10, 12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93208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Second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7.2%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5.0%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12.1%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11, 13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177182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Middle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6.4%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6, 7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4.4%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10.8%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9, 12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854677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Fourth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6, 7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4.9%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11.3%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10, 12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73479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Highest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7.3%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4.3%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11.6%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11, 12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635522"/>
                  </a:ext>
                </a:extLst>
              </a:tr>
              <a:tr h="15147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Profession of Husband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Not involved in income generating activity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9.6%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8,10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3.6%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3,4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13.1%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12, 14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675319"/>
                  </a:ext>
                </a:extLst>
              </a:tr>
              <a:tr h="1514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Involved in income generating activity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6.9%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4.9%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11.7%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11, 13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247742"/>
                  </a:ext>
                </a:extLst>
              </a:tr>
              <a:tr h="738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missing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591428"/>
                  </a:ext>
                </a:extLst>
              </a:tr>
              <a:tr h="151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Overall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6.7%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6,7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4.7%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4,5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11.4%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11, 12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14146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3728BE-E179-4177-8F3C-4404AF4CF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72445"/>
              </p:ext>
            </p:extLst>
          </p:nvPr>
        </p:nvGraphicFramePr>
        <p:xfrm>
          <a:off x="309880" y="357123"/>
          <a:ext cx="11562080" cy="1017906"/>
        </p:xfrm>
        <a:graphic>
          <a:graphicData uri="http://schemas.openxmlformats.org/drawingml/2006/table">
            <a:tbl>
              <a:tblPr firstRow="1" firstCol="1" bandRow="1"/>
              <a:tblGrid>
                <a:gridCol w="1945244">
                  <a:extLst>
                    <a:ext uri="{9D8B030D-6E8A-4147-A177-3AD203B41FA5}">
                      <a16:colId xmlns:a16="http://schemas.microsoft.com/office/drawing/2014/main" val="4112284654"/>
                    </a:ext>
                  </a:extLst>
                </a:gridCol>
                <a:gridCol w="3662093">
                  <a:extLst>
                    <a:ext uri="{9D8B030D-6E8A-4147-A177-3AD203B41FA5}">
                      <a16:colId xmlns:a16="http://schemas.microsoft.com/office/drawing/2014/main" val="4166350748"/>
                    </a:ext>
                  </a:extLst>
                </a:gridCol>
                <a:gridCol w="871553">
                  <a:extLst>
                    <a:ext uri="{9D8B030D-6E8A-4147-A177-3AD203B41FA5}">
                      <a16:colId xmlns:a16="http://schemas.microsoft.com/office/drawing/2014/main" val="2367654547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1114903899"/>
                    </a:ext>
                  </a:extLst>
                </a:gridCol>
                <a:gridCol w="946369">
                  <a:extLst>
                    <a:ext uri="{9D8B030D-6E8A-4147-A177-3AD203B41FA5}">
                      <a16:colId xmlns:a16="http://schemas.microsoft.com/office/drawing/2014/main" val="3557243599"/>
                    </a:ext>
                  </a:extLst>
                </a:gridCol>
                <a:gridCol w="1180007">
                  <a:extLst>
                    <a:ext uri="{9D8B030D-6E8A-4147-A177-3AD203B41FA5}">
                      <a16:colId xmlns:a16="http://schemas.microsoft.com/office/drawing/2014/main" val="3891104738"/>
                    </a:ext>
                  </a:extLst>
                </a:gridCol>
                <a:gridCol w="1172135">
                  <a:extLst>
                    <a:ext uri="{9D8B030D-6E8A-4147-A177-3AD203B41FA5}">
                      <a16:colId xmlns:a16="http://schemas.microsoft.com/office/drawing/2014/main" val="4033902054"/>
                    </a:ext>
                  </a:extLst>
                </a:gridCol>
                <a:gridCol w="649299">
                  <a:extLst>
                    <a:ext uri="{9D8B030D-6E8A-4147-A177-3AD203B41FA5}">
                      <a16:colId xmlns:a16="http://schemas.microsoft.com/office/drawing/2014/main" val="3721610505"/>
                    </a:ext>
                  </a:extLst>
                </a:gridCol>
              </a:tblGrid>
              <a:tr h="151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Characteristics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Early pregnancy loss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Late pregnancy loss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Total pregnancy loss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46095"/>
                  </a:ext>
                </a:extLst>
              </a:tr>
              <a:tr h="2142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95% CI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95% CI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95% CI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26072" marR="260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40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407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F1762-3293-449B-A5E0-4730687F9D1E}"/>
              </a:ext>
            </a:extLst>
          </p:cNvPr>
          <p:cNvSpPr txBox="1">
            <a:spLocks/>
          </p:cNvSpPr>
          <p:nvPr/>
        </p:nvSpPr>
        <p:spPr>
          <a:xfrm>
            <a:off x="609600" y="2244936"/>
            <a:ext cx="10972800" cy="17999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What are the determinants of pregnancy loss?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3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35606A-C6F4-47DD-ABC9-A9CC86389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23220"/>
              </p:ext>
            </p:extLst>
          </p:nvPr>
        </p:nvGraphicFramePr>
        <p:xfrm>
          <a:off x="203200" y="284480"/>
          <a:ext cx="11795760" cy="6085519"/>
        </p:xfrm>
        <a:graphic>
          <a:graphicData uri="http://schemas.openxmlformats.org/drawingml/2006/table">
            <a:tbl>
              <a:tblPr firstRow="1" firstCol="1" bandRow="1"/>
              <a:tblGrid>
                <a:gridCol w="2042160">
                  <a:extLst>
                    <a:ext uri="{9D8B030D-6E8A-4147-A177-3AD203B41FA5}">
                      <a16:colId xmlns:a16="http://schemas.microsoft.com/office/drawing/2014/main" val="740144887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920012957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2652087303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36575517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10418639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835788000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425134712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58567345"/>
                    </a:ext>
                  </a:extLst>
                </a:gridCol>
              </a:tblGrid>
              <a:tr h="195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Characteristics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Pregnancy loss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207732"/>
                  </a:ext>
                </a:extLst>
              </a:tr>
              <a:tr h="112145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p-value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CI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p-value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CI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11100"/>
                  </a:ext>
                </a:extLst>
              </a:tr>
              <a:tr h="9509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Age of woman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&lt;20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347172"/>
                  </a:ext>
                </a:extLst>
              </a:tr>
              <a:tr h="95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20-24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0.81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.69,1.02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0.78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44007"/>
                  </a:ext>
                </a:extLst>
              </a:tr>
              <a:tr h="206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25-29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0.97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.8,1.17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1.08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0.19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.68,.70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691488"/>
                  </a:ext>
                </a:extLst>
              </a:tr>
              <a:tr h="95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30 and above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1.53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0.0003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1.33,1.76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2.19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0.02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1.16, 4.12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98622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Age of Husband/Partner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&lt;25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535231"/>
                  </a:ext>
                </a:extLst>
              </a:tr>
              <a:tr h="95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25-29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0.97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.8, 1.16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.72,1.06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893081"/>
                  </a:ext>
                </a:extLst>
              </a:tr>
              <a:tr h="95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30-34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1.06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.95, 1.2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0.96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.71,1.29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680035"/>
                  </a:ext>
                </a:extLst>
              </a:tr>
              <a:tr h="95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35-39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.94, 1.53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0.99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.53,1.88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069785"/>
                  </a:ext>
                </a:extLst>
              </a:tr>
              <a:tr h="95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&gt;=40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1.94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0.0002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1.56, 2.41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1.38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.66,2.88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109375"/>
                  </a:ext>
                </a:extLst>
              </a:tr>
              <a:tr h="195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Education of the woman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No education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82312"/>
                  </a:ext>
                </a:extLst>
              </a:tr>
              <a:tr h="195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Primary incomplete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0.71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0.02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.56, .91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0.79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.63, .99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11084"/>
                  </a:ext>
                </a:extLst>
              </a:tr>
              <a:tr h="195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Primary complete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0.63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0.03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.43, .92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.49, 1.14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164158"/>
                  </a:ext>
                </a:extLst>
              </a:tr>
              <a:tr h="195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Secondary incomplete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0.59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0.001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.47, .73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0.79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.61, 1.03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073443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Secondary complete or higher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0.48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0.0006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.37, .63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0.98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.7, 1.38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029105"/>
                  </a:ext>
                </a:extLst>
              </a:tr>
              <a:tr h="3950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Education of the husband/partner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No education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805225"/>
                  </a:ext>
                </a:extLst>
              </a:tr>
              <a:tr h="195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Primary incomplete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0.83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0.008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.74, .93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0.99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.84, 1.17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471414"/>
                  </a:ext>
                </a:extLst>
              </a:tr>
              <a:tr h="195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Primary complete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0.79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0.0008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.71, .89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.89, 1.13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41125"/>
                  </a:ext>
                </a:extLst>
              </a:tr>
              <a:tr h="195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Secondary incomplete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0.85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0.03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.73, .99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1.23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.98, 1.55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801151"/>
                  </a:ext>
                </a:extLst>
              </a:tr>
              <a:tr h="295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Secondary complete or higher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0.74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0.0041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.62, .88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1, 1.54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3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461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DBE327-E96A-4C13-8E93-ABA376EC9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831544"/>
              </p:ext>
            </p:extLst>
          </p:nvPr>
        </p:nvGraphicFramePr>
        <p:xfrm>
          <a:off x="198120" y="1092327"/>
          <a:ext cx="11795760" cy="3812591"/>
        </p:xfrm>
        <a:graphic>
          <a:graphicData uri="http://schemas.openxmlformats.org/drawingml/2006/table">
            <a:tbl>
              <a:tblPr firstRow="1" firstCol="1" bandRow="1"/>
              <a:tblGrid>
                <a:gridCol w="2042160">
                  <a:extLst>
                    <a:ext uri="{9D8B030D-6E8A-4147-A177-3AD203B41FA5}">
                      <a16:colId xmlns:a16="http://schemas.microsoft.com/office/drawing/2014/main" val="2817078186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1818966777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239675888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335930533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24836485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1918765767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55760299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71762737"/>
                    </a:ext>
                  </a:extLst>
                </a:gridCol>
              </a:tblGrid>
              <a:tr h="195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Wealth quintile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Lowest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488925"/>
                  </a:ext>
                </a:extLst>
              </a:tr>
              <a:tr h="95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Second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.96, 1.28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0.23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.92,1.35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305268"/>
                  </a:ext>
                </a:extLst>
              </a:tr>
              <a:tr h="95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Middle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0.95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0.63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.8, 1.13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0.44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.89,1.28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44948"/>
                  </a:ext>
                </a:extLst>
              </a:tr>
              <a:tr h="95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Fourth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0.81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.78, 1.30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.9,1.44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00048"/>
                  </a:ext>
                </a:extLst>
              </a:tr>
              <a:tr h="95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Highest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1.02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0.62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.78, 1.34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.95,1.52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36018"/>
                  </a:ext>
                </a:extLst>
              </a:tr>
              <a:tr h="195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Pregnancy order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772662"/>
                  </a:ext>
                </a:extLst>
              </a:tr>
              <a:tr h="95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2.26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0.001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2.02, 2.52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0.95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0.76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.63, 1.42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141819"/>
                  </a:ext>
                </a:extLst>
              </a:tr>
              <a:tr h="95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3,38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0.001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2.89, 3.96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2.79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0.0013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1.79, 4.35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76904"/>
                  </a:ext>
                </a:extLst>
              </a:tr>
              <a:tr h="95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&gt;=4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5.73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0.001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4.79, 6.87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6.22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0.0001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3.72, 10.4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245248"/>
                  </a:ext>
                </a:extLst>
              </a:tr>
              <a:tr h="3950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Profession of woman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Not involved in income generating activity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398957"/>
                  </a:ext>
                </a:extLst>
              </a:tr>
              <a:tr h="3950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Involved in income generating activity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1.41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0.02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1.06, 1.88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1.13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.82, 1.55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15609"/>
                  </a:ext>
                </a:extLst>
              </a:tr>
              <a:tr h="3950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Profession of Husband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Not involved in income generating activity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ref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939544"/>
                  </a:ext>
                </a:extLst>
              </a:tr>
              <a:tr h="3950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Involved in income generating activity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0.83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.65, 1.05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0.09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.53,1.06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80186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8BFC8D-2FEA-4C47-9D7C-57F105C3C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93177"/>
              </p:ext>
            </p:extLst>
          </p:nvPr>
        </p:nvGraphicFramePr>
        <p:xfrm>
          <a:off x="198120" y="596265"/>
          <a:ext cx="11795760" cy="496062"/>
        </p:xfrm>
        <a:graphic>
          <a:graphicData uri="http://schemas.openxmlformats.org/drawingml/2006/table">
            <a:tbl>
              <a:tblPr firstRow="1" firstCol="1" bandRow="1"/>
              <a:tblGrid>
                <a:gridCol w="2042160">
                  <a:extLst>
                    <a:ext uri="{9D8B030D-6E8A-4147-A177-3AD203B41FA5}">
                      <a16:colId xmlns:a16="http://schemas.microsoft.com/office/drawing/2014/main" val="2032171632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2491402498"/>
                    </a:ext>
                  </a:extLst>
                </a:gridCol>
                <a:gridCol w="680720">
                  <a:extLst>
                    <a:ext uri="{9D8B030D-6E8A-4147-A177-3AD203B41FA5}">
                      <a16:colId xmlns:a16="http://schemas.microsoft.com/office/drawing/2014/main" val="2868453021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132229443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32591505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769421602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5630687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075853876"/>
                    </a:ext>
                  </a:extLst>
                </a:gridCol>
              </a:tblGrid>
              <a:tr h="194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Characteristics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Pregnancy loss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125741"/>
                  </a:ext>
                </a:extLst>
              </a:tr>
              <a:tr h="112145"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p-value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CI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p-value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CI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34744" marR="3474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45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525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C4B75F9-40AD-2661-332F-809F305D1DD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0596131"/>
              </p:ext>
            </p:extLst>
          </p:nvPr>
        </p:nvGraphicFramePr>
        <p:xfrm>
          <a:off x="0" y="720192"/>
          <a:ext cx="12192000" cy="613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A1BD01E-F478-70B8-0951-C3E2CA45754D}"/>
              </a:ext>
            </a:extLst>
          </p:cNvPr>
          <p:cNvSpPr txBox="1"/>
          <p:nvPr/>
        </p:nvSpPr>
        <p:spPr>
          <a:xfrm>
            <a:off x="572511" y="0"/>
            <a:ext cx="1104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Relationship between pregnancy loss and previous history of pregnancy loss, presented in Adjusted Odds Ratio with 95% confidence intervals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0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490FC5FB-05BE-46C8-930E-61D8BE8C734D}"/>
              </a:ext>
            </a:extLst>
          </p:cNvPr>
          <p:cNvSpPr/>
          <p:nvPr/>
        </p:nvSpPr>
        <p:spPr>
          <a:xfrm>
            <a:off x="238900" y="233464"/>
            <a:ext cx="11714202" cy="6391072"/>
          </a:xfrm>
          <a:custGeom>
            <a:avLst/>
            <a:gdLst/>
            <a:ahLst/>
            <a:cxnLst/>
            <a:rect l="l" t="t" r="r" b="b"/>
            <a:pathLst>
              <a:path w="12338234" h="6731534">
                <a:moveTo>
                  <a:pt x="0" y="0"/>
                </a:moveTo>
                <a:lnTo>
                  <a:pt x="0" y="6731534"/>
                </a:lnTo>
                <a:lnTo>
                  <a:pt x="12338234" y="6731534"/>
                </a:lnTo>
                <a:lnTo>
                  <a:pt x="12338234" y="0"/>
                </a:lnTo>
                <a:lnTo>
                  <a:pt x="0" y="0"/>
                </a:lnTo>
                <a:close/>
                <a:moveTo>
                  <a:pt x="12277275" y="6670573"/>
                </a:moveTo>
                <a:lnTo>
                  <a:pt x="59690" y="6670573"/>
                </a:lnTo>
                <a:lnTo>
                  <a:pt x="59690" y="59690"/>
                </a:lnTo>
                <a:lnTo>
                  <a:pt x="12277275" y="59690"/>
                </a:lnTo>
                <a:lnTo>
                  <a:pt x="12277275" y="6670573"/>
                </a:lnTo>
                <a:close/>
              </a:path>
            </a:pathLst>
          </a:custGeom>
          <a:solidFill>
            <a:srgbClr val="1C2120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A69B09-C183-4BE2-B9CB-82F3F158B662}"/>
              </a:ext>
            </a:extLst>
          </p:cNvPr>
          <p:cNvSpPr txBox="1"/>
          <p:nvPr/>
        </p:nvSpPr>
        <p:spPr>
          <a:xfrm>
            <a:off x="4334773" y="2851680"/>
            <a:ext cx="8965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873029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80269-13F3-4BB3-9A02-E8EB8A5AA602}"/>
              </a:ext>
            </a:extLst>
          </p:cNvPr>
          <p:cNvSpPr txBox="1"/>
          <p:nvPr/>
        </p:nvSpPr>
        <p:spPr>
          <a:xfrm>
            <a:off x="4371893" y="2934468"/>
            <a:ext cx="8965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294939B-89E3-4455-96AB-CBBB922290CE}"/>
              </a:ext>
            </a:extLst>
          </p:cNvPr>
          <p:cNvSpPr/>
          <p:nvPr/>
        </p:nvSpPr>
        <p:spPr>
          <a:xfrm>
            <a:off x="238900" y="233464"/>
            <a:ext cx="11714202" cy="6391072"/>
          </a:xfrm>
          <a:custGeom>
            <a:avLst/>
            <a:gdLst/>
            <a:ahLst/>
            <a:cxnLst/>
            <a:rect l="l" t="t" r="r" b="b"/>
            <a:pathLst>
              <a:path w="12338234" h="6731534">
                <a:moveTo>
                  <a:pt x="0" y="0"/>
                </a:moveTo>
                <a:lnTo>
                  <a:pt x="0" y="6731534"/>
                </a:lnTo>
                <a:lnTo>
                  <a:pt x="12338234" y="6731534"/>
                </a:lnTo>
                <a:lnTo>
                  <a:pt x="12338234" y="0"/>
                </a:lnTo>
                <a:lnTo>
                  <a:pt x="0" y="0"/>
                </a:lnTo>
                <a:close/>
                <a:moveTo>
                  <a:pt x="12277275" y="6670573"/>
                </a:moveTo>
                <a:lnTo>
                  <a:pt x="59690" y="6670573"/>
                </a:lnTo>
                <a:lnTo>
                  <a:pt x="59690" y="59690"/>
                </a:lnTo>
                <a:lnTo>
                  <a:pt x="12277275" y="59690"/>
                </a:lnTo>
                <a:lnTo>
                  <a:pt x="12277275" y="6670573"/>
                </a:lnTo>
                <a:close/>
              </a:path>
            </a:pathLst>
          </a:custGeom>
          <a:solidFill>
            <a:srgbClr val="1C2120"/>
          </a:solidFill>
        </p:spPr>
      </p:sp>
    </p:spTree>
    <p:extLst>
      <p:ext uri="{BB962C8B-B14F-4D97-AF65-F5344CB8AC3E}">
        <p14:creationId xmlns:p14="http://schemas.microsoft.com/office/powerpoint/2010/main" val="3066612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22BA85-FFBA-4F98-9BCD-BD79D0224FBC}"/>
              </a:ext>
            </a:extLst>
          </p:cNvPr>
          <p:cNvSpPr txBox="1"/>
          <p:nvPr/>
        </p:nvSpPr>
        <p:spPr>
          <a:xfrm>
            <a:off x="3897123" y="2533834"/>
            <a:ext cx="80559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risk of pregnancy loss is highest close to </a:t>
            </a:r>
            <a:r>
              <a:rPr lang="en-US" sz="2000" b="1" i="1" dirty="0">
                <a:solidFill>
                  <a:srgbClr val="466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weeks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gestation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466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Advancing maternal age, education</a:t>
            </a:r>
            <a:r>
              <a:rPr lang="en-US" sz="2000" dirty="0">
                <a:solidFill>
                  <a:srgbClr val="466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dirty="0">
                <a:solidFill>
                  <a:srgbClr val="466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466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 order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associated with PL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study the there was </a:t>
            </a:r>
            <a:r>
              <a:rPr lang="en-US" sz="2000" b="1" i="1" dirty="0">
                <a:solidFill>
                  <a:srgbClr val="4666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impact of Covid-19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1E985A3-8EE1-4B63-A2DF-5511F17B3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02636">
            <a:off x="405547" y="2337493"/>
            <a:ext cx="3304424" cy="2183013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6DAC392-9FE9-49BE-B23B-5460B89A4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0956" y="1368456"/>
            <a:ext cx="1175227" cy="10062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24FE76-CD24-48AE-A80D-3F91C39E0FD0}"/>
              </a:ext>
            </a:extLst>
          </p:cNvPr>
          <p:cNvSpPr/>
          <p:nvPr/>
        </p:nvSpPr>
        <p:spPr>
          <a:xfrm>
            <a:off x="2449437" y="1548434"/>
            <a:ext cx="3988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" pitchFamily="2" charset="0"/>
                <a:ea typeface="Calibri" panose="020F0502020204030204" pitchFamily="34" charset="0"/>
              </a:rPr>
              <a:t>Estimated 29 abortions per 1000 women aged 15 to 49 years</a:t>
            </a:r>
            <a:r>
              <a:rPr lang="en-US" sz="2000" dirty="0">
                <a:latin typeface="Times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A6147D-1489-4E96-9024-5F38016AECAC}"/>
              </a:ext>
            </a:extLst>
          </p:cNvPr>
          <p:cNvSpPr/>
          <p:nvPr/>
        </p:nvSpPr>
        <p:spPr>
          <a:xfrm>
            <a:off x="803751" y="3013500"/>
            <a:ext cx="2169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In Bangladesh , there is are no estimation of miscarriage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00FACA49-8C92-49F8-8312-A6B2DC3DD056}"/>
              </a:ext>
            </a:extLst>
          </p:cNvPr>
          <p:cNvSpPr/>
          <p:nvPr/>
        </p:nvSpPr>
        <p:spPr>
          <a:xfrm>
            <a:off x="238900" y="233464"/>
            <a:ext cx="11714202" cy="6391072"/>
          </a:xfrm>
          <a:custGeom>
            <a:avLst/>
            <a:gdLst/>
            <a:ahLst/>
            <a:cxnLst/>
            <a:rect l="l" t="t" r="r" b="b"/>
            <a:pathLst>
              <a:path w="12338234" h="6731534">
                <a:moveTo>
                  <a:pt x="0" y="0"/>
                </a:moveTo>
                <a:lnTo>
                  <a:pt x="0" y="6731534"/>
                </a:lnTo>
                <a:lnTo>
                  <a:pt x="12338234" y="6731534"/>
                </a:lnTo>
                <a:lnTo>
                  <a:pt x="12338234" y="0"/>
                </a:lnTo>
                <a:lnTo>
                  <a:pt x="0" y="0"/>
                </a:lnTo>
                <a:close/>
                <a:moveTo>
                  <a:pt x="12277275" y="6670573"/>
                </a:moveTo>
                <a:lnTo>
                  <a:pt x="59690" y="6670573"/>
                </a:lnTo>
                <a:lnTo>
                  <a:pt x="59690" y="59690"/>
                </a:lnTo>
                <a:lnTo>
                  <a:pt x="12277275" y="59690"/>
                </a:lnTo>
                <a:lnTo>
                  <a:pt x="12277275" y="6670573"/>
                </a:lnTo>
                <a:close/>
              </a:path>
            </a:pathLst>
          </a:custGeom>
          <a:solidFill>
            <a:srgbClr val="1C2120"/>
          </a:solidFill>
        </p:spPr>
      </p:sp>
    </p:spTree>
    <p:extLst>
      <p:ext uri="{BB962C8B-B14F-4D97-AF65-F5344CB8AC3E}">
        <p14:creationId xmlns:p14="http://schemas.microsoft.com/office/powerpoint/2010/main" val="3792769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E9959C-5369-494F-81FB-D043D74D5E7C}"/>
              </a:ext>
            </a:extLst>
          </p:cNvPr>
          <p:cNvSpPr txBox="1"/>
          <p:nvPr/>
        </p:nvSpPr>
        <p:spPr>
          <a:xfrm>
            <a:off x="1028387" y="2238129"/>
            <a:ext cx="5869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icddr,b has more than </a:t>
            </a:r>
            <a:r>
              <a:rPr lang="en-US" b="1" i="1" dirty="0">
                <a:solidFill>
                  <a:srgbClr val="628F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years of experience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conducting HDSS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Baliakandi HDSS maintains a </a:t>
            </a:r>
            <a:r>
              <a:rPr lang="en-US" b="1" i="1" dirty="0">
                <a:solidFill>
                  <a:srgbClr val="628F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 Surveillance System (PSS)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well-trained data collector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25F251-F404-49B5-B72D-8345A3C88806}"/>
              </a:ext>
            </a:extLst>
          </p:cNvPr>
          <p:cNvCxnSpPr>
            <a:cxnSpLocks/>
          </p:cNvCxnSpPr>
          <p:nvPr/>
        </p:nvCxnSpPr>
        <p:spPr>
          <a:xfrm flipH="1">
            <a:off x="6798365" y="2137538"/>
            <a:ext cx="2" cy="282562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6CC3AE-1F5B-4D2D-8E04-D8BC0131988A}"/>
              </a:ext>
            </a:extLst>
          </p:cNvPr>
          <p:cNvSpPr/>
          <p:nvPr/>
        </p:nvSpPr>
        <p:spPr>
          <a:xfrm>
            <a:off x="6361043" y="1124911"/>
            <a:ext cx="2695284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E2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9E2161"/>
                </a:solidFill>
              </a:rPr>
              <a:t>Recommendation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AFDFF90-94A2-4DA9-9A72-342198968307}"/>
              </a:ext>
            </a:extLst>
          </p:cNvPr>
          <p:cNvSpPr/>
          <p:nvPr/>
        </p:nvSpPr>
        <p:spPr>
          <a:xfrm>
            <a:off x="848138" y="1154095"/>
            <a:ext cx="2829340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E2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9E2161"/>
                </a:solidFill>
              </a:rPr>
              <a:t>Strengths and limitations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8E2B9C-595D-40A2-9916-343F1514D892}"/>
              </a:ext>
            </a:extLst>
          </p:cNvPr>
          <p:cNvSpPr txBox="1"/>
          <p:nvPr/>
        </p:nvSpPr>
        <p:spPr>
          <a:xfrm>
            <a:off x="6897436" y="1950685"/>
            <a:ext cx="5055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of pregnancy loss occurred </a:t>
            </a:r>
            <a:r>
              <a:rPr lang="en-US" b="1" i="1" dirty="0">
                <a:solidFill>
                  <a:srgbClr val="628F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first trimester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maternal health program should take special </a:t>
            </a:r>
            <a:r>
              <a:rPr lang="en-US" b="1" i="1" dirty="0">
                <a:solidFill>
                  <a:srgbClr val="628F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initiatives during ANC around this time for counselling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b="1" i="1" dirty="0">
                <a:solidFill>
                  <a:srgbClr val="628F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 order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3 or more the ANC provider should give special attention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4EFC61-51CF-492E-B4B3-BF4881FB0F12}"/>
              </a:ext>
            </a:extLst>
          </p:cNvPr>
          <p:cNvSpPr/>
          <p:nvPr/>
        </p:nvSpPr>
        <p:spPr>
          <a:xfrm>
            <a:off x="1028392" y="3894900"/>
            <a:ext cx="5869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several biological and social risk-factors could </a:t>
            </a:r>
            <a:r>
              <a:rPr lang="en-US" b="1" i="1" dirty="0">
                <a:solidFill>
                  <a:srgbClr val="628F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 explored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unavailability of data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C07509-4D69-4AAF-882E-C0C07AF174CF}"/>
              </a:ext>
            </a:extLst>
          </p:cNvPr>
          <p:cNvCxnSpPr>
            <a:cxnSpLocks/>
          </p:cNvCxnSpPr>
          <p:nvPr/>
        </p:nvCxnSpPr>
        <p:spPr>
          <a:xfrm>
            <a:off x="1028387" y="2137538"/>
            <a:ext cx="0" cy="3514724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3">
            <a:extLst>
              <a:ext uri="{FF2B5EF4-FFF2-40B4-BE49-F238E27FC236}">
                <a16:creationId xmlns:a16="http://schemas.microsoft.com/office/drawing/2014/main" id="{C0B8FF54-C0C4-4AE5-96E4-0DDAD01F4604}"/>
              </a:ext>
            </a:extLst>
          </p:cNvPr>
          <p:cNvSpPr/>
          <p:nvPr/>
        </p:nvSpPr>
        <p:spPr>
          <a:xfrm>
            <a:off x="238900" y="233464"/>
            <a:ext cx="11714202" cy="6391072"/>
          </a:xfrm>
          <a:custGeom>
            <a:avLst/>
            <a:gdLst/>
            <a:ahLst/>
            <a:cxnLst/>
            <a:rect l="l" t="t" r="r" b="b"/>
            <a:pathLst>
              <a:path w="12338234" h="6731534">
                <a:moveTo>
                  <a:pt x="0" y="0"/>
                </a:moveTo>
                <a:lnTo>
                  <a:pt x="0" y="6731534"/>
                </a:lnTo>
                <a:lnTo>
                  <a:pt x="12338234" y="6731534"/>
                </a:lnTo>
                <a:lnTo>
                  <a:pt x="12338234" y="0"/>
                </a:lnTo>
                <a:lnTo>
                  <a:pt x="0" y="0"/>
                </a:lnTo>
                <a:close/>
                <a:moveTo>
                  <a:pt x="12277275" y="6670573"/>
                </a:moveTo>
                <a:lnTo>
                  <a:pt x="59690" y="6670573"/>
                </a:lnTo>
                <a:lnTo>
                  <a:pt x="59690" y="59690"/>
                </a:lnTo>
                <a:lnTo>
                  <a:pt x="12277275" y="59690"/>
                </a:lnTo>
                <a:lnTo>
                  <a:pt x="12277275" y="6670573"/>
                </a:lnTo>
                <a:close/>
              </a:path>
            </a:pathLst>
          </a:custGeom>
          <a:solidFill>
            <a:srgbClr val="1C2120"/>
          </a:solidFill>
        </p:spPr>
      </p:sp>
    </p:spTree>
    <p:extLst>
      <p:ext uri="{BB962C8B-B14F-4D97-AF65-F5344CB8AC3E}">
        <p14:creationId xmlns:p14="http://schemas.microsoft.com/office/powerpoint/2010/main" val="4183170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B7AFA151-7BBA-43DF-B053-5C3825245840}"/>
              </a:ext>
            </a:extLst>
          </p:cNvPr>
          <p:cNvSpPr/>
          <p:nvPr/>
        </p:nvSpPr>
        <p:spPr>
          <a:xfrm rot="16200000">
            <a:off x="2662049" y="-2671951"/>
            <a:ext cx="6867902" cy="12192000"/>
          </a:xfrm>
          <a:prstGeom prst="rtTriangle">
            <a:avLst/>
          </a:prstGeom>
          <a:solidFill>
            <a:srgbClr val="F2E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9FBDFC1-EB8D-4814-8A30-7EBE52D994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238900" y="233464"/>
            <a:ext cx="11714202" cy="6391072"/>
            <a:chOff x="0" y="0"/>
            <a:chExt cx="12338234" cy="6731534"/>
          </a:xfrm>
          <a:solidFill>
            <a:schemeClr val="tx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2338234" cy="6731534"/>
            </a:xfrm>
            <a:custGeom>
              <a:avLst/>
              <a:gdLst/>
              <a:ahLst/>
              <a:cxnLst/>
              <a:rect l="l" t="t" r="r" b="b"/>
              <a:pathLst>
                <a:path w="12338234" h="6731534">
                  <a:moveTo>
                    <a:pt x="0" y="0"/>
                  </a:moveTo>
                  <a:lnTo>
                    <a:pt x="0" y="6731534"/>
                  </a:lnTo>
                  <a:lnTo>
                    <a:pt x="12338234" y="6731534"/>
                  </a:lnTo>
                  <a:lnTo>
                    <a:pt x="12338234" y="0"/>
                  </a:lnTo>
                  <a:lnTo>
                    <a:pt x="0" y="0"/>
                  </a:lnTo>
                  <a:close/>
                  <a:moveTo>
                    <a:pt x="12277275" y="6670573"/>
                  </a:moveTo>
                  <a:lnTo>
                    <a:pt x="59690" y="6670573"/>
                  </a:lnTo>
                  <a:lnTo>
                    <a:pt x="59690" y="59690"/>
                  </a:lnTo>
                  <a:lnTo>
                    <a:pt x="12277275" y="59690"/>
                  </a:lnTo>
                  <a:lnTo>
                    <a:pt x="12277275" y="6670573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23C1D67-9253-4A46-862D-057FB6F3E236}"/>
              </a:ext>
            </a:extLst>
          </p:cNvPr>
          <p:cNvSpPr/>
          <p:nvPr/>
        </p:nvSpPr>
        <p:spPr>
          <a:xfrm rot="19768261">
            <a:off x="5752805" y="1926811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635F6-26E4-4219-AAD4-00B997DACF27}"/>
              </a:ext>
            </a:extLst>
          </p:cNvPr>
          <p:cNvSpPr/>
          <p:nvPr/>
        </p:nvSpPr>
        <p:spPr>
          <a:xfrm rot="1893491">
            <a:off x="6566835" y="4398073"/>
            <a:ext cx="5213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For your patience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3">
            <a:extLst>
              <a:ext uri="{FF2B5EF4-FFF2-40B4-BE49-F238E27FC236}">
                <a16:creationId xmlns:a16="http://schemas.microsoft.com/office/drawing/2014/main" id="{AC32DF8E-0015-45B7-A6E6-7F78DA9E29BF}"/>
              </a:ext>
            </a:extLst>
          </p:cNvPr>
          <p:cNvSpPr/>
          <p:nvPr/>
        </p:nvSpPr>
        <p:spPr>
          <a:xfrm>
            <a:off x="238900" y="233464"/>
            <a:ext cx="11714202" cy="6391072"/>
          </a:xfrm>
          <a:custGeom>
            <a:avLst/>
            <a:gdLst/>
            <a:ahLst/>
            <a:cxnLst/>
            <a:rect l="l" t="t" r="r" b="b"/>
            <a:pathLst>
              <a:path w="12338234" h="6731534">
                <a:moveTo>
                  <a:pt x="0" y="0"/>
                </a:moveTo>
                <a:lnTo>
                  <a:pt x="0" y="6731534"/>
                </a:lnTo>
                <a:lnTo>
                  <a:pt x="12338234" y="6731534"/>
                </a:lnTo>
                <a:lnTo>
                  <a:pt x="12338234" y="0"/>
                </a:lnTo>
                <a:lnTo>
                  <a:pt x="0" y="0"/>
                </a:lnTo>
                <a:close/>
                <a:moveTo>
                  <a:pt x="12277275" y="6670573"/>
                </a:moveTo>
                <a:lnTo>
                  <a:pt x="59690" y="6670573"/>
                </a:lnTo>
                <a:lnTo>
                  <a:pt x="59690" y="59690"/>
                </a:lnTo>
                <a:lnTo>
                  <a:pt x="12277275" y="59690"/>
                </a:lnTo>
                <a:lnTo>
                  <a:pt x="12277275" y="6670573"/>
                </a:lnTo>
                <a:close/>
              </a:path>
            </a:pathLst>
          </a:custGeom>
          <a:solidFill>
            <a:srgbClr val="1C2120"/>
          </a:solidFill>
        </p:spPr>
      </p:sp>
      <p:pic>
        <p:nvPicPr>
          <p:cNvPr id="24" name="Picture 11">
            <a:extLst>
              <a:ext uri="{FF2B5EF4-FFF2-40B4-BE49-F238E27FC236}">
                <a16:creationId xmlns:a16="http://schemas.microsoft.com/office/drawing/2014/main" id="{59EC5CA0-C478-481A-BAB7-FC4909A67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14558" y="451006"/>
            <a:ext cx="2577442" cy="353599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B6EEB44-20C7-488A-9FDB-AABB307C7EC9}"/>
              </a:ext>
            </a:extLst>
          </p:cNvPr>
          <p:cNvGrpSpPr/>
          <p:nvPr/>
        </p:nvGrpSpPr>
        <p:grpSpPr>
          <a:xfrm>
            <a:off x="763599" y="966824"/>
            <a:ext cx="10045511" cy="5543901"/>
            <a:chOff x="999365" y="1913554"/>
            <a:chExt cx="15068268" cy="83158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1B86488-45EB-4547-B62F-3400964179EB}"/>
                </a:ext>
              </a:extLst>
            </p:cNvPr>
            <p:cNvSpPr/>
            <p:nvPr/>
          </p:nvSpPr>
          <p:spPr>
            <a:xfrm>
              <a:off x="11707423" y="7127965"/>
              <a:ext cx="3432263" cy="31014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0">
              <a:solidFill>
                <a:srgbClr val="C3D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 effective ANC interventions focusing on counselling and identifying high risk pregnancies </a:t>
              </a:r>
            </a:p>
            <a:p>
              <a:pPr algn="ctr"/>
              <a:endParaRPr lang="en-US" dirty="0"/>
            </a:p>
          </p:txBody>
        </p:sp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3CCB5170-D90F-BE4B-A04F-EBDECFA09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585442" y="6330698"/>
              <a:ext cx="2610228" cy="3898707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1C0C86D-D42F-2B45-920B-7E15C20AC459}"/>
                </a:ext>
              </a:extLst>
            </p:cNvPr>
            <p:cNvSpPr/>
            <p:nvPr/>
          </p:nvSpPr>
          <p:spPr>
            <a:xfrm>
              <a:off x="13066104" y="3713311"/>
              <a:ext cx="3001529" cy="34146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63500">
              <a:solidFill>
                <a:srgbClr val="E46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1,194000 induced abortion in 2014</a:t>
              </a:r>
            </a:p>
            <a:p>
              <a:pPr algn="ctr"/>
              <a:endParaRPr lang="en-US" sz="1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DDFB89-88FA-7148-9672-76D720532BAB}"/>
                </a:ext>
              </a:extLst>
            </p:cNvPr>
            <p:cNvSpPr/>
            <p:nvPr/>
          </p:nvSpPr>
          <p:spPr>
            <a:xfrm>
              <a:off x="11846523" y="7593005"/>
              <a:ext cx="2259671" cy="569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867" dirty="0">
                <a:solidFill>
                  <a:schemeClr val="bg1"/>
                </a:solidFill>
                <a:latin typeface="Times" pitchFamily="2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ECA259-0582-7C40-B0E2-4C2F14650D29}"/>
                </a:ext>
              </a:extLst>
            </p:cNvPr>
            <p:cNvSpPr/>
            <p:nvPr/>
          </p:nvSpPr>
          <p:spPr>
            <a:xfrm>
              <a:off x="13066104" y="4179302"/>
              <a:ext cx="2955324" cy="1431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67" dirty="0">
                  <a:solidFill>
                    <a:schemeClr val="bg1"/>
                  </a:solidFill>
                  <a:latin typeface="Times" pitchFamily="2" charset="0"/>
                  <a:ea typeface="Times New Roman" panose="02020603050405020304" pitchFamily="18" charset="0"/>
                </a:rPr>
                <a:t>Bangladesh has no collective estimation of PL</a:t>
              </a:r>
              <a:endParaRPr lang="en-US" sz="1867" dirty="0">
                <a:solidFill>
                  <a:schemeClr val="bg1"/>
                </a:solidFill>
                <a:latin typeface="Times" pitchFamily="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94CFD9C-E1F0-2248-ABCD-BAD0A9554C0D}"/>
                </a:ext>
              </a:extLst>
            </p:cNvPr>
            <p:cNvSpPr/>
            <p:nvPr/>
          </p:nvSpPr>
          <p:spPr>
            <a:xfrm>
              <a:off x="4023995" y="1913554"/>
              <a:ext cx="7111541" cy="2746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Lucida Calligraphy" panose="03010101010101010101" pitchFamily="66" charset="0"/>
                  <a:cs typeface="Times New Roman" panose="02020603050405020304" pitchFamily="18" charset="0"/>
                </a:rPr>
                <a:t>Pregnancy Loss (PL)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brings physical and psychological suffering to a woman</a:t>
              </a:r>
            </a:p>
            <a:p>
              <a:pPr algn="ctr"/>
              <a:endParaRPr lang="en-US" sz="2000" dirty="0"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3FC8FCE2-6013-0E44-B2D2-BFA79B4B0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999365" y="1959826"/>
              <a:ext cx="3001529" cy="3000279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BB64385-2841-4C73-AF33-994CC5E41420}"/>
              </a:ext>
            </a:extLst>
          </p:cNvPr>
          <p:cNvSpPr/>
          <p:nvPr/>
        </p:nvSpPr>
        <p:spPr>
          <a:xfrm>
            <a:off x="680556" y="3531455"/>
            <a:ext cx="4457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of pregnancy loss varies across countries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A3E5574-3957-428A-90BA-E005CE0AE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547383"/>
              </p:ext>
            </p:extLst>
          </p:nvPr>
        </p:nvGraphicFramePr>
        <p:xfrm>
          <a:off x="763599" y="4239341"/>
          <a:ext cx="4365553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78625">
                  <a:extLst>
                    <a:ext uri="{9D8B030D-6E8A-4147-A177-3AD203B41FA5}">
                      <a16:colId xmlns:a16="http://schemas.microsoft.com/office/drawing/2014/main" val="3999200516"/>
                    </a:ext>
                  </a:extLst>
                </a:gridCol>
                <a:gridCol w="1286928">
                  <a:extLst>
                    <a:ext uri="{9D8B030D-6E8A-4147-A177-3AD203B41FA5}">
                      <a16:colId xmlns:a16="http://schemas.microsoft.com/office/drawing/2014/main" val="447171929"/>
                    </a:ext>
                  </a:extLst>
                </a:gridCol>
              </a:tblGrid>
              <a:tr h="570690">
                <a:tc>
                  <a:txBody>
                    <a:bodyPr/>
                    <a:lstStyle/>
                    <a:p>
                      <a:r>
                        <a:rPr lang="en-US" sz="1800" dirty="0"/>
                        <a:t>Country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C2B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Age of viability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C2B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756733"/>
                  </a:ext>
                </a:extLst>
              </a:tr>
              <a:tr h="330638">
                <a:tc>
                  <a:txBody>
                    <a:bodyPr/>
                    <a:lstStyle/>
                    <a:p>
                      <a:r>
                        <a:rPr lang="en-US" sz="1600" dirty="0"/>
                        <a:t>Bangladesh</a:t>
                      </a:r>
                    </a:p>
                  </a:txBody>
                  <a:tcP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 weeks</a:t>
                      </a:r>
                    </a:p>
                  </a:txBody>
                  <a:tcP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129879"/>
                  </a:ext>
                </a:extLst>
              </a:tr>
              <a:tr h="330638">
                <a:tc>
                  <a:txBody>
                    <a:bodyPr/>
                    <a:lstStyle/>
                    <a:p>
                      <a:r>
                        <a:rPr lang="en-US" sz="1600" dirty="0"/>
                        <a:t>United Kingdom</a:t>
                      </a:r>
                    </a:p>
                  </a:txBody>
                  <a:tcP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 weeks</a:t>
                      </a:r>
                    </a:p>
                  </a:txBody>
                  <a:tcP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108605"/>
                  </a:ext>
                </a:extLst>
              </a:tr>
              <a:tr h="330638">
                <a:tc>
                  <a:txBody>
                    <a:bodyPr/>
                    <a:lstStyle/>
                    <a:p>
                      <a:r>
                        <a:rPr lang="en-US" sz="1600" dirty="0"/>
                        <a:t>United States of America</a:t>
                      </a:r>
                    </a:p>
                  </a:txBody>
                  <a:tcP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weeks</a:t>
                      </a:r>
                    </a:p>
                  </a:txBody>
                  <a:tcP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91317"/>
                  </a:ext>
                </a:extLst>
              </a:tr>
              <a:tr h="330638">
                <a:tc>
                  <a:txBody>
                    <a:bodyPr/>
                    <a:lstStyle/>
                    <a:p>
                      <a:r>
                        <a:rPr lang="en-US" sz="1600" dirty="0"/>
                        <a:t>Europe</a:t>
                      </a:r>
                    </a:p>
                  </a:txBody>
                  <a:tcP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 weeks</a:t>
                      </a:r>
                    </a:p>
                  </a:txBody>
                  <a:tcP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903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374FAE-BF1A-425C-B75E-7D56D43A2FC9}"/>
              </a:ext>
            </a:extLst>
          </p:cNvPr>
          <p:cNvSpPr/>
          <p:nvPr/>
        </p:nvSpPr>
        <p:spPr>
          <a:xfrm>
            <a:off x="659469" y="633505"/>
            <a:ext cx="10873060" cy="191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endParaRPr lang="en-US" sz="4400" dirty="0">
              <a:latin typeface="Times" pitchFamily="2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9E2161"/>
                </a:solidFill>
                <a:latin typeface="Lucida Calligraphy" panose="03010101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General objective: </a:t>
            </a:r>
            <a:endParaRPr lang="en-US" sz="2000" dirty="0">
              <a:solidFill>
                <a:srgbClr val="9E2161"/>
              </a:solidFill>
              <a:latin typeface="Lucida Calligraphy" panose="030101010101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estimate the burden of pregnancy loss among pregnant women in rural Bangladesh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300E89-9875-41D1-861B-18A03286F3F1}"/>
              </a:ext>
            </a:extLst>
          </p:cNvPr>
          <p:cNvSpPr/>
          <p:nvPr/>
        </p:nvSpPr>
        <p:spPr>
          <a:xfrm>
            <a:off x="659469" y="2834293"/>
            <a:ext cx="10873059" cy="1114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9E2161"/>
                </a:solidFill>
                <a:latin typeface="Lucida Calligraphy" panose="03010101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Specific objective: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estimate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proportion of pregnancy loss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among pregnant women in rural Bangladesh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9D4230-348A-49A0-A113-7EE42883C91F}"/>
              </a:ext>
            </a:extLst>
          </p:cNvPr>
          <p:cNvSpPr/>
          <p:nvPr/>
        </p:nvSpPr>
        <p:spPr>
          <a:xfrm>
            <a:off x="659469" y="3985165"/>
            <a:ext cx="10190783" cy="15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estimate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proportion of different types of pregnancy loss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among pregnant women in rural Bangladesh, including early and late pregnancy loss.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determine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determinants of pregnancy loss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among pregnant women in rural Bangladesh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5F49D35-6ECD-4418-9EB8-62AFD8361A11}"/>
              </a:ext>
            </a:extLst>
          </p:cNvPr>
          <p:cNvSpPr txBox="1"/>
          <p:nvPr/>
        </p:nvSpPr>
        <p:spPr>
          <a:xfrm>
            <a:off x="-1240278" y="196808"/>
            <a:ext cx="14672551" cy="119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087"/>
              </a:lnSpc>
              <a:spcBef>
                <a:spcPct val="0"/>
              </a:spcBef>
            </a:pPr>
            <a:r>
              <a:rPr lang="en-US" sz="4400" dirty="0">
                <a:latin typeface="Times" pitchFamily="2" charset="0"/>
              </a:rPr>
              <a:t>Objectives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094E137A-85B4-4EA3-8E2B-BCFA43A52779}"/>
              </a:ext>
            </a:extLst>
          </p:cNvPr>
          <p:cNvSpPr/>
          <p:nvPr/>
        </p:nvSpPr>
        <p:spPr>
          <a:xfrm>
            <a:off x="238900" y="233464"/>
            <a:ext cx="11714202" cy="6391072"/>
          </a:xfrm>
          <a:custGeom>
            <a:avLst/>
            <a:gdLst/>
            <a:ahLst/>
            <a:cxnLst/>
            <a:rect l="l" t="t" r="r" b="b"/>
            <a:pathLst>
              <a:path w="12338234" h="6731534">
                <a:moveTo>
                  <a:pt x="0" y="0"/>
                </a:moveTo>
                <a:lnTo>
                  <a:pt x="0" y="6731534"/>
                </a:lnTo>
                <a:lnTo>
                  <a:pt x="12338234" y="6731534"/>
                </a:lnTo>
                <a:lnTo>
                  <a:pt x="12338234" y="0"/>
                </a:lnTo>
                <a:lnTo>
                  <a:pt x="0" y="0"/>
                </a:lnTo>
                <a:close/>
                <a:moveTo>
                  <a:pt x="12277275" y="6670573"/>
                </a:moveTo>
                <a:lnTo>
                  <a:pt x="59690" y="6670573"/>
                </a:lnTo>
                <a:lnTo>
                  <a:pt x="59690" y="59690"/>
                </a:lnTo>
                <a:lnTo>
                  <a:pt x="12277275" y="59690"/>
                </a:lnTo>
                <a:lnTo>
                  <a:pt x="12277275" y="6670573"/>
                </a:lnTo>
                <a:close/>
              </a:path>
            </a:pathLst>
          </a:custGeom>
          <a:solidFill>
            <a:srgbClr val="1C2120"/>
          </a:solidFill>
        </p:spPr>
      </p:sp>
    </p:spTree>
    <p:extLst>
      <p:ext uri="{BB962C8B-B14F-4D97-AF65-F5344CB8AC3E}">
        <p14:creationId xmlns:p14="http://schemas.microsoft.com/office/powerpoint/2010/main" val="3344256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8B0563-85E7-4B51-A9F9-0D556A7F8360}"/>
              </a:ext>
            </a:extLst>
          </p:cNvPr>
          <p:cNvSpPr txBox="1"/>
          <p:nvPr/>
        </p:nvSpPr>
        <p:spPr>
          <a:xfrm>
            <a:off x="4334773" y="2851680"/>
            <a:ext cx="8965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AF29885-747E-41F5-96CB-12F3999189C3}"/>
              </a:ext>
            </a:extLst>
          </p:cNvPr>
          <p:cNvSpPr/>
          <p:nvPr/>
        </p:nvSpPr>
        <p:spPr>
          <a:xfrm>
            <a:off x="238900" y="233464"/>
            <a:ext cx="11714202" cy="6391072"/>
          </a:xfrm>
          <a:custGeom>
            <a:avLst/>
            <a:gdLst/>
            <a:ahLst/>
            <a:cxnLst/>
            <a:rect l="l" t="t" r="r" b="b"/>
            <a:pathLst>
              <a:path w="12338234" h="6731534">
                <a:moveTo>
                  <a:pt x="0" y="0"/>
                </a:moveTo>
                <a:lnTo>
                  <a:pt x="0" y="6731534"/>
                </a:lnTo>
                <a:lnTo>
                  <a:pt x="12338234" y="6731534"/>
                </a:lnTo>
                <a:lnTo>
                  <a:pt x="12338234" y="0"/>
                </a:lnTo>
                <a:lnTo>
                  <a:pt x="0" y="0"/>
                </a:lnTo>
                <a:close/>
                <a:moveTo>
                  <a:pt x="12277275" y="6670573"/>
                </a:moveTo>
                <a:lnTo>
                  <a:pt x="59690" y="6670573"/>
                </a:lnTo>
                <a:lnTo>
                  <a:pt x="59690" y="59690"/>
                </a:lnTo>
                <a:lnTo>
                  <a:pt x="12277275" y="59690"/>
                </a:lnTo>
                <a:lnTo>
                  <a:pt x="12277275" y="6670573"/>
                </a:lnTo>
                <a:close/>
              </a:path>
            </a:pathLst>
          </a:custGeom>
          <a:solidFill>
            <a:srgbClr val="1C2120"/>
          </a:solidFill>
        </p:spPr>
      </p:sp>
    </p:spTree>
    <p:extLst>
      <p:ext uri="{BB962C8B-B14F-4D97-AF65-F5344CB8AC3E}">
        <p14:creationId xmlns:p14="http://schemas.microsoft.com/office/powerpoint/2010/main" val="913357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39A2A21-9F17-42D4-9B29-01932EA81BE9}"/>
              </a:ext>
            </a:extLst>
          </p:cNvPr>
          <p:cNvGrpSpPr/>
          <p:nvPr/>
        </p:nvGrpSpPr>
        <p:grpSpPr>
          <a:xfrm>
            <a:off x="7262339" y="1415544"/>
            <a:ext cx="2833768" cy="1200329"/>
            <a:chOff x="2674096" y="3964308"/>
            <a:chExt cx="2675101" cy="8960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940BB8-0A41-4CA6-BB9A-96413D9B7AE6}"/>
                </a:ext>
              </a:extLst>
            </p:cNvPr>
            <p:cNvSpPr/>
            <p:nvPr/>
          </p:nvSpPr>
          <p:spPr>
            <a:xfrm>
              <a:off x="2674096" y="3964308"/>
              <a:ext cx="2675101" cy="896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Married women under reproductive age (MWRA) with a confirmed pregnancy test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3327F8-DC07-468C-A1F8-2BF57C7B4E7F}"/>
                </a:ext>
              </a:extLst>
            </p:cNvPr>
            <p:cNvSpPr/>
            <p:nvPr/>
          </p:nvSpPr>
          <p:spPr>
            <a:xfrm>
              <a:off x="3461203" y="4148505"/>
              <a:ext cx="1271644" cy="252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86DD75-948A-45F4-BACB-8FA45592C066}"/>
              </a:ext>
            </a:extLst>
          </p:cNvPr>
          <p:cNvSpPr/>
          <p:nvPr/>
        </p:nvSpPr>
        <p:spPr>
          <a:xfrm>
            <a:off x="6183778" y="870105"/>
            <a:ext cx="2662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en-US" sz="2000" dirty="0">
                <a:latin typeface="Lucida Calligraphy" panose="03010101010101010101" pitchFamily="66" charset="0"/>
              </a:rPr>
              <a:t>Study population</a:t>
            </a:r>
            <a:r>
              <a:rPr lang="en-US" sz="2000" dirty="0"/>
              <a:t>: 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3BCB1794-8ECB-41AE-98FA-E56BA711D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2438" y="1409190"/>
            <a:ext cx="754935" cy="72233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486AB4-8AE5-4116-968A-1079976E7A2F}"/>
              </a:ext>
            </a:extLst>
          </p:cNvPr>
          <p:cNvSpPr/>
          <p:nvPr/>
        </p:nvSpPr>
        <p:spPr>
          <a:xfrm>
            <a:off x="1391397" y="870105"/>
            <a:ext cx="2082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en-US" sz="2000" dirty="0">
                <a:latin typeface="Lucida Calligraphy" panose="03010101010101010101" pitchFamily="66" charset="0"/>
              </a:rPr>
              <a:t>Study design: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87D5632-E71D-4063-BA4B-EF104DC348EF}"/>
              </a:ext>
            </a:extLst>
          </p:cNvPr>
          <p:cNvSpPr/>
          <p:nvPr/>
        </p:nvSpPr>
        <p:spPr>
          <a:xfrm>
            <a:off x="6095999" y="5200972"/>
            <a:ext cx="2301423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E2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E2161"/>
                </a:solidFill>
              </a:rPr>
              <a:t>Exclusion criteria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0EB40DB-6AAB-4968-876A-6D69E3817FA2}"/>
              </a:ext>
            </a:extLst>
          </p:cNvPr>
          <p:cNvSpPr/>
          <p:nvPr/>
        </p:nvSpPr>
        <p:spPr>
          <a:xfrm>
            <a:off x="6096000" y="3057214"/>
            <a:ext cx="2301423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E2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E2161"/>
                </a:solidFill>
              </a:rPr>
              <a:t>Inclusion criteria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93FA6A-20D3-4E1A-B3C6-BFF46D930DD8}"/>
              </a:ext>
            </a:extLst>
          </p:cNvPr>
          <p:cNvSpPr txBox="1"/>
          <p:nvPr/>
        </p:nvSpPr>
        <p:spPr>
          <a:xfrm>
            <a:off x="2224313" y="1391008"/>
            <a:ext cx="27852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analysis of data from the Baliakandi-HDSS of icddr,b</a:t>
            </a:r>
          </a:p>
          <a:p>
            <a:pPr defTabSz="609630"/>
            <a:endParaRPr lang="en-US" sz="240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2CD241-BC56-4EE0-B338-2AB87B84EB99}"/>
              </a:ext>
            </a:extLst>
          </p:cNvPr>
          <p:cNvSpPr/>
          <p:nvPr/>
        </p:nvSpPr>
        <p:spPr>
          <a:xfrm>
            <a:off x="1212636" y="718866"/>
            <a:ext cx="4118111" cy="1884828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35C1314-5E85-4AE7-A36D-D7EE5BAA5FCF}"/>
              </a:ext>
            </a:extLst>
          </p:cNvPr>
          <p:cNvSpPr/>
          <p:nvPr/>
        </p:nvSpPr>
        <p:spPr>
          <a:xfrm>
            <a:off x="6121355" y="718866"/>
            <a:ext cx="4118111" cy="1884828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1938A3-9C30-4E30-A050-CFF75B864AB4}"/>
              </a:ext>
            </a:extLst>
          </p:cNvPr>
          <p:cNvSpPr/>
          <p:nvPr/>
        </p:nvSpPr>
        <p:spPr>
          <a:xfrm>
            <a:off x="6183778" y="377527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(15-49 yrs)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Married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 confirmed by urine strip test or USG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resident of Baliakandi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5E8AD4-51D2-4051-8DD2-3E05DC8EDF58}"/>
              </a:ext>
            </a:extLst>
          </p:cNvPr>
          <p:cNvSpPr/>
          <p:nvPr/>
        </p:nvSpPr>
        <p:spPr>
          <a:xfrm>
            <a:off x="6254693" y="604620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LMP after December 2021 </a:t>
            </a:r>
          </a:p>
        </p:txBody>
      </p:sp>
      <p:pic>
        <p:nvPicPr>
          <p:cNvPr id="6" name="Graphic 5" descr="Group of women">
            <a:extLst>
              <a:ext uri="{FF2B5EF4-FFF2-40B4-BE49-F238E27FC236}">
                <a16:creationId xmlns:a16="http://schemas.microsoft.com/office/drawing/2014/main" id="{825FB074-5B4F-48D6-972A-FAE64EFEE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82118" y="1421454"/>
            <a:ext cx="736862" cy="73686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2CAB16-9ECF-4493-8C95-526282D5272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7" y="3248883"/>
            <a:ext cx="2902307" cy="316665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3EADAF9-7FF6-4186-A0CD-3116404542DE}"/>
              </a:ext>
            </a:extLst>
          </p:cNvPr>
          <p:cNvSpPr/>
          <p:nvPr/>
        </p:nvSpPr>
        <p:spPr>
          <a:xfrm>
            <a:off x="1236062" y="2857159"/>
            <a:ext cx="1688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en-US" sz="2000" dirty="0">
                <a:latin typeface="Lucida Calligraphy" panose="03010101010101010101" pitchFamily="66" charset="0"/>
              </a:rPr>
              <a:t>Study site: 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6E6C00A1-6FBA-4EC4-85DD-9D8421C27F95}"/>
              </a:ext>
            </a:extLst>
          </p:cNvPr>
          <p:cNvSpPr/>
          <p:nvPr/>
        </p:nvSpPr>
        <p:spPr>
          <a:xfrm>
            <a:off x="238900" y="233464"/>
            <a:ext cx="11714202" cy="6391072"/>
          </a:xfrm>
          <a:custGeom>
            <a:avLst/>
            <a:gdLst/>
            <a:ahLst/>
            <a:cxnLst/>
            <a:rect l="l" t="t" r="r" b="b"/>
            <a:pathLst>
              <a:path w="12338234" h="6731534">
                <a:moveTo>
                  <a:pt x="0" y="0"/>
                </a:moveTo>
                <a:lnTo>
                  <a:pt x="0" y="6731534"/>
                </a:lnTo>
                <a:lnTo>
                  <a:pt x="12338234" y="6731534"/>
                </a:lnTo>
                <a:lnTo>
                  <a:pt x="12338234" y="0"/>
                </a:lnTo>
                <a:lnTo>
                  <a:pt x="0" y="0"/>
                </a:lnTo>
                <a:close/>
                <a:moveTo>
                  <a:pt x="12277275" y="6670573"/>
                </a:moveTo>
                <a:lnTo>
                  <a:pt x="59690" y="6670573"/>
                </a:lnTo>
                <a:lnTo>
                  <a:pt x="59690" y="59690"/>
                </a:lnTo>
                <a:lnTo>
                  <a:pt x="12277275" y="59690"/>
                </a:lnTo>
                <a:lnTo>
                  <a:pt x="12277275" y="6670573"/>
                </a:lnTo>
                <a:close/>
              </a:path>
            </a:pathLst>
          </a:custGeom>
          <a:solidFill>
            <a:srgbClr val="1C2120"/>
          </a:solidFill>
        </p:spPr>
      </p:sp>
    </p:spTree>
    <p:extLst>
      <p:ext uri="{BB962C8B-B14F-4D97-AF65-F5344CB8AC3E}">
        <p14:creationId xmlns:p14="http://schemas.microsoft.com/office/powerpoint/2010/main" val="3338661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F9E87D-13BC-4D4F-9781-5FB5D3DCC0F7}"/>
              </a:ext>
            </a:extLst>
          </p:cNvPr>
          <p:cNvCxnSpPr>
            <a:cxnSpLocks/>
          </p:cNvCxnSpPr>
          <p:nvPr/>
        </p:nvCxnSpPr>
        <p:spPr>
          <a:xfrm>
            <a:off x="928995" y="1671638"/>
            <a:ext cx="0" cy="232886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30ADD71-A8D4-47E8-A83F-91327F0B5199}"/>
              </a:ext>
            </a:extLst>
          </p:cNvPr>
          <p:cNvSpPr/>
          <p:nvPr/>
        </p:nvSpPr>
        <p:spPr>
          <a:xfrm>
            <a:off x="1051705" y="1539055"/>
            <a:ext cx="4890795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0963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outcome of interest</a:t>
            </a:r>
          </a:p>
          <a:p>
            <a:pPr marL="742950" lvl="1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 loss</a:t>
            </a:r>
          </a:p>
          <a:p>
            <a:pPr marL="342900" indent="-342900" defTabSz="60963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outcome of interest</a:t>
            </a:r>
          </a:p>
          <a:p>
            <a:pPr marL="742950" lvl="1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pregnancy loss</a:t>
            </a:r>
          </a:p>
          <a:p>
            <a:pPr marL="1657350" lvl="3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Early pregnancy loss</a:t>
            </a:r>
          </a:p>
          <a:p>
            <a:pPr marL="1657350" lvl="3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pregnancy loss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B6FC45-F8E2-4515-ACD8-A4154D513416}"/>
              </a:ext>
            </a:extLst>
          </p:cNvPr>
          <p:cNvSpPr/>
          <p:nvPr/>
        </p:nvSpPr>
        <p:spPr>
          <a:xfrm>
            <a:off x="7432088" y="1539055"/>
            <a:ext cx="4140492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of the woman and husband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of the woman and husband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 of the woman and husband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 order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pregnancy loss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Wealth quintile</a:t>
            </a:r>
          </a:p>
          <a:p>
            <a:pPr marL="342900" indent="-342900" defTabSz="609630">
              <a:buFont typeface="Arial" panose="020B0604020202020204" pitchFamily="34" charset="0"/>
              <a:buChar char="•"/>
            </a:pPr>
            <a:endParaRPr lang="en-US" sz="2000" dirty="0">
              <a:latin typeface="Lucida Calligraphy" panose="03010101010101010101" pitchFamily="66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ED4F06E-F623-4351-A435-FC12A687FFE6}"/>
              </a:ext>
            </a:extLst>
          </p:cNvPr>
          <p:cNvSpPr/>
          <p:nvPr/>
        </p:nvSpPr>
        <p:spPr>
          <a:xfrm>
            <a:off x="658944" y="807000"/>
            <a:ext cx="2695284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E2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9E2161"/>
                </a:solidFill>
              </a:rPr>
              <a:t>Outcome variable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D0C0171-26EC-4CB7-A514-030E73E31AE2}"/>
              </a:ext>
            </a:extLst>
          </p:cNvPr>
          <p:cNvSpPr/>
          <p:nvPr/>
        </p:nvSpPr>
        <p:spPr>
          <a:xfrm>
            <a:off x="6778196" y="806999"/>
            <a:ext cx="2695284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E2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9E2161"/>
                </a:solidFill>
              </a:rPr>
              <a:t>Independent variable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BA5229-6E58-4618-9988-96FC1821F94C}"/>
              </a:ext>
            </a:extLst>
          </p:cNvPr>
          <p:cNvCxnSpPr>
            <a:cxnSpLocks/>
          </p:cNvCxnSpPr>
          <p:nvPr/>
        </p:nvCxnSpPr>
        <p:spPr>
          <a:xfrm>
            <a:off x="7231792" y="1671638"/>
            <a:ext cx="0" cy="232886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3">
            <a:extLst>
              <a:ext uri="{FF2B5EF4-FFF2-40B4-BE49-F238E27FC236}">
                <a16:creationId xmlns:a16="http://schemas.microsoft.com/office/drawing/2014/main" id="{2E512C65-9B73-4A59-BF12-224A03365B22}"/>
              </a:ext>
            </a:extLst>
          </p:cNvPr>
          <p:cNvSpPr/>
          <p:nvPr/>
        </p:nvSpPr>
        <p:spPr>
          <a:xfrm>
            <a:off x="238900" y="233464"/>
            <a:ext cx="11714202" cy="6391072"/>
          </a:xfrm>
          <a:custGeom>
            <a:avLst/>
            <a:gdLst/>
            <a:ahLst/>
            <a:cxnLst/>
            <a:rect l="l" t="t" r="r" b="b"/>
            <a:pathLst>
              <a:path w="12338234" h="6731534">
                <a:moveTo>
                  <a:pt x="0" y="0"/>
                </a:moveTo>
                <a:lnTo>
                  <a:pt x="0" y="6731534"/>
                </a:lnTo>
                <a:lnTo>
                  <a:pt x="12338234" y="6731534"/>
                </a:lnTo>
                <a:lnTo>
                  <a:pt x="12338234" y="0"/>
                </a:lnTo>
                <a:lnTo>
                  <a:pt x="0" y="0"/>
                </a:lnTo>
                <a:close/>
                <a:moveTo>
                  <a:pt x="12277275" y="6670573"/>
                </a:moveTo>
                <a:lnTo>
                  <a:pt x="59690" y="6670573"/>
                </a:lnTo>
                <a:lnTo>
                  <a:pt x="59690" y="59690"/>
                </a:lnTo>
                <a:lnTo>
                  <a:pt x="12277275" y="59690"/>
                </a:lnTo>
                <a:lnTo>
                  <a:pt x="12277275" y="6670573"/>
                </a:lnTo>
                <a:close/>
              </a:path>
            </a:pathLst>
          </a:custGeom>
          <a:solidFill>
            <a:srgbClr val="1C2120"/>
          </a:solidFill>
        </p:spPr>
      </p:sp>
    </p:spTree>
    <p:extLst>
      <p:ext uri="{BB962C8B-B14F-4D97-AF65-F5344CB8AC3E}">
        <p14:creationId xmlns:p14="http://schemas.microsoft.com/office/powerpoint/2010/main" val="4066166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65A54B-F098-446B-A5A6-9A16AF0994B7}"/>
              </a:ext>
            </a:extLst>
          </p:cNvPr>
          <p:cNvSpPr/>
          <p:nvPr/>
        </p:nvSpPr>
        <p:spPr>
          <a:xfrm>
            <a:off x="806667" y="1215510"/>
            <a:ext cx="2231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en-US" sz="2000" dirty="0">
                <a:solidFill>
                  <a:srgbClr val="9E2161"/>
                </a:solidFill>
                <a:latin typeface="Lucida Calligraphy" panose="03010101010101010101" pitchFamily="66" charset="0"/>
              </a:rPr>
              <a:t>Analysis plan: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FEA8B1-520B-40C8-A450-296CE130234A}"/>
              </a:ext>
            </a:extLst>
          </p:cNvPr>
          <p:cNvSpPr txBox="1"/>
          <p:nvPr/>
        </p:nvSpPr>
        <p:spPr>
          <a:xfrm>
            <a:off x="850605" y="1786270"/>
            <a:ext cx="111003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statistics were done to show the background characteristics of the study population and proportions of pregnancy loss including early and late pregnancy loss as well as miscarriage/spontaneous and induced abortion. 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association between variables, bivariate logistic regression was done followed by multivariate logistic regression adjusting the covariates.</a:t>
            </a:r>
          </a:p>
          <a:p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9F13181-B4A2-4041-BE6A-861BD6F4A556}"/>
              </a:ext>
            </a:extLst>
          </p:cNvPr>
          <p:cNvSpPr/>
          <p:nvPr/>
        </p:nvSpPr>
        <p:spPr>
          <a:xfrm>
            <a:off x="238900" y="233464"/>
            <a:ext cx="11714202" cy="6391072"/>
          </a:xfrm>
          <a:custGeom>
            <a:avLst/>
            <a:gdLst/>
            <a:ahLst/>
            <a:cxnLst/>
            <a:rect l="l" t="t" r="r" b="b"/>
            <a:pathLst>
              <a:path w="12338234" h="6731534">
                <a:moveTo>
                  <a:pt x="0" y="0"/>
                </a:moveTo>
                <a:lnTo>
                  <a:pt x="0" y="6731534"/>
                </a:lnTo>
                <a:lnTo>
                  <a:pt x="12338234" y="6731534"/>
                </a:lnTo>
                <a:lnTo>
                  <a:pt x="12338234" y="0"/>
                </a:lnTo>
                <a:lnTo>
                  <a:pt x="0" y="0"/>
                </a:lnTo>
                <a:close/>
                <a:moveTo>
                  <a:pt x="12277275" y="6670573"/>
                </a:moveTo>
                <a:lnTo>
                  <a:pt x="59690" y="6670573"/>
                </a:lnTo>
                <a:lnTo>
                  <a:pt x="59690" y="59690"/>
                </a:lnTo>
                <a:lnTo>
                  <a:pt x="12277275" y="59690"/>
                </a:lnTo>
                <a:lnTo>
                  <a:pt x="12277275" y="6670573"/>
                </a:lnTo>
                <a:close/>
              </a:path>
            </a:pathLst>
          </a:custGeom>
          <a:solidFill>
            <a:srgbClr val="1C2120"/>
          </a:solidFill>
        </p:spPr>
      </p:sp>
    </p:spTree>
    <p:extLst>
      <p:ext uri="{BB962C8B-B14F-4D97-AF65-F5344CB8AC3E}">
        <p14:creationId xmlns:p14="http://schemas.microsoft.com/office/powerpoint/2010/main" val="3070261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519989CA_6249_4A17_A80A_DBA935DC8B83&quot;,&quot;SourceFullName&quot;:&quot;C:\\Users\\sahar.raza\\AppData\\Local\\Microsoft\\Windows\\INetCache\\Content.Outlook\\V01JR6ZH\\Copy of Baliakandi analysis v6_AER_V2.xlsx&quot;,&quot;LastUpdate&quot;:&quot;2023-02-14 12:48 PM&quot;,&quot;UpdatedBy&quot;:&quot;drahm&quot;,&quot;IsLinked&quot;:false,&quot;IsBrokenLink&quot;:false,&quot;Type&quot;: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519989CA_6249_4A17_A80A_DBA935DC8B83&quot;,&quot;SourceFullName&quot;:&quot;C:\\Users\\sahar.raza\\AppData\\Local\\Microsoft\\Windows\\INetCache\\Content.Outlook\\V01JR6ZH\\Copy of Baliakandi analysis v6_AER_V2.xlsx&quot;,&quot;LastUpdate&quot;:&quot;2023-02-14 12:48 PM&quot;,&quot;UpdatedBy&quot;:&quot;drahm&quot;,&quot;IsLinked&quot;:false,&quot;IsBrokenLink&quot;:false,&quot;Type&quot;: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FFD8DAD2_8EDA_468F_A751_BDC1CE185C48&quot;,&quot;SourceFullName&quot;:&quot;Book1&quot;,&quot;LastUpdate&quot;:&quot;2023-02-14 12:44 PM&quot;,&quot;UpdatedBy&quot;:&quot;drahm&quot;,&quot;IsLinked&quot;:false,&quot;IsBrokenLink&quot;:false,&quot;Type&quot;: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FFD8DAD2_8EDA_468F_A751_BDC1CE185C48&quot;,&quot;SourceFullName&quot;:&quot;Book1&quot;,&quot;LastUpdate&quot;:&quot;2023-02-14 12:44 PM&quot;,&quot;UpdatedBy&quot;:&quot;drahm&quot;,&quot;IsLinked&quot;:false,&quot;IsBrokenLink&quot;:false,&quot;Type&quot;: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89475F01_B74D_4F05_A16E_B0400085D5C7&quot;,&quot;SourceFullName&quot;:&quot;C:\\Users\\sahar.raza\\AppData\\Local\\Microsoft\\Windows\\INetCache\\Content.Outlook\\V01JR6ZH\\Copy of Baliakandi analysis v6_AER_V2 (002).xlsx&quot;,&quot;LastUpdate&quot;:&quot;2023-02-14 12:50 PM&quot;,&quot;UpdatedBy&quot;:&quot;drahm&quot;,&quot;IsLinked&quot;:false,&quot;IsBrokenLink&quot;:false,&quot;Type&quot;: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89475F01_B74D_4F05_A16E_B0400085D5C7&quot;,&quot;SourceFullName&quot;:&quot;C:\\Users\\sahar.raza\\AppData\\Local\\Microsoft\\Windows\\INetCache\\Content.Outlook\\V01JR6ZH\\Copy of Baliakandi analysis v6_AER_V2 (002).xlsx&quot;,&quot;LastUpdate&quot;:&quot;2023-02-14 12:50 PM&quot;,&quot;UpdatedBy&quot;:&quot;drahm&quot;,&quot;IsLinked&quot;:false,&quot;IsBrokenLink&quot;:false,&quot;Type&quot;: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0D4EB167_75F2_4309_83ED_27E788C29C7F&quot;,&quot;SourceFullName&quot;:&quot;https://uoe-my.sharepoint.com/personal/s1867776_ed_ac_uk/Documents/Ehsan_Office/Project/AdSEARCH/Secondary Analysis/Pregnancy Loss/Baliakandi analysis v9.xlsx&quot;,&quot;LastUpdate&quot;:&quot;2023-02-15 12:14 PM&quot;,&quot;UpdatedBy&quot;:&quot;drahm&quot;,&quot;IsLinked&quot;:false,&quot;IsBrokenLink&quot;:false,&quot;Type&quot;: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2306</Words>
  <Application>Microsoft Office PowerPoint</Application>
  <PresentationFormat>Widescreen</PresentationFormat>
  <Paragraphs>863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SimSun</vt:lpstr>
      <vt:lpstr>Arial</vt:lpstr>
      <vt:lpstr>Calibri</vt:lpstr>
      <vt:lpstr>Calibri Light</vt:lpstr>
      <vt:lpstr>League Gothic</vt:lpstr>
      <vt:lpstr>Lucida Calligraphy</vt:lpstr>
      <vt:lpstr>Times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What are the background characteristics of the pregnant women?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When do the pregnancy loss events occur?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Ehsanur Rahman</dc:creator>
  <cp:lastModifiedBy>Sahar Raza</cp:lastModifiedBy>
  <cp:revision>56</cp:revision>
  <dcterms:created xsi:type="dcterms:W3CDTF">2023-02-14T06:33:27Z</dcterms:created>
  <dcterms:modified xsi:type="dcterms:W3CDTF">2023-03-13T03:05:50Z</dcterms:modified>
</cp:coreProperties>
</file>